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84.xml.rels" ContentType="application/vnd.openxmlformats-package.relationships+xml"/>
  <Override PartName="/ppt/slides/_rels/slide76.xml.rels" ContentType="application/vnd.openxmlformats-package.relationships+xml"/>
  <Override PartName="/ppt/slides/_rels/slide65.xml.rels" ContentType="application/vnd.openxmlformats-package.relationships+xml"/>
  <Override PartName="/ppt/slides/_rels/slide90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75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87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81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92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0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92.xml" ContentType="application/vnd.openxmlformats-officedocument.presentationml.slide+xml"/>
  <Override PartName="/ppt/slides/slide89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4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7.jpeg" ContentType="image/jpe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lang="en-IN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40CCA4D-C644-4172-8730-BFDA248F15C1}" type="slidenum">
              <a:rPr lang="en-IN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IN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IN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0A96365-F9B9-4940-982E-7E45682465EA}" type="slidenum">
              <a:rPr lang="en-IN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15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5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5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5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5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High Performance Functions With Rcpp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2876040"/>
            <a:ext cx="7772040" cy="78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666666"/>
                </a:solidFill>
                <a:latin typeface="Arial"/>
                <a:ea typeface="Arial"/>
              </a:rPr>
              <a:t>(make R coding faster with the integration of C++)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98280" y="1366920"/>
            <a:ext cx="1730520" cy="240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666666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77" name="Shape 3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320" y="52920"/>
            <a:ext cx="2035800" cy="136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1.Getting started with C++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When you run the below code,Rcpp will compile the C++ code and construct a R function that connect to the compiled C++ function.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What is compile?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Compile is a process to convert a high level language to a machine code that computer’s processor uses.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How to run?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0" name="Shape 9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77640" y="2529720"/>
            <a:ext cx="4809600" cy="239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How to code in Rcpp?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2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This is the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example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to show how to go through the process of conversion.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 Code: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C++ code: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Syntax of C++ code:</a:t>
            </a:r>
            <a:endParaRPr/>
          </a:p>
          <a:p>
            <a:pPr>
              <a:lnSpc>
                <a:spcPct val="120000"/>
              </a:lnSpc>
            </a:pP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http://www.cplusplus.com/doc/tutorial/functions/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" name="Shape 9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744920"/>
            <a:ext cx="3571560" cy="1238040"/>
          </a:xfrm>
          <a:prstGeom prst="rect">
            <a:avLst/>
          </a:prstGeom>
          <a:ln>
            <a:noFill/>
          </a:ln>
        </p:spPr>
      </p:pic>
      <p:pic>
        <p:nvPicPr>
          <p:cNvPr id="104" name="Shape 10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0160" y="3664800"/>
            <a:ext cx="1809360" cy="9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How to code in Rcpp?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21428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-include the whole compiled C++ program inside the parenthesis of </a:t>
            </a:r>
            <a:r>
              <a:rPr b="1" lang="en-IN" sz="1200">
                <a:solidFill>
                  <a:srgbClr val="ff0000"/>
                </a:solidFill>
                <a:latin typeface="Arial"/>
                <a:ea typeface="Arial"/>
              </a:rPr>
              <a:t>cppFunction()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within quotes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‘ ’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in the R console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and hit enter.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-Nothing will happen on no error.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-Now call the function name as you do for R function call.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====================================&gt;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C++ implementation.</a:t>
            </a:r>
            <a:endParaRPr/>
          </a:p>
        </p:txBody>
      </p:sp>
      <p:pic>
        <p:nvPicPr>
          <p:cNvPr id="107" name="Shape 10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27160" y="3008880"/>
            <a:ext cx="4828680" cy="11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05920"/>
            <a:ext cx="8229240" cy="13629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How C++ functions different from R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91280"/>
            <a:ext cx="8229240" cy="3198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Observe the above R and C++ code: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Syntax to C++ looks alike of R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-no assignment operator C++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declare the type of output to be returned by the C++ function.In the above code the function returned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‘int’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classes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for types of R vectors are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NumericVectors, IntegerVectors, CharacterVectors and  LogicalVectors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Scalars and Vectors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are different.The scalar equivalent of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numeric,integer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character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logical vectors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double,int String and bool.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use explicit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return statement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to return a value from the function.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statement in C++ is terminated by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‘;’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2.Convert R functions to C++ equivalent.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There are four different ways: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Scalar input and scalar output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Vector input and scalar output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Vector input and vector output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Matrix input and vector output</a:t>
            </a: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Scalar Input and Scalar Output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0000"/>
                </a:solidFill>
                <a:latin typeface="Arial"/>
                <a:ea typeface="Arial"/>
              </a:rPr>
              <a:t>R code: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This simple R code and look at its C++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implementation in the next slide.</a:t>
            </a:r>
            <a:endParaRPr/>
          </a:p>
        </p:txBody>
      </p:sp>
      <p:pic>
        <p:nvPicPr>
          <p:cNvPr id="114" name="Shape 1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06360" y="2620440"/>
            <a:ext cx="337140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Scalar Input and Scalar Output(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27620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C++ code: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-C++ representation of above R code.</a:t>
            </a:r>
            <a:endParaRPr/>
          </a:p>
        </p:txBody>
      </p:sp>
      <p:pic>
        <p:nvPicPr>
          <p:cNvPr id="117" name="Shape 13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29160" y="2570040"/>
            <a:ext cx="3257280" cy="21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Scalar Input and Scalar Output(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86520" y="1010880"/>
            <a:ext cx="8229240" cy="3943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If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statement of C++ is same as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If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statement of R</a:t>
            </a:r>
            <a:endParaRPr/>
          </a:p>
        </p:txBody>
      </p:sp>
      <p:pic>
        <p:nvPicPr>
          <p:cNvPr id="120" name="Shape 1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1000" y="2637360"/>
            <a:ext cx="3590640" cy="240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Vector Input and Scalar Output(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 code: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3" name="Shape 1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2440" y="3148560"/>
            <a:ext cx="400968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Vector Input and Scalar Output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063440"/>
            <a:ext cx="8229240" cy="4319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3c78d8"/>
                </a:solidFill>
                <a:latin typeface="Arial"/>
                <a:ea typeface="Arial"/>
              </a:rPr>
              <a:t>The cost of loops in C++ is very less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Rcpp:</a:t>
            </a:r>
            <a:endParaRPr/>
          </a:p>
          <a:p>
            <a:pPr>
              <a:lnSpc>
                <a:spcPct val="12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6" name="Shape 15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07760" y="2122920"/>
            <a:ext cx="476208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89320" y="14652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About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685800" y="1958760"/>
            <a:ext cx="7772040" cy="78444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lang="en-IN" sz="1200">
                <a:solidFill>
                  <a:srgbClr val="666666"/>
                </a:solidFill>
                <a:latin typeface="Arial"/>
                <a:ea typeface="Arial"/>
              </a:rPr>
              <a:t>This presentation is created by  Farheen Nilofer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(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https://in.linkedin.com/pub/farheen-nilofer/a5/5b9/58a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666666"/>
                </a:solidFill>
                <a:latin typeface="Arial"/>
                <a:ea typeface="Arial"/>
              </a:rPr>
              <a:t>) as part of the internship requirements at DecisionStats.org.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200">
                <a:solidFill>
                  <a:srgbClr val="666666"/>
                </a:solidFill>
                <a:latin typeface="Arial"/>
                <a:ea typeface="Arial"/>
              </a:rPr>
              <a:t>I would like to thank Mr. Ajay Ohri (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https://in.linkedin.com/in/ajayohri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666666"/>
                </a:solidFill>
                <a:latin typeface="Arial"/>
                <a:ea typeface="Arial"/>
              </a:rPr>
              <a:t>) and Miss Sunakshi for their invaluable help and guidance.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1200">
                <a:solidFill>
                  <a:srgbClr val="666666"/>
                </a:solidFill>
                <a:latin typeface="Arial"/>
                <a:ea typeface="Arial"/>
              </a:rPr>
              <a:t>Get the code :</a:t>
            </a:r>
            <a:r>
              <a:rPr lang="en-IN" sz="1200">
                <a:solidFill>
                  <a:srgbClr val="666666"/>
                </a:solidFill>
                <a:latin typeface="Arial"/>
                <a:ea typeface="Arial"/>
              </a:rPr>
              <a:t>https://github.com/Farheen2302/RCPP_Code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Some more difference between C++ and R.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C++ version is similar but bit different as 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1.C++ methods are called with a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full stop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as here done for calling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'size()'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'for' loop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has a different syntax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3.In C++ vector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indices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start at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'0'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,this is very common source of bug while converting R function to C++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4.Use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' = ' instead  '&lt;-'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microbenchmark’ to compare the speed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install.packages(“microbenchmark”)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8761d"/>
                </a:solidFill>
                <a:latin typeface="Arial"/>
                <a:ea typeface="Arial"/>
              </a:rPr>
              <a:t>‘</a:t>
            </a:r>
            <a:r>
              <a:rPr lang="en-IN" sz="1200">
                <a:solidFill>
                  <a:srgbClr val="38761d"/>
                </a:solidFill>
                <a:latin typeface="Arial"/>
                <a:ea typeface="Arial"/>
              </a:rPr>
              <a:t>microbenchmark’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function from a package XC  in R used to check the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execution speed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of our programs.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import ‘microbenchmark’ function through the command: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library(microbenchmark)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8761d"/>
                </a:solidFill>
                <a:latin typeface="Arial"/>
                <a:ea typeface="Arial"/>
              </a:rPr>
              <a:t>system.time()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IN" sz="1200">
                <a:solidFill>
                  <a:srgbClr val="38761d"/>
                </a:solidFill>
                <a:latin typeface="Arial"/>
                <a:ea typeface="Arial"/>
              </a:rPr>
              <a:t>Rbenchmark()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also do the same.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Shape 16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53760" y="3189960"/>
            <a:ext cx="3000600" cy="184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-minimum time taken by a C++ program is 4.272 and for the max value ,the least time 27.209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Shape 17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60" y="2869200"/>
            <a:ext cx="8124480" cy="163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Vector Input Vector Output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 code: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Rcpp Code: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7" name="Shape 18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18960" y="1560240"/>
            <a:ext cx="2781000" cy="761760"/>
          </a:xfrm>
          <a:prstGeom prst="rect">
            <a:avLst/>
          </a:prstGeom>
          <a:ln>
            <a:noFill/>
          </a:ln>
        </p:spPr>
      </p:pic>
      <p:pic>
        <p:nvPicPr>
          <p:cNvPr id="138" name="Shape 18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3080" y="2441880"/>
            <a:ext cx="5657400" cy="257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Vector Input Vector Output(</a:t>
            </a: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36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We create a new numeric vector of length n with a constructor: NumericVector out(n). Another useful way of making a vector is to copy an existing one: </a:t>
            </a:r>
            <a:endParaRPr/>
          </a:p>
          <a:p>
            <a:pPr>
              <a:lnSpc>
                <a:spcPct val="136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NumericVector zs = clone(ys).</a:t>
            </a:r>
            <a:endParaRPr/>
          </a:p>
          <a:p>
            <a:pPr>
              <a:lnSpc>
                <a:spcPct val="136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In C++ there is pow() to calculate power.</a:t>
            </a: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 code take 8 ms to execute and your C++ code takes 4ms but took 10mins time to write a C++.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What do you think is it worth it??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Yes ! When it  comes calling same function a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million times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36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Matrix Input Vector output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Matrix could have equivalents like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NumericVector, IntegerVector,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CharacterVector, LogicalVector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434343"/>
                </a:solidFill>
                <a:latin typeface="Arial"/>
                <a:ea typeface="Arial"/>
              </a:rPr>
              <a:t>Rcpp Code:==========&gt;</a:t>
            </a:r>
            <a:endParaRPr/>
          </a:p>
        </p:txBody>
      </p:sp>
      <p:pic>
        <p:nvPicPr>
          <p:cNvPr id="143" name="Shape 19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87440" y="1403280"/>
            <a:ext cx="5829120" cy="36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9120" y="21168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29120" y="120600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DESCRIPTION: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There are two methods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nrow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ncol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for getting number of rows and number of columns.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6" name="Shape 20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1400" y="2441520"/>
            <a:ext cx="5686200" cy="21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From Inline to Stand-alone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Its tiresome to write code inside the function cppFunction().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Are you too?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Can’t we have some other method to do so?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Using sourceCpp()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 method we have earlier used was the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inline method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Sometimes when you need some sort of code immediately because in real word everything is so fast the we need to keep everything ready.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Using sourceCpp() 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There comes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Stand alone functions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.In this we need to already define the function and use it whenever required without the overhead of writing immediatly.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How to do that?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Ans-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You need to add only two three lines of code to your C++ function and compile the function whenever needed using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sourceCpp()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function from your R console.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Using sourceCpp() 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Make sure to save your Rcpp file as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.cpp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extension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And keep in mind that there is a ‘gap’ between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‘//’ and ‘[[Rcpp::export]]’</a:t>
            </a:r>
            <a:endParaRPr/>
          </a:p>
        </p:txBody>
      </p:sp>
      <p:pic>
        <p:nvPicPr>
          <p:cNvPr id="153" name="Shape 2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9880" y="1908720"/>
            <a:ext cx="4943160" cy="818640"/>
          </a:xfrm>
          <a:prstGeom prst="rect">
            <a:avLst/>
          </a:prstGeom>
          <a:ln>
            <a:noFill/>
          </a:ln>
        </p:spPr>
      </p:pic>
      <p:pic>
        <p:nvPicPr>
          <p:cNvPr id="154" name="Shape 2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37960" y="3247200"/>
            <a:ext cx="5124240" cy="6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Introduction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 usage and implementation of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Rcpp package of R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 have been detailed in these slides.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Convert a R function to a</a:t>
            </a:r>
            <a:r>
              <a:rPr lang="en-IN" sz="1200">
                <a:solidFill>
                  <a:srgbClr val="38761d"/>
                </a:solidFill>
                <a:latin typeface="Arial"/>
                <a:ea typeface="Arial"/>
              </a:rPr>
              <a:t> Rcpp function which is the integration of both C++ and R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to make R coding many folds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faster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than the usual speed of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execution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Every functionality is explained through many examples to make understand  how the integration is done.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Using sourceCpp() 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Write Rcpp code in different file.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157" name="Shape 2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89680" y="1686960"/>
            <a:ext cx="4809600" cy="33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How to compile standalone function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To compile your code,use function ‘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sourceCpp()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’ from R console ,as shown below.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Note : You can see in the above image that C++ code is much faster than R’s in built mean function.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0" name="Shape 2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9480" y="1723680"/>
            <a:ext cx="4781160" cy="1220040"/>
          </a:xfrm>
          <a:prstGeom prst="rect">
            <a:avLst/>
          </a:prstGeom>
          <a:ln>
            <a:noFill/>
          </a:ln>
        </p:spPr>
      </p:pic>
      <p:pic>
        <p:nvPicPr>
          <p:cNvPr id="161" name="Shape 23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89480" y="3906720"/>
            <a:ext cx="5400360" cy="10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Example 1: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35252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How to pass function as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argument?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===========&gt;&gt;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4" name="Shape 24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74920" y="961920"/>
            <a:ext cx="5743080" cy="3043440"/>
          </a:xfrm>
          <a:prstGeom prst="rect">
            <a:avLst/>
          </a:prstGeom>
          <a:ln>
            <a:noFill/>
          </a:ln>
        </p:spPr>
      </p:pic>
      <p:pic>
        <p:nvPicPr>
          <p:cNvPr id="165" name="Shape 24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77160" y="4329000"/>
            <a:ext cx="4066920" cy="6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Example 2: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04760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168" name="Shape 25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4720" y="0"/>
            <a:ext cx="6028920" cy="3876480"/>
          </a:xfrm>
          <a:prstGeom prst="rect">
            <a:avLst/>
          </a:prstGeom>
          <a:ln>
            <a:noFill/>
          </a:ln>
        </p:spPr>
      </p:pic>
      <p:pic>
        <p:nvPicPr>
          <p:cNvPr id="169" name="Shape 25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38640" y="4210200"/>
            <a:ext cx="4905000" cy="93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More practice…...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Someone here who want more brushing can also try ..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all(),cumprod(),cummin(),cummax(),diff(),range,var and for prior knowledge visit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wikipedia.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72600" y="27828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3.Attributes and other classes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NumericVector,IntegerVector,LogicalVector,CharcterVector are Vector classes.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Scalar classes like int,double,bool,String and same for matrices like IntegerMatrix,NumericMatrix,LogicalMatrix and CharacterMatrix.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As we know all R objects have attributes.And these attributes can be set ,removed or modified using a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‘attr()’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attr(x,”dim”)&lt;- c(2,5)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We will see  ‘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::class()’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which allows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us to create R vector using C++ scalar values.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4" name="Shape 2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2200" y="2770920"/>
            <a:ext cx="440964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Attributes and other classes(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Now see how we used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::create()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to create a R </a:t>
            </a:r>
            <a:r>
              <a:rPr lang="en-IN" sz="1200">
                <a:solidFill>
                  <a:srgbClr val="6d9eeb"/>
                </a:solidFill>
                <a:latin typeface="Arial"/>
                <a:ea typeface="Arial"/>
              </a:rPr>
              <a:t>vector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from C++</a:t>
            </a:r>
            <a:r>
              <a:rPr lang="en-IN" sz="1200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3c78d8"/>
                </a:solidFill>
                <a:latin typeface="Arial"/>
                <a:ea typeface="Arial"/>
              </a:rPr>
              <a:t>scalar</a:t>
            </a:r>
            <a:endParaRPr/>
          </a:p>
        </p:txBody>
      </p:sp>
      <p:pic>
        <p:nvPicPr>
          <p:cNvPr id="177" name="Shape 27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34000" y="1962000"/>
            <a:ext cx="6771960" cy="28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Attributes and other classes(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Output.:compiled stand alone function.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Checkout attributes,</a:t>
            </a:r>
            <a:endParaRPr/>
          </a:p>
        </p:txBody>
      </p:sp>
      <p:pic>
        <p:nvPicPr>
          <p:cNvPr id="180" name="Shape 28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1840" y="2435400"/>
            <a:ext cx="6438600" cy="22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List and DataFrames(</a:t>
            </a:r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as(),lm(),inherit(),stop()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List and DataFrames one of the most important features in 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-will see how to extract component from the list using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as()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and convert them into C++ equivalents.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Note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lm(),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inherit()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stop().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List and DataFrames(</a:t>
            </a: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Look at as(),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how it converts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 objects’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component to C++</a:t>
            </a:r>
            <a:endParaRPr/>
          </a:p>
        </p:txBody>
      </p:sp>
      <p:pic>
        <p:nvPicPr>
          <p:cNvPr id="185" name="Shape 29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2720" y="1146600"/>
            <a:ext cx="7090920" cy="400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 sz="3600">
                <a:solidFill>
                  <a:srgbClr val="222222"/>
                </a:solidFill>
                <a:latin typeface="Arial"/>
                <a:ea typeface="Arial"/>
              </a:rPr>
              <a:t>Prerequisites: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7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Languages: </a:t>
            </a:r>
            <a:endParaRPr/>
          </a:p>
          <a:p>
            <a:pPr>
              <a:lnSpc>
                <a:spcPct val="17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1.Basics of C++ or C(both will work ,you can go for it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http://www.learncpp.com/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 or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http://www.cplusplus.com/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7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2. Basics of R (You can join 4 hours of R course at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DataCamp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7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Tools:</a:t>
            </a:r>
            <a:endParaRPr/>
          </a:p>
          <a:p>
            <a:pPr>
              <a:lnSpc>
                <a:spcPct val="17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R or better RStudio</a:t>
            </a:r>
            <a:endParaRPr/>
          </a:p>
          <a:p>
            <a:pPr>
              <a:lnSpc>
                <a:spcPct val="136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You’ll also need a working C++ compiler. To get it: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On Windows, install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Rtools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On Mac, install Xcode from the app store.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On Linux, sudo apt-get install r-base-dev or similar.</a:t>
            </a:r>
            <a:endParaRPr/>
          </a:p>
          <a:p>
            <a:pPr>
              <a:lnSpc>
                <a:spcPct val="170000"/>
              </a:lnSpc>
            </a:pPr>
            <a:endParaRPr/>
          </a:p>
          <a:p>
            <a:pPr>
              <a:lnSpc>
                <a:spcPct val="162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List and DataFrames(</a:t>
            </a: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 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Check out the output ,the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errrrrr!</a:t>
            </a:r>
            <a:endParaRPr/>
          </a:p>
        </p:txBody>
      </p:sp>
      <p:pic>
        <p:nvPicPr>
          <p:cNvPr id="188" name="Shape 30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3200400"/>
            <a:ext cx="6476760" cy="19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Why R function in Rcpp code?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18800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Calling a R function could be very useful.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1.For parameter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initialization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2.Access a custom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data summary.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To recode Huh! Overhead!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3.Calling a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plotting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routine.Tedious help,right?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Calling a R function would be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overhead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too.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Its slower than C++ equivalent and even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slower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than R code.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0000"/>
                </a:solidFill>
                <a:latin typeface="Arial"/>
                <a:ea typeface="Arial"/>
              </a:rPr>
              <a:t>Warning: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Do it when it make sense,not because its available.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Why R function in Rcpp code?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Here is the simple Rcpp code to demonstrate how to call R function from C++ code.</a:t>
            </a:r>
            <a:endParaRPr/>
          </a:p>
        </p:txBody>
      </p:sp>
      <p:pic>
        <p:nvPicPr>
          <p:cNvPr id="193" name="Shape 3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2840" y="2176560"/>
            <a:ext cx="5914800" cy="262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Why R function in Rcpp code?(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Look at the output ,it is similar to  R function output below.</a:t>
            </a:r>
            <a:endParaRPr/>
          </a:p>
        </p:txBody>
      </p:sp>
      <p:pic>
        <p:nvPicPr>
          <p:cNvPr id="196" name="Shape 3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53080" y="2362680"/>
            <a:ext cx="3152520" cy="184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This is the R function which is called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by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‘CallRfunc()’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above</a:t>
            </a:r>
            <a:endParaRPr/>
          </a:p>
        </p:txBody>
      </p:sp>
      <p:pic>
        <p:nvPicPr>
          <p:cNvPr id="199" name="Shape 32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81480" y="1327680"/>
            <a:ext cx="3504960" cy="33714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533520" y="0"/>
            <a:ext cx="8686440" cy="79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Why R function in Rcpp code?(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Why R function in Rcpp code?(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There are classes for many more specialised language object.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Environment, ComplexVector, RawVector, DottPair, Language, Promise, Symbol, WeakReference and so on.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4.Missing Values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How to deal with missing values in Rcpp?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Lets find out!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We need to get two things.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1.How R’s missing values behaves in C++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Scalar(int ,double..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2.How to get and set Missing values in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Vector(NumericVector,..).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Scalars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R’s missing values are first coerced in C++ and then back to R vector.</a:t>
            </a:r>
            <a:endParaRPr/>
          </a:p>
        </p:txBody>
      </p:sp>
      <p:pic>
        <p:nvPicPr>
          <p:cNvPr id="207" name="Shape 3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2240" y="1611000"/>
            <a:ext cx="5390640" cy="331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Scalars(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With the exception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of bool,things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are pretty good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here.</a:t>
            </a:r>
            <a:endParaRPr/>
          </a:p>
        </p:txBody>
      </p:sp>
      <p:pic>
        <p:nvPicPr>
          <p:cNvPr id="210" name="Shape 35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0440" y="2049480"/>
            <a:ext cx="6019560" cy="28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Integers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With Integers ,we store missing values as smallest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As C++ don’t know the this special behaviour ,playing with it gives an incorrect value.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0000"/>
                </a:solidFill>
                <a:latin typeface="Arial"/>
                <a:ea typeface="Arial"/>
              </a:rPr>
              <a:t>evalCpp {Rcpp}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Evaluates a C++ expression. This creates a C++ function using </a:t>
            </a: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cppFunction</a:t>
            </a: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 and calls it to get the resul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3" name="Shape 36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95640" y="3318480"/>
            <a:ext cx="246672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 sz="3600">
                <a:solidFill>
                  <a:srgbClr val="222222"/>
                </a:solidFill>
                <a:latin typeface="Arial"/>
                <a:ea typeface="Arial"/>
              </a:rPr>
              <a:t>Focus: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400">
                <a:solidFill>
                  <a:srgbClr val="222222"/>
                </a:solidFill>
                <a:latin typeface="Arial"/>
                <a:ea typeface="Arial"/>
              </a:rPr>
              <a:t>It doesn't matter here, how well you know the language but important is to see how the integration is done.</a:t>
            </a:r>
            <a:endParaRPr/>
          </a:p>
        </p:txBody>
      </p:sp>
      <p:pic>
        <p:nvPicPr>
          <p:cNvPr id="86" name="Shape 5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24880" y="2395800"/>
            <a:ext cx="2013480" cy="2013480"/>
          </a:xfrm>
          <a:prstGeom prst="rect">
            <a:avLst/>
          </a:prstGeom>
          <a:ln>
            <a:noFill/>
          </a:ln>
        </p:spPr>
      </p:pic>
      <p:pic>
        <p:nvPicPr>
          <p:cNvPr id="87" name="Shape 5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6720" cy="514296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 flipH="1">
            <a:off x="457200" y="3424680"/>
            <a:ext cx="4279680" cy="107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222222"/>
                </a:solidFill>
                <a:latin typeface="Arial"/>
                <a:ea typeface="Arial"/>
              </a:rPr>
              <a:t>I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t doesn't matter here, how well you know the language but important is to see how the integration is done.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906840" y="203040"/>
            <a:ext cx="475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FOCUS: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Doubles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517680" y="118800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With doubles , ignore the missing values and work with R’s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NaN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(Not A NUMBER)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It is R’s  NA is special type of NaA.It has characterstic that if it is involved in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logical expression it gives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FALSE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              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With LOGICAL EXPRESSION=&gt;</a:t>
            </a:r>
            <a:endParaRPr/>
          </a:p>
        </p:txBody>
      </p:sp>
      <p:pic>
        <p:nvPicPr>
          <p:cNvPr id="216" name="Shape 36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4000" y="2872440"/>
            <a:ext cx="292752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Doubles(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With Boolean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Here NAN acts as a TRUE value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9" name="Shape 3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26240" y="2770200"/>
            <a:ext cx="3760200" cy="206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Doubles(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In context with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Numeric Values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NA are propagated.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Look at the output …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all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NANs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2" name="Shape 3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33120" y="2677680"/>
            <a:ext cx="3470400" cy="22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String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String is Scalar string ,itself introduced by Rcpp.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String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knows how to deal with missing values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Boolean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One thing to note here is that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C++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have only two value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TRUE and FALSE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while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R’s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logical Vector have three values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TRUE, FALSE and NA.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VECTOR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-Missing values specific to the type of Vector like</a:t>
            </a:r>
            <a:endParaRPr/>
          </a:p>
        </p:txBody>
      </p:sp>
      <p:pic>
        <p:nvPicPr>
          <p:cNvPr id="227" name="Shape 39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0" y="1992960"/>
            <a:ext cx="5028840" cy="28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VECTOR(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missing values.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Each element in the list is of specific type.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0" name="Shape 40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4880" y="366120"/>
            <a:ext cx="6372000" cy="2980800"/>
          </a:xfrm>
          <a:prstGeom prst="rect">
            <a:avLst/>
          </a:prstGeom>
          <a:ln>
            <a:noFill/>
          </a:ln>
        </p:spPr>
      </p:pic>
      <p:pic>
        <p:nvPicPr>
          <p:cNvPr id="231" name="Shape 40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3409920"/>
            <a:ext cx="3466800" cy="17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VECTOR(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In this function you can see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each item in the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vector need to be check .</a:t>
            </a:r>
            <a:endParaRPr/>
          </a:p>
        </p:txBody>
      </p:sp>
      <p:pic>
        <p:nvPicPr>
          <p:cNvPr id="234" name="Shape 4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76720" y="1630080"/>
            <a:ext cx="540972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VECTOR(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Each element is specified if it is NA or not through logical Values.</a:t>
            </a:r>
            <a:endParaRPr/>
          </a:p>
        </p:txBody>
      </p:sp>
      <p:pic>
        <p:nvPicPr>
          <p:cNvPr id="237" name="Shape 4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3868560"/>
            <a:ext cx="6552720" cy="10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5.Rcpp Sugar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Rcpp provide lot of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Syntactic Sugar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to ensure C++ function work very similar to their R equivalent.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36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Sugar functions can be roughly broken down into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logical summary functions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arithmetic and logical operators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vector views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other useful functions]</a:t>
            </a:r>
            <a:endParaRPr/>
          </a:p>
          <a:p>
            <a:pPr>
              <a:lnSpc>
                <a:spcPct val="136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Lets begin</a:t>
            </a: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Rcpp Sugar(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ARITHMETIC AND LOGICAL OPERATORS: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All basic arithmetic and logical operators are vectorised as: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+ ,*, -, /, pow, &lt;, &lt;=, &gt;, &gt;=, ==, !=, !. 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Use sugar as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R function implementing pdistR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Now we could sugar to considerably simplify the 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code</a:t>
            </a:r>
            <a:endParaRPr/>
          </a:p>
        </p:txBody>
      </p:sp>
      <p:pic>
        <p:nvPicPr>
          <p:cNvPr id="242" name="Shape 43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20240" y="2809440"/>
            <a:ext cx="4142880" cy="204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What is Rcpp?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Rcpp is a package in R.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-tool written by Dirk E  and Romain Francois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Rcpp makes it very easy to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integrate your R code with C++.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Rcpp provides easy ,clean and approachable API that will ultimately give you high performance code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link -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http://www.rcpp.org/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Rcpp Sugar(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Sugar implementation in C++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Without sugar  we need to use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loop </a:t>
            </a:r>
            <a:endParaRPr/>
          </a:p>
        </p:txBody>
      </p:sp>
      <p:pic>
        <p:nvPicPr>
          <p:cNvPr id="245" name="Shape 43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2560" y="2668320"/>
            <a:ext cx="5933880" cy="22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Rcpp Sugar(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LOGICAL SUMMARY FUNCTION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Use sugar to write an efficient function . 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Sugar function like </a:t>
            </a:r>
            <a:r>
              <a:rPr lang="en-IN" sz="1100">
                <a:solidFill>
                  <a:srgbClr val="38761d"/>
                </a:solidFill>
                <a:latin typeface="Arial"/>
                <a:ea typeface="Arial"/>
              </a:rPr>
              <a:t>any(),all() , is.na()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are very efficient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This will do the same amount of work regardless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of the position of the missing values.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Proved in below microbench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8" name="Shape 44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62600" y="3300480"/>
            <a:ext cx="3723840" cy="143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Rcpp Sugar(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Sugar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implementation in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C++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Below microbench()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shows the execution of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both R and C++ code</a:t>
            </a:r>
            <a:endParaRPr/>
          </a:p>
        </p:txBody>
      </p:sp>
      <p:pic>
        <p:nvPicPr>
          <p:cNvPr id="251" name="Shape 45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24160" y="1382400"/>
            <a:ext cx="6362280" cy="354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Rcpp Sugar(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Changing the position of missing values.</a:t>
            </a:r>
            <a:endParaRPr/>
          </a:p>
        </p:txBody>
      </p:sp>
      <p:pic>
        <p:nvPicPr>
          <p:cNvPr id="254" name="Shape 45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6240" y="2611440"/>
            <a:ext cx="5200200" cy="23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Rcpp Sugar(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-execution time of each program have hardly any effect on the execution time  of R code due to missing value place.</a:t>
            </a:r>
            <a:endParaRPr/>
          </a:p>
        </p:txBody>
      </p:sp>
      <p:pic>
        <p:nvPicPr>
          <p:cNvPr id="257" name="Shape 46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4080" y="2741400"/>
            <a:ext cx="8475120" cy="20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Rcpp Sugar(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VECTOR VIEW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457200" y="1200240"/>
            <a:ext cx="8229240" cy="3943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There are many functions which Sugar provide to view the vector.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head(), tail(), rep_each(), rep_len(), rev(), seq_along(), and seq_len().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In R these would all produce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copies of the vector,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but in Rcpp they simply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point to the existing vector 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which makes them efficient.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There’s grab bag of sugar functions.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Math functions: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 abs(), acos(), asin(), atan(), beta(), ceil(), ceiling(), choose(), cos(), cosh(), digamma(),exp(), expm1(), factorial(), floor(), gamma(), lbeta(), lchoose(), lfactorial(), lgamma(), log(), log10(),log1p(), pentagamma(), psigamma(), round(), signif(), sin(), sinh(), sqrt(), tan(), tanh(), tetragamma(),trigamma(), trunc().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Scalar summaries: 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mean(), min(), max(), sum(), sd(),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and (for vectors) 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var()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Vector summaries: 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cumsum(), diff(), pmin(),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and 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pmax().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Finding values: 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match(), self_match(), which_max(), which_min().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Dealing with duplicates: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 duplicated(), unique()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d/q/p/r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for all standard distributions.</a:t>
            </a:r>
            <a:endParaRPr/>
          </a:p>
          <a:p>
            <a:pPr>
              <a:lnSpc>
                <a:spcPct val="136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Finally, 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noNA(x)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asserts that the vector x does not contain any missing values.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6.The STL</a:t>
            </a: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(Standard Library Templates)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457200" y="117468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 real strength of C++ is when you use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STL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for algorithm and Data Structure.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If you need an algorithm or data structure that isn’t implemented in STL, a good place to look is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boost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Iterators are used heavily in STL .Many function either  accept or return iterators.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They are the next step up from basic loops, 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abstracting away the details of the underlying data structure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1200" u="sng">
                <a:solidFill>
                  <a:srgbClr val="333333"/>
                </a:solidFill>
                <a:latin typeface="Arial"/>
                <a:ea typeface="Arial"/>
              </a:rPr>
              <a:t>    Using ITERATORS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Iterators are used heavily in STL .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Many function either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accept or return iterators.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They are the next step up from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basic loops,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abstracting away the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details of the underlying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data structure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64" name="Shape 48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02120" y="1256400"/>
            <a:ext cx="565740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/>
          </a:p>
        </p:txBody>
      </p:sp>
      <p:pic>
        <p:nvPicPr>
          <p:cNvPr id="267" name="Shape 49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57360" y="3363840"/>
            <a:ext cx="6229080" cy="14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Iterators also allow us to use the</a:t>
            </a:r>
            <a:r>
              <a:rPr lang="en-IN" sz="1100">
                <a:solidFill>
                  <a:srgbClr val="ff0000"/>
                </a:solidFill>
                <a:latin typeface="Arial"/>
                <a:ea typeface="Arial"/>
              </a:rPr>
              <a:t> C++ equivalents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of the apply family of functions. For example, we could again rewrite sum() to use the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 accumulate() f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unction.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Note: Third argument to 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accumulate gives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the initial value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determines the data type.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(here ‘double’)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0" name="Shape 4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28760" y="1797120"/>
            <a:ext cx="645768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Why we need Rcpp?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1156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-code is just not fast enough.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-to improve the performance in 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Rcpp package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 help in integrating C++ with R and that help in making the code </a:t>
            </a:r>
            <a:r>
              <a:rPr lang="en-IN" sz="1200">
                <a:solidFill>
                  <a:srgbClr val="134f5c"/>
                </a:solidFill>
                <a:latin typeface="Arial"/>
                <a:ea typeface="Arial"/>
              </a:rPr>
              <a:t>faster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sources- </a:t>
            </a:r>
            <a:r>
              <a:rPr lang="en-IN" sz="1200">
                <a:solidFill>
                  <a:srgbClr val="666666"/>
                </a:solidFill>
                <a:latin typeface="Arial"/>
                <a:ea typeface="Arial"/>
              </a:rPr>
              <a:t>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http://adv-r.had.co.nz/Rcpp.html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ALGORITHMS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 &lt;algorithm&gt;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header provides large number of algorithms that work with iterators.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A good reference is available at             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http://www.cplusplus.com/reference/algorithm/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Here we are implementing basic Rcpp version of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findInterval()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Where two vector are inputs and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output is there upper bound.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275" name="Shape 5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720" y="1200240"/>
            <a:ext cx="813384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Look at the output.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Upper bound position of the items in x are searched in the vector 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It’s generally better to use algorithms from the STL than hand rolled loops.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STL algorithms are 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efficient,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well t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ested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and these Standard algorithm makes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the code 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readable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and more 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maintainable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/>
          </a:p>
        </p:txBody>
      </p:sp>
      <p:pic>
        <p:nvPicPr>
          <p:cNvPr id="278" name="Shape 5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38840" y="1830240"/>
            <a:ext cx="2847600" cy="30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Data Structures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The STL provides a large set of data structures: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 array, bitset, list, forward_list, map, multimap, multiset,priority_queue, queue, dequeue, set, stack, unordered_map, unordered_set, unordered_multimap,unordered_multiset,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and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 vector.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The most important of these data structures are the vector, the unordered_set, and the unordered_map.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A good reference for STL data structures is </a:t>
            </a: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http://www.cplusplus.com/reference/stl/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— I recommend you keep it open while working with the STL.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Rcpp knows how to convert from many STL data structures to their R equivalents</a:t>
            </a:r>
            <a:endParaRPr/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):Vectors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Data Structures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An STL vector is very similar to an R vector but more efficient.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Vectors are templated i.e you need to specify their type while creating.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vector&lt;int&gt;, vector&lt;bool&gt;, vector&lt;double&gt;, vector&lt;String&gt;.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0000"/>
                </a:solidFill>
                <a:latin typeface="Arial"/>
                <a:ea typeface="Arial"/>
              </a:rPr>
              <a:t>standard [] notation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: to access element in the vector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0000"/>
                </a:solidFill>
                <a:latin typeface="Arial"/>
                <a:ea typeface="Arial"/>
              </a:rPr>
              <a:t>.push_back():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to add new element at the end of the vector.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0000"/>
                </a:solidFill>
                <a:latin typeface="Arial"/>
                <a:ea typeface="Arial"/>
              </a:rPr>
              <a:t>.reserve() :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to allocate sufficient storage.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More methods of a vector are described at </a:t>
            </a: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http://www.cplusplus.com/reference/vector/vector/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The STL(cont...):Vectors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Data Structures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Look at the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two vector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declared and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there type.</a:t>
            </a:r>
            <a:endParaRPr/>
          </a:p>
        </p:txBody>
      </p:sp>
      <p:pic>
        <p:nvPicPr>
          <p:cNvPr id="285" name="Shape 53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27080" y="95400"/>
            <a:ext cx="585936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):Sets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Set maintain a unique set of values.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C++ provides both 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ordered (std :: set)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and unordered sets 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(std :: unordered_set).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Unordered set are efficient than ordered sets.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Like vectors sets are also templated ,you need to specify the type. </a:t>
            </a:r>
            <a:r>
              <a:rPr lang="en-IN" sz="1100">
                <a:solidFill>
                  <a:srgbClr val="6aa84f"/>
                </a:solidFill>
                <a:latin typeface="Arial"/>
                <a:ea typeface="Arial"/>
              </a:rPr>
              <a:t>unordered_set&lt;int&gt;, unordered_set&lt;bool&gt;, etc.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For more details visit  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http://www.cplusplus.com/reference/set/set/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and    </a:t>
            </a: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http://www.cplusplus.com/reference/unordered_set/unordered_set/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0000"/>
                </a:solidFill>
                <a:latin typeface="Arial"/>
                <a:ea typeface="Arial"/>
              </a:rPr>
              <a:t>Note :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The use of seen.insert(x[i]).second. insert() returns a pair, the .first value is an iterator that points to element and the.second value is a boolean that’s true if the value was a new addition to the set.</a:t>
            </a:r>
            <a:endParaRPr/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):Sets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Note that the ordered sets are only available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in C++ 11.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Therefore you need to use cpp11 plugig.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// [Rcpp::plugins(cpp11)]]</a:t>
            </a:r>
            <a:endParaRPr/>
          </a:p>
        </p:txBody>
      </p:sp>
      <p:pic>
        <p:nvPicPr>
          <p:cNvPr id="290" name="Shape 55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83120" y="1445040"/>
            <a:ext cx="4603320" cy="34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):Map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It is useful for functions like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table()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or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match()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that need to look up the value ,instead of storing presence and absence it can store the additional data.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There are ordered (std::map) and unordered (std::unordered_map).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Map is templated ,you need to specify the type like 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map&lt;int, double&gt;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IN" sz="1200">
                <a:solidFill>
                  <a:srgbClr val="6aa84f"/>
                </a:solidFill>
                <a:latin typeface="Arial"/>
                <a:ea typeface="Arial"/>
              </a:rPr>
              <a:t>unordered_map&lt;double, int&gt;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):Sets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Unordered maps are only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available in C++ 11</a:t>
            </a:r>
            <a:endParaRPr/>
          </a:p>
        </p:txBody>
      </p:sp>
      <p:pic>
        <p:nvPicPr>
          <p:cNvPr id="295" name="Shape 5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1560" y="1650960"/>
            <a:ext cx="5204880" cy="31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Bottlenecks of R handled by C++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396720" y="112788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62000"/>
              </a:lnSpc>
            </a:pP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-problems of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Data Structures and Algorithms 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the R doesn't support .  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C++ has </a:t>
            </a:r>
            <a:r>
              <a:rPr lang="en-IN" sz="1200">
                <a:solidFill>
                  <a:srgbClr val="ff0000"/>
                </a:solidFill>
                <a:latin typeface="Arial"/>
                <a:ea typeface="Arial"/>
              </a:rPr>
              <a:t>STL(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Standard Template Library ) to implement efficiently many data structures.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- Recursive functions or calling a function a million times are hardest time for R code to execute .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-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overhead of a function in C++ is much lower than R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-C++ makes it easy for loops to vectorise code easily  whose subsequent iteration depend on previous ones.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62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The STL(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):Sets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output table:</a:t>
            </a:r>
            <a:endParaRPr/>
          </a:p>
        </p:txBody>
      </p:sp>
      <p:pic>
        <p:nvPicPr>
          <p:cNvPr id="298" name="Shape 57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67000" y="2735280"/>
            <a:ext cx="5419440" cy="21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7.Case Studies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Two case-studies to give you a reason to replace your R code with Rcpp.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1.Gibbs Sampler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2.R vectorisation vs C++ vectorisation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GIBBS SAMPLER: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The R and C++ code shown below is very similar (it only took a few minutes to convert the R version to the C++ version), but runs about 20 times faster on my computer.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17064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Case Studies(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GIBBS SAMPLER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 CODE: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03" name="Shape 58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62640" y="1263240"/>
            <a:ext cx="4876560" cy="2295000"/>
          </a:xfrm>
          <a:prstGeom prst="rect">
            <a:avLst/>
          </a:prstGeom>
          <a:ln>
            <a:noFill/>
          </a:ln>
        </p:spPr>
      </p:pic>
      <p:pic>
        <p:nvPicPr>
          <p:cNvPr id="304" name="Shape 58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38320" y="3759120"/>
            <a:ext cx="2447640" cy="10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Case Studies(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GIBBS SAMPLER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506160" y="1026360"/>
            <a:ext cx="8179920" cy="39402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RCPP CODE:    </a:t>
            </a:r>
            <a:endParaRPr/>
          </a:p>
        </p:txBody>
      </p:sp>
      <p:pic>
        <p:nvPicPr>
          <p:cNvPr id="307" name="Shape 59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97800" y="3198600"/>
            <a:ext cx="2552400" cy="1428480"/>
          </a:xfrm>
          <a:prstGeom prst="rect">
            <a:avLst/>
          </a:prstGeom>
          <a:ln>
            <a:noFill/>
          </a:ln>
        </p:spPr>
      </p:pic>
      <p:pic>
        <p:nvPicPr>
          <p:cNvPr id="308" name="Shape 59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301760"/>
            <a:ext cx="5105160" cy="35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Case Studies(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):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GIBBS SAMPLER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Rcpp program is 20 times faster than the R code.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Check this-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min: 298/15 ~20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max:702.240/40.028 ~17.54~``20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11" name="Shape 59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3280" y="3697200"/>
            <a:ext cx="6743520" cy="12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Case Studies: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R VECTORIZATION VS C++ VECTORIZATION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-adapted from </a:t>
            </a: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“Rcpp is smoking fast for agent-based models in data frames”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-predict the model response from three different inputs.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R code: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14" name="Shape 60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28520" y="1955160"/>
            <a:ext cx="5086080" cy="28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48060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Case Studies: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R VECTORIZATION VS C++ VECTORIZATION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 Code:(no loop in it)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17" name="Shape 6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24360" y="3639960"/>
            <a:ext cx="476208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Case Studies: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R VECTORIZATION VS C++ VECTORIZATION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Rcpp Code: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20" name="Shape 6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08920" y="894600"/>
            <a:ext cx="7219440" cy="41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Case Studies: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R VECTORIZATION VS C++ VECTORIZATION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Vectorising in R gives a 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huge speedup.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create 11 vectors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Performance (~10x)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with the C++ loop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create only 1 vector.</a:t>
            </a:r>
            <a:endParaRPr/>
          </a:p>
        </p:txBody>
      </p:sp>
      <p:pic>
        <p:nvPicPr>
          <p:cNvPr id="323" name="Shape 62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5240" y="1200240"/>
            <a:ext cx="6181200" cy="885600"/>
          </a:xfrm>
          <a:prstGeom prst="rect">
            <a:avLst/>
          </a:prstGeom>
          <a:ln>
            <a:noFill/>
          </a:ln>
        </p:spPr>
      </p:pic>
      <p:pic>
        <p:nvPicPr>
          <p:cNvPr id="324" name="Shape 62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81240" y="3030480"/>
            <a:ext cx="6505200" cy="18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154880" y="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8.USING RCPP IN PACKAGE</a:t>
            </a: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C++ code can also be bundles in packages instead of using sourceCpp().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BENEFITS: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user can use C++ code without development tools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R package build system automatically handle multiple source file and their dependencies.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provide additional infrastructure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To include Rcpp to the existing package </a:t>
            </a:r>
            <a:r>
              <a:rPr lang="en-IN" sz="12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you put your C++ files in the src/ directory and modify/create the following configuration files: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In DESCRIPTION add: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36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LinkingTo: Rcpp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
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Imports: Rcpp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Make sure your NAMESPACE includes:</a:t>
            </a:r>
            <a:endParaRPr/>
          </a:p>
          <a:p>
            <a:pPr>
              <a:lnSpc>
                <a:spcPct val="136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useDynLib(mypackage)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
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importFrom(Rcpp, sourceCpp)</a:t>
            </a:r>
            <a:endParaRPr/>
          </a:p>
          <a:p>
            <a:pPr>
              <a:lnSpc>
                <a:spcPct val="136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35252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62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Using sourceCpp:</a:t>
            </a:r>
            <a:r>
              <a:rPr lang="en-IN" sz="1200">
                <a:solidFill>
                  <a:srgbClr val="cc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sourceCpp() is a function of R to load files from the disk. sourceCpp() is Rcpp function -an extension of R source() to load C++ files in R.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Attributes and Classes: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Attributes and classes to be used with Rcpp.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Missing Values: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 deal with R's missing values through C++.</a:t>
            </a:r>
            <a:endParaRPr/>
          </a:p>
          <a:p>
            <a:pPr>
              <a:lnSpc>
                <a:spcPct val="17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Rcpp Sugar: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 avoid loops in C++ and write vectorized code  (what is syntactic sugar- explain more)</a:t>
            </a:r>
            <a:endParaRPr/>
          </a:p>
          <a:p>
            <a:pPr>
              <a:lnSpc>
                <a:spcPct val="170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The STL(Standard Template Library):</a:t>
            </a:r>
            <a:r>
              <a:rPr lang="en-IN" sz="1200">
                <a:solidFill>
                  <a:srgbClr val="cc0000"/>
                </a:solidFill>
                <a:latin typeface="Arial"/>
                <a:ea typeface="Arial"/>
              </a:rPr>
              <a:t>  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use data structures and algorithms from STL,built in C++.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Examples:</a:t>
            </a:r>
            <a:r>
              <a:rPr lang="en-IN" sz="1200">
                <a:solidFill>
                  <a:srgbClr val="cc0000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implemented examples to enhance the performance.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Putting Rcpp package:</a:t>
            </a:r>
            <a:r>
              <a:rPr lang="en-IN" sz="1200">
                <a:solidFill>
                  <a:srgbClr val="222222"/>
                </a:solidFill>
                <a:latin typeface="Arial"/>
                <a:ea typeface="Arial"/>
              </a:rPr>
              <a:t>How to put C++ in R package.</a:t>
            </a:r>
            <a:endParaRPr/>
          </a:p>
          <a:p>
            <a:pPr>
              <a:lnSpc>
                <a:spcPct val="162000"/>
              </a:lnSpc>
            </a:pPr>
            <a:r>
              <a:rPr lang="en-IN" sz="1200">
                <a:solidFill>
                  <a:srgbClr val="1155cc"/>
                </a:solidFill>
                <a:latin typeface="Arial"/>
                <a:ea typeface="Arial"/>
              </a:rPr>
              <a:t>Learning More: 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Many references to further learning is provided here. </a:t>
            </a:r>
            <a:endParaRPr/>
          </a:p>
          <a:p>
            <a:pPr>
              <a:lnSpc>
                <a:spcPct val="170000"/>
              </a:lnSpc>
            </a:pPr>
            <a:endParaRPr/>
          </a:p>
          <a:p>
            <a:pPr>
              <a:lnSpc>
                <a:spcPct val="162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What will be covered through these slides?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USING RCPP IN PACKAGE(</a:t>
            </a:r>
            <a:r>
              <a:rPr b="1" lang="en-IN" sz="1200">
                <a:solidFill>
                  <a:srgbClr val="000000"/>
                </a:solidFill>
                <a:latin typeface="Arial"/>
                <a:ea typeface="Arial"/>
              </a:rPr>
              <a:t>cont...</a:t>
            </a:r>
            <a:r>
              <a:rPr b="1" lang="en-IN" sz="30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To generate a new Rcpp package that includes a simple “hello world” function you can use Rcpp.package.skeleton():</a:t>
            </a:r>
            <a:endParaRPr/>
          </a:p>
          <a:p>
            <a:pPr>
              <a:lnSpc>
                <a:spcPct val="136000"/>
              </a:lnSpc>
            </a:pPr>
            <a:r>
              <a:rPr b="1" lang="en-IN" sz="1100">
                <a:solidFill>
                  <a:srgbClr val="555555"/>
                </a:solidFill>
                <a:latin typeface="Arial"/>
                <a:ea typeface="Arial"/>
              </a:rPr>
              <a:t>Rcpp.package.skeleton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(</a:t>
            </a:r>
            <a:r>
              <a:rPr lang="en-IN" sz="1100">
                <a:solidFill>
                  <a:srgbClr val="dd1144"/>
                </a:solidFill>
                <a:latin typeface="Arial"/>
                <a:ea typeface="Arial"/>
              </a:rPr>
              <a:t>"NewPackage"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, </a:t>
            </a:r>
            <a:r>
              <a:rPr lang="en-IN" sz="1100">
                <a:solidFill>
                  <a:srgbClr val="902000"/>
                </a:solidFill>
                <a:latin typeface="Arial"/>
                <a:ea typeface="Arial"/>
              </a:rPr>
              <a:t>attributes =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007020"/>
                </a:solidFill>
                <a:latin typeface="Arial"/>
                <a:ea typeface="Arial"/>
              </a:rPr>
              <a:t>TRUE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36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To generate a package based on C++ files that you’ve been using with sourceCpp(), use the cpp_files parameter:</a:t>
            </a:r>
            <a:endParaRPr/>
          </a:p>
          <a:p>
            <a:pPr>
              <a:lnSpc>
                <a:spcPct val="136000"/>
              </a:lnSpc>
            </a:pPr>
            <a:r>
              <a:rPr b="1" lang="en-IN" sz="1100">
                <a:solidFill>
                  <a:srgbClr val="555555"/>
                </a:solidFill>
                <a:latin typeface="Arial"/>
                <a:ea typeface="Arial"/>
              </a:rPr>
              <a:t>Rcpp.package.skeleton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(</a:t>
            </a:r>
            <a:r>
              <a:rPr lang="en-IN" sz="1100">
                <a:solidFill>
                  <a:srgbClr val="dd1144"/>
                </a:solidFill>
                <a:latin typeface="Arial"/>
                <a:ea typeface="Arial"/>
              </a:rPr>
              <a:t>"NewPackage"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, </a:t>
            </a:r>
            <a:r>
              <a:rPr lang="en-IN" sz="1100">
                <a:solidFill>
                  <a:srgbClr val="902000"/>
                </a:solidFill>
                <a:latin typeface="Arial"/>
                <a:ea typeface="Arial"/>
              </a:rPr>
              <a:t>example_code =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007020"/>
                </a:solidFill>
                <a:latin typeface="Arial"/>
                <a:ea typeface="Arial"/>
              </a:rPr>
              <a:t>FALSE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,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
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                     </a:t>
            </a:r>
            <a:r>
              <a:rPr lang="en-IN" sz="1100">
                <a:solidFill>
                  <a:srgbClr val="902000"/>
                </a:solidFill>
                <a:latin typeface="Arial"/>
                <a:ea typeface="Arial"/>
              </a:rPr>
              <a:t>cpp_files =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1" lang="en-IN" sz="1100">
                <a:solidFill>
                  <a:srgbClr val="555555"/>
                </a:solidFill>
                <a:latin typeface="Arial"/>
                <a:ea typeface="Arial"/>
              </a:rPr>
              <a:t>c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(</a:t>
            </a:r>
            <a:r>
              <a:rPr lang="en-IN" sz="1100">
                <a:solidFill>
                  <a:srgbClr val="dd1144"/>
                </a:solidFill>
                <a:latin typeface="Arial"/>
                <a:ea typeface="Arial"/>
              </a:rPr>
              <a:t>"convolve.cpp"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))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Before building package you need to run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Rcpp::compileAttributes()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scans the C++ files forRcpp::export attributes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generates the code required to make the functions available in R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Re-run Rcpp::compileAttributes() whenever function is added.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For more details see </a:t>
            </a: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vignette("Rcpp-package")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LEARNING MORE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Rcpp book</a:t>
            </a:r>
            <a:endParaRPr/>
          </a:p>
          <a:p>
            <a:pPr>
              <a:lnSpc>
                <a:spcPct val="100000"/>
              </a:lnSpc>
            </a:pP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vignette("Rcpp-package")</a:t>
            </a:r>
            <a:endParaRPr/>
          </a:p>
          <a:p>
            <a:pPr>
              <a:lnSpc>
                <a:spcPct val="100000"/>
              </a:lnSpc>
            </a:pP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vignette("Rcpp-modules")</a:t>
            </a:r>
            <a:endParaRPr/>
          </a:p>
          <a:p>
            <a:pPr>
              <a:lnSpc>
                <a:spcPct val="100000"/>
              </a:lnSpc>
            </a:pP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vignette("Rcpp-quickref")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Rcpp homepage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Dirk’s Rcpp page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Learning C++: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1100" u="sng">
                <a:solidFill>
                  <a:srgbClr val="1155cc"/>
                </a:solidFill>
                <a:latin typeface="Arial"/>
                <a:ea typeface="Arial"/>
              </a:rPr>
              <a:t>Effective C++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and </a:t>
            </a:r>
            <a:r>
              <a:rPr i="1" lang="en-IN" sz="1100" u="sng">
                <a:solidFill>
                  <a:srgbClr val="1155cc"/>
                </a:solidFill>
                <a:latin typeface="Arial"/>
                <a:ea typeface="Arial"/>
              </a:rPr>
              <a:t>Effective STL</a:t>
            </a: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by Scott Meyers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1100" u="sng">
                <a:solidFill>
                  <a:srgbClr val="1155cc"/>
                </a:solidFill>
                <a:latin typeface="Arial"/>
                <a:ea typeface="Arial"/>
              </a:rPr>
              <a:t>C++ Annotations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1100" u="sng">
                <a:solidFill>
                  <a:srgbClr val="1155cc"/>
                </a:solidFill>
                <a:latin typeface="Arial"/>
                <a:ea typeface="Arial"/>
              </a:rPr>
              <a:t>Algorithm Libraries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i="1" lang="en-IN" sz="1100" u="sng">
                <a:solidFill>
                  <a:srgbClr val="1155cc"/>
                </a:solidFill>
                <a:latin typeface="Arial"/>
                <a:ea typeface="Arial"/>
              </a:rPr>
              <a:t>Algorithm Design Manual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i="1" lang="en-IN" sz="1100" u="sng">
                <a:solidFill>
                  <a:srgbClr val="1155cc"/>
                </a:solidFill>
                <a:latin typeface="Arial"/>
                <a:ea typeface="Arial"/>
              </a:rPr>
              <a:t>Introduction to Algorithms</a:t>
            </a:r>
            <a:endParaRPr/>
          </a:p>
          <a:p>
            <a:pPr>
              <a:lnSpc>
                <a:spcPct val="100000"/>
              </a:lnSpc>
            </a:pP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online textbook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n-IN" sz="1100" u="sng">
                <a:solidFill>
                  <a:srgbClr val="1155cc"/>
                </a:solidFill>
                <a:latin typeface="Arial"/>
                <a:ea typeface="Arial"/>
              </a:rPr>
              <a:t>coursera course</a:t>
            </a:r>
            <a:endParaRPr/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12960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You can get the code  here:</a:t>
            </a: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https://github.com/Farheen2302/RCPP_Code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Any questions?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Contact us at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info@decisionstats.org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u="sng">
                <a:solidFill>
                  <a:srgbClr val="1155cc"/>
                </a:solidFill>
                <a:latin typeface="Arial"/>
                <a:ea typeface="Arial"/>
              </a:rPr>
              <a:t>farheenfnilofer@gmail.com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