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36576000" cy="29260800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8027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378333" algn="l" rtl="0" fontAlgn="base">
      <a:spcBef>
        <a:spcPct val="0"/>
      </a:spcBef>
      <a:spcAft>
        <a:spcPct val="0"/>
      </a:spcAft>
      <a:defRPr sz="8027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756666" algn="l" rtl="0" fontAlgn="base">
      <a:spcBef>
        <a:spcPct val="0"/>
      </a:spcBef>
      <a:spcAft>
        <a:spcPct val="0"/>
      </a:spcAft>
      <a:defRPr sz="8027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134999" algn="l" rtl="0" fontAlgn="base">
      <a:spcBef>
        <a:spcPct val="0"/>
      </a:spcBef>
      <a:spcAft>
        <a:spcPct val="0"/>
      </a:spcAft>
      <a:defRPr sz="8027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513332" algn="l" rtl="0" fontAlgn="base">
      <a:spcBef>
        <a:spcPct val="0"/>
      </a:spcBef>
      <a:spcAft>
        <a:spcPct val="0"/>
      </a:spcAft>
      <a:defRPr sz="8027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1891665" algn="l" defTabSz="378333" rtl="0" eaLnBrk="1" latinLnBrk="0" hangingPunct="1">
      <a:defRPr sz="8027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269998" algn="l" defTabSz="378333" rtl="0" eaLnBrk="1" latinLnBrk="0" hangingPunct="1">
      <a:defRPr sz="8027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2648331" algn="l" defTabSz="378333" rtl="0" eaLnBrk="1" latinLnBrk="0" hangingPunct="1">
      <a:defRPr sz="8027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026664" algn="l" defTabSz="378333" rtl="0" eaLnBrk="1" latinLnBrk="0" hangingPunct="1">
      <a:defRPr sz="8027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215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on Gibb" initials="BG" lastIdx="4" clrIdx="0">
    <p:extLst/>
  </p:cmAuthor>
  <p:cmAuthor id="2" name="Brandon Gibb" initials="BG [2]" lastIdx="1" clrIdx="1">
    <p:extLst/>
  </p:cmAuthor>
  <p:cmAuthor id="3" name="Brandon Gibb" initials="BG [3]" lastIdx="1" clrIdx="2">
    <p:extLst/>
  </p:cmAuthor>
  <p:cmAuthor id="4" name="Brandon Gibb" initials="BG [4]" lastIdx="1" clrIdx="3">
    <p:extLst/>
  </p:cmAuthor>
  <p:cmAuthor id="5" name="Brandon Gibb" initials="BG [5]" lastIdx="1" clrIdx="4">
    <p:extLst/>
  </p:cmAuthor>
  <p:cmAuthor id="6" name="Brandon Gibb" initials="BG [6]" lastIdx="1" clrIdx="5">
    <p:extLst/>
  </p:cmAuthor>
  <p:cmAuthor id="7" name="Brandon Gibb" initials="BG [7]" lastIdx="1" clrIdx="6">
    <p:extLst/>
  </p:cmAuthor>
  <p:cmAuthor id="8" name="Brandon Gibb" initials="BG [8]" lastIdx="1" clrIdx="7">
    <p:extLst/>
  </p:cmAuthor>
  <p:cmAuthor id="9" name="Brandon Gibb" initials="BG [9]" lastIdx="1" clrIdx="8">
    <p:extLst/>
  </p:cmAuthor>
  <p:cmAuthor id="10" name="Brandon Gibb" initials="BG [10]" lastIdx="1" clrIdx="9">
    <p:extLst/>
  </p:cmAuthor>
  <p:cmAuthor id="11" name="Brandon Gibb" initials="BG [11]" lastIdx="1" clrIdx="10">
    <p:extLst/>
  </p:cmAuthor>
  <p:cmAuthor id="12" name="Brandon Gibb" initials="BG [12]" lastIdx="1" clrIdx="11">
    <p:extLst/>
  </p:cmAuthor>
  <p:cmAuthor id="13" name="Brandon Gibb" initials="BG [13]" lastIdx="1" clrIdx="12">
    <p:extLst/>
  </p:cmAuthor>
  <p:cmAuthor id="14" name="Brandon Gibb" initials="BG [14]" lastIdx="1" clrIdx="13">
    <p:extLst/>
  </p:cmAuthor>
  <p:cmAuthor id="15" name="Brandon Gibb" initials="BG [15]" lastIdx="1" clrIdx="14">
    <p:extLst/>
  </p:cmAuthor>
  <p:cmAuthor id="16" name="Brandon Gibb" initials="BG [16]" lastIdx="1" clrIdx="15">
    <p:extLst/>
  </p:cmAuthor>
  <p:cmAuthor id="17" name="nate.hall329@gmail.com" initials="n" lastIdx="1" clrIdx="16">
    <p:extLst/>
  </p:cmAuthor>
  <p:cmAuthor id="18" name="nate.hall329@gmail.com" initials="n [2]" lastIdx="1" clrIdx="17">
    <p:extLst/>
  </p:cmAuthor>
  <p:cmAuthor id="19" name="nate.hall329@gmail.com" initials="n [3]" lastIdx="1" clrIdx="18">
    <p:extLst/>
  </p:cmAuthor>
  <p:cmAuthor id="20" name="nate.hall329@gmail.com" initials="n [4]" lastIdx="1" clrIdx="19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CCF1"/>
    <a:srgbClr val="143373"/>
    <a:srgbClr val="008BC9"/>
    <a:srgbClr val="75AED3"/>
    <a:srgbClr val="7BAEBD"/>
    <a:srgbClr val="005A43"/>
    <a:srgbClr val="006A4D"/>
    <a:srgbClr val="053417"/>
    <a:srgbClr val="0D3400"/>
    <a:srgbClr val="69D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59"/>
    <p:restoredTop sz="93562" autoAdjust="0"/>
  </p:normalViewPr>
  <p:slideViewPr>
    <p:cSldViewPr>
      <p:cViewPr>
        <p:scale>
          <a:sx n="38" d="100"/>
          <a:sy n="38" d="100"/>
        </p:scale>
        <p:origin x="5520" y="1656"/>
      </p:cViewPr>
      <p:guideLst>
        <p:guide orient="horz" pos="9215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1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88AC5DD-ADBE-C446-906A-9A84CE7B0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72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5875" y="685800"/>
            <a:ext cx="42862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6F426BAF-4AAB-3842-B1B9-F3B8C8EE8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30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93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378333" algn="l" rtl="0" eaLnBrk="0" fontAlgn="base" hangingPunct="0">
      <a:spcBef>
        <a:spcPct val="30000"/>
      </a:spcBef>
      <a:spcAft>
        <a:spcPct val="0"/>
      </a:spcAft>
      <a:defRPr sz="993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756666" algn="l" rtl="0" eaLnBrk="0" fontAlgn="base" hangingPunct="0">
      <a:spcBef>
        <a:spcPct val="30000"/>
      </a:spcBef>
      <a:spcAft>
        <a:spcPct val="0"/>
      </a:spcAft>
      <a:defRPr sz="993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134999" algn="l" rtl="0" eaLnBrk="0" fontAlgn="base" hangingPunct="0">
      <a:spcBef>
        <a:spcPct val="30000"/>
      </a:spcBef>
      <a:spcAft>
        <a:spcPct val="0"/>
      </a:spcAft>
      <a:defRPr sz="993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513332" algn="l" rtl="0" eaLnBrk="0" fontAlgn="base" hangingPunct="0">
      <a:spcBef>
        <a:spcPct val="30000"/>
      </a:spcBef>
      <a:spcAft>
        <a:spcPct val="0"/>
      </a:spcAft>
      <a:defRPr sz="993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1891665" algn="l" defTabSz="756666" rtl="0" eaLnBrk="1" latinLnBrk="0" hangingPunct="1">
      <a:defRPr sz="993" kern="1200">
        <a:solidFill>
          <a:schemeClr val="tx1"/>
        </a:solidFill>
        <a:latin typeface="+mn-lt"/>
        <a:ea typeface="+mn-ea"/>
        <a:cs typeface="+mn-cs"/>
      </a:defRPr>
    </a:lvl6pPr>
    <a:lvl7pPr marL="2269998" algn="l" defTabSz="756666" rtl="0" eaLnBrk="1" latinLnBrk="0" hangingPunct="1">
      <a:defRPr sz="993" kern="1200">
        <a:solidFill>
          <a:schemeClr val="tx1"/>
        </a:solidFill>
        <a:latin typeface="+mn-lt"/>
        <a:ea typeface="+mn-ea"/>
        <a:cs typeface="+mn-cs"/>
      </a:defRPr>
    </a:lvl7pPr>
    <a:lvl8pPr marL="2648331" algn="l" defTabSz="756666" rtl="0" eaLnBrk="1" latinLnBrk="0" hangingPunct="1">
      <a:defRPr sz="993" kern="1200">
        <a:solidFill>
          <a:schemeClr val="tx1"/>
        </a:solidFill>
        <a:latin typeface="+mn-lt"/>
        <a:ea typeface="+mn-ea"/>
        <a:cs typeface="+mn-cs"/>
      </a:defRPr>
    </a:lvl8pPr>
    <a:lvl9pPr marL="3026664" algn="l" defTabSz="756666" rtl="0" eaLnBrk="1" latinLnBrk="0" hangingPunct="1">
      <a:defRPr sz="99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85875" y="685800"/>
            <a:ext cx="4286250" cy="3429000"/>
          </a:xfrm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60AB85-FAB1-CA4F-927F-2EE8D26CE450}" type="slidenum">
              <a:rPr lang="en-US" sz="1200">
                <a:latin typeface="Times New Roman" charset="0"/>
              </a:rPr>
              <a:pPr eaLnBrk="1" hangingPunct="1"/>
              <a:t>1</a:t>
            </a:fld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567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9089440"/>
            <a:ext cx="31089600" cy="62727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580595"/>
            <a:ext cx="25603200" cy="7478253"/>
          </a:xfrm>
        </p:spPr>
        <p:txBody>
          <a:bodyPr/>
          <a:lstStyle>
            <a:lvl1pPr marL="0" indent="0" algn="ctr">
              <a:buNone/>
              <a:defRPr/>
            </a:lvl1pPr>
            <a:lvl2pPr marL="348341" indent="0" algn="ctr">
              <a:buNone/>
              <a:defRPr/>
            </a:lvl2pPr>
            <a:lvl3pPr marL="696681" indent="0" algn="ctr">
              <a:buNone/>
              <a:defRPr/>
            </a:lvl3pPr>
            <a:lvl4pPr marL="1045022" indent="0" algn="ctr">
              <a:buNone/>
              <a:defRPr/>
            </a:lvl4pPr>
            <a:lvl5pPr marL="1393363" indent="0" algn="ctr">
              <a:buNone/>
              <a:defRPr/>
            </a:lvl5pPr>
            <a:lvl6pPr marL="1741703" indent="0" algn="ctr">
              <a:buNone/>
              <a:defRPr/>
            </a:lvl6pPr>
            <a:lvl7pPr marL="2090044" indent="0" algn="ctr">
              <a:buNone/>
              <a:defRPr/>
            </a:lvl7pPr>
            <a:lvl8pPr marL="2438385" indent="0" algn="ctr">
              <a:buNone/>
              <a:defRPr/>
            </a:lvl8pPr>
            <a:lvl9pPr marL="278672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0CF5F-0F79-5A4D-BE7A-A074D61108B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013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720D0-EDEE-AA40-BEFA-4134F44E547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101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172553"/>
            <a:ext cx="8229600" cy="249662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172553"/>
            <a:ext cx="24566880" cy="249662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3C834-B6B4-F44E-9A85-E03F5A139C7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430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2109C-A7BB-C641-999F-234A593E8E6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461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1" y="18802426"/>
            <a:ext cx="31089600" cy="5811163"/>
          </a:xfrm>
        </p:spPr>
        <p:txBody>
          <a:bodyPr anchor="t"/>
          <a:lstStyle>
            <a:lvl1pPr algn="l">
              <a:defRPr sz="3048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1" y="12402118"/>
            <a:ext cx="31089600" cy="6400308"/>
          </a:xfrm>
        </p:spPr>
        <p:txBody>
          <a:bodyPr anchor="b"/>
          <a:lstStyle>
            <a:lvl1pPr marL="0" indent="0">
              <a:buNone/>
              <a:defRPr sz="1524"/>
            </a:lvl1pPr>
            <a:lvl2pPr marL="348341" indent="0">
              <a:buNone/>
              <a:defRPr sz="1371"/>
            </a:lvl2pPr>
            <a:lvl3pPr marL="696681" indent="0">
              <a:buNone/>
              <a:defRPr sz="1219"/>
            </a:lvl3pPr>
            <a:lvl4pPr marL="1045022" indent="0">
              <a:buNone/>
              <a:defRPr sz="1067"/>
            </a:lvl4pPr>
            <a:lvl5pPr marL="1393363" indent="0">
              <a:buNone/>
              <a:defRPr sz="1067"/>
            </a:lvl5pPr>
            <a:lvl6pPr marL="1741703" indent="0">
              <a:buNone/>
              <a:defRPr sz="1067"/>
            </a:lvl6pPr>
            <a:lvl7pPr marL="2090044" indent="0">
              <a:buNone/>
              <a:defRPr sz="1067"/>
            </a:lvl7pPr>
            <a:lvl8pPr marL="2438385" indent="0">
              <a:buNone/>
              <a:defRPr sz="1067"/>
            </a:lvl8pPr>
            <a:lvl9pPr marL="2786725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A5E2B-2B59-F94B-AB2D-642DC3ECB9F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23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827473"/>
            <a:ext cx="16398240" cy="19311296"/>
          </a:xfrm>
        </p:spPr>
        <p:txBody>
          <a:bodyPr/>
          <a:lstStyle>
            <a:lvl1pPr>
              <a:defRPr sz="2133"/>
            </a:lvl1pPr>
            <a:lvl2pPr>
              <a:defRPr sz="1829"/>
            </a:lvl2pPr>
            <a:lvl3pPr>
              <a:defRPr sz="1524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48960" y="6827473"/>
            <a:ext cx="16398240" cy="19311296"/>
          </a:xfrm>
        </p:spPr>
        <p:txBody>
          <a:bodyPr/>
          <a:lstStyle>
            <a:lvl1pPr>
              <a:defRPr sz="2133"/>
            </a:lvl1pPr>
            <a:lvl2pPr>
              <a:defRPr sz="1829"/>
            </a:lvl2pPr>
            <a:lvl3pPr>
              <a:defRPr sz="1524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6846E-51EF-5B44-B09D-991F3E1B531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925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71121"/>
            <a:ext cx="32918400" cy="487799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549386"/>
            <a:ext cx="16160750" cy="2730702"/>
          </a:xfrm>
        </p:spPr>
        <p:txBody>
          <a:bodyPr anchor="b"/>
          <a:lstStyle>
            <a:lvl1pPr marL="0" indent="0">
              <a:buNone/>
              <a:defRPr sz="1829" b="1"/>
            </a:lvl1pPr>
            <a:lvl2pPr marL="348341" indent="0">
              <a:buNone/>
              <a:defRPr sz="1524" b="1"/>
            </a:lvl2pPr>
            <a:lvl3pPr marL="696681" indent="0">
              <a:buNone/>
              <a:defRPr sz="1371" b="1"/>
            </a:lvl3pPr>
            <a:lvl4pPr marL="1045022" indent="0">
              <a:buNone/>
              <a:defRPr sz="1219" b="1"/>
            </a:lvl4pPr>
            <a:lvl5pPr marL="1393363" indent="0">
              <a:buNone/>
              <a:defRPr sz="1219" b="1"/>
            </a:lvl5pPr>
            <a:lvl6pPr marL="1741703" indent="0">
              <a:buNone/>
              <a:defRPr sz="1219" b="1"/>
            </a:lvl6pPr>
            <a:lvl7pPr marL="2090044" indent="0">
              <a:buNone/>
              <a:defRPr sz="1219" b="1"/>
            </a:lvl7pPr>
            <a:lvl8pPr marL="2438385" indent="0">
              <a:buNone/>
              <a:defRPr sz="1219" b="1"/>
            </a:lvl8pPr>
            <a:lvl9pPr marL="2786725" indent="0">
              <a:buNone/>
              <a:defRPr sz="12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9280087"/>
            <a:ext cx="16160750" cy="16858682"/>
          </a:xfrm>
        </p:spPr>
        <p:txBody>
          <a:bodyPr/>
          <a:lstStyle>
            <a:lvl1pPr>
              <a:defRPr sz="1829"/>
            </a:lvl1pPr>
            <a:lvl2pPr>
              <a:defRPr sz="1524"/>
            </a:lvl2pPr>
            <a:lvl3pPr>
              <a:defRPr sz="1371"/>
            </a:lvl3pPr>
            <a:lvl4pPr>
              <a:defRPr sz="121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1" y="6549386"/>
            <a:ext cx="16167100" cy="2730702"/>
          </a:xfrm>
        </p:spPr>
        <p:txBody>
          <a:bodyPr anchor="b"/>
          <a:lstStyle>
            <a:lvl1pPr marL="0" indent="0">
              <a:buNone/>
              <a:defRPr sz="1829" b="1"/>
            </a:lvl1pPr>
            <a:lvl2pPr marL="348341" indent="0">
              <a:buNone/>
              <a:defRPr sz="1524" b="1"/>
            </a:lvl2pPr>
            <a:lvl3pPr marL="696681" indent="0">
              <a:buNone/>
              <a:defRPr sz="1371" b="1"/>
            </a:lvl3pPr>
            <a:lvl4pPr marL="1045022" indent="0">
              <a:buNone/>
              <a:defRPr sz="1219" b="1"/>
            </a:lvl4pPr>
            <a:lvl5pPr marL="1393363" indent="0">
              <a:buNone/>
              <a:defRPr sz="1219" b="1"/>
            </a:lvl5pPr>
            <a:lvl6pPr marL="1741703" indent="0">
              <a:buNone/>
              <a:defRPr sz="1219" b="1"/>
            </a:lvl6pPr>
            <a:lvl7pPr marL="2090044" indent="0">
              <a:buNone/>
              <a:defRPr sz="1219" b="1"/>
            </a:lvl7pPr>
            <a:lvl8pPr marL="2438385" indent="0">
              <a:buNone/>
              <a:defRPr sz="1219" b="1"/>
            </a:lvl8pPr>
            <a:lvl9pPr marL="2786725" indent="0">
              <a:buNone/>
              <a:defRPr sz="12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1" y="9280087"/>
            <a:ext cx="16167100" cy="16858682"/>
          </a:xfrm>
        </p:spPr>
        <p:txBody>
          <a:bodyPr/>
          <a:lstStyle>
            <a:lvl1pPr>
              <a:defRPr sz="1829"/>
            </a:lvl1pPr>
            <a:lvl2pPr>
              <a:defRPr sz="1524"/>
            </a:lvl2pPr>
            <a:lvl3pPr>
              <a:defRPr sz="1371"/>
            </a:lvl3pPr>
            <a:lvl4pPr>
              <a:defRPr sz="121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289D5-E92D-9B4F-BF2A-6C1900343C9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705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581B7-4159-7C45-9C48-FB4EA0F1F65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75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BFF21-737C-F944-B720-B56245FABFA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989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65387"/>
            <a:ext cx="12033251" cy="4958267"/>
          </a:xfrm>
        </p:spPr>
        <p:txBody>
          <a:bodyPr anchor="b"/>
          <a:lstStyle>
            <a:lvl1pPr algn="l">
              <a:defRPr sz="1524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165387"/>
            <a:ext cx="20447000" cy="24973382"/>
          </a:xfrm>
        </p:spPr>
        <p:txBody>
          <a:bodyPr/>
          <a:lstStyle>
            <a:lvl1pPr>
              <a:defRPr sz="2438"/>
            </a:lvl1pPr>
            <a:lvl2pPr>
              <a:defRPr sz="2133"/>
            </a:lvl2pPr>
            <a:lvl3pPr>
              <a:defRPr sz="1829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6123655"/>
            <a:ext cx="12033251" cy="20015115"/>
          </a:xfrm>
        </p:spPr>
        <p:txBody>
          <a:bodyPr/>
          <a:lstStyle>
            <a:lvl1pPr marL="0" indent="0">
              <a:buNone/>
              <a:defRPr sz="1067"/>
            </a:lvl1pPr>
            <a:lvl2pPr marL="348341" indent="0">
              <a:buNone/>
              <a:defRPr sz="914"/>
            </a:lvl2pPr>
            <a:lvl3pPr marL="696681" indent="0">
              <a:buNone/>
              <a:defRPr sz="762"/>
            </a:lvl3pPr>
            <a:lvl4pPr marL="1045022" indent="0">
              <a:buNone/>
              <a:defRPr sz="686"/>
            </a:lvl4pPr>
            <a:lvl5pPr marL="1393363" indent="0">
              <a:buNone/>
              <a:defRPr sz="686"/>
            </a:lvl5pPr>
            <a:lvl6pPr marL="1741703" indent="0">
              <a:buNone/>
              <a:defRPr sz="686"/>
            </a:lvl6pPr>
            <a:lvl7pPr marL="2090044" indent="0">
              <a:buNone/>
              <a:defRPr sz="686"/>
            </a:lvl7pPr>
            <a:lvl8pPr marL="2438385" indent="0">
              <a:buNone/>
              <a:defRPr sz="686"/>
            </a:lvl8pPr>
            <a:lvl9pPr marL="2786725" indent="0">
              <a:buNone/>
              <a:defRPr sz="68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0ED6F-A5E3-8741-A99C-30F732738DF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823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0" y="20482417"/>
            <a:ext cx="21945600" cy="2418212"/>
          </a:xfrm>
        </p:spPr>
        <p:txBody>
          <a:bodyPr anchor="b"/>
          <a:lstStyle>
            <a:lvl1pPr algn="l">
              <a:defRPr sz="1524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0" y="2614594"/>
            <a:ext cx="21945600" cy="17556766"/>
          </a:xfrm>
        </p:spPr>
        <p:txBody>
          <a:bodyPr/>
          <a:lstStyle>
            <a:lvl1pPr marL="0" indent="0">
              <a:buNone/>
              <a:defRPr sz="2438"/>
            </a:lvl1pPr>
            <a:lvl2pPr marL="348341" indent="0">
              <a:buNone/>
              <a:defRPr sz="2133"/>
            </a:lvl2pPr>
            <a:lvl3pPr marL="696681" indent="0">
              <a:buNone/>
              <a:defRPr sz="1829"/>
            </a:lvl3pPr>
            <a:lvl4pPr marL="1045022" indent="0">
              <a:buNone/>
              <a:defRPr sz="1524"/>
            </a:lvl4pPr>
            <a:lvl5pPr marL="1393363" indent="0">
              <a:buNone/>
              <a:defRPr sz="1524"/>
            </a:lvl5pPr>
            <a:lvl6pPr marL="1741703" indent="0">
              <a:buNone/>
              <a:defRPr sz="1524"/>
            </a:lvl6pPr>
            <a:lvl7pPr marL="2090044" indent="0">
              <a:buNone/>
              <a:defRPr sz="1524"/>
            </a:lvl7pPr>
            <a:lvl8pPr marL="2438385" indent="0">
              <a:buNone/>
              <a:defRPr sz="1524"/>
            </a:lvl8pPr>
            <a:lvl9pPr marL="2786725" indent="0">
              <a:buNone/>
              <a:defRPr sz="1524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0" y="22900629"/>
            <a:ext cx="21945600" cy="3434521"/>
          </a:xfrm>
        </p:spPr>
        <p:txBody>
          <a:bodyPr/>
          <a:lstStyle>
            <a:lvl1pPr marL="0" indent="0">
              <a:buNone/>
              <a:defRPr sz="1067"/>
            </a:lvl1pPr>
            <a:lvl2pPr marL="348341" indent="0">
              <a:buNone/>
              <a:defRPr sz="914"/>
            </a:lvl2pPr>
            <a:lvl3pPr marL="696681" indent="0">
              <a:buNone/>
              <a:defRPr sz="762"/>
            </a:lvl3pPr>
            <a:lvl4pPr marL="1045022" indent="0">
              <a:buNone/>
              <a:defRPr sz="686"/>
            </a:lvl4pPr>
            <a:lvl5pPr marL="1393363" indent="0">
              <a:buNone/>
              <a:defRPr sz="686"/>
            </a:lvl5pPr>
            <a:lvl6pPr marL="1741703" indent="0">
              <a:buNone/>
              <a:defRPr sz="686"/>
            </a:lvl6pPr>
            <a:lvl7pPr marL="2090044" indent="0">
              <a:buNone/>
              <a:defRPr sz="686"/>
            </a:lvl7pPr>
            <a:lvl8pPr marL="2438385" indent="0">
              <a:buNone/>
              <a:defRPr sz="686"/>
            </a:lvl8pPr>
            <a:lvl9pPr marL="2786725" indent="0">
              <a:buNone/>
              <a:defRPr sz="68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EFBDB-2C78-4647-860C-C9CE78A8FFC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760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172029"/>
            <a:ext cx="32918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93776" tIns="246888" rIns="493776" bIns="2468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6827763"/>
            <a:ext cx="32918400" cy="19311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93776" tIns="246888" rIns="493776" bIns="2468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28800" y="26645809"/>
            <a:ext cx="8534400" cy="20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93776" tIns="246888" rIns="493776" bIns="246888" numCol="1" anchor="t" anchorCtr="0" compatLnSpc="1">
            <a:prstTxWarp prst="textNoShape">
              <a:avLst/>
            </a:prstTxWarp>
          </a:bodyPr>
          <a:lstStyle>
            <a:lvl1pPr>
              <a:defRPr sz="579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6800" y="26645809"/>
            <a:ext cx="11582400" cy="20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93776" tIns="246888" rIns="493776" bIns="246888" numCol="1" anchor="t" anchorCtr="0" compatLnSpc="1">
            <a:prstTxWarp prst="textNoShape">
              <a:avLst/>
            </a:prstTxWarp>
          </a:bodyPr>
          <a:lstStyle>
            <a:lvl1pPr algn="ctr">
              <a:defRPr sz="579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2800" y="26645809"/>
            <a:ext cx="8534400" cy="20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93776" tIns="246888" rIns="493776" bIns="246888" numCol="1" anchor="t" anchorCtr="0" compatLnSpc="1">
            <a:prstTxWarp prst="textNoShape">
              <a:avLst/>
            </a:prstTxWarp>
          </a:bodyPr>
          <a:lstStyle>
            <a:lvl1pPr algn="r">
              <a:defRPr sz="5790"/>
            </a:lvl1pPr>
          </a:lstStyle>
          <a:p>
            <a:pPr>
              <a:defRPr/>
            </a:pPr>
            <a:fld id="{48E87DF6-4791-844A-9758-520EC3ABEAD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1596" rtl="0" eaLnBrk="0" fontAlgn="base" hangingPunct="0">
        <a:spcBef>
          <a:spcPct val="0"/>
        </a:spcBef>
        <a:spcAft>
          <a:spcPct val="0"/>
        </a:spcAft>
        <a:defRPr sz="18133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defTabSz="3761596" rtl="0" eaLnBrk="0" fontAlgn="base" hangingPunct="0">
        <a:spcBef>
          <a:spcPct val="0"/>
        </a:spcBef>
        <a:spcAft>
          <a:spcPct val="0"/>
        </a:spcAft>
        <a:defRPr sz="18133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3761596" rtl="0" eaLnBrk="0" fontAlgn="base" hangingPunct="0">
        <a:spcBef>
          <a:spcPct val="0"/>
        </a:spcBef>
        <a:spcAft>
          <a:spcPct val="0"/>
        </a:spcAft>
        <a:defRPr sz="18133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3761596" rtl="0" eaLnBrk="0" fontAlgn="base" hangingPunct="0">
        <a:spcBef>
          <a:spcPct val="0"/>
        </a:spcBef>
        <a:spcAft>
          <a:spcPct val="0"/>
        </a:spcAft>
        <a:defRPr sz="18133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3761596" rtl="0" eaLnBrk="0" fontAlgn="base" hangingPunct="0">
        <a:spcBef>
          <a:spcPct val="0"/>
        </a:spcBef>
        <a:spcAft>
          <a:spcPct val="0"/>
        </a:spcAft>
        <a:defRPr sz="18133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348341" algn="ctr" defTabSz="3761596" rtl="0" fontAlgn="base">
        <a:spcBef>
          <a:spcPct val="0"/>
        </a:spcBef>
        <a:spcAft>
          <a:spcPct val="0"/>
        </a:spcAft>
        <a:defRPr sz="18133">
          <a:solidFill>
            <a:schemeClr val="tx2"/>
          </a:solidFill>
          <a:latin typeface="Arial" charset="0"/>
        </a:defRPr>
      </a:lvl6pPr>
      <a:lvl7pPr marL="696681" algn="ctr" defTabSz="3761596" rtl="0" fontAlgn="base">
        <a:spcBef>
          <a:spcPct val="0"/>
        </a:spcBef>
        <a:spcAft>
          <a:spcPct val="0"/>
        </a:spcAft>
        <a:defRPr sz="18133">
          <a:solidFill>
            <a:schemeClr val="tx2"/>
          </a:solidFill>
          <a:latin typeface="Arial" charset="0"/>
        </a:defRPr>
      </a:lvl7pPr>
      <a:lvl8pPr marL="1045022" algn="ctr" defTabSz="3761596" rtl="0" fontAlgn="base">
        <a:spcBef>
          <a:spcPct val="0"/>
        </a:spcBef>
        <a:spcAft>
          <a:spcPct val="0"/>
        </a:spcAft>
        <a:defRPr sz="18133">
          <a:solidFill>
            <a:schemeClr val="tx2"/>
          </a:solidFill>
          <a:latin typeface="Arial" charset="0"/>
        </a:defRPr>
      </a:lvl8pPr>
      <a:lvl9pPr marL="1393363" algn="ctr" defTabSz="3761596" rtl="0" fontAlgn="base">
        <a:spcBef>
          <a:spcPct val="0"/>
        </a:spcBef>
        <a:spcAft>
          <a:spcPct val="0"/>
        </a:spcAft>
        <a:defRPr sz="18133">
          <a:solidFill>
            <a:schemeClr val="tx2"/>
          </a:solidFill>
          <a:latin typeface="Arial" charset="0"/>
        </a:defRPr>
      </a:lvl9pPr>
    </p:titleStyle>
    <p:bodyStyle>
      <a:lvl1pPr marL="1410296" indent="-1410296" algn="l" defTabSz="3761596" rtl="0" eaLnBrk="0" fontAlgn="base" hangingPunct="0">
        <a:spcBef>
          <a:spcPct val="20000"/>
        </a:spcBef>
        <a:spcAft>
          <a:spcPct val="0"/>
        </a:spcAft>
        <a:buChar char="•"/>
        <a:defRPr sz="1318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056448" indent="-1175650" algn="l" defTabSz="3761596" rtl="0" eaLnBrk="0" fontAlgn="base" hangingPunct="0">
        <a:spcBef>
          <a:spcPct val="20000"/>
        </a:spcBef>
        <a:spcAft>
          <a:spcPct val="0"/>
        </a:spcAft>
        <a:buChar char="–"/>
        <a:defRPr sz="11505">
          <a:solidFill>
            <a:schemeClr val="tx1"/>
          </a:solidFill>
          <a:latin typeface="+mn-lt"/>
          <a:ea typeface="ＭＳ Ｐゴシック" charset="0"/>
        </a:defRPr>
      </a:lvl2pPr>
      <a:lvl3pPr marL="4702599" indent="-941004" algn="l" defTabSz="3761596" rtl="0" eaLnBrk="0" fontAlgn="base" hangingPunct="0">
        <a:spcBef>
          <a:spcPct val="20000"/>
        </a:spcBef>
        <a:spcAft>
          <a:spcPct val="0"/>
        </a:spcAft>
        <a:buChar char="•"/>
        <a:defRPr sz="9905">
          <a:solidFill>
            <a:schemeClr val="tx1"/>
          </a:solidFill>
          <a:latin typeface="+mn-lt"/>
          <a:ea typeface="ＭＳ Ｐゴシック" charset="0"/>
        </a:defRPr>
      </a:lvl3pPr>
      <a:lvl4pPr marL="6583397" indent="-939795" algn="l" defTabSz="3761596" rtl="0" eaLnBrk="0" fontAlgn="base" hangingPunct="0">
        <a:spcBef>
          <a:spcPct val="20000"/>
        </a:spcBef>
        <a:spcAft>
          <a:spcPct val="0"/>
        </a:spcAft>
        <a:buChar char="–"/>
        <a:defRPr sz="8229">
          <a:solidFill>
            <a:schemeClr val="tx1"/>
          </a:solidFill>
          <a:latin typeface="+mn-lt"/>
          <a:ea typeface="ＭＳ Ｐゴシック" charset="0"/>
        </a:defRPr>
      </a:lvl4pPr>
      <a:lvl5pPr marL="8464195" indent="-939795" algn="l" defTabSz="3761596" rtl="0" eaLnBrk="0" fontAlgn="base" hangingPunct="0">
        <a:spcBef>
          <a:spcPct val="20000"/>
        </a:spcBef>
        <a:spcAft>
          <a:spcPct val="0"/>
        </a:spcAft>
        <a:buChar char="»"/>
        <a:defRPr sz="8229">
          <a:solidFill>
            <a:schemeClr val="tx1"/>
          </a:solidFill>
          <a:latin typeface="+mn-lt"/>
          <a:ea typeface="ＭＳ Ｐゴシック" charset="0"/>
        </a:defRPr>
      </a:lvl5pPr>
      <a:lvl6pPr marL="8812535" indent="-939795" algn="l" defTabSz="3761596" rtl="0" fontAlgn="base">
        <a:spcBef>
          <a:spcPct val="20000"/>
        </a:spcBef>
        <a:spcAft>
          <a:spcPct val="0"/>
        </a:spcAft>
        <a:buChar char="»"/>
        <a:defRPr sz="8229">
          <a:solidFill>
            <a:schemeClr val="tx1"/>
          </a:solidFill>
          <a:latin typeface="+mn-lt"/>
        </a:defRPr>
      </a:lvl6pPr>
      <a:lvl7pPr marL="9160876" indent="-939795" algn="l" defTabSz="3761596" rtl="0" fontAlgn="base">
        <a:spcBef>
          <a:spcPct val="20000"/>
        </a:spcBef>
        <a:spcAft>
          <a:spcPct val="0"/>
        </a:spcAft>
        <a:buChar char="»"/>
        <a:defRPr sz="8229">
          <a:solidFill>
            <a:schemeClr val="tx1"/>
          </a:solidFill>
          <a:latin typeface="+mn-lt"/>
        </a:defRPr>
      </a:lvl7pPr>
      <a:lvl8pPr marL="9509217" indent="-939795" algn="l" defTabSz="3761596" rtl="0" fontAlgn="base">
        <a:spcBef>
          <a:spcPct val="20000"/>
        </a:spcBef>
        <a:spcAft>
          <a:spcPct val="0"/>
        </a:spcAft>
        <a:buChar char="»"/>
        <a:defRPr sz="8229">
          <a:solidFill>
            <a:schemeClr val="tx1"/>
          </a:solidFill>
          <a:latin typeface="+mn-lt"/>
        </a:defRPr>
      </a:lvl8pPr>
      <a:lvl9pPr marL="9857557" indent="-939795" algn="l" defTabSz="3761596" rtl="0" fontAlgn="base">
        <a:spcBef>
          <a:spcPct val="20000"/>
        </a:spcBef>
        <a:spcAft>
          <a:spcPct val="0"/>
        </a:spcAft>
        <a:buChar char="»"/>
        <a:defRPr sz="8229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96681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1pPr>
      <a:lvl2pPr marL="348341" algn="l" defTabSz="696681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2pPr>
      <a:lvl3pPr marL="696681" algn="l" defTabSz="696681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3pPr>
      <a:lvl4pPr marL="1045022" algn="l" defTabSz="696681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4pPr>
      <a:lvl5pPr marL="1393363" algn="l" defTabSz="696681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5pPr>
      <a:lvl6pPr marL="1741703" algn="l" defTabSz="696681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6pPr>
      <a:lvl7pPr marL="2090044" algn="l" defTabSz="696681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7pPr>
      <a:lvl8pPr marL="2438385" algn="l" defTabSz="696681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8pPr>
      <a:lvl9pPr marL="2786725" algn="l" defTabSz="696681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tiff"/><Relationship Id="rId6" Type="http://schemas.openxmlformats.org/officeDocument/2006/relationships/image" Target="../media/image4.tiff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608" y="6474712"/>
            <a:ext cx="11595020" cy="67603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648" y="16592071"/>
            <a:ext cx="12539835" cy="9404876"/>
          </a:xfrm>
          <a:prstGeom prst="rect">
            <a:avLst/>
          </a:prstGeom>
        </p:spPr>
      </p:pic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8382039" y="2885327"/>
            <a:ext cx="19454508" cy="135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endParaRPr lang="en-US" sz="4114" dirty="0"/>
          </a:p>
          <a:p>
            <a:pPr algn="ctr" eaLnBrk="1" hangingPunct="1"/>
            <a:r>
              <a:rPr lang="en-US" sz="4114" dirty="0"/>
              <a:t>Nathan T. Hall</a:t>
            </a:r>
            <a:r>
              <a:rPr lang="en-US" sz="4114" baseline="30000" dirty="0"/>
              <a:t>1</a:t>
            </a:r>
            <a:r>
              <a:rPr lang="en-US" sz="4114" dirty="0"/>
              <a:t> and Michael N. Hallquist</a:t>
            </a:r>
            <a:r>
              <a:rPr lang="en-US" sz="4114" baseline="30000" dirty="0"/>
              <a:t>1</a:t>
            </a:r>
            <a:r>
              <a:rPr lang="en-US" sz="4114" dirty="0"/>
              <a:t>   </a:t>
            </a:r>
          </a:p>
        </p:txBody>
      </p:sp>
      <p:sp>
        <p:nvSpPr>
          <p:cNvPr id="2052" name="Line 8"/>
          <p:cNvSpPr>
            <a:spLocks noChangeShapeType="1"/>
          </p:cNvSpPr>
          <p:nvPr/>
        </p:nvSpPr>
        <p:spPr bwMode="auto">
          <a:xfrm flipV="1">
            <a:off x="3605591" y="5907145"/>
            <a:ext cx="29103562" cy="0"/>
          </a:xfrm>
          <a:prstGeom prst="line">
            <a:avLst/>
          </a:prstGeom>
          <a:noFill/>
          <a:ln w="25400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6116"/>
          </a:p>
        </p:txBody>
      </p:sp>
      <p:sp>
        <p:nvSpPr>
          <p:cNvPr id="15364" name="Rectangle 11"/>
          <p:cNvSpPr>
            <a:spLocks noChangeArrowheads="1"/>
          </p:cNvSpPr>
          <p:nvPr/>
        </p:nvSpPr>
        <p:spPr bwMode="auto">
          <a:xfrm>
            <a:off x="17833219" y="14341324"/>
            <a:ext cx="31350857" cy="10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sz="6116"/>
          </a:p>
        </p:txBody>
      </p:sp>
      <p:sp>
        <p:nvSpPr>
          <p:cNvPr id="15365" name="Text Box 23"/>
          <p:cNvSpPr txBox="1">
            <a:spLocks noChangeArrowheads="1"/>
          </p:cNvSpPr>
          <p:nvPr/>
        </p:nvSpPr>
        <p:spPr bwMode="auto">
          <a:xfrm>
            <a:off x="7534806" y="1188907"/>
            <a:ext cx="22572644" cy="1546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724" dirty="0"/>
              <a:t>Developmental changes in resting-state functional connectivity in borderline personality disorder: a network analysis approach</a:t>
            </a:r>
          </a:p>
        </p:txBody>
      </p:sp>
      <p:sp>
        <p:nvSpPr>
          <p:cNvPr id="2056" name="Text Box 47"/>
          <p:cNvSpPr txBox="1">
            <a:spLocks noChangeArrowheads="1"/>
          </p:cNvSpPr>
          <p:nvPr/>
        </p:nvSpPr>
        <p:spPr bwMode="auto">
          <a:xfrm>
            <a:off x="1431151" y="6247520"/>
            <a:ext cx="9350829" cy="2236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7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028700" indent="-457200">
              <a:defRPr sz="15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defRPr sz="10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defRPr sz="10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defRPr sz="10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defRPr sz="10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3761596">
              <a:defRPr/>
            </a:pPr>
            <a:r>
              <a:rPr lang="en-CA" sz="4000" b="1" dirty="0"/>
              <a:t>Introduction</a:t>
            </a:r>
          </a:p>
          <a:p>
            <a:pPr defTabSz="3761596">
              <a:defRPr/>
            </a:pPr>
            <a:endParaRPr lang="en-CA" sz="1524" b="1" dirty="0"/>
          </a:p>
          <a:p>
            <a:pPr marL="348341" indent="-348341">
              <a:lnSpc>
                <a:spcPct val="110000"/>
              </a:lnSpc>
              <a:buFont typeface="Arial"/>
              <a:buChar char="•"/>
              <a:defRPr/>
            </a:pPr>
            <a:r>
              <a:rPr lang="en-US" sz="2800" dirty="0">
                <a:latin typeface="Arial"/>
                <a:cs typeface="Arial"/>
              </a:rPr>
              <a:t>Borderline Personality Disorder (BPD) is a serious personality disorder characterized by instability in affect, interpersonal relationships, and identity, as well as high levels of impulsivity and aggression.</a:t>
            </a:r>
          </a:p>
          <a:p>
            <a:pPr marL="348341" indent="-348341">
              <a:lnSpc>
                <a:spcPct val="110000"/>
              </a:lnSpc>
              <a:buFont typeface="Arial"/>
              <a:buChar char="•"/>
              <a:defRPr/>
            </a:pPr>
            <a:r>
              <a:rPr lang="en-US" sz="2800" dirty="0">
                <a:latin typeface="Arial"/>
                <a:cs typeface="Arial"/>
              </a:rPr>
              <a:t>Past functional activation studies using fMRI studies have implicated the </a:t>
            </a:r>
            <a:r>
              <a:rPr lang="en-US" sz="2800" dirty="0" err="1">
                <a:latin typeface="Arial"/>
                <a:cs typeface="Arial"/>
              </a:rPr>
              <a:t>dlPFC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vmPFC</a:t>
            </a:r>
            <a:r>
              <a:rPr lang="en-US" sz="2800" dirty="0">
                <a:latin typeface="Arial"/>
                <a:cs typeface="Arial"/>
              </a:rPr>
              <a:t>, ACC, PCC/</a:t>
            </a:r>
            <a:r>
              <a:rPr lang="en-US" sz="2800" dirty="0" err="1">
                <a:latin typeface="Arial"/>
                <a:cs typeface="Arial"/>
              </a:rPr>
              <a:t>precuneus</a:t>
            </a:r>
            <a:r>
              <a:rPr lang="en-US" sz="2800" dirty="0">
                <a:latin typeface="Arial"/>
                <a:cs typeface="Arial"/>
              </a:rPr>
              <a:t>, Insular Cortex, and Amygdala as regions displaying functional abnormalities during emotion-regulation, social exchange, and impulse control tasks </a:t>
            </a:r>
            <a:r>
              <a:rPr lang="en-US" sz="1371" dirty="0">
                <a:latin typeface="Arial"/>
                <a:cs typeface="Arial"/>
              </a:rPr>
              <a:t>(</a:t>
            </a:r>
            <a:r>
              <a:rPr lang="en-US" sz="1371" dirty="0" err="1">
                <a:latin typeface="Arial"/>
                <a:cs typeface="Arial"/>
              </a:rPr>
              <a:t>Ruocco</a:t>
            </a:r>
            <a:r>
              <a:rPr lang="en-US" sz="1371" dirty="0">
                <a:latin typeface="Arial"/>
                <a:cs typeface="Arial"/>
              </a:rPr>
              <a:t> et al., 2013, King-Casas et al 2008, Soloff et al., 2015</a:t>
            </a:r>
            <a:r>
              <a:rPr lang="en-US" sz="1371" dirty="0" smtClean="0">
                <a:latin typeface="Arial"/>
                <a:cs typeface="Arial"/>
              </a:rPr>
              <a:t>)</a:t>
            </a:r>
            <a:r>
              <a:rPr lang="en-US" sz="2438" dirty="0" smtClean="0">
                <a:latin typeface="Arial"/>
                <a:cs typeface="Arial"/>
              </a:rPr>
              <a:t>.</a:t>
            </a:r>
            <a:endParaRPr lang="en-US" sz="2438" dirty="0">
              <a:latin typeface="Arial"/>
              <a:cs typeface="Arial"/>
            </a:endParaRPr>
          </a:p>
          <a:p>
            <a:pPr marL="0" indent="0">
              <a:lnSpc>
                <a:spcPct val="110000"/>
              </a:lnSpc>
              <a:defRPr/>
            </a:pPr>
            <a:r>
              <a:rPr lang="en-US" sz="3000" b="1" dirty="0">
                <a:latin typeface="Arial"/>
                <a:cs typeface="Arial"/>
              </a:rPr>
              <a:t>Resting-state functional connectivity </a:t>
            </a:r>
            <a:endParaRPr lang="en-US" sz="3000" dirty="0">
              <a:cs typeface="Arial"/>
            </a:endParaRPr>
          </a:p>
          <a:p>
            <a:pPr marL="348341" indent="-348341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sz="2800" dirty="0">
                <a:latin typeface="Arial"/>
                <a:cs typeface="Arial"/>
              </a:rPr>
              <a:t>Recent advances in clinical neuroscience have included an integration of network analysis via graph theory to understand brain function both during task and at rest </a:t>
            </a:r>
            <a:r>
              <a:rPr lang="en-US" sz="1371" dirty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en-US" sz="1371" dirty="0" err="1">
                <a:solidFill>
                  <a:prstClr val="black"/>
                </a:solidFill>
                <a:latin typeface="Arial"/>
                <a:cs typeface="Arial"/>
              </a:rPr>
              <a:t>Bullmore</a:t>
            </a:r>
            <a:r>
              <a:rPr lang="en-US" sz="1371" dirty="0">
                <a:solidFill>
                  <a:prstClr val="black"/>
                </a:solidFill>
                <a:latin typeface="Arial"/>
                <a:cs typeface="Arial"/>
              </a:rPr>
              <a:t> and </a:t>
            </a:r>
            <a:r>
              <a:rPr lang="en-US" sz="1371" dirty="0" err="1">
                <a:solidFill>
                  <a:prstClr val="black"/>
                </a:solidFill>
                <a:latin typeface="Arial"/>
                <a:cs typeface="Arial"/>
              </a:rPr>
              <a:t>Sporns</a:t>
            </a:r>
            <a:r>
              <a:rPr lang="en-US" sz="1371" dirty="0">
                <a:solidFill>
                  <a:prstClr val="black"/>
                </a:solidFill>
                <a:latin typeface="Arial"/>
                <a:cs typeface="Arial"/>
              </a:rPr>
              <a:t>, 2009).</a:t>
            </a:r>
            <a:r>
              <a:rPr lang="en-US" sz="2438" dirty="0">
                <a:latin typeface="Arial"/>
                <a:cs typeface="Arial"/>
              </a:rPr>
              <a:t> </a:t>
            </a:r>
          </a:p>
          <a:p>
            <a:pPr marL="348341" indent="-348341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sz="2800" dirty="0" smtClean="0">
                <a:latin typeface="Arial"/>
                <a:cs typeface="Arial"/>
              </a:rPr>
              <a:t>Results </a:t>
            </a:r>
            <a:r>
              <a:rPr lang="en-US" sz="2800" dirty="0">
                <a:latin typeface="Arial"/>
                <a:cs typeface="Arial"/>
              </a:rPr>
              <a:t>have tended to converge around an increased level of intrinsic functional connectivity in the DMN and decreased connectivity in frontal executive control networks and midline hubs (ACC, PCC, </a:t>
            </a:r>
            <a:r>
              <a:rPr lang="en-US" sz="2800" dirty="0" err="1">
                <a:latin typeface="Arial"/>
                <a:cs typeface="Arial"/>
              </a:rPr>
              <a:t>mPFC</a:t>
            </a:r>
            <a:r>
              <a:rPr lang="en-US" sz="2800" dirty="0">
                <a:latin typeface="Arial"/>
                <a:cs typeface="Arial"/>
              </a:rPr>
              <a:t>) in patients with BPD compared to controls </a:t>
            </a:r>
            <a:r>
              <a:rPr lang="en-US" sz="1371" dirty="0">
                <a:latin typeface="Arial"/>
                <a:cs typeface="Arial"/>
              </a:rPr>
              <a:t>(Wolf et. al., 2011, </a:t>
            </a:r>
            <a:r>
              <a:rPr lang="en-US" sz="1371" dirty="0" err="1">
                <a:latin typeface="Arial"/>
                <a:cs typeface="Arial"/>
              </a:rPr>
              <a:t>Visintin</a:t>
            </a:r>
            <a:r>
              <a:rPr lang="en-US" sz="1371" dirty="0">
                <a:latin typeface="Arial"/>
                <a:cs typeface="Arial"/>
              </a:rPr>
              <a:t> et. al., 2016)</a:t>
            </a:r>
            <a:r>
              <a:rPr lang="en-US" sz="2438" dirty="0"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10000"/>
              </a:lnSpc>
              <a:defRPr/>
            </a:pPr>
            <a:r>
              <a:rPr lang="en-US" sz="3000" b="1" dirty="0">
                <a:latin typeface="Arial"/>
                <a:cs typeface="Arial"/>
              </a:rPr>
              <a:t>BPD develops in adolescence</a:t>
            </a:r>
          </a:p>
          <a:p>
            <a:pPr marL="348341" lvl="1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sz="2800" dirty="0" smtClean="0">
                <a:cs typeface="Arial"/>
              </a:rPr>
              <a:t>Adolescence is a period of vulnerability for </a:t>
            </a:r>
            <a:r>
              <a:rPr lang="en-US" sz="2800" dirty="0" smtClean="0">
                <a:cs typeface="Arial"/>
              </a:rPr>
              <a:t>developing BPD and </a:t>
            </a:r>
            <a:r>
              <a:rPr lang="en-US" sz="2800" dirty="0">
                <a:cs typeface="Arial"/>
              </a:rPr>
              <a:t>u</a:t>
            </a:r>
            <a:r>
              <a:rPr lang="en-US" sz="2800" dirty="0" smtClean="0">
                <a:cs typeface="Arial"/>
              </a:rPr>
              <a:t>nderstanding </a:t>
            </a:r>
            <a:r>
              <a:rPr lang="en-US" sz="2800" dirty="0">
                <a:cs typeface="Arial"/>
              </a:rPr>
              <a:t>how brain networks develop during this developmental window can help constrain our thinking about abnormal brain development in </a:t>
            </a:r>
            <a:r>
              <a:rPr lang="en-US" sz="2800" dirty="0" smtClean="0">
                <a:cs typeface="Arial"/>
              </a:rPr>
              <a:t>BPD.</a:t>
            </a:r>
            <a:endParaRPr lang="en-US" sz="2800" dirty="0">
              <a:cs typeface="Arial"/>
            </a:endParaRPr>
          </a:p>
          <a:p>
            <a:pPr marL="348341" lvl="1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sz="2800" dirty="0">
                <a:cs typeface="Arial"/>
              </a:rPr>
              <a:t>No previous work has investigated the development of brain networks in BPD.</a:t>
            </a:r>
          </a:p>
          <a:p>
            <a:pPr marL="0" lvl="1" indent="0" algn="ctr">
              <a:lnSpc>
                <a:spcPct val="110000"/>
              </a:lnSpc>
              <a:defRPr/>
            </a:pPr>
            <a:r>
              <a:rPr lang="en-CA" sz="4000" b="1" dirty="0"/>
              <a:t>Method</a:t>
            </a:r>
          </a:p>
          <a:p>
            <a:pPr marL="0" indent="0">
              <a:defRPr/>
            </a:pPr>
            <a:r>
              <a:rPr lang="en-US" sz="3000" b="1" dirty="0">
                <a:latin typeface="Arial"/>
                <a:cs typeface="Arial"/>
              </a:rPr>
              <a:t>Participants</a:t>
            </a:r>
          </a:p>
          <a:p>
            <a:pPr marL="348341" indent="-348341">
              <a:lnSpc>
                <a:spcPct val="110000"/>
              </a:lnSpc>
              <a:buFont typeface="Arial"/>
              <a:buChar char="•"/>
              <a:defRPr/>
            </a:pPr>
            <a:r>
              <a:rPr lang="en-US" sz="2800" dirty="0">
                <a:latin typeface="Arial"/>
                <a:cs typeface="Arial"/>
              </a:rPr>
              <a:t>79 participants matched on sex (55 females), age (13-28 years, M= 20.85), and BPD symptoms (n BPD = 40).</a:t>
            </a:r>
          </a:p>
          <a:p>
            <a:pPr marL="348341" indent="-348341">
              <a:lnSpc>
                <a:spcPct val="110000"/>
              </a:lnSpc>
              <a:buFont typeface="Arial"/>
              <a:buChar char="•"/>
              <a:defRPr/>
            </a:pPr>
            <a:r>
              <a:rPr lang="en-US" sz="2800" dirty="0">
                <a:latin typeface="Arial"/>
                <a:cs typeface="Arial"/>
              </a:rPr>
              <a:t>9 participants (6 BPD) were excluded for having a </a:t>
            </a:r>
            <a:r>
              <a:rPr lang="en-US" sz="2800" dirty="0" err="1">
                <a:latin typeface="Arial"/>
                <a:cs typeface="Arial"/>
              </a:rPr>
              <a:t>framewise</a:t>
            </a:r>
            <a:r>
              <a:rPr lang="en-US" sz="2800" dirty="0">
                <a:latin typeface="Arial"/>
                <a:cs typeface="Arial"/>
              </a:rPr>
              <a:t> displacement of .5mm or more on 15% or more volumes</a:t>
            </a:r>
            <a:r>
              <a:rPr lang="en-US" sz="2800" dirty="0" smtClean="0">
                <a:latin typeface="Arial"/>
                <a:cs typeface="Arial"/>
              </a:rPr>
              <a:t>.</a:t>
            </a:r>
            <a:endParaRPr lang="en-US" sz="2800" dirty="0"/>
          </a:p>
          <a:p>
            <a:pPr marL="653139">
              <a:lnSpc>
                <a:spcPct val="110000"/>
              </a:lnSpc>
              <a:buFont typeface="Arial"/>
              <a:buChar char="•"/>
              <a:defRPr/>
            </a:pPr>
            <a:endParaRPr lang="en-US" sz="4114" dirty="0">
              <a:cs typeface="Arial"/>
            </a:endParaRPr>
          </a:p>
          <a:p>
            <a:pPr marL="348341" indent="-348341">
              <a:lnSpc>
                <a:spcPct val="110000"/>
              </a:lnSpc>
              <a:buFont typeface="Arial"/>
              <a:buChar char="•"/>
              <a:defRPr/>
            </a:pPr>
            <a:endParaRPr lang="en-US" sz="2438" dirty="0">
              <a:latin typeface="Arial"/>
              <a:cs typeface="Arial"/>
            </a:endParaRPr>
          </a:p>
          <a:p>
            <a:pPr marL="348341" indent="-348341">
              <a:lnSpc>
                <a:spcPct val="110000"/>
              </a:lnSpc>
              <a:buFont typeface="Arial"/>
              <a:buChar char="•"/>
              <a:defRPr/>
            </a:pPr>
            <a:endParaRPr lang="en-US" sz="2438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  <a:p>
            <a:pPr marL="348341" indent="-348341">
              <a:lnSpc>
                <a:spcPct val="110000"/>
              </a:lnSpc>
              <a:buFont typeface="Arial"/>
              <a:buChar char="•"/>
              <a:defRPr/>
            </a:pPr>
            <a:endParaRPr lang="en-US" sz="2438" dirty="0">
              <a:solidFill>
                <a:srgbClr val="FAF2DB"/>
              </a:solidFill>
              <a:latin typeface="Arial"/>
              <a:cs typeface="Arial"/>
            </a:endParaRPr>
          </a:p>
          <a:p>
            <a:pPr marL="348341" indent="-348341">
              <a:lnSpc>
                <a:spcPct val="110000"/>
              </a:lnSpc>
              <a:buFont typeface="Arial"/>
              <a:buChar char="•"/>
              <a:defRPr/>
            </a:pPr>
            <a:endParaRPr lang="en-US" sz="2438" dirty="0">
              <a:solidFill>
                <a:srgbClr val="FAF2DB"/>
              </a:solidFill>
              <a:latin typeface="Arial"/>
              <a:cs typeface="Arial"/>
            </a:endParaRPr>
          </a:p>
          <a:p>
            <a:pPr marL="348341" indent="-348341">
              <a:lnSpc>
                <a:spcPct val="110000"/>
              </a:lnSpc>
              <a:buFont typeface="Arial"/>
              <a:buChar char="•"/>
              <a:defRPr/>
            </a:pPr>
            <a:endParaRPr lang="en-US" sz="2438" dirty="0">
              <a:solidFill>
                <a:srgbClr val="FAF2DB"/>
              </a:solidFill>
              <a:latin typeface="Arial"/>
              <a:cs typeface="Arial"/>
            </a:endParaRPr>
          </a:p>
          <a:p>
            <a:pPr marL="348341" indent="-348341">
              <a:lnSpc>
                <a:spcPct val="110000"/>
              </a:lnSpc>
              <a:buFont typeface="Arial"/>
              <a:buChar char="•"/>
              <a:defRPr/>
            </a:pPr>
            <a:endParaRPr lang="en-US" sz="2438" dirty="0">
              <a:solidFill>
                <a:srgbClr val="FAF2DB"/>
              </a:solidFill>
              <a:latin typeface="Arial"/>
              <a:cs typeface="Arial"/>
            </a:endParaRPr>
          </a:p>
          <a:p>
            <a:pPr marL="348341" indent="-348341">
              <a:lnSpc>
                <a:spcPct val="110000"/>
              </a:lnSpc>
              <a:buFont typeface="Arial"/>
              <a:buChar char="•"/>
              <a:defRPr/>
            </a:pPr>
            <a:endParaRPr lang="en-US" sz="2438" dirty="0">
              <a:solidFill>
                <a:srgbClr val="FAF2DB"/>
              </a:solidFill>
              <a:latin typeface="Arial"/>
              <a:cs typeface="Arial"/>
            </a:endParaRPr>
          </a:p>
          <a:p>
            <a:pPr marL="348341" indent="-348341">
              <a:lnSpc>
                <a:spcPct val="110000"/>
              </a:lnSpc>
              <a:buFont typeface="Arial"/>
              <a:buChar char="•"/>
              <a:defRPr/>
            </a:pPr>
            <a:endParaRPr lang="en-US" sz="2438" dirty="0">
              <a:solidFill>
                <a:srgbClr val="FAF2DB"/>
              </a:solidFill>
              <a:latin typeface="Arial"/>
              <a:cs typeface="Arial"/>
            </a:endParaRPr>
          </a:p>
          <a:p>
            <a:pPr marL="348341" indent="-348341">
              <a:lnSpc>
                <a:spcPct val="110000"/>
              </a:lnSpc>
              <a:buFont typeface="Arial"/>
              <a:buChar char="•"/>
              <a:defRPr/>
            </a:pPr>
            <a:endParaRPr lang="en-US" sz="2438" dirty="0">
              <a:solidFill>
                <a:srgbClr val="FAF2DB"/>
              </a:solidFill>
              <a:latin typeface="Arial"/>
              <a:cs typeface="Arial"/>
            </a:endParaRPr>
          </a:p>
        </p:txBody>
      </p:sp>
      <p:sp>
        <p:nvSpPr>
          <p:cNvPr id="2057" name="Text Box 48"/>
          <p:cNvSpPr txBox="1">
            <a:spLocks noChangeArrowheads="1"/>
          </p:cNvSpPr>
          <p:nvPr/>
        </p:nvSpPr>
        <p:spPr bwMode="auto">
          <a:xfrm>
            <a:off x="12819497" y="6126239"/>
            <a:ext cx="10313779" cy="1743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085850" indent="-457200">
              <a:defRPr sz="15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0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0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defRPr sz="10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defRPr sz="10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defRPr sz="10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defRPr sz="10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>
              <a:defRPr/>
            </a:pPr>
            <a:r>
              <a:rPr lang="en-US" sz="3000" b="1" dirty="0" smtClean="0">
                <a:cs typeface="Arial"/>
              </a:rPr>
              <a:t>RS-fMRI data acquisition and analytic approach</a:t>
            </a:r>
          </a:p>
          <a:p>
            <a:pPr marL="348341" indent="-348341">
              <a:buFont typeface="Arial" charset="0"/>
              <a:buChar char="•"/>
              <a:defRPr/>
            </a:pPr>
            <a:r>
              <a:rPr lang="en-US" sz="2800" dirty="0"/>
              <a:t>We collected five minutes of resting-state fMRI data (TR = 1.0s, TE = 30ms, voxel size = 2.3mm isotropic) in a Siemens Tim Trio 3T scanner while subjects lay awake with eyes open. </a:t>
            </a:r>
          </a:p>
          <a:p>
            <a:pPr marL="348341" indent="-348341">
              <a:buFont typeface="Arial" charset="0"/>
              <a:buChar char="•"/>
              <a:defRPr/>
            </a:pPr>
            <a:r>
              <a:rPr lang="en-US" sz="2800" dirty="0">
                <a:ea typeface="Verdana" pitchFamily="34" charset="0"/>
                <a:cs typeface="Minion Pro"/>
              </a:rPr>
              <a:t>Preprocessing in FSL 5.0 and </a:t>
            </a:r>
            <a:r>
              <a:rPr lang="en-US" sz="2800" dirty="0" err="1">
                <a:ea typeface="Verdana" pitchFamily="34" charset="0"/>
                <a:cs typeface="Minion Pro"/>
              </a:rPr>
              <a:t>nipy</a:t>
            </a:r>
            <a:r>
              <a:rPr lang="en-US" sz="2800" dirty="0">
                <a:ea typeface="Verdana" pitchFamily="34" charset="0"/>
                <a:cs typeface="Minion Pro"/>
              </a:rPr>
              <a:t>: slice timing and motion correction, wavelet </a:t>
            </a:r>
            <a:r>
              <a:rPr lang="en-US" sz="2800" dirty="0" err="1">
                <a:ea typeface="Verdana" pitchFamily="34" charset="0"/>
                <a:cs typeface="Minion Pro"/>
              </a:rPr>
              <a:t>despiking</a:t>
            </a:r>
            <a:r>
              <a:rPr lang="en-US" sz="2800" dirty="0">
                <a:ea typeface="Verdana" pitchFamily="34" charset="0"/>
                <a:cs typeface="Minion Pro"/>
              </a:rPr>
              <a:t>, nonlinear warp to MNI152, grand mean scaling, spatial smoothing (5mm), bandpass filtered .009-.08 Hz and nuisance regression (CSF + WM and their derivatives).</a:t>
            </a:r>
          </a:p>
          <a:p>
            <a:pPr marL="348341" indent="-348341">
              <a:buFont typeface="Arial" charset="0"/>
              <a:buChar char="•"/>
              <a:defRPr/>
            </a:pPr>
            <a:r>
              <a:rPr lang="en-US" sz="2800" dirty="0"/>
              <a:t>Resting-state network matrices were derived from temporal correlations among whole-brain regions defined by an established </a:t>
            </a:r>
            <a:r>
              <a:rPr lang="en-US" sz="2800" dirty="0" err="1"/>
              <a:t>parcellation</a:t>
            </a:r>
            <a:r>
              <a:rPr lang="en-US" sz="2800" dirty="0"/>
              <a:t> containing 264 regions </a:t>
            </a:r>
            <a:r>
              <a:rPr lang="en-US" sz="1370" dirty="0"/>
              <a:t>(Power et al., 2011</a:t>
            </a:r>
            <a:r>
              <a:rPr lang="en-US" sz="1370" dirty="0" smtClean="0"/>
              <a:t>)</a:t>
            </a:r>
            <a:r>
              <a:rPr lang="en-US" sz="2800" dirty="0" smtClean="0"/>
              <a:t>. </a:t>
            </a:r>
            <a:r>
              <a:rPr lang="en-CA" sz="2800" dirty="0" smtClean="0">
                <a:solidFill>
                  <a:schemeClr val="bg1"/>
                </a:solidFill>
                <a:latin typeface="+mn-lt"/>
              </a:rPr>
              <a:t> </a:t>
            </a:r>
            <a:endParaRPr lang="en-CA" sz="2800" dirty="0" smtClean="0">
              <a:solidFill>
                <a:schemeClr val="bg1"/>
              </a:solidFill>
              <a:latin typeface="+mn-lt"/>
            </a:endParaRPr>
          </a:p>
          <a:p>
            <a:pPr>
              <a:defRPr/>
            </a:pPr>
            <a:r>
              <a:rPr lang="en-US" sz="3000" b="1" dirty="0" smtClean="0">
                <a:cs typeface="Arial"/>
              </a:rPr>
              <a:t>Graph </a:t>
            </a:r>
            <a:r>
              <a:rPr lang="en-US" sz="3000" b="1" dirty="0">
                <a:cs typeface="Arial"/>
              </a:rPr>
              <a:t>theory analysis </a:t>
            </a:r>
          </a:p>
          <a:p>
            <a:pPr marL="348341" indent="-348341">
              <a:buFont typeface="Arial" charset="0"/>
              <a:buChar char="•"/>
              <a:defRPr/>
            </a:pPr>
            <a:r>
              <a:rPr lang="en-US" sz="2800" dirty="0"/>
              <a:t>Matrices were density </a:t>
            </a:r>
            <a:r>
              <a:rPr lang="en-US" sz="2800" dirty="0" err="1"/>
              <a:t>thresholded</a:t>
            </a:r>
            <a:r>
              <a:rPr lang="en-US" sz="2800" dirty="0"/>
              <a:t> at 1-20% and </a:t>
            </a:r>
            <a:r>
              <a:rPr lang="en-US" sz="2800" dirty="0" err="1"/>
              <a:t>binarized</a:t>
            </a:r>
            <a:r>
              <a:rPr lang="en-US" sz="2800" dirty="0"/>
              <a:t> for input to community detection algorithm </a:t>
            </a:r>
            <a:r>
              <a:rPr lang="en-US" sz="2800" dirty="0" smtClean="0"/>
              <a:t>(</a:t>
            </a:r>
            <a:r>
              <a:rPr lang="en-US" sz="2800" dirty="0" err="1" smtClean="0"/>
              <a:t>infomap</a:t>
            </a:r>
            <a:r>
              <a:rPr lang="en-US" sz="1370" dirty="0" smtClean="0"/>
              <a:t>, </a:t>
            </a:r>
            <a:r>
              <a:rPr lang="en-US" sz="1370" dirty="0" err="1" smtClean="0"/>
              <a:t>Bohlin</a:t>
            </a:r>
            <a:r>
              <a:rPr lang="en-US" sz="1370" dirty="0"/>
              <a:t>, </a:t>
            </a:r>
            <a:r>
              <a:rPr lang="en-US" sz="1370" dirty="0" err="1" smtClean="0"/>
              <a:t>Edler</a:t>
            </a:r>
            <a:r>
              <a:rPr lang="en-US" sz="1370" dirty="0"/>
              <a:t>, </a:t>
            </a:r>
            <a:r>
              <a:rPr lang="en-US" sz="1370" dirty="0" err="1" smtClean="0"/>
              <a:t>Lancichinetti</a:t>
            </a:r>
            <a:r>
              <a:rPr lang="en-US" sz="1370" dirty="0"/>
              <a:t>, and </a:t>
            </a:r>
            <a:r>
              <a:rPr lang="en-US" sz="1370" dirty="0" err="1" smtClean="0"/>
              <a:t>Rosvall</a:t>
            </a:r>
            <a:r>
              <a:rPr lang="en-US" sz="1370" dirty="0" smtClean="0"/>
              <a:t>, 2014</a:t>
            </a:r>
            <a:r>
              <a:rPr lang="en-US" sz="2800" dirty="0" smtClean="0"/>
              <a:t>). Emphasis </a:t>
            </a:r>
            <a:r>
              <a:rPr lang="en-US" sz="2800" dirty="0"/>
              <a:t>placed </a:t>
            </a:r>
            <a:r>
              <a:rPr lang="en-US" sz="2800" dirty="0" smtClean="0"/>
              <a:t>on group </a:t>
            </a:r>
            <a:r>
              <a:rPr lang="en-US" sz="2800" dirty="0"/>
              <a:t>x age interactions in </a:t>
            </a:r>
            <a:r>
              <a:rPr lang="en-US" sz="2800" dirty="0" smtClean="0"/>
              <a:t>connectivity </a:t>
            </a:r>
            <a:r>
              <a:rPr lang="en-US" sz="2800" dirty="0"/>
              <a:t>strength </a:t>
            </a:r>
            <a:r>
              <a:rPr lang="en-US" sz="2800" dirty="0" smtClean="0"/>
              <a:t>between </a:t>
            </a:r>
            <a:r>
              <a:rPr lang="en-US" sz="2800" dirty="0"/>
              <a:t>networks </a:t>
            </a:r>
            <a:r>
              <a:rPr lang="en-US" sz="2800" dirty="0" smtClean="0"/>
              <a:t>via the participation coefficient:</a:t>
            </a:r>
          </a:p>
          <a:p>
            <a:pPr marL="348341" indent="-348341">
              <a:buFont typeface="Arial" charset="0"/>
              <a:buChar char="•"/>
              <a:defRPr/>
            </a:pPr>
            <a:endParaRPr lang="en-US" sz="2800" b="1" dirty="0" smtClean="0">
              <a:cs typeface="Arial"/>
            </a:endParaRPr>
          </a:p>
          <a:p>
            <a:pPr algn="ctr">
              <a:defRPr/>
            </a:pPr>
            <a:endParaRPr lang="en-CA" sz="4000" b="1" dirty="0">
              <a:latin typeface="+mn-lt"/>
            </a:endParaRPr>
          </a:p>
          <a:p>
            <a:pPr algn="ctr">
              <a:defRPr/>
            </a:pPr>
            <a:r>
              <a:rPr lang="en-CA" sz="4000" b="1" dirty="0" smtClean="0">
                <a:latin typeface="+mn-lt"/>
              </a:rPr>
              <a:t>Results</a:t>
            </a:r>
            <a:endParaRPr lang="en-CA" sz="4000" b="1" dirty="0">
              <a:latin typeface="+mn-lt"/>
            </a:endParaRPr>
          </a:p>
          <a:p>
            <a:pPr marL="435426" indent="-435426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Significant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BPD x Age interactions for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PC were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found in temporal and midline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nodes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in the DMN including the insula, middle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cingulate, and middle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orbital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gyrus.</a:t>
            </a:r>
            <a:endParaRPr lang="en-US" sz="28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435426" indent="-435426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endParaRPr lang="en-US" sz="2438" dirty="0">
              <a:solidFill>
                <a:schemeClr val="bg1"/>
              </a:solidFill>
              <a:latin typeface="+mn-lt"/>
              <a:cs typeface="Arial"/>
            </a:endParaRPr>
          </a:p>
          <a:p>
            <a:pPr marL="348341" indent="-348341">
              <a:lnSpc>
                <a:spcPct val="110000"/>
              </a:lnSpc>
              <a:buFont typeface="Arial" charset="0"/>
              <a:buChar char="•"/>
              <a:defRPr/>
            </a:pPr>
            <a:endParaRPr lang="en-US" sz="2438" b="1" dirty="0">
              <a:solidFill>
                <a:schemeClr val="bg1"/>
              </a:solidFill>
              <a:cs typeface="Arial"/>
            </a:endParaRPr>
          </a:p>
          <a:p>
            <a:pPr>
              <a:lnSpc>
                <a:spcPct val="110000"/>
              </a:lnSpc>
              <a:defRPr/>
            </a:pPr>
            <a:endParaRPr lang="en-US" sz="3048" b="1" dirty="0">
              <a:solidFill>
                <a:srgbClr val="8DCCF1"/>
              </a:solidFill>
              <a:cs typeface="Arial"/>
            </a:endParaRPr>
          </a:p>
          <a:p>
            <a:pPr>
              <a:lnSpc>
                <a:spcPct val="110000"/>
              </a:lnSpc>
              <a:defRPr/>
            </a:pPr>
            <a:endParaRPr lang="en-US" sz="2438" dirty="0">
              <a:solidFill>
                <a:schemeClr val="bg1"/>
              </a:solidFill>
              <a:latin typeface="+mn-lt"/>
              <a:cs typeface="Arial"/>
            </a:endParaRPr>
          </a:p>
          <a:p>
            <a:pPr marL="348341" indent="-348341">
              <a:lnSpc>
                <a:spcPct val="110000"/>
              </a:lnSpc>
              <a:buFont typeface="Arial"/>
              <a:buChar char="•"/>
              <a:defRPr/>
            </a:pPr>
            <a:endParaRPr lang="en-US" sz="2438" dirty="0">
              <a:solidFill>
                <a:schemeClr val="bg1"/>
              </a:solidFill>
              <a:latin typeface="+mn-lt"/>
              <a:cs typeface="Arial"/>
            </a:endParaRPr>
          </a:p>
          <a:p>
            <a:pPr marL="348341" indent="-348341">
              <a:lnSpc>
                <a:spcPct val="110000"/>
              </a:lnSpc>
              <a:buFont typeface="Arial"/>
              <a:buChar char="•"/>
              <a:defRPr/>
            </a:pPr>
            <a:endParaRPr lang="en-US" sz="2438" dirty="0">
              <a:solidFill>
                <a:schemeClr val="bg1"/>
              </a:solidFill>
              <a:latin typeface="+mn-lt"/>
              <a:cs typeface="Arial"/>
            </a:endParaRPr>
          </a:p>
          <a:p>
            <a:pPr marL="348341" indent="-348341">
              <a:lnSpc>
                <a:spcPct val="110000"/>
              </a:lnSpc>
              <a:buFont typeface="Arial"/>
              <a:buChar char="•"/>
              <a:defRPr/>
            </a:pPr>
            <a:endParaRPr lang="en-US" sz="2438" dirty="0">
              <a:solidFill>
                <a:schemeClr val="bg1"/>
              </a:solidFill>
              <a:latin typeface="+mn-lt"/>
              <a:cs typeface="Arial"/>
            </a:endParaRPr>
          </a:p>
          <a:p>
            <a:pPr marL="348341" indent="-348341">
              <a:lnSpc>
                <a:spcPct val="110000"/>
              </a:lnSpc>
              <a:buFont typeface="Arial"/>
              <a:buChar char="•"/>
              <a:defRPr/>
            </a:pPr>
            <a:endParaRPr lang="en-US" sz="2438" dirty="0">
              <a:solidFill>
                <a:schemeClr val="bg1"/>
              </a:solidFill>
              <a:latin typeface="+mn-lt"/>
              <a:cs typeface="Arial"/>
            </a:endParaRPr>
          </a:p>
          <a:p>
            <a:pPr marL="348341" indent="-348341">
              <a:lnSpc>
                <a:spcPct val="110000"/>
              </a:lnSpc>
              <a:buFont typeface="Arial"/>
              <a:buChar char="•"/>
              <a:defRPr/>
            </a:pPr>
            <a:endParaRPr lang="en-US" sz="2438" dirty="0">
              <a:solidFill>
                <a:schemeClr val="bg1"/>
              </a:solidFill>
              <a:latin typeface="+mn-lt"/>
              <a:cs typeface="Arial"/>
            </a:endParaRPr>
          </a:p>
          <a:p>
            <a:pPr marL="348341" indent="-348341">
              <a:lnSpc>
                <a:spcPct val="110000"/>
              </a:lnSpc>
              <a:buFont typeface="Arial"/>
              <a:buChar char="•"/>
              <a:defRPr/>
            </a:pPr>
            <a:endParaRPr lang="en-US" sz="2438" dirty="0">
              <a:solidFill>
                <a:schemeClr val="bg1"/>
              </a:solidFill>
              <a:latin typeface="+mn-lt"/>
              <a:cs typeface="Arial"/>
            </a:endParaRPr>
          </a:p>
          <a:p>
            <a:pPr marL="348341" indent="-348341">
              <a:lnSpc>
                <a:spcPct val="110000"/>
              </a:lnSpc>
              <a:buFont typeface="Arial"/>
              <a:buChar char="•"/>
              <a:defRPr/>
            </a:pPr>
            <a:endParaRPr lang="en-US" sz="2438" dirty="0">
              <a:solidFill>
                <a:schemeClr val="bg1"/>
              </a:solidFill>
              <a:latin typeface="+mn-lt"/>
              <a:cs typeface="Arial"/>
            </a:endParaRPr>
          </a:p>
          <a:p>
            <a:pPr marL="348341" indent="-348341">
              <a:lnSpc>
                <a:spcPct val="110000"/>
              </a:lnSpc>
              <a:buFont typeface="Arial"/>
              <a:buChar char="•"/>
              <a:defRPr/>
            </a:pPr>
            <a:endParaRPr lang="en-US" sz="2438" dirty="0">
              <a:solidFill>
                <a:schemeClr val="bg1"/>
              </a:solidFill>
              <a:latin typeface="+mn-lt"/>
              <a:cs typeface="Arial"/>
            </a:endParaRPr>
          </a:p>
          <a:p>
            <a:pPr marL="348341" indent="-348341">
              <a:lnSpc>
                <a:spcPct val="110000"/>
              </a:lnSpc>
              <a:buFont typeface="Arial"/>
              <a:buChar char="•"/>
              <a:defRPr/>
            </a:pPr>
            <a:endParaRPr lang="en-US" sz="2438" dirty="0">
              <a:solidFill>
                <a:schemeClr val="bg1"/>
              </a:solidFill>
              <a:latin typeface="+mn-lt"/>
              <a:cs typeface="Arial"/>
            </a:endParaRPr>
          </a:p>
          <a:p>
            <a:pPr marL="348341" indent="-348341">
              <a:lnSpc>
                <a:spcPct val="110000"/>
              </a:lnSpc>
              <a:buFont typeface="Arial"/>
              <a:buChar char="•"/>
              <a:defRPr/>
            </a:pPr>
            <a:endParaRPr lang="en-US" sz="2438" dirty="0">
              <a:solidFill>
                <a:schemeClr val="bg1"/>
              </a:solidFill>
              <a:latin typeface="+mn-lt"/>
              <a:cs typeface="Arial"/>
            </a:endParaRPr>
          </a:p>
          <a:p>
            <a:pPr marL="348341" indent="-348341">
              <a:lnSpc>
                <a:spcPct val="110000"/>
              </a:lnSpc>
              <a:buFont typeface="Arial"/>
              <a:buChar char="•"/>
              <a:defRPr/>
            </a:pPr>
            <a:endParaRPr lang="en-US" sz="2438" dirty="0">
              <a:solidFill>
                <a:schemeClr val="bg1"/>
              </a:solidFill>
              <a:latin typeface="+mn-lt"/>
              <a:cs typeface="Arial"/>
            </a:endParaRPr>
          </a:p>
          <a:p>
            <a:pPr marL="348341" indent="-348341">
              <a:lnSpc>
                <a:spcPct val="110000"/>
              </a:lnSpc>
              <a:buFont typeface="Arial"/>
              <a:buChar char="•"/>
              <a:defRPr/>
            </a:pPr>
            <a:endParaRPr lang="en-US" sz="2438" dirty="0">
              <a:solidFill>
                <a:schemeClr val="bg1"/>
              </a:solidFill>
              <a:latin typeface="+mn-lt"/>
              <a:cs typeface="Arial"/>
            </a:endParaRPr>
          </a:p>
          <a:p>
            <a:pPr marL="348341" indent="-348341">
              <a:lnSpc>
                <a:spcPct val="110000"/>
              </a:lnSpc>
              <a:buFont typeface="Arial"/>
              <a:buChar char="•"/>
              <a:defRPr/>
            </a:pPr>
            <a:endParaRPr lang="en-US" sz="2438" dirty="0">
              <a:solidFill>
                <a:schemeClr val="bg1"/>
              </a:solidFill>
              <a:latin typeface="+mn-lt"/>
              <a:cs typeface="Arial"/>
            </a:endParaRPr>
          </a:p>
          <a:p>
            <a:pPr marL="348341" indent="-348341">
              <a:lnSpc>
                <a:spcPct val="110000"/>
              </a:lnSpc>
              <a:buFont typeface="Arial"/>
              <a:buChar char="•"/>
              <a:defRPr/>
            </a:pPr>
            <a:endParaRPr lang="en-US" sz="2438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15368" name="Rectangle 21"/>
          <p:cNvSpPr>
            <a:spLocks noChangeArrowheads="1"/>
          </p:cNvSpPr>
          <p:nvPr/>
        </p:nvSpPr>
        <p:spPr bwMode="auto">
          <a:xfrm>
            <a:off x="2612572" y="-516744"/>
            <a:ext cx="184731" cy="10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6116"/>
          </a:p>
        </p:txBody>
      </p:sp>
      <p:sp>
        <p:nvSpPr>
          <p:cNvPr id="15369" name="Rectangle 23"/>
          <p:cNvSpPr>
            <a:spLocks noChangeArrowheads="1"/>
          </p:cNvSpPr>
          <p:nvPr/>
        </p:nvSpPr>
        <p:spPr bwMode="auto">
          <a:xfrm>
            <a:off x="2612572" y="-516744"/>
            <a:ext cx="184731" cy="10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6116"/>
          </a:p>
        </p:txBody>
      </p:sp>
      <p:sp>
        <p:nvSpPr>
          <p:cNvPr id="15371" name="Rectangle 22"/>
          <p:cNvSpPr>
            <a:spLocks noChangeArrowheads="1"/>
          </p:cNvSpPr>
          <p:nvPr/>
        </p:nvSpPr>
        <p:spPr bwMode="auto">
          <a:xfrm>
            <a:off x="1431151" y="28512974"/>
            <a:ext cx="8405320" cy="561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524" b="1" dirty="0"/>
              <a:t>Poster presented at The American Psychopathological Association, New York, NY, 2017.</a:t>
            </a:r>
          </a:p>
          <a:p>
            <a:r>
              <a:rPr lang="en-US" sz="1524" b="1" dirty="0"/>
              <a:t>Please direct any questions or comments on this poster to nth7@psu.edu</a:t>
            </a:r>
          </a:p>
        </p:txBody>
      </p:sp>
      <p:sp>
        <p:nvSpPr>
          <p:cNvPr id="2066" name="Rectangle 5"/>
          <p:cNvSpPr>
            <a:spLocks noChangeArrowheads="1"/>
          </p:cNvSpPr>
          <p:nvPr/>
        </p:nvSpPr>
        <p:spPr bwMode="auto">
          <a:xfrm>
            <a:off x="24192657" y="12112780"/>
            <a:ext cx="10510594" cy="11418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7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15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0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0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348341" indent="-348341">
              <a:lnSpc>
                <a:spcPct val="110000"/>
              </a:lnSpc>
              <a:buFont typeface="Arial"/>
              <a:buChar char="•"/>
              <a:defRPr/>
            </a:pPr>
            <a:endParaRPr lang="en-US" sz="2438" b="1" dirty="0">
              <a:latin typeface="Arial"/>
              <a:cs typeface="Arial"/>
            </a:endParaRPr>
          </a:p>
          <a:p>
            <a:pPr defTabSz="3761596">
              <a:buNone/>
              <a:defRPr/>
            </a:pPr>
            <a:endParaRPr lang="en-CA" sz="2440" i="1" dirty="0" smtClean="0"/>
          </a:p>
          <a:p>
            <a:pPr defTabSz="3761596">
              <a:buNone/>
              <a:defRPr/>
            </a:pPr>
            <a:r>
              <a:rPr lang="en-CA" sz="2440" i="1" dirty="0" smtClean="0"/>
              <a:t>Group </a:t>
            </a:r>
            <a:r>
              <a:rPr lang="en-CA" sz="2440" i="1" dirty="0"/>
              <a:t>differences in </a:t>
            </a:r>
            <a:r>
              <a:rPr lang="en-CA" sz="2440" i="1" dirty="0" smtClean="0"/>
              <a:t>nodal degree centrality. </a:t>
            </a:r>
            <a:r>
              <a:rPr lang="en-US" sz="2800" i="1" dirty="0">
                <a:latin typeface="Calibri" charset="0"/>
                <a:ea typeface="Calibri" charset="0"/>
                <a:cs typeface="Times New Roman" charset="0"/>
              </a:rPr>
              <a:t>Networks were </a:t>
            </a:r>
            <a:r>
              <a:rPr lang="en-US" sz="2800" i="1" dirty="0" err="1">
                <a:latin typeface="Calibri" charset="0"/>
                <a:ea typeface="Calibri" charset="0"/>
                <a:cs typeface="Times New Roman" charset="0"/>
              </a:rPr>
              <a:t>thresholded</a:t>
            </a:r>
            <a:r>
              <a:rPr lang="en-US" sz="2800" i="1" dirty="0">
                <a:latin typeface="Calibri" charset="0"/>
                <a:ea typeface="Calibri" charset="0"/>
                <a:cs typeface="Times New Roman" charset="0"/>
              </a:rPr>
              <a:t> for graphical display at a density of </a:t>
            </a:r>
            <a:r>
              <a:rPr lang="en-US" sz="2800" i="1" dirty="0" smtClean="0">
                <a:latin typeface="Calibri" charset="0"/>
                <a:ea typeface="Calibri" charset="0"/>
                <a:cs typeface="Times New Roman" charset="0"/>
              </a:rPr>
              <a:t>0.12, which is representative of connectivity patterns across densities</a:t>
            </a:r>
            <a:endParaRPr lang="en-CA" sz="2440" i="1" dirty="0"/>
          </a:p>
          <a:p>
            <a:pPr algn="ctr" defTabSz="3761596">
              <a:buNone/>
              <a:defRPr/>
            </a:pPr>
            <a:endParaRPr lang="en-CA" sz="3657" b="1" dirty="0"/>
          </a:p>
          <a:p>
            <a:pPr algn="ctr" defTabSz="3761596">
              <a:buNone/>
              <a:defRPr/>
            </a:pPr>
            <a:r>
              <a:rPr lang="en-CA" sz="4000" b="1" dirty="0" smtClean="0"/>
              <a:t>Discussion</a:t>
            </a:r>
            <a:endParaRPr lang="en-US" sz="2800" dirty="0">
              <a:latin typeface="+mn-lt"/>
              <a:cs typeface="Arial"/>
            </a:endParaRPr>
          </a:p>
          <a:p>
            <a:pPr marL="571500" indent="-571500" defTabSz="3761596">
              <a:defRPr/>
            </a:pPr>
            <a:r>
              <a:rPr lang="en-US" sz="2800" dirty="0" smtClean="0">
                <a:latin typeface="+mn-lt"/>
                <a:cs typeface="Arial"/>
              </a:rPr>
              <a:t>Results indicate increases in between-network connectivity over time in individuals with BPD in nodes located within the DMN. </a:t>
            </a:r>
          </a:p>
          <a:p>
            <a:pPr marL="571500" indent="-571500" defTabSz="3761596">
              <a:defRPr/>
            </a:pPr>
            <a:r>
              <a:rPr lang="en-US" sz="2800" dirty="0" smtClean="0">
                <a:latin typeface="+mn-lt"/>
                <a:cs typeface="Arial"/>
              </a:rPr>
              <a:t>The DMN is known to be </a:t>
            </a:r>
            <a:r>
              <a:rPr lang="en-US" sz="2800" dirty="0" err="1" smtClean="0">
                <a:latin typeface="+mn-lt"/>
                <a:cs typeface="Arial"/>
              </a:rPr>
              <a:t>hyperactivated</a:t>
            </a:r>
            <a:r>
              <a:rPr lang="en-US" sz="2800" dirty="0" smtClean="0">
                <a:latin typeface="+mn-lt"/>
                <a:cs typeface="Arial"/>
              </a:rPr>
              <a:t> and </a:t>
            </a:r>
            <a:r>
              <a:rPr lang="en-US" sz="2800" dirty="0" err="1" smtClean="0">
                <a:latin typeface="+mn-lt"/>
                <a:cs typeface="Arial"/>
              </a:rPr>
              <a:t>hyperconnected</a:t>
            </a:r>
            <a:r>
              <a:rPr lang="en-US" sz="2800" dirty="0" smtClean="0">
                <a:latin typeface="+mn-lt"/>
                <a:cs typeface="Arial"/>
              </a:rPr>
              <a:t> in common mental disorders such as schizophrenia and depression </a:t>
            </a:r>
            <a:r>
              <a:rPr lang="en-US" sz="1370" dirty="0" smtClean="0">
                <a:solidFill>
                  <a:prstClr val="black"/>
                </a:solidFill>
                <a:ea typeface="ＭＳ Ｐゴシック" charset="0"/>
              </a:rPr>
              <a:t>(Whitfield-</a:t>
            </a:r>
            <a:r>
              <a:rPr lang="en-US" sz="1370" dirty="0" err="1" smtClean="0">
                <a:solidFill>
                  <a:prstClr val="black"/>
                </a:solidFill>
                <a:ea typeface="ＭＳ Ｐゴシック" charset="0"/>
              </a:rPr>
              <a:t>Gabrieli</a:t>
            </a:r>
            <a:r>
              <a:rPr lang="en-US" sz="1370" dirty="0" smtClean="0">
                <a:solidFill>
                  <a:prstClr val="black"/>
                </a:solidFill>
                <a:ea typeface="ＭＳ Ｐゴシック" charset="0"/>
              </a:rPr>
              <a:t> &amp; Ford, 2011). </a:t>
            </a:r>
          </a:p>
          <a:p>
            <a:pPr marL="571500" indent="-571500" defTabSz="3761596" eaLnBrk="1" hangingPunct="1">
              <a:spcBef>
                <a:spcPct val="0"/>
              </a:spcBef>
              <a:defRPr/>
            </a:pPr>
            <a:r>
              <a:rPr lang="en-US" sz="2800" dirty="0" smtClean="0">
                <a:solidFill>
                  <a:prstClr val="black"/>
                </a:solidFill>
                <a:ea typeface="ＭＳ Ｐゴシック" charset="0"/>
              </a:rPr>
              <a:t>One interpretation of these findings is that functional segregation of DMN regions </a:t>
            </a:r>
            <a:r>
              <a:rPr lang="en-US" sz="2800" i="1" dirty="0" smtClean="0">
                <a:solidFill>
                  <a:prstClr val="black"/>
                </a:solidFill>
                <a:ea typeface="ＭＳ Ｐゴシック" charset="0"/>
              </a:rPr>
              <a:t>decreases </a:t>
            </a:r>
            <a:r>
              <a:rPr lang="en-US" sz="2800" dirty="0" smtClean="0">
                <a:solidFill>
                  <a:prstClr val="black"/>
                </a:solidFill>
                <a:ea typeface="ＭＳ Ｐゴシック" charset="0"/>
              </a:rPr>
              <a:t>throughout the transition to early adulthood, which has been hypothesized to be linked to social cognitive deficits in children with autism spectrum disorder (ASD) </a:t>
            </a:r>
            <a:r>
              <a:rPr lang="en-US" sz="1370" dirty="0" smtClean="0">
                <a:solidFill>
                  <a:prstClr val="black"/>
                </a:solidFill>
                <a:ea typeface="ＭＳ Ｐゴシック" charset="0"/>
              </a:rPr>
              <a:t>(</a:t>
            </a:r>
            <a:r>
              <a:rPr lang="en-US" sz="1370" dirty="0" err="1" smtClean="0">
                <a:solidFill>
                  <a:prstClr val="black"/>
                </a:solidFill>
                <a:ea typeface="ＭＳ Ｐゴシック" charset="0"/>
              </a:rPr>
              <a:t>Yerys</a:t>
            </a:r>
            <a:r>
              <a:rPr lang="en-US" sz="1370" dirty="0" smtClean="0">
                <a:solidFill>
                  <a:prstClr val="black"/>
                </a:solidFill>
                <a:ea typeface="ＭＳ Ｐゴシック" charset="0"/>
              </a:rPr>
              <a:t> et. al., 2015). </a:t>
            </a:r>
            <a:endParaRPr lang="en-US" sz="1370" dirty="0">
              <a:solidFill>
                <a:prstClr val="black"/>
              </a:solidFill>
              <a:ea typeface="ＭＳ Ｐゴシック" charset="0"/>
            </a:endParaRPr>
          </a:p>
          <a:p>
            <a:pPr marL="571500" indent="-571500" defTabSz="3761596">
              <a:defRPr/>
            </a:pPr>
            <a:r>
              <a:rPr lang="en-US" sz="2800" dirty="0" smtClean="0">
                <a:solidFill>
                  <a:prstClr val="black"/>
                </a:solidFill>
                <a:ea typeface="ＭＳ Ｐゴシック" charset="0"/>
              </a:rPr>
              <a:t>Increases in inter-modular connectivity in DMN regions has also been linked to difficulties in task switching.</a:t>
            </a:r>
          </a:p>
          <a:p>
            <a:pPr marL="571500" indent="-571500" defTabSz="3761596">
              <a:defRPr/>
            </a:pPr>
            <a:r>
              <a:rPr lang="en-US" sz="2800" dirty="0" smtClean="0">
                <a:solidFill>
                  <a:prstClr val="black"/>
                </a:solidFill>
                <a:ea typeface="ＭＳ Ｐゴシック" charset="0"/>
              </a:rPr>
              <a:t>Future directions include integration of clinical self-report measures (i.e. impulsivity, negative affect) and symptom severity and well as more nuanced edge difference comparisons such as the NBS </a:t>
            </a:r>
            <a:r>
              <a:rPr lang="en-US" sz="1370" dirty="0" smtClean="0">
                <a:solidFill>
                  <a:prstClr val="black"/>
                </a:solidFill>
                <a:ea typeface="ＭＳ Ｐゴシック" charset="0"/>
              </a:rPr>
              <a:t>(</a:t>
            </a:r>
            <a:r>
              <a:rPr lang="en-US" sz="1370" dirty="0" err="1" smtClean="0">
                <a:solidFill>
                  <a:prstClr val="black"/>
                </a:solidFill>
                <a:ea typeface="ＭＳ Ｐゴシック" charset="0"/>
              </a:rPr>
              <a:t>Zalesky</a:t>
            </a:r>
            <a:r>
              <a:rPr lang="en-US" sz="1370" dirty="0" smtClean="0">
                <a:solidFill>
                  <a:prstClr val="black"/>
                </a:solidFill>
                <a:ea typeface="ＭＳ Ｐゴシック" charset="0"/>
              </a:rPr>
              <a:t> </a:t>
            </a:r>
            <a:r>
              <a:rPr lang="en-US" sz="1370" dirty="0">
                <a:solidFill>
                  <a:prstClr val="black"/>
                </a:solidFill>
                <a:ea typeface="ＭＳ Ｐゴシック" charset="0"/>
              </a:rPr>
              <a:t>et. al., </a:t>
            </a:r>
            <a:r>
              <a:rPr lang="en-US" sz="1370" dirty="0" smtClean="0">
                <a:solidFill>
                  <a:prstClr val="black"/>
                </a:solidFill>
                <a:ea typeface="ＭＳ Ｐゴシック" charset="0"/>
              </a:rPr>
              <a:t>2010).</a:t>
            </a:r>
            <a:r>
              <a:rPr lang="en-US" sz="2800" dirty="0" smtClean="0">
                <a:solidFill>
                  <a:prstClr val="black"/>
                </a:solidFill>
                <a:ea typeface="ＭＳ Ｐゴシック" charset="0"/>
              </a:rPr>
              <a:t>    </a:t>
            </a:r>
            <a:endParaRPr lang="en-US" sz="4000" dirty="0">
              <a:latin typeface="+mn-lt"/>
              <a:cs typeface="Arial"/>
            </a:endParaRPr>
          </a:p>
        </p:txBody>
      </p:sp>
      <p:sp>
        <p:nvSpPr>
          <p:cNvPr id="15374" name="TextBox 5"/>
          <p:cNvSpPr txBox="1">
            <a:spLocks noChangeArrowheads="1"/>
          </p:cNvSpPr>
          <p:nvPr/>
        </p:nvSpPr>
        <p:spPr bwMode="auto">
          <a:xfrm>
            <a:off x="26849010" y="11260667"/>
            <a:ext cx="184731" cy="1229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739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8248028" y="4371814"/>
            <a:ext cx="19454508" cy="96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endParaRPr lang="en-US" sz="2438" baseline="30000" dirty="0"/>
          </a:p>
          <a:p>
            <a:pPr algn="ctr" eaLnBrk="1" hangingPunct="1"/>
            <a:endParaRPr lang="en-US" sz="2438" baseline="30000" dirty="0"/>
          </a:p>
          <a:p>
            <a:pPr algn="ctr" eaLnBrk="1" hangingPunct="1"/>
            <a:r>
              <a:rPr lang="en-US" sz="2438" baseline="30000" dirty="0"/>
              <a:t>1</a:t>
            </a:r>
            <a:r>
              <a:rPr lang="en-US" sz="2438" dirty="0"/>
              <a:t> The Pennsylvania State University, Department of Psychology</a:t>
            </a:r>
            <a:endParaRPr lang="en-US" sz="4114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1157" y="2196763"/>
            <a:ext cx="6250819" cy="20223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59603" y="2214918"/>
            <a:ext cx="6250819" cy="2037768"/>
          </a:xfrm>
          <a:prstGeom prst="rect">
            <a:avLst/>
          </a:prstGeom>
        </p:spPr>
      </p:pic>
      <p:sp>
        <p:nvSpPr>
          <p:cNvPr id="8" name="Frame 7"/>
          <p:cNvSpPr/>
          <p:nvPr/>
        </p:nvSpPr>
        <p:spPr>
          <a:xfrm>
            <a:off x="15582845" y="22959008"/>
            <a:ext cx="576064" cy="576064"/>
          </a:xfrm>
          <a:prstGeom prst="frame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058411" y="22959008"/>
            <a:ext cx="11524434" cy="17972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058410" y="23535072"/>
            <a:ext cx="11524435" cy="4637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410" y="24756300"/>
            <a:ext cx="6096000" cy="34163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Straight Connector 12"/>
          <p:cNvCxnSpPr/>
          <p:nvPr/>
        </p:nvCxnSpPr>
        <p:spPr>
          <a:xfrm flipH="1">
            <a:off x="10113787" y="23535072"/>
            <a:ext cx="6045122" cy="4637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0154410" y="22959008"/>
            <a:ext cx="6004499" cy="17972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ame 38"/>
          <p:cNvSpPr/>
          <p:nvPr/>
        </p:nvSpPr>
        <p:spPr>
          <a:xfrm>
            <a:off x="17827033" y="21937399"/>
            <a:ext cx="505015" cy="541066"/>
          </a:xfrm>
          <a:prstGeom prst="frame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7842539" y="22423566"/>
            <a:ext cx="5518653" cy="5744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8332048" y="22478465"/>
            <a:ext cx="11125144" cy="5689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7827033" y="21937399"/>
            <a:ext cx="5493348" cy="2814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8344076" y="21937399"/>
            <a:ext cx="11113116" cy="2814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4726237" y="22461960"/>
            <a:ext cx="6096000" cy="6555294"/>
            <a:chOff x="14785219" y="21637657"/>
            <a:chExt cx="6096000" cy="6555294"/>
          </a:xfrm>
        </p:grpSpPr>
        <p:sp>
          <p:nvSpPr>
            <p:cNvPr id="40" name="Frame 39"/>
            <p:cNvSpPr/>
            <p:nvPr/>
          </p:nvSpPr>
          <p:spPr>
            <a:xfrm>
              <a:off x="17639928" y="21637657"/>
              <a:ext cx="523186" cy="476353"/>
            </a:xfrm>
            <a:prstGeom prst="frame">
              <a:avLst>
                <a:gd name="adj1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 flipH="1">
              <a:off x="14785219" y="22114010"/>
              <a:ext cx="2854709" cy="60789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14785219" y="21637657"/>
              <a:ext cx="2854709" cy="3138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8163114" y="22114010"/>
              <a:ext cx="2718105" cy="60789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8163114" y="21637657"/>
              <a:ext cx="2718105" cy="31574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85219" y="24776651"/>
              <a:ext cx="6096000" cy="34163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1192" y="24752110"/>
            <a:ext cx="6096000" cy="3416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27085" y="13455944"/>
            <a:ext cx="3030907" cy="1402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34401</TotalTime>
  <Words>716</Words>
  <Application>Microsoft Macintosh PowerPoint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Minion Pro</vt:lpstr>
      <vt:lpstr>ＭＳ Ｐゴシック</vt:lpstr>
      <vt:lpstr>Times New Roman</vt:lpstr>
      <vt:lpstr>Verdana</vt:lpstr>
      <vt:lpstr>Arial</vt:lpstr>
      <vt:lpstr>Default Design</vt:lpstr>
      <vt:lpstr>PowerPoint Presentation</vt:lpstr>
    </vt:vector>
  </TitlesOfParts>
  <Company>McGill University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Paul</dc:creator>
  <cp:lastModifiedBy>Nate Hall</cp:lastModifiedBy>
  <cp:revision>918</cp:revision>
  <dcterms:created xsi:type="dcterms:W3CDTF">2003-09-15T00:29:54Z</dcterms:created>
  <dcterms:modified xsi:type="dcterms:W3CDTF">2017-03-01T02:32:07Z</dcterms:modified>
</cp:coreProperties>
</file>