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753600" cy="7315200"/>
  <p:notesSz cx="6858000" cy="9144000"/>
  <p:embeddedFontLst>
    <p:embeddedFont>
      <p:font typeface="Rubik Medium" pitchFamily="2" charset="-79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58" autoAdjust="0"/>
  </p:normalViewPr>
  <p:slideViewPr>
    <p:cSldViewPr>
      <p:cViewPr varScale="1">
        <p:scale>
          <a:sx n="113" d="100"/>
          <a:sy n="113" d="100"/>
        </p:scale>
        <p:origin x="1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4400" y="3685369"/>
            <a:ext cx="657732" cy="468634"/>
          </a:xfrm>
          <a:custGeom>
            <a:avLst/>
            <a:gdLst/>
            <a:ahLst/>
            <a:cxnLst/>
            <a:rect l="l" t="t" r="r" b="b"/>
            <a:pathLst>
              <a:path w="657732" h="468634">
                <a:moveTo>
                  <a:pt x="0" y="0"/>
                </a:moveTo>
                <a:lnTo>
                  <a:pt x="657732" y="0"/>
                </a:lnTo>
                <a:lnTo>
                  <a:pt x="657732" y="468634"/>
                </a:lnTo>
                <a:lnTo>
                  <a:pt x="0" y="46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grpSp>
        <p:nvGrpSpPr>
          <p:cNvPr id="3" name="Group 3"/>
          <p:cNvGrpSpPr/>
          <p:nvPr/>
        </p:nvGrpSpPr>
        <p:grpSpPr>
          <a:xfrm>
            <a:off x="7245471" y="3281814"/>
            <a:ext cx="2072174" cy="1265225"/>
            <a:chOff x="0" y="0"/>
            <a:chExt cx="2762899" cy="1686967"/>
          </a:xfrm>
        </p:grpSpPr>
        <p:sp>
          <p:nvSpPr>
            <p:cNvPr id="4" name="Freeform 4"/>
            <p:cNvSpPr/>
            <p:nvPr/>
          </p:nvSpPr>
          <p:spPr>
            <a:xfrm rot="-10637360">
              <a:off x="35415" y="62783"/>
              <a:ext cx="2692069" cy="1561400"/>
            </a:xfrm>
            <a:custGeom>
              <a:avLst/>
              <a:gdLst/>
              <a:ahLst/>
              <a:cxnLst/>
              <a:rect l="l" t="t" r="r" b="b"/>
              <a:pathLst>
                <a:path w="2692069" h="1561400">
                  <a:moveTo>
                    <a:pt x="0" y="0"/>
                  </a:moveTo>
                  <a:lnTo>
                    <a:pt x="2692069" y="0"/>
                  </a:lnTo>
                  <a:lnTo>
                    <a:pt x="2692069" y="1561401"/>
                  </a:lnTo>
                  <a:lnTo>
                    <a:pt x="0" y="15614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653808" y="1006890"/>
              <a:ext cx="1659406" cy="411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8"/>
                </a:lnSpc>
              </a:pPr>
              <a:r>
                <a:rPr lang="en-US" sz="898">
                  <a:solidFill>
                    <a:srgbClr val="000000"/>
                  </a:solidFill>
                  <a:latin typeface="Rubik Medium"/>
                </a:rPr>
                <a:t>Operational Decision </a:t>
              </a:r>
            </a:p>
            <a:p>
              <a:pPr algn="ctr">
                <a:lnSpc>
                  <a:spcPts val="1258"/>
                </a:lnSpc>
              </a:pPr>
              <a:r>
                <a:rPr lang="en-US" sz="898">
                  <a:solidFill>
                    <a:srgbClr val="000000"/>
                  </a:solidFill>
                  <a:latin typeface="Rubik Medium"/>
                </a:rPr>
                <a:t>Manager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3836334" y="285520"/>
            <a:ext cx="1886006" cy="1593229"/>
          </a:xfrm>
          <a:custGeom>
            <a:avLst/>
            <a:gdLst/>
            <a:ahLst/>
            <a:cxnLst/>
            <a:rect l="l" t="t" r="r" b="b"/>
            <a:pathLst>
              <a:path w="1886006" h="1593229">
                <a:moveTo>
                  <a:pt x="0" y="0"/>
                </a:moveTo>
                <a:lnTo>
                  <a:pt x="1886007" y="0"/>
                </a:lnTo>
                <a:lnTo>
                  <a:pt x="1886007" y="1593229"/>
                </a:lnTo>
                <a:lnTo>
                  <a:pt x="0" y="15932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519"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7" name="Freeform 7"/>
          <p:cNvSpPr/>
          <p:nvPr/>
        </p:nvSpPr>
        <p:spPr>
          <a:xfrm rot="5400000">
            <a:off x="4782251" y="1977368"/>
            <a:ext cx="657732" cy="468634"/>
          </a:xfrm>
          <a:custGeom>
            <a:avLst/>
            <a:gdLst/>
            <a:ahLst/>
            <a:cxnLst/>
            <a:rect l="l" t="t" r="r" b="b"/>
            <a:pathLst>
              <a:path w="657732" h="468634">
                <a:moveTo>
                  <a:pt x="0" y="0"/>
                </a:moveTo>
                <a:lnTo>
                  <a:pt x="657732" y="0"/>
                </a:lnTo>
                <a:lnTo>
                  <a:pt x="657732" y="468634"/>
                </a:lnTo>
                <a:lnTo>
                  <a:pt x="0" y="46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8" name="Freeform 8"/>
          <p:cNvSpPr/>
          <p:nvPr/>
        </p:nvSpPr>
        <p:spPr>
          <a:xfrm rot="-10800000">
            <a:off x="2378061" y="4547039"/>
            <a:ext cx="657732" cy="468634"/>
          </a:xfrm>
          <a:custGeom>
            <a:avLst/>
            <a:gdLst/>
            <a:ahLst/>
            <a:cxnLst/>
            <a:rect l="l" t="t" r="r" b="b"/>
            <a:pathLst>
              <a:path w="657732" h="468634">
                <a:moveTo>
                  <a:pt x="0" y="0"/>
                </a:moveTo>
                <a:lnTo>
                  <a:pt x="657733" y="0"/>
                </a:lnTo>
                <a:lnTo>
                  <a:pt x="657733" y="468634"/>
                </a:lnTo>
                <a:lnTo>
                  <a:pt x="0" y="46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9" name="Freeform 9"/>
          <p:cNvSpPr/>
          <p:nvPr/>
        </p:nvSpPr>
        <p:spPr>
          <a:xfrm rot="-5285744">
            <a:off x="4016056" y="1962158"/>
            <a:ext cx="657732" cy="468634"/>
          </a:xfrm>
          <a:custGeom>
            <a:avLst/>
            <a:gdLst/>
            <a:ahLst/>
            <a:cxnLst/>
            <a:rect l="l" t="t" r="r" b="b"/>
            <a:pathLst>
              <a:path w="657732" h="468634">
                <a:moveTo>
                  <a:pt x="0" y="0"/>
                </a:moveTo>
                <a:lnTo>
                  <a:pt x="657732" y="0"/>
                </a:lnTo>
                <a:lnTo>
                  <a:pt x="657732" y="468634"/>
                </a:lnTo>
                <a:lnTo>
                  <a:pt x="0" y="46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0" name="Freeform 10"/>
          <p:cNvSpPr/>
          <p:nvPr/>
        </p:nvSpPr>
        <p:spPr>
          <a:xfrm>
            <a:off x="3218637" y="2700555"/>
            <a:ext cx="2742802" cy="2763529"/>
          </a:xfrm>
          <a:custGeom>
            <a:avLst/>
            <a:gdLst/>
            <a:ahLst/>
            <a:cxnLst/>
            <a:rect l="l" t="t" r="r" b="b"/>
            <a:pathLst>
              <a:path w="2742802" h="2763529">
                <a:moveTo>
                  <a:pt x="0" y="0"/>
                </a:moveTo>
                <a:lnTo>
                  <a:pt x="2742802" y="0"/>
                </a:lnTo>
                <a:lnTo>
                  <a:pt x="2742802" y="2763529"/>
                </a:lnTo>
                <a:lnTo>
                  <a:pt x="0" y="2763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1" name="Freeform 11"/>
          <p:cNvSpPr/>
          <p:nvPr/>
        </p:nvSpPr>
        <p:spPr>
          <a:xfrm>
            <a:off x="6286427" y="3381142"/>
            <a:ext cx="657732" cy="468634"/>
          </a:xfrm>
          <a:custGeom>
            <a:avLst/>
            <a:gdLst/>
            <a:ahLst/>
            <a:cxnLst/>
            <a:rect l="l" t="t" r="r" b="b"/>
            <a:pathLst>
              <a:path w="657732" h="468634">
                <a:moveTo>
                  <a:pt x="0" y="0"/>
                </a:moveTo>
                <a:lnTo>
                  <a:pt x="657732" y="0"/>
                </a:lnTo>
                <a:lnTo>
                  <a:pt x="657732" y="468634"/>
                </a:lnTo>
                <a:lnTo>
                  <a:pt x="0" y="46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2" name="Freeform 12"/>
          <p:cNvSpPr/>
          <p:nvPr/>
        </p:nvSpPr>
        <p:spPr>
          <a:xfrm rot="-10800000">
            <a:off x="6340089" y="4242812"/>
            <a:ext cx="657732" cy="468634"/>
          </a:xfrm>
          <a:custGeom>
            <a:avLst/>
            <a:gdLst/>
            <a:ahLst/>
            <a:cxnLst/>
            <a:rect l="l" t="t" r="r" b="b"/>
            <a:pathLst>
              <a:path w="657732" h="468634">
                <a:moveTo>
                  <a:pt x="0" y="0"/>
                </a:moveTo>
                <a:lnTo>
                  <a:pt x="657732" y="0"/>
                </a:lnTo>
                <a:lnTo>
                  <a:pt x="657732" y="468634"/>
                </a:lnTo>
                <a:lnTo>
                  <a:pt x="0" y="46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3" name="Freeform 13"/>
          <p:cNvSpPr/>
          <p:nvPr/>
        </p:nvSpPr>
        <p:spPr>
          <a:xfrm rot="-5400000">
            <a:off x="6508780" y="4255355"/>
            <a:ext cx="455875" cy="3687226"/>
          </a:xfrm>
          <a:custGeom>
            <a:avLst/>
            <a:gdLst/>
            <a:ahLst/>
            <a:cxnLst/>
            <a:rect l="l" t="t" r="r" b="b"/>
            <a:pathLst>
              <a:path w="455875" h="3687226">
                <a:moveTo>
                  <a:pt x="0" y="0"/>
                </a:moveTo>
                <a:lnTo>
                  <a:pt x="455875" y="0"/>
                </a:lnTo>
                <a:lnTo>
                  <a:pt x="455875" y="3687226"/>
                </a:lnTo>
                <a:lnTo>
                  <a:pt x="0" y="36872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4" name="Freeform 14"/>
          <p:cNvSpPr/>
          <p:nvPr/>
        </p:nvSpPr>
        <p:spPr>
          <a:xfrm>
            <a:off x="1237049" y="3435342"/>
            <a:ext cx="958169" cy="958169"/>
          </a:xfrm>
          <a:custGeom>
            <a:avLst/>
            <a:gdLst/>
            <a:ahLst/>
            <a:cxnLst/>
            <a:rect l="l" t="t" r="r" b="b"/>
            <a:pathLst>
              <a:path w="958169" h="958169">
                <a:moveTo>
                  <a:pt x="0" y="0"/>
                </a:moveTo>
                <a:lnTo>
                  <a:pt x="958169" y="0"/>
                </a:lnTo>
                <a:lnTo>
                  <a:pt x="958169" y="958169"/>
                </a:lnTo>
                <a:lnTo>
                  <a:pt x="0" y="9581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5" name="Freeform 15"/>
          <p:cNvSpPr/>
          <p:nvPr/>
        </p:nvSpPr>
        <p:spPr>
          <a:xfrm>
            <a:off x="1118581" y="3381142"/>
            <a:ext cx="958169" cy="958169"/>
          </a:xfrm>
          <a:custGeom>
            <a:avLst/>
            <a:gdLst/>
            <a:ahLst/>
            <a:cxnLst/>
            <a:rect l="l" t="t" r="r" b="b"/>
            <a:pathLst>
              <a:path w="958169" h="958169">
                <a:moveTo>
                  <a:pt x="0" y="0"/>
                </a:moveTo>
                <a:lnTo>
                  <a:pt x="958169" y="0"/>
                </a:lnTo>
                <a:lnTo>
                  <a:pt x="958169" y="958169"/>
                </a:lnTo>
                <a:lnTo>
                  <a:pt x="0" y="9581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6" name="Freeform 16"/>
          <p:cNvSpPr/>
          <p:nvPr/>
        </p:nvSpPr>
        <p:spPr>
          <a:xfrm>
            <a:off x="7982786" y="3435342"/>
            <a:ext cx="597544" cy="597544"/>
          </a:xfrm>
          <a:custGeom>
            <a:avLst/>
            <a:gdLst/>
            <a:ahLst/>
            <a:cxnLst/>
            <a:rect l="l" t="t" r="r" b="b"/>
            <a:pathLst>
              <a:path w="597544" h="597544">
                <a:moveTo>
                  <a:pt x="0" y="0"/>
                </a:moveTo>
                <a:lnTo>
                  <a:pt x="597544" y="0"/>
                </a:lnTo>
                <a:lnTo>
                  <a:pt x="597544" y="597544"/>
                </a:lnTo>
                <a:lnTo>
                  <a:pt x="0" y="597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7" name="Freeform 17"/>
          <p:cNvSpPr/>
          <p:nvPr/>
        </p:nvSpPr>
        <p:spPr>
          <a:xfrm>
            <a:off x="6340089" y="6393580"/>
            <a:ext cx="846151" cy="846151"/>
          </a:xfrm>
          <a:custGeom>
            <a:avLst/>
            <a:gdLst/>
            <a:ahLst/>
            <a:cxnLst/>
            <a:rect l="l" t="t" r="r" b="b"/>
            <a:pathLst>
              <a:path w="846151" h="846151">
                <a:moveTo>
                  <a:pt x="0" y="0"/>
                </a:moveTo>
                <a:lnTo>
                  <a:pt x="846151" y="0"/>
                </a:lnTo>
                <a:lnTo>
                  <a:pt x="846151" y="846151"/>
                </a:lnTo>
                <a:lnTo>
                  <a:pt x="0" y="8461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8" name="Freeform 18"/>
          <p:cNvSpPr/>
          <p:nvPr/>
        </p:nvSpPr>
        <p:spPr>
          <a:xfrm>
            <a:off x="3280094" y="1909434"/>
            <a:ext cx="574083" cy="574083"/>
          </a:xfrm>
          <a:custGeom>
            <a:avLst/>
            <a:gdLst/>
            <a:ahLst/>
            <a:cxnLst/>
            <a:rect l="l" t="t" r="r" b="b"/>
            <a:pathLst>
              <a:path w="574083" h="574083">
                <a:moveTo>
                  <a:pt x="0" y="0"/>
                </a:moveTo>
                <a:lnTo>
                  <a:pt x="574083" y="0"/>
                </a:lnTo>
                <a:lnTo>
                  <a:pt x="574083" y="574083"/>
                </a:lnTo>
                <a:lnTo>
                  <a:pt x="0" y="5740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19" name="TextBox 19"/>
          <p:cNvSpPr txBox="1"/>
          <p:nvPr/>
        </p:nvSpPr>
        <p:spPr>
          <a:xfrm>
            <a:off x="3280094" y="3243714"/>
            <a:ext cx="2681345" cy="1782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698" dirty="0">
                <a:solidFill>
                  <a:srgbClr val="000000"/>
                </a:solidFill>
                <a:latin typeface="Rubik Medium"/>
              </a:rPr>
              <a:t>Python WebApp</a:t>
            </a:r>
          </a:p>
          <a:p>
            <a:pPr algn="ctr">
              <a:lnSpc>
                <a:spcPts val="2377"/>
              </a:lnSpc>
            </a:pPr>
            <a:endParaRPr lang="en-US" sz="1698" dirty="0">
              <a:solidFill>
                <a:srgbClr val="000000"/>
              </a:solidFill>
              <a:latin typeface="Rubik Medium"/>
            </a:endParaRPr>
          </a:p>
          <a:p>
            <a:pPr algn="ctr">
              <a:lnSpc>
                <a:spcPts val="2377"/>
              </a:lnSpc>
            </a:pPr>
            <a:endParaRPr lang="en-US" sz="1698" dirty="0">
              <a:solidFill>
                <a:srgbClr val="000000"/>
              </a:solidFill>
              <a:latin typeface="Rubik Medium"/>
            </a:endParaRPr>
          </a:p>
          <a:p>
            <a:pPr algn="ctr">
              <a:lnSpc>
                <a:spcPts val="2377"/>
              </a:lnSpc>
            </a:pPr>
            <a:endParaRPr lang="en-US" sz="1698" dirty="0">
              <a:solidFill>
                <a:srgbClr val="000000"/>
              </a:solidFill>
              <a:latin typeface="Rubik Medium"/>
            </a:endParaRPr>
          </a:p>
          <a:p>
            <a:pPr algn="ctr">
              <a:lnSpc>
                <a:spcPts val="2377"/>
              </a:lnSpc>
            </a:pPr>
            <a:r>
              <a:rPr lang="en-US" sz="1698" dirty="0" err="1">
                <a:solidFill>
                  <a:srgbClr val="000000"/>
                </a:solidFill>
                <a:latin typeface="Rubik Medium"/>
              </a:rPr>
              <a:t>Gradio</a:t>
            </a:r>
            <a:endParaRPr lang="en-US" sz="1698" dirty="0">
              <a:solidFill>
                <a:srgbClr val="000000"/>
              </a:solidFill>
              <a:latin typeface="Rubik Medium"/>
            </a:endParaRPr>
          </a:p>
          <a:p>
            <a:pPr algn="ctr">
              <a:lnSpc>
                <a:spcPts val="2377"/>
              </a:lnSpc>
              <a:spcBef>
                <a:spcPct val="0"/>
              </a:spcBef>
            </a:pPr>
            <a:r>
              <a:rPr lang="en-US" sz="1698" dirty="0" err="1">
                <a:solidFill>
                  <a:srgbClr val="000000"/>
                </a:solidFill>
                <a:latin typeface="Rubik Medium"/>
              </a:rPr>
              <a:t>LangChain</a:t>
            </a:r>
            <a:endParaRPr lang="en-US" sz="1698" dirty="0">
              <a:solidFill>
                <a:srgbClr val="000000"/>
              </a:solidFill>
              <a:latin typeface="Rubik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033924" y="1632136"/>
            <a:ext cx="1414745" cy="19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9"/>
              </a:lnSpc>
              <a:spcBef>
                <a:spcPct val="0"/>
              </a:spcBef>
            </a:pPr>
            <a:r>
              <a:rPr lang="en-US" sz="1142">
                <a:solidFill>
                  <a:srgbClr val="000000"/>
                </a:solidFill>
                <a:latin typeface="Rubik Medium"/>
              </a:rPr>
              <a:t>Ollama - LLava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108945" y="1716377"/>
            <a:ext cx="1491284" cy="108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Rubik Medium"/>
              </a:rPr>
              <a:t>{</a:t>
            </a:r>
          </a:p>
          <a:p>
            <a:pPr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Rubik Medium"/>
              </a:rPr>
              <a:t> "hairColor": "Dark",</a:t>
            </a:r>
          </a:p>
          <a:p>
            <a:pPr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Rubik Medium"/>
              </a:rPr>
              <a:t> "age": 28,</a:t>
            </a:r>
          </a:p>
          <a:p>
            <a:pPr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Rubik Medium"/>
              </a:rPr>
              <a:t> "skinColor": "Light",</a:t>
            </a:r>
          </a:p>
          <a:p>
            <a:pPr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Rubik Medium"/>
              </a:rPr>
              <a:t> "gender": "Female"</a:t>
            </a:r>
          </a:p>
          <a:p>
            <a:pPr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Rubik Medium"/>
              </a:rPr>
              <a:t> 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09089" y="4752781"/>
            <a:ext cx="2601428" cy="106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7"/>
              </a:lnSpc>
              <a:spcBef>
                <a:spcPct val="0"/>
              </a:spcBef>
            </a:pPr>
            <a:r>
              <a:rPr lang="en-US" sz="741">
                <a:solidFill>
                  <a:srgbClr val="000000"/>
                </a:solidFill>
                <a:latin typeface="Rubik Medium"/>
              </a:rPr>
              <a:t> "a</a:t>
            </a:r>
          </a:p>
          <a:p>
            <a:pPr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Rubik Medium"/>
              </a:rPr>
              <a:t>..dProposal": {</a:t>
            </a:r>
          </a:p>
          <a:p>
            <a:pPr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Rubik Medium"/>
              </a:rPr>
              <a:t>    "tailoredProductNames": [],</a:t>
            </a:r>
          </a:p>
          <a:p>
            <a:pPr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Rubik Medium"/>
              </a:rPr>
              <a:t>    "tailoredMessaging": [</a:t>
            </a:r>
          </a:p>
          <a:p>
            <a:pPr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Rubik Medium"/>
              </a:rPr>
              <a:t>      "Emphasize shine and volume for the shampoo.",</a:t>
            </a:r>
          </a:p>
          <a:p>
            <a:pPr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Rubik Medium"/>
              </a:rPr>
              <a:t>      "Employ more sophisticated and mature language for older demographics.",</a:t>
            </a:r>
          </a:p>
          <a:p>
            <a:pPr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Rubik Medium"/>
              </a:rPr>
              <a:t>      "Propose color protection for dyed hair."</a:t>
            </a:r>
          </a:p>
          <a:p>
            <a:pPr>
              <a:lnSpc>
                <a:spcPts val="1037"/>
              </a:lnSpc>
              <a:spcBef>
                <a:spcPct val="0"/>
              </a:spcBef>
            </a:pPr>
            <a:r>
              <a:rPr lang="en-US" sz="741">
                <a:solidFill>
                  <a:srgbClr val="000000"/>
                </a:solidFill>
                <a:latin typeface="Rubik Medium"/>
              </a:rPr>
              <a:t>    ],</a:t>
            </a:r>
          </a:p>
          <a:p>
            <a:pPr>
              <a:lnSpc>
                <a:spcPts val="444"/>
              </a:lnSpc>
              <a:spcBef>
                <a:spcPct val="0"/>
              </a:spcBef>
            </a:pPr>
            <a:r>
              <a:rPr lang="en-US" sz="317">
                <a:solidFill>
                  <a:srgbClr val="000000"/>
                </a:solidFill>
                <a:latin typeface="Rubik Medium"/>
              </a:rPr>
              <a:t>    "t....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732737" y="4623943"/>
            <a:ext cx="462482" cy="461641"/>
          </a:xfrm>
          <a:custGeom>
            <a:avLst/>
            <a:gdLst/>
            <a:ahLst/>
            <a:cxnLst/>
            <a:rect l="l" t="t" r="r" b="b"/>
            <a:pathLst>
              <a:path w="462482" h="461641">
                <a:moveTo>
                  <a:pt x="0" y="0"/>
                </a:moveTo>
                <a:lnTo>
                  <a:pt x="462481" y="0"/>
                </a:lnTo>
                <a:lnTo>
                  <a:pt x="462481" y="461641"/>
                </a:lnTo>
                <a:lnTo>
                  <a:pt x="0" y="46164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24" name="Freeform 24"/>
          <p:cNvSpPr/>
          <p:nvPr/>
        </p:nvSpPr>
        <p:spPr>
          <a:xfrm>
            <a:off x="1309610" y="4547039"/>
            <a:ext cx="423126" cy="576663"/>
          </a:xfrm>
          <a:custGeom>
            <a:avLst/>
            <a:gdLst/>
            <a:ahLst/>
            <a:cxnLst/>
            <a:rect l="l" t="t" r="r" b="b"/>
            <a:pathLst>
              <a:path w="423126" h="576663">
                <a:moveTo>
                  <a:pt x="0" y="0"/>
                </a:moveTo>
                <a:lnTo>
                  <a:pt x="423127" y="0"/>
                </a:lnTo>
                <a:lnTo>
                  <a:pt x="423127" y="576663"/>
                </a:lnTo>
                <a:lnTo>
                  <a:pt x="0" y="57666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94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Rubik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de LangChain</dc:title>
  <cp:lastModifiedBy>Laurent Grateau</cp:lastModifiedBy>
  <cp:revision>2</cp:revision>
  <dcterms:created xsi:type="dcterms:W3CDTF">2006-08-16T00:00:00Z</dcterms:created>
  <dcterms:modified xsi:type="dcterms:W3CDTF">2024-02-26T08:21:24Z</dcterms:modified>
  <dc:identifier>DAF939P2pRU</dc:identifier>
</cp:coreProperties>
</file>