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1" r:id="rId2"/>
    <p:sldId id="262" r:id="rId3"/>
    <p:sldId id="256" r:id="rId4"/>
    <p:sldId id="257" r:id="rId5"/>
    <p:sldId id="258"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5"/>
    <p:restoredTop sz="94586"/>
  </p:normalViewPr>
  <p:slideViewPr>
    <p:cSldViewPr snapToGrid="0" snapToObjects="1">
      <p:cViewPr varScale="1">
        <p:scale>
          <a:sx n="102" d="100"/>
          <a:sy n="102"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E8204-F340-9848-AA68-C45D01D07303}" type="datetimeFigureOut">
              <a:rPr lang="en-US" smtClean="0"/>
              <a:t>4/18/19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EC7C4-F060-4940-A779-CBBE33957028}" type="slidenum">
              <a:rPr lang="en-US" smtClean="0"/>
              <a:t>‹#›</a:t>
            </a:fld>
            <a:endParaRPr lang="en-US"/>
          </a:p>
        </p:txBody>
      </p:sp>
    </p:spTree>
    <p:extLst>
      <p:ext uri="{BB962C8B-B14F-4D97-AF65-F5344CB8AC3E}">
        <p14:creationId xmlns:p14="http://schemas.microsoft.com/office/powerpoint/2010/main" val="408226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EC7C4-F060-4940-A779-CBBE33957028}" type="slidenum">
              <a:rPr lang="en-US" smtClean="0"/>
              <a:t>3</a:t>
            </a:fld>
            <a:endParaRPr lang="en-US"/>
          </a:p>
        </p:txBody>
      </p:sp>
    </p:spTree>
    <p:extLst>
      <p:ext uri="{BB962C8B-B14F-4D97-AF65-F5344CB8AC3E}">
        <p14:creationId xmlns:p14="http://schemas.microsoft.com/office/powerpoint/2010/main" val="109073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EC7C4-F060-4940-A779-CBBE33957028}" type="slidenum">
              <a:rPr lang="en-US" smtClean="0"/>
              <a:t>4</a:t>
            </a:fld>
            <a:endParaRPr lang="en-US"/>
          </a:p>
        </p:txBody>
      </p:sp>
    </p:spTree>
    <p:extLst>
      <p:ext uri="{BB962C8B-B14F-4D97-AF65-F5344CB8AC3E}">
        <p14:creationId xmlns:p14="http://schemas.microsoft.com/office/powerpoint/2010/main" val="364115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C107-EC17-CD42-ADE6-DAA2FF4E25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C2453-1337-6C47-8586-FF9C17C2C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DF9EE-9D4D-C14D-8F15-5F262F0E2804}"/>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5" name="Footer Placeholder 4">
            <a:extLst>
              <a:ext uri="{FF2B5EF4-FFF2-40B4-BE49-F238E27FC236}">
                <a16:creationId xmlns:a16="http://schemas.microsoft.com/office/drawing/2014/main" id="{552D5AB8-6FEE-C64F-8638-F1646E584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7E3C3-1E60-9743-B19C-206EF0A0520D}"/>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138695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16B9-D070-394D-AC68-2978FB4A04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65F921-A4EF-8847-B55F-CCFECCBACA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C6E39-BEEC-2748-B5A7-30F401FDC003}"/>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5" name="Footer Placeholder 4">
            <a:extLst>
              <a:ext uri="{FF2B5EF4-FFF2-40B4-BE49-F238E27FC236}">
                <a16:creationId xmlns:a16="http://schemas.microsoft.com/office/drawing/2014/main" id="{80266C6A-A71B-8B4D-A41F-F017AF0C7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5FC94-8AD4-6646-96ED-1C3CB0CEB8F7}"/>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228444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B5FDC-7B88-504C-B8A6-327299D822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275DC-387C-0549-8968-3D53D93BC8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23166-541C-2947-9D2E-2129C68FD0F4}"/>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5" name="Footer Placeholder 4">
            <a:extLst>
              <a:ext uri="{FF2B5EF4-FFF2-40B4-BE49-F238E27FC236}">
                <a16:creationId xmlns:a16="http://schemas.microsoft.com/office/drawing/2014/main" id="{53271C18-7CDF-9A45-93CB-D4FA5987A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A8346-03B3-2B43-B27C-A7BC4DB35D94}"/>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28954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9307-128F-5247-80D9-35C6224CA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48CCA-8A9C-114A-B2FE-D82D01CDBF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8A93-3411-FD40-9585-B83812E423FB}"/>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5" name="Footer Placeholder 4">
            <a:extLst>
              <a:ext uri="{FF2B5EF4-FFF2-40B4-BE49-F238E27FC236}">
                <a16:creationId xmlns:a16="http://schemas.microsoft.com/office/drawing/2014/main" id="{92921B98-27F2-354D-A283-F66FA7A2F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FEABD-EE1B-9547-BF4E-71B7E3856918}"/>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148037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4A8E-62C1-2F4A-9281-8BABB23A7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4048B0-982C-AC42-B9EC-D95E8D3A3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AE9B3A-BCC4-2B4C-8357-E6679BB5A47A}"/>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5" name="Footer Placeholder 4">
            <a:extLst>
              <a:ext uri="{FF2B5EF4-FFF2-40B4-BE49-F238E27FC236}">
                <a16:creationId xmlns:a16="http://schemas.microsoft.com/office/drawing/2014/main" id="{C894E568-8117-B741-ADFC-91774E735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BAED9-2C26-3240-A5E7-8F458B794347}"/>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401214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542A-B61F-4B4D-99AC-814D180F6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CE490-F0D3-A840-A8DD-021CFE0AE0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0B58D-9B2E-1943-855D-DD685E3C08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DD1D4-CBB9-5441-B06B-9ADFD66506D1}"/>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6" name="Footer Placeholder 5">
            <a:extLst>
              <a:ext uri="{FF2B5EF4-FFF2-40B4-BE49-F238E27FC236}">
                <a16:creationId xmlns:a16="http://schemas.microsoft.com/office/drawing/2014/main" id="{F7E3FD7D-E38C-4543-B9BC-91B00F353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49EED-BE45-394D-B47C-873ACF9C9C3A}"/>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189614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351D-A7DB-4A4A-A076-198126124B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D446C2-2193-FC41-B919-0DEFD9964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CE1A5-39E3-4E40-83A4-3E16FA520A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6C67B-E895-324F-AA90-905F80623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EA9262-B6F7-2547-92DE-CDD4A727AD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67508A-2A9B-8C43-80B1-B709DB3C729A}"/>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8" name="Footer Placeholder 7">
            <a:extLst>
              <a:ext uri="{FF2B5EF4-FFF2-40B4-BE49-F238E27FC236}">
                <a16:creationId xmlns:a16="http://schemas.microsoft.com/office/drawing/2014/main" id="{25CFF42C-B753-F74F-BDA7-9EBB090F77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DB97AF-A386-0D41-8580-DBEA22D3DC25}"/>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164576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9171-B786-7642-A355-666D43F386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1A0B3-6C9A-C548-8E72-A7F69909F21C}"/>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4" name="Footer Placeholder 3">
            <a:extLst>
              <a:ext uri="{FF2B5EF4-FFF2-40B4-BE49-F238E27FC236}">
                <a16:creationId xmlns:a16="http://schemas.microsoft.com/office/drawing/2014/main" id="{1AEB4D96-6809-F24F-B699-D3E75F4EF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06FFD-9E01-9644-8E4A-B08101264552}"/>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230990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46BDA-62F6-9847-9CBC-E15C8C6BC251}"/>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3" name="Footer Placeholder 2">
            <a:extLst>
              <a:ext uri="{FF2B5EF4-FFF2-40B4-BE49-F238E27FC236}">
                <a16:creationId xmlns:a16="http://schemas.microsoft.com/office/drawing/2014/main" id="{E8A33015-E5C7-CA43-ABE7-4E5EBDC5C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9769A0-3797-9D4B-B183-97464F2E8C14}"/>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351876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9C89-397A-9449-9C26-0A1933CCB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136C7-9E2C-8E4B-9099-0BA22BAC7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CD01F-B849-2648-9FFE-B2863AB21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B8678D-5D08-6745-8C62-D4614B1B1D28}"/>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6" name="Footer Placeholder 5">
            <a:extLst>
              <a:ext uri="{FF2B5EF4-FFF2-40B4-BE49-F238E27FC236}">
                <a16:creationId xmlns:a16="http://schemas.microsoft.com/office/drawing/2014/main" id="{44C981E6-3B88-EF4A-92D5-8E7D9DDE7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9B1E0-0738-5043-9B7D-49CB29939A25}"/>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425592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A045-D0C9-FB40-A84E-49C3AC600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B40773-BDB6-FA40-A958-413EEDF11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15866-C37F-0F46-AD16-236B7808F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1A6985-9EC7-6141-A3D2-96E7F2B2C18C}"/>
              </a:ext>
            </a:extLst>
          </p:cNvPr>
          <p:cNvSpPr>
            <a:spLocks noGrp="1"/>
          </p:cNvSpPr>
          <p:nvPr>
            <p:ph type="dt" sz="half" idx="10"/>
          </p:nvPr>
        </p:nvSpPr>
        <p:spPr/>
        <p:txBody>
          <a:bodyPr/>
          <a:lstStyle/>
          <a:p>
            <a:fld id="{F0B42278-6078-E54C-A3F5-A95430A7136D}" type="datetimeFigureOut">
              <a:rPr lang="en-US" smtClean="0"/>
              <a:t>4/18/19</a:t>
            </a:fld>
            <a:endParaRPr lang="en-US"/>
          </a:p>
        </p:txBody>
      </p:sp>
      <p:sp>
        <p:nvSpPr>
          <p:cNvPr id="6" name="Footer Placeholder 5">
            <a:extLst>
              <a:ext uri="{FF2B5EF4-FFF2-40B4-BE49-F238E27FC236}">
                <a16:creationId xmlns:a16="http://schemas.microsoft.com/office/drawing/2014/main" id="{5FE36713-ECB6-894D-B773-613553D68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68C72-F145-6B4C-8140-EB6B5665E005}"/>
              </a:ext>
            </a:extLst>
          </p:cNvPr>
          <p:cNvSpPr>
            <a:spLocks noGrp="1"/>
          </p:cNvSpPr>
          <p:nvPr>
            <p:ph type="sldNum" sz="quarter" idx="12"/>
          </p:nvPr>
        </p:nvSpPr>
        <p:spPr/>
        <p:txBody>
          <a:bodyPr/>
          <a:lstStyle/>
          <a:p>
            <a:fld id="{412A6A91-78B1-2346-8D54-EB11F6F26499}" type="slidenum">
              <a:rPr lang="en-US" smtClean="0"/>
              <a:t>‹#›</a:t>
            </a:fld>
            <a:endParaRPr lang="en-US"/>
          </a:p>
        </p:txBody>
      </p:sp>
    </p:spTree>
    <p:extLst>
      <p:ext uri="{BB962C8B-B14F-4D97-AF65-F5344CB8AC3E}">
        <p14:creationId xmlns:p14="http://schemas.microsoft.com/office/powerpoint/2010/main" val="426239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BD14D-4C7A-0944-882A-4F6805FB8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93A7F1-933E-374D-B09C-A1AD19826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9A83B-276E-D749-BB96-54D535445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42278-6078-E54C-A3F5-A95430A7136D}" type="datetimeFigureOut">
              <a:rPr lang="en-US" smtClean="0"/>
              <a:t>4/18/19</a:t>
            </a:fld>
            <a:endParaRPr lang="en-US"/>
          </a:p>
        </p:txBody>
      </p:sp>
      <p:sp>
        <p:nvSpPr>
          <p:cNvPr id="5" name="Footer Placeholder 4">
            <a:extLst>
              <a:ext uri="{FF2B5EF4-FFF2-40B4-BE49-F238E27FC236}">
                <a16:creationId xmlns:a16="http://schemas.microsoft.com/office/drawing/2014/main" id="{E9820988-9E77-E84B-97CB-549BF5B9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46A72-4BED-3746-9B67-198512D45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A6A91-78B1-2346-8D54-EB11F6F26499}" type="slidenum">
              <a:rPr lang="en-US" smtClean="0"/>
              <a:t>‹#›</a:t>
            </a:fld>
            <a:endParaRPr lang="en-US"/>
          </a:p>
        </p:txBody>
      </p:sp>
    </p:spTree>
    <p:extLst>
      <p:ext uri="{BB962C8B-B14F-4D97-AF65-F5344CB8AC3E}">
        <p14:creationId xmlns:p14="http://schemas.microsoft.com/office/powerpoint/2010/main" val="141638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ngland.nhs.uk/hssf/use-framework/#lot-2b-local-health-and-care-record-solutions-infrastru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tel:01823336363" TargetMode="External"/><Relationship Id="rId2" Type="http://schemas.openxmlformats.org/officeDocument/2006/relationships/hyperlink" Target="http://www.twitter.com/home?status=I+am+attending+https://www.eventbrite.co.uk/e/supplier-engagement-days-registration-58806917072?ref=est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auntonrfc.co.uk/conta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auntonrfc.co.uk/conta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8C6C-A574-7344-B0CB-EF85F18D1C9C}"/>
              </a:ext>
            </a:extLst>
          </p:cNvPr>
          <p:cNvSpPr>
            <a:spLocks noGrp="1"/>
          </p:cNvSpPr>
          <p:nvPr>
            <p:ph type="ctrTitle"/>
          </p:nvPr>
        </p:nvSpPr>
        <p:spPr>
          <a:xfrm>
            <a:off x="1513609" y="1912072"/>
            <a:ext cx="9144000" cy="2387600"/>
          </a:xfrm>
        </p:spPr>
        <p:txBody>
          <a:bodyPr/>
          <a:lstStyle/>
          <a:p>
            <a:r>
              <a:rPr lang="en-US" dirty="0"/>
              <a:t>One South West Supplier Engagement 3 &amp; 10</a:t>
            </a:r>
            <a:r>
              <a:rPr lang="en-US" baseline="30000" dirty="0"/>
              <a:t>th</a:t>
            </a:r>
            <a:r>
              <a:rPr lang="en-US" dirty="0"/>
              <a:t> May</a:t>
            </a:r>
          </a:p>
        </p:txBody>
      </p:sp>
    </p:spTree>
    <p:extLst>
      <p:ext uri="{BB962C8B-B14F-4D97-AF65-F5344CB8AC3E}">
        <p14:creationId xmlns:p14="http://schemas.microsoft.com/office/powerpoint/2010/main" val="266842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FF6E-6222-BA41-A1CF-5F1133A39FEE}"/>
              </a:ext>
            </a:extLst>
          </p:cNvPr>
          <p:cNvSpPr>
            <a:spLocks noGrp="1"/>
          </p:cNvSpPr>
          <p:nvPr>
            <p:ph type="title"/>
          </p:nvPr>
        </p:nvSpPr>
        <p:spPr/>
        <p:txBody>
          <a:bodyPr/>
          <a:lstStyle/>
          <a:p>
            <a:r>
              <a:rPr lang="en-US" dirty="0"/>
              <a:t>Purpose of The Day;</a:t>
            </a:r>
          </a:p>
        </p:txBody>
      </p:sp>
      <p:sp>
        <p:nvSpPr>
          <p:cNvPr id="3" name="Content Placeholder 2">
            <a:extLst>
              <a:ext uri="{FF2B5EF4-FFF2-40B4-BE49-F238E27FC236}">
                <a16:creationId xmlns:a16="http://schemas.microsoft.com/office/drawing/2014/main" id="{630FA094-400A-8D4C-81BF-9A5D05D8C7C3}"/>
              </a:ext>
            </a:extLst>
          </p:cNvPr>
          <p:cNvSpPr>
            <a:spLocks noGrp="1"/>
          </p:cNvSpPr>
          <p:nvPr>
            <p:ph idx="1"/>
          </p:nvPr>
        </p:nvSpPr>
        <p:spPr/>
        <p:txBody>
          <a:bodyPr>
            <a:normAutofit lnSpcReduction="10000"/>
          </a:bodyPr>
          <a:lstStyle/>
          <a:p>
            <a:pPr marL="0" indent="0">
              <a:buNone/>
            </a:pPr>
            <a:r>
              <a:rPr lang="en-US" dirty="0"/>
              <a:t>For one South West Stakeholders to meet with suppliers to;</a:t>
            </a:r>
          </a:p>
          <a:p>
            <a:pPr marL="971550" lvl="1" indent="-514350">
              <a:buFont typeface="+mj-lt"/>
              <a:buAutoNum type="arabicPeriod"/>
            </a:pPr>
            <a:r>
              <a:rPr lang="en-US" dirty="0"/>
              <a:t>Understand the supplier’s ability to meet the national LHCR high-level requirements.</a:t>
            </a:r>
          </a:p>
          <a:p>
            <a:pPr marL="971550" lvl="1" indent="-514350">
              <a:buFont typeface="+mj-lt"/>
              <a:buAutoNum type="arabicPeriod"/>
            </a:pPr>
            <a:r>
              <a:rPr lang="en-US" dirty="0"/>
              <a:t>Understand how suppliers can meet the local requirements for One South West.</a:t>
            </a:r>
          </a:p>
          <a:p>
            <a:pPr marL="971550" lvl="1" indent="-514350">
              <a:buFont typeface="+mj-lt"/>
              <a:buAutoNum type="arabicPeriod"/>
            </a:pPr>
            <a:r>
              <a:rPr lang="en-US" dirty="0"/>
              <a:t>To note the prerequisites and dependencies for a successful implementation.</a:t>
            </a:r>
          </a:p>
          <a:p>
            <a:pPr marL="971550" lvl="1" indent="-514350">
              <a:buFont typeface="+mj-lt"/>
              <a:buAutoNum type="arabicPeriod"/>
            </a:pPr>
            <a:r>
              <a:rPr lang="en-US" dirty="0"/>
              <a:t>To understand the ‘art of the possible’</a:t>
            </a:r>
          </a:p>
          <a:p>
            <a:pPr marL="971550" lvl="1" indent="-514350">
              <a:buFont typeface="+mj-lt"/>
              <a:buAutoNum type="arabicPeriod"/>
            </a:pPr>
            <a:r>
              <a:rPr lang="en-US" dirty="0"/>
              <a:t>For suppliers to understand the requirements for One South West, </a:t>
            </a:r>
          </a:p>
          <a:p>
            <a:pPr marL="457200" lvl="1" indent="0">
              <a:buNone/>
            </a:pPr>
            <a:endParaRPr lang="en-US" dirty="0"/>
          </a:p>
          <a:p>
            <a:pPr marL="457200" lvl="1" indent="0">
              <a:buNone/>
            </a:pPr>
            <a:r>
              <a:rPr lang="en-GB" sz="1800" dirty="0">
                <a:hlinkClick r:id="rId2"/>
              </a:rPr>
              <a:t>https://www.england.nhs.uk/hssf/use-framework/#lot-2b-local-health-and-care-record-solutions-infrastructure</a:t>
            </a:r>
            <a:endParaRPr lang="en-US" sz="1800" dirty="0"/>
          </a:p>
        </p:txBody>
      </p:sp>
    </p:spTree>
    <p:extLst>
      <p:ext uri="{BB962C8B-B14F-4D97-AF65-F5344CB8AC3E}">
        <p14:creationId xmlns:p14="http://schemas.microsoft.com/office/powerpoint/2010/main" val="373626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891632C-80E2-3A45-9B44-0073403DD757}"/>
              </a:ext>
            </a:extLst>
          </p:cNvPr>
          <p:cNvGrpSpPr/>
          <p:nvPr/>
        </p:nvGrpSpPr>
        <p:grpSpPr>
          <a:xfrm>
            <a:off x="275212" y="328510"/>
            <a:ext cx="2992806" cy="3013792"/>
            <a:chOff x="1514168" y="531331"/>
            <a:chExt cx="2992806" cy="3013792"/>
          </a:xfrm>
        </p:grpSpPr>
        <p:sp>
          <p:nvSpPr>
            <p:cNvPr id="5" name="Oval 4">
              <a:extLst>
                <a:ext uri="{FF2B5EF4-FFF2-40B4-BE49-F238E27FC236}">
                  <a16:creationId xmlns:a16="http://schemas.microsoft.com/office/drawing/2014/main" id="{0FC83493-0448-BE41-A5B8-8A24BA7EFC21}"/>
                </a:ext>
              </a:extLst>
            </p:cNvPr>
            <p:cNvSpPr/>
            <p:nvPr/>
          </p:nvSpPr>
          <p:spPr>
            <a:xfrm>
              <a:off x="1875995" y="902601"/>
              <a:ext cx="2277151" cy="227715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857F1F-3AC1-114C-99A0-2956CAE69746}"/>
                </a:ext>
              </a:extLst>
            </p:cNvPr>
            <p:cNvSpPr/>
            <p:nvPr/>
          </p:nvSpPr>
          <p:spPr>
            <a:xfrm>
              <a:off x="4145147" y="188595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4041C3-164A-544B-92FB-646E7EE54781}"/>
                </a:ext>
              </a:extLst>
            </p:cNvPr>
            <p:cNvSpPr/>
            <p:nvPr/>
          </p:nvSpPr>
          <p:spPr>
            <a:xfrm rot="20325062">
              <a:off x="4059825" y="138509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8B2C63-0307-E94E-AC4D-62CE2F96DFC3}"/>
                </a:ext>
              </a:extLst>
            </p:cNvPr>
            <p:cNvSpPr/>
            <p:nvPr/>
          </p:nvSpPr>
          <p:spPr>
            <a:xfrm rot="18844884">
              <a:off x="3761280" y="94256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3617F-76A2-1A47-92E8-722E47DBA063}"/>
                </a:ext>
              </a:extLst>
            </p:cNvPr>
            <p:cNvSpPr/>
            <p:nvPr/>
          </p:nvSpPr>
          <p:spPr>
            <a:xfrm rot="1273539">
              <a:off x="4061690" y="23570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487B5CF-277B-144A-A9A3-C5F86CD7CF87}"/>
                </a:ext>
              </a:extLst>
            </p:cNvPr>
            <p:cNvSpPr/>
            <p:nvPr/>
          </p:nvSpPr>
          <p:spPr>
            <a:xfrm rot="2487415">
              <a:off x="3806714" y="27700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F86376-6CD7-114E-8021-A1B20DA31AAB}"/>
                </a:ext>
              </a:extLst>
            </p:cNvPr>
            <p:cNvSpPr/>
            <p:nvPr/>
          </p:nvSpPr>
          <p:spPr>
            <a:xfrm rot="3902665">
              <a:off x="3381990" y="30863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B83879-9A13-2746-B722-8F5BEA629EC0}"/>
                </a:ext>
              </a:extLst>
            </p:cNvPr>
            <p:cNvSpPr/>
            <p:nvPr/>
          </p:nvSpPr>
          <p:spPr>
            <a:xfrm rot="5400000">
              <a:off x="2833655" y="320898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276CB2C-B0F1-5140-B637-FEAC00843D98}"/>
                </a:ext>
              </a:extLst>
            </p:cNvPr>
            <p:cNvSpPr/>
            <p:nvPr/>
          </p:nvSpPr>
          <p:spPr>
            <a:xfrm rot="5400000">
              <a:off x="2833654" y="557019"/>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F58937-CFA8-D940-8E6C-0DBBCFEA5097}"/>
                </a:ext>
              </a:extLst>
            </p:cNvPr>
            <p:cNvSpPr/>
            <p:nvPr/>
          </p:nvSpPr>
          <p:spPr>
            <a:xfrm rot="6742685">
              <a:off x="3333713" y="66004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DCCC407-7555-D443-989D-4C03F9E22ADD}"/>
                </a:ext>
              </a:extLst>
            </p:cNvPr>
            <p:cNvSpPr/>
            <p:nvPr/>
          </p:nvSpPr>
          <p:spPr>
            <a:xfrm>
              <a:off x="1514168" y="18381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6E1F4B-A494-784C-9E39-D33494131842}"/>
                </a:ext>
              </a:extLst>
            </p:cNvPr>
            <p:cNvSpPr/>
            <p:nvPr/>
          </p:nvSpPr>
          <p:spPr>
            <a:xfrm rot="1400544">
              <a:off x="1622226" y="136495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8CC406-486D-2A4F-9275-5260A4E4EE98}"/>
                </a:ext>
              </a:extLst>
            </p:cNvPr>
            <p:cNvSpPr/>
            <p:nvPr/>
          </p:nvSpPr>
          <p:spPr>
            <a:xfrm rot="2627141">
              <a:off x="1898622" y="9620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8A5652A-BF10-264E-8A06-6CE96222D113}"/>
                </a:ext>
              </a:extLst>
            </p:cNvPr>
            <p:cNvSpPr/>
            <p:nvPr/>
          </p:nvSpPr>
          <p:spPr>
            <a:xfrm rot="20537499">
              <a:off x="1601212" y="235942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8254DF-4CED-C343-BFE3-F8B503614909}"/>
                </a:ext>
              </a:extLst>
            </p:cNvPr>
            <p:cNvSpPr/>
            <p:nvPr/>
          </p:nvSpPr>
          <p:spPr>
            <a:xfrm rot="19206991">
              <a:off x="1861532" y="278360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0825409-7199-4C42-96EE-4A8D797197EA}"/>
                </a:ext>
              </a:extLst>
            </p:cNvPr>
            <p:cNvSpPr/>
            <p:nvPr/>
          </p:nvSpPr>
          <p:spPr>
            <a:xfrm rot="6782227">
              <a:off x="2309931" y="309186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E64CDA-DEBE-794B-957C-9D4767A73405}"/>
                </a:ext>
              </a:extLst>
            </p:cNvPr>
            <p:cNvSpPr/>
            <p:nvPr/>
          </p:nvSpPr>
          <p:spPr>
            <a:xfrm rot="14756809">
              <a:off x="2313132" y="6633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4FA48A2-E124-9E47-B53C-5B25AA3F9A1E}"/>
                </a:ext>
              </a:extLst>
            </p:cNvPr>
            <p:cNvSpPr txBox="1"/>
            <p:nvPr/>
          </p:nvSpPr>
          <p:spPr>
            <a:xfrm>
              <a:off x="1987870" y="1611000"/>
              <a:ext cx="2131080" cy="892552"/>
            </a:xfrm>
            <a:prstGeom prst="rect">
              <a:avLst/>
            </a:prstGeom>
            <a:noFill/>
          </p:spPr>
          <p:txBody>
            <a:bodyPr wrap="square" rtlCol="0">
              <a:spAutoFit/>
            </a:bodyPr>
            <a:lstStyle/>
            <a:p>
              <a:pPr algn="ctr"/>
              <a:r>
                <a:rPr lang="en-US" dirty="0"/>
                <a:t>Professional Interest</a:t>
              </a:r>
            </a:p>
            <a:p>
              <a:pPr algn="ctr"/>
              <a:endParaRPr lang="en-US" dirty="0"/>
            </a:p>
            <a:p>
              <a:pPr algn="ctr"/>
              <a:r>
                <a:rPr lang="en-US" sz="1600" dirty="0"/>
                <a:t>Chair: Dr. Paul Atkinson</a:t>
              </a:r>
            </a:p>
          </p:txBody>
        </p:sp>
      </p:grpSp>
      <p:grpSp>
        <p:nvGrpSpPr>
          <p:cNvPr id="35" name="Group 34">
            <a:extLst>
              <a:ext uri="{FF2B5EF4-FFF2-40B4-BE49-F238E27FC236}">
                <a16:creationId xmlns:a16="http://schemas.microsoft.com/office/drawing/2014/main" id="{146930A1-D3E3-CA42-AA9D-CA1F7029D2D2}"/>
              </a:ext>
            </a:extLst>
          </p:cNvPr>
          <p:cNvGrpSpPr/>
          <p:nvPr/>
        </p:nvGrpSpPr>
        <p:grpSpPr>
          <a:xfrm>
            <a:off x="8957372" y="268012"/>
            <a:ext cx="3013588" cy="3013792"/>
            <a:chOff x="1514168" y="531331"/>
            <a:chExt cx="3013588" cy="3013792"/>
          </a:xfrm>
        </p:grpSpPr>
        <p:sp>
          <p:nvSpPr>
            <p:cNvPr id="36" name="Oval 35">
              <a:extLst>
                <a:ext uri="{FF2B5EF4-FFF2-40B4-BE49-F238E27FC236}">
                  <a16:creationId xmlns:a16="http://schemas.microsoft.com/office/drawing/2014/main" id="{50BF5D70-E9A1-7741-A5BA-89A76A9BBB6C}"/>
                </a:ext>
              </a:extLst>
            </p:cNvPr>
            <p:cNvSpPr/>
            <p:nvPr/>
          </p:nvSpPr>
          <p:spPr>
            <a:xfrm>
              <a:off x="1875995" y="902601"/>
              <a:ext cx="2277151" cy="227715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42599F-B29A-0A4A-A908-F52B07AFA262}"/>
                </a:ext>
              </a:extLst>
            </p:cNvPr>
            <p:cNvSpPr/>
            <p:nvPr/>
          </p:nvSpPr>
          <p:spPr>
            <a:xfrm>
              <a:off x="4165929" y="188595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F1D2D7-7486-B547-AFBB-F24C73613249}"/>
                </a:ext>
              </a:extLst>
            </p:cNvPr>
            <p:cNvSpPr/>
            <p:nvPr/>
          </p:nvSpPr>
          <p:spPr>
            <a:xfrm rot="20325062">
              <a:off x="4059825" y="138509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05BC006-B161-7142-B2E8-8282778140E9}"/>
                </a:ext>
              </a:extLst>
            </p:cNvPr>
            <p:cNvSpPr/>
            <p:nvPr/>
          </p:nvSpPr>
          <p:spPr>
            <a:xfrm rot="18844884">
              <a:off x="3761280" y="94256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1FC13E0-4515-C04A-89B2-254F6F1AA44C}"/>
                </a:ext>
              </a:extLst>
            </p:cNvPr>
            <p:cNvSpPr/>
            <p:nvPr/>
          </p:nvSpPr>
          <p:spPr>
            <a:xfrm rot="1273539">
              <a:off x="4061690" y="23570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1CB614B-5AC8-424F-BEA2-C3FE1A27FA26}"/>
                </a:ext>
              </a:extLst>
            </p:cNvPr>
            <p:cNvSpPr/>
            <p:nvPr/>
          </p:nvSpPr>
          <p:spPr>
            <a:xfrm rot="2487415">
              <a:off x="3806714" y="27700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56A1C61-4B29-934C-8EA5-67C595322BE8}"/>
                </a:ext>
              </a:extLst>
            </p:cNvPr>
            <p:cNvSpPr/>
            <p:nvPr/>
          </p:nvSpPr>
          <p:spPr>
            <a:xfrm rot="3902665">
              <a:off x="3381990" y="30863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18A017-C6B3-214A-8130-9F1566925776}"/>
                </a:ext>
              </a:extLst>
            </p:cNvPr>
            <p:cNvSpPr/>
            <p:nvPr/>
          </p:nvSpPr>
          <p:spPr>
            <a:xfrm rot="5400000">
              <a:off x="2833655" y="320898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1FCAF4B-19FA-0740-B0C3-AF43F6547160}"/>
                </a:ext>
              </a:extLst>
            </p:cNvPr>
            <p:cNvSpPr/>
            <p:nvPr/>
          </p:nvSpPr>
          <p:spPr>
            <a:xfrm rot="5400000">
              <a:off x="2833654" y="557019"/>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D4A5141-5C16-BA4F-BD7E-A1974D3FB0A2}"/>
                </a:ext>
              </a:extLst>
            </p:cNvPr>
            <p:cNvSpPr/>
            <p:nvPr/>
          </p:nvSpPr>
          <p:spPr>
            <a:xfrm rot="6742685">
              <a:off x="3333713" y="66004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8CFD6C0-6D32-7F4B-A275-D789DD8FD7E8}"/>
                </a:ext>
              </a:extLst>
            </p:cNvPr>
            <p:cNvSpPr/>
            <p:nvPr/>
          </p:nvSpPr>
          <p:spPr>
            <a:xfrm>
              <a:off x="1514168" y="18381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A0E39A5-632B-414E-B9C8-A375B7DB2A8C}"/>
                </a:ext>
              </a:extLst>
            </p:cNvPr>
            <p:cNvSpPr/>
            <p:nvPr/>
          </p:nvSpPr>
          <p:spPr>
            <a:xfrm rot="1400544">
              <a:off x="1622226" y="136495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8FB74B-9943-1B4C-8841-80BC86E729AE}"/>
                </a:ext>
              </a:extLst>
            </p:cNvPr>
            <p:cNvSpPr/>
            <p:nvPr/>
          </p:nvSpPr>
          <p:spPr>
            <a:xfrm rot="2627141">
              <a:off x="1898622" y="9620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527C023-8600-1643-99A6-EDCE3539FB07}"/>
                </a:ext>
              </a:extLst>
            </p:cNvPr>
            <p:cNvSpPr/>
            <p:nvPr/>
          </p:nvSpPr>
          <p:spPr>
            <a:xfrm rot="20537499">
              <a:off x="1601212" y="235942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6E312FA-EDE2-CF48-BA6E-5A29C11BBF4B}"/>
                </a:ext>
              </a:extLst>
            </p:cNvPr>
            <p:cNvSpPr/>
            <p:nvPr/>
          </p:nvSpPr>
          <p:spPr>
            <a:xfrm rot="19206991">
              <a:off x="1861532" y="278360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01F3212-1969-7B49-B991-7CE44E8E6600}"/>
                </a:ext>
              </a:extLst>
            </p:cNvPr>
            <p:cNvSpPr/>
            <p:nvPr/>
          </p:nvSpPr>
          <p:spPr>
            <a:xfrm rot="6782227">
              <a:off x="2309931" y="309186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98CF73C-23F5-C046-BB8A-273A69558A4E}"/>
                </a:ext>
              </a:extLst>
            </p:cNvPr>
            <p:cNvSpPr/>
            <p:nvPr/>
          </p:nvSpPr>
          <p:spPr>
            <a:xfrm rot="14756809">
              <a:off x="2313132" y="6633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9CF284D-B3C4-F748-AB09-D7BC419B7346}"/>
                </a:ext>
              </a:extLst>
            </p:cNvPr>
            <p:cNvSpPr txBox="1"/>
            <p:nvPr/>
          </p:nvSpPr>
          <p:spPr>
            <a:xfrm>
              <a:off x="2225947" y="1520177"/>
              <a:ext cx="1611642" cy="1138773"/>
            </a:xfrm>
            <a:prstGeom prst="rect">
              <a:avLst/>
            </a:prstGeom>
            <a:noFill/>
          </p:spPr>
          <p:txBody>
            <a:bodyPr wrap="square" rtlCol="0">
              <a:spAutoFit/>
            </a:bodyPr>
            <a:lstStyle/>
            <a:p>
              <a:pPr algn="ctr"/>
              <a:r>
                <a:rPr lang="en-US" dirty="0"/>
                <a:t>Transformation</a:t>
              </a:r>
            </a:p>
            <a:p>
              <a:pPr algn="ctr"/>
              <a:endParaRPr lang="en-US" dirty="0"/>
            </a:p>
            <a:p>
              <a:pPr algn="ctr"/>
              <a:r>
                <a:rPr lang="en-US" sz="1600" dirty="0"/>
                <a:t>Chair: Nick Hopkinson</a:t>
              </a:r>
            </a:p>
          </p:txBody>
        </p:sp>
      </p:grpSp>
      <p:grpSp>
        <p:nvGrpSpPr>
          <p:cNvPr id="54" name="Group 53">
            <a:extLst>
              <a:ext uri="{FF2B5EF4-FFF2-40B4-BE49-F238E27FC236}">
                <a16:creationId xmlns:a16="http://schemas.microsoft.com/office/drawing/2014/main" id="{7240F396-7BBE-2640-8A82-4B905CD6CEBA}"/>
              </a:ext>
            </a:extLst>
          </p:cNvPr>
          <p:cNvGrpSpPr/>
          <p:nvPr/>
        </p:nvGrpSpPr>
        <p:grpSpPr>
          <a:xfrm>
            <a:off x="4601239" y="62515"/>
            <a:ext cx="3013588" cy="3013792"/>
            <a:chOff x="1514168" y="531331"/>
            <a:chExt cx="3013588" cy="3013792"/>
          </a:xfrm>
        </p:grpSpPr>
        <p:sp>
          <p:nvSpPr>
            <p:cNvPr id="55" name="Oval 54">
              <a:extLst>
                <a:ext uri="{FF2B5EF4-FFF2-40B4-BE49-F238E27FC236}">
                  <a16:creationId xmlns:a16="http://schemas.microsoft.com/office/drawing/2014/main" id="{4309A7D8-F7AA-5A4D-877D-156781AB0BD9}"/>
                </a:ext>
              </a:extLst>
            </p:cNvPr>
            <p:cNvSpPr/>
            <p:nvPr/>
          </p:nvSpPr>
          <p:spPr>
            <a:xfrm>
              <a:off x="1875995" y="902601"/>
              <a:ext cx="2277151" cy="227715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1854893-F578-1B40-9E0B-85EA709B6A3D}"/>
                </a:ext>
              </a:extLst>
            </p:cNvPr>
            <p:cNvSpPr/>
            <p:nvPr/>
          </p:nvSpPr>
          <p:spPr>
            <a:xfrm>
              <a:off x="4165929" y="188595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2E6FE2B-3DB8-FD40-9986-23414B2B8BC3}"/>
                </a:ext>
              </a:extLst>
            </p:cNvPr>
            <p:cNvSpPr/>
            <p:nvPr/>
          </p:nvSpPr>
          <p:spPr>
            <a:xfrm rot="20325062">
              <a:off x="4059825" y="138509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354966F-0369-9B46-A449-7002C39E74F1}"/>
                </a:ext>
              </a:extLst>
            </p:cNvPr>
            <p:cNvSpPr/>
            <p:nvPr/>
          </p:nvSpPr>
          <p:spPr>
            <a:xfrm rot="18844884">
              <a:off x="3761280" y="94256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4708795-923D-B942-918F-2EB40C540F80}"/>
                </a:ext>
              </a:extLst>
            </p:cNvPr>
            <p:cNvSpPr/>
            <p:nvPr/>
          </p:nvSpPr>
          <p:spPr>
            <a:xfrm rot="1273539">
              <a:off x="4061690" y="23570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0659F90-02F9-394C-86F6-06A6DD38C56D}"/>
                </a:ext>
              </a:extLst>
            </p:cNvPr>
            <p:cNvSpPr/>
            <p:nvPr/>
          </p:nvSpPr>
          <p:spPr>
            <a:xfrm rot="2487415">
              <a:off x="3806714" y="27700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922BF02-77D2-2E41-A210-7FFC9090AA84}"/>
                </a:ext>
              </a:extLst>
            </p:cNvPr>
            <p:cNvSpPr/>
            <p:nvPr/>
          </p:nvSpPr>
          <p:spPr>
            <a:xfrm rot="3902665">
              <a:off x="3381990" y="30863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DC7BC4F-AFB8-BE49-B82F-58550C09B5EE}"/>
                </a:ext>
              </a:extLst>
            </p:cNvPr>
            <p:cNvSpPr/>
            <p:nvPr/>
          </p:nvSpPr>
          <p:spPr>
            <a:xfrm rot="5400000">
              <a:off x="2833655" y="320898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617C193-BDD9-4141-A657-1F8518A2D023}"/>
                </a:ext>
              </a:extLst>
            </p:cNvPr>
            <p:cNvSpPr/>
            <p:nvPr/>
          </p:nvSpPr>
          <p:spPr>
            <a:xfrm rot="5400000">
              <a:off x="2833654" y="557019"/>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957F5B9-A709-C04D-B96C-1B93728AA3E0}"/>
                </a:ext>
              </a:extLst>
            </p:cNvPr>
            <p:cNvSpPr/>
            <p:nvPr/>
          </p:nvSpPr>
          <p:spPr>
            <a:xfrm rot="6742685">
              <a:off x="3333713" y="66004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E386AF2-3CCD-C441-AA18-133473CAB229}"/>
                </a:ext>
              </a:extLst>
            </p:cNvPr>
            <p:cNvSpPr/>
            <p:nvPr/>
          </p:nvSpPr>
          <p:spPr>
            <a:xfrm>
              <a:off x="1514168" y="18381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86DFCBD-1131-E84D-AEBA-5465A63C5BF5}"/>
                </a:ext>
              </a:extLst>
            </p:cNvPr>
            <p:cNvSpPr/>
            <p:nvPr/>
          </p:nvSpPr>
          <p:spPr>
            <a:xfrm rot="1400544">
              <a:off x="1622226" y="136495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9FA2413-AAC1-6D4E-BE1B-1542A27F7BC3}"/>
                </a:ext>
              </a:extLst>
            </p:cNvPr>
            <p:cNvSpPr/>
            <p:nvPr/>
          </p:nvSpPr>
          <p:spPr>
            <a:xfrm rot="2627141">
              <a:off x="1898622" y="9620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6514EA4-992E-7D43-BE07-A5BC97413F77}"/>
                </a:ext>
              </a:extLst>
            </p:cNvPr>
            <p:cNvSpPr/>
            <p:nvPr/>
          </p:nvSpPr>
          <p:spPr>
            <a:xfrm rot="20537499">
              <a:off x="1601212" y="235942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703079A-1ADE-DD46-BC73-647693003F99}"/>
                </a:ext>
              </a:extLst>
            </p:cNvPr>
            <p:cNvSpPr/>
            <p:nvPr/>
          </p:nvSpPr>
          <p:spPr>
            <a:xfrm rot="19206991">
              <a:off x="1861532" y="278360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8DEF9A-F7E0-484E-A364-B8CE180938D7}"/>
                </a:ext>
              </a:extLst>
            </p:cNvPr>
            <p:cNvSpPr/>
            <p:nvPr/>
          </p:nvSpPr>
          <p:spPr>
            <a:xfrm rot="6782227">
              <a:off x="2309931" y="309186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9D43154-0A37-274B-8EDC-EC58B4F57DD1}"/>
                </a:ext>
              </a:extLst>
            </p:cNvPr>
            <p:cNvSpPr/>
            <p:nvPr/>
          </p:nvSpPr>
          <p:spPr>
            <a:xfrm rot="14756809">
              <a:off x="2313132" y="6633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2116FA26-7A15-6649-9187-C71A5DD1701F}"/>
                </a:ext>
              </a:extLst>
            </p:cNvPr>
            <p:cNvSpPr txBox="1"/>
            <p:nvPr/>
          </p:nvSpPr>
          <p:spPr>
            <a:xfrm>
              <a:off x="2014501" y="1487094"/>
              <a:ext cx="2046099" cy="1169551"/>
            </a:xfrm>
            <a:prstGeom prst="rect">
              <a:avLst/>
            </a:prstGeom>
            <a:noFill/>
          </p:spPr>
          <p:txBody>
            <a:bodyPr wrap="square" rtlCol="0">
              <a:spAutoFit/>
            </a:bodyPr>
            <a:lstStyle/>
            <a:p>
              <a:pPr algn="ctr"/>
              <a:r>
                <a:rPr lang="en-US" dirty="0"/>
                <a:t>Data / BI / Population Health</a:t>
              </a:r>
            </a:p>
            <a:p>
              <a:pPr algn="ctr"/>
              <a:endParaRPr lang="en-US" dirty="0"/>
            </a:p>
            <a:p>
              <a:pPr algn="ctr"/>
              <a:r>
                <a:rPr lang="en-US" sz="1600" dirty="0"/>
                <a:t>Chair: David McClay</a:t>
              </a:r>
            </a:p>
          </p:txBody>
        </p:sp>
      </p:grpSp>
      <p:sp>
        <p:nvSpPr>
          <p:cNvPr id="73" name="TextBox 72">
            <a:extLst>
              <a:ext uri="{FF2B5EF4-FFF2-40B4-BE49-F238E27FC236}">
                <a16:creationId xmlns:a16="http://schemas.microsoft.com/office/drawing/2014/main" id="{463020B1-EF0B-074E-BD9F-79C199C15FAE}"/>
              </a:ext>
            </a:extLst>
          </p:cNvPr>
          <p:cNvSpPr txBox="1"/>
          <p:nvPr/>
        </p:nvSpPr>
        <p:spPr>
          <a:xfrm>
            <a:off x="457200" y="103632"/>
            <a:ext cx="1182624" cy="382895"/>
          </a:xfrm>
          <a:prstGeom prst="rect">
            <a:avLst/>
          </a:prstGeom>
          <a:noFill/>
        </p:spPr>
        <p:txBody>
          <a:bodyPr wrap="square" rtlCol="0">
            <a:spAutoFit/>
          </a:bodyPr>
          <a:lstStyle/>
          <a:p>
            <a:r>
              <a:rPr lang="en-US" dirty="0"/>
              <a:t>Room 1</a:t>
            </a:r>
          </a:p>
        </p:txBody>
      </p:sp>
      <p:graphicFrame>
        <p:nvGraphicFramePr>
          <p:cNvPr id="74" name="Table 73">
            <a:extLst>
              <a:ext uri="{FF2B5EF4-FFF2-40B4-BE49-F238E27FC236}">
                <a16:creationId xmlns:a16="http://schemas.microsoft.com/office/drawing/2014/main" id="{A49275BF-8BCE-1D4E-BE7D-DF970DDE7FF0}"/>
              </a:ext>
            </a:extLst>
          </p:cNvPr>
          <p:cNvGraphicFramePr>
            <a:graphicFrameLocks noGrp="1"/>
          </p:cNvGraphicFramePr>
          <p:nvPr>
            <p:extLst>
              <p:ext uri="{D42A27DB-BD31-4B8C-83A1-F6EECF244321}">
                <p14:modId xmlns:p14="http://schemas.microsoft.com/office/powerpoint/2010/main" val="3564252371"/>
              </p:ext>
            </p:extLst>
          </p:nvPr>
        </p:nvGraphicFramePr>
        <p:xfrm>
          <a:off x="113619" y="3437016"/>
          <a:ext cx="3323983" cy="3317875"/>
        </p:xfrm>
        <a:graphic>
          <a:graphicData uri="http://schemas.openxmlformats.org/drawingml/2006/table">
            <a:tbl>
              <a:tblPr>
                <a:tableStyleId>{5C22544A-7EE6-4342-B048-85BDC9FD1C3A}</a:tableStyleId>
              </a:tblPr>
              <a:tblGrid>
                <a:gridCol w="782597">
                  <a:extLst>
                    <a:ext uri="{9D8B030D-6E8A-4147-A177-3AD203B41FA5}">
                      <a16:colId xmlns:a16="http://schemas.microsoft.com/office/drawing/2014/main" val="4216290339"/>
                    </a:ext>
                  </a:extLst>
                </a:gridCol>
                <a:gridCol w="1179466">
                  <a:extLst>
                    <a:ext uri="{9D8B030D-6E8A-4147-A177-3AD203B41FA5}">
                      <a16:colId xmlns:a16="http://schemas.microsoft.com/office/drawing/2014/main" val="484305955"/>
                    </a:ext>
                  </a:extLst>
                </a:gridCol>
                <a:gridCol w="1361920">
                  <a:extLst>
                    <a:ext uri="{9D8B030D-6E8A-4147-A177-3AD203B41FA5}">
                      <a16:colId xmlns:a16="http://schemas.microsoft.com/office/drawing/2014/main" val="577345960"/>
                    </a:ext>
                  </a:extLst>
                </a:gridCol>
              </a:tblGrid>
              <a:tr h="203200">
                <a:tc>
                  <a:txBody>
                    <a:bodyPr/>
                    <a:lstStyle/>
                    <a:p>
                      <a:pPr algn="l" fontAlgn="b"/>
                      <a:r>
                        <a:rPr lang="en-GB" sz="800" b="0" i="0" u="none" strike="noStrike" dirty="0">
                          <a:solidFill>
                            <a:srgbClr val="000000"/>
                          </a:solidFill>
                          <a:effectLst/>
                          <a:latin typeface="Calibri" panose="020F0502020204030204" pitchFamily="34" charset="0"/>
                        </a:rPr>
                        <a:t>Paul Atkinson (Chair)</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Clinical Lead</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One SW</a:t>
                      </a:r>
                    </a:p>
                  </a:txBody>
                  <a:tcPr marL="9525" marR="9525" marT="9525" marB="0">
                    <a:solidFill>
                      <a:schemeClr val="accent1">
                        <a:lumMod val="40000"/>
                        <a:lumOff val="60000"/>
                      </a:schemeClr>
                    </a:solidFill>
                  </a:tcPr>
                </a:tc>
                <a:extLst>
                  <a:ext uri="{0D108BD9-81ED-4DB2-BD59-A6C34878D82A}">
                    <a16:rowId xmlns:a16="http://schemas.microsoft.com/office/drawing/2014/main" val="2445894830"/>
                  </a:ext>
                </a:extLst>
              </a:tr>
              <a:tr h="203200">
                <a:tc>
                  <a:txBody>
                    <a:bodyPr/>
                    <a:lstStyle/>
                    <a:p>
                      <a:pPr algn="l" fontAlgn="b"/>
                      <a:r>
                        <a:rPr lang="en-GB" sz="800" u="none" strike="noStrike" dirty="0">
                          <a:effectLst/>
                        </a:rPr>
                        <a:t>Marion Dolman</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Social  Worker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Virgin Care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914256299"/>
                  </a:ext>
                </a:extLst>
              </a:tr>
              <a:tr h="203200">
                <a:tc>
                  <a:txBody>
                    <a:bodyPr/>
                    <a:lstStyle/>
                    <a:p>
                      <a:pPr algn="l" fontAlgn="b"/>
                      <a:r>
                        <a:rPr lang="en-GB" sz="800" u="none" strike="noStrike" dirty="0">
                          <a:effectLst/>
                        </a:rPr>
                        <a:t>Claire Lambie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Registered Nurse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Gloucestershire CCG</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557835538"/>
                  </a:ext>
                </a:extLst>
              </a:tr>
              <a:tr h="203200">
                <a:tc>
                  <a:txBody>
                    <a:bodyPr/>
                    <a:lstStyle/>
                    <a:p>
                      <a:pPr algn="l" fontAlgn="b"/>
                      <a:r>
                        <a:rPr lang="en-GB" sz="800" u="none" strike="noStrike">
                          <a:effectLst/>
                        </a:rPr>
                        <a:t>Dr Matthew Boulter</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GP &amp; CCG CCIO</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Kernow CCG</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523271899"/>
                  </a:ext>
                </a:extLst>
              </a:tr>
              <a:tr h="203200">
                <a:tc>
                  <a:txBody>
                    <a:bodyPr/>
                    <a:lstStyle/>
                    <a:p>
                      <a:pPr algn="l" fontAlgn="b"/>
                      <a:r>
                        <a:rPr lang="en-GB" sz="800" u="none" strike="noStrike">
                          <a:effectLst/>
                        </a:rPr>
                        <a:t>Julie Tucker</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CCIO Midwifery</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ROYAL UNITED HOSPITALS BATH NHS FOUNDATION TRUST</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882237051"/>
                  </a:ext>
                </a:extLst>
              </a:tr>
              <a:tr h="203200">
                <a:tc>
                  <a:txBody>
                    <a:bodyPr/>
                    <a:lstStyle/>
                    <a:p>
                      <a:pPr algn="l" fontAlgn="b"/>
                      <a:r>
                        <a:rPr lang="en-GB" sz="800" u="none" strike="noStrike">
                          <a:effectLst/>
                        </a:rPr>
                        <a:t>Gina Sargent</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CCIO  Head of Therapies</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ROYAL UNITED HOSPITALS BATH NHS FOUNDATION TRUST</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615332173"/>
                  </a:ext>
                </a:extLst>
              </a:tr>
              <a:tr h="203200">
                <a:tc>
                  <a:txBody>
                    <a:bodyPr/>
                    <a:lstStyle/>
                    <a:p>
                      <a:pPr algn="l" fontAlgn="b"/>
                      <a:r>
                        <a:rPr lang="en-GB" sz="800" u="none" strike="noStrike">
                          <a:effectLst/>
                        </a:rPr>
                        <a:t>Rhys Hancock</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Clinical Lead (Clinical Technology &amp; BNSSG &amp; </a:t>
                      </a:r>
                      <a:r>
                        <a:rPr lang="en-GB" sz="800" u="none" strike="noStrike" dirty="0" err="1">
                          <a:effectLst/>
                        </a:rPr>
                        <a:t>Glos</a:t>
                      </a:r>
                      <a:r>
                        <a:rPr lang="en-GB" sz="800" u="none" strike="noStrike" dirty="0">
                          <a:effectLst/>
                        </a:rPr>
                        <a: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South West Ambulance Service NHS Foundation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263430044"/>
                  </a:ext>
                </a:extLst>
              </a:tr>
              <a:tr h="203200">
                <a:tc>
                  <a:txBody>
                    <a:bodyPr/>
                    <a:lstStyle/>
                    <a:p>
                      <a:pPr algn="l" fontAlgn="b"/>
                      <a:r>
                        <a:rPr lang="en-GB" sz="800" u="none" strike="noStrike">
                          <a:effectLst/>
                        </a:rPr>
                        <a:t>Maqbool Jaffer</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Consultant Anaesthetist and CCIO</a:t>
                      </a:r>
                      <a:endParaRPr lang="en-GB" sz="800" b="0" i="0" u="none" strike="noStrike" dirty="0">
                        <a:solidFill>
                          <a:srgbClr val="000000"/>
                        </a:solidFill>
                        <a:effectLst/>
                        <a:latin typeface="Times New Roman" panose="02020603050405020304" pitchFamily="18" charset="0"/>
                      </a:endParaRPr>
                    </a:p>
                  </a:txBody>
                  <a:tcPr marL="9525" marR="9525" marT="9525" marB="0">
                    <a:solidFill>
                      <a:schemeClr val="bg2"/>
                    </a:solidFill>
                  </a:tcPr>
                </a:tc>
                <a:tc>
                  <a:txBody>
                    <a:bodyPr/>
                    <a:lstStyle/>
                    <a:p>
                      <a:pPr algn="l" fontAlgn="b"/>
                      <a:r>
                        <a:rPr lang="en-GB" sz="800" u="none" strike="noStrike" dirty="0">
                          <a:effectLst/>
                        </a:rPr>
                        <a:t>SFT - CAN ATTEND ON 10TH ONLY</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5933464"/>
                  </a:ext>
                </a:extLst>
              </a:tr>
              <a:tr h="203200">
                <a:tc>
                  <a:txBody>
                    <a:bodyPr/>
                    <a:lstStyle/>
                    <a:p>
                      <a:pPr algn="l" fontAlgn="b"/>
                      <a:r>
                        <a:rPr lang="en-GB" sz="800" u="none" strike="noStrike">
                          <a:effectLst/>
                        </a:rPr>
                        <a:t>Malcolm Gerald</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GP</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Gloucestershire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083763546"/>
                  </a:ext>
                </a:extLst>
              </a:tr>
              <a:tr h="203200">
                <a:tc>
                  <a:txBody>
                    <a:bodyPr/>
                    <a:lstStyle/>
                    <a:p>
                      <a:pPr algn="l" fontAlgn="b"/>
                      <a:r>
                        <a:rPr lang="en-GB" sz="800" u="none" strike="noStrike">
                          <a:effectLst/>
                        </a:rPr>
                        <a:t>David Chalkley</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Deputy CCIO</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Taunton &amp; Somerset NHS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471267370"/>
                  </a:ext>
                </a:extLst>
              </a:tr>
              <a:tr h="203200">
                <a:tc>
                  <a:txBody>
                    <a:bodyPr/>
                    <a:lstStyle/>
                    <a:p>
                      <a:pPr algn="l" fontAlgn="b"/>
                      <a:r>
                        <a:rPr lang="en-GB" sz="800" u="none" strike="noStrike" dirty="0">
                          <a:effectLst/>
                        </a:rPr>
                        <a:t>David Somerfield</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Consultant Psychiatrist &amp; Medical Director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Devon Partnership NHS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531873436"/>
                  </a:ext>
                </a:extLst>
              </a:tr>
              <a:tr h="203200">
                <a:tc>
                  <a:txBody>
                    <a:bodyPr/>
                    <a:lstStyle/>
                    <a:p>
                      <a:pPr algn="l" fontAlgn="ctr"/>
                      <a:r>
                        <a:rPr lang="en-GB" sz="800" u="none" strike="noStrike" kern="1200" dirty="0">
                          <a:solidFill>
                            <a:schemeClr val="dk1"/>
                          </a:solidFill>
                          <a:effectLst/>
                          <a:latin typeface="+mn-lt"/>
                          <a:ea typeface="+mn-ea"/>
                          <a:cs typeface="+mn-cs"/>
                        </a:rPr>
                        <a:t>Job Wooster</a:t>
                      </a:r>
                    </a:p>
                  </a:txBody>
                  <a:tcPr marL="9525" marR="9525" marT="9525" marB="0" anchor="ctr">
                    <a:solidFill>
                      <a:schemeClr val="bg2"/>
                    </a:solidFill>
                  </a:tcPr>
                </a:tc>
                <a:tc>
                  <a:txBody>
                    <a:bodyPr/>
                    <a:lstStyle/>
                    <a:p>
                      <a:pPr algn="l" fontAlgn="b"/>
                      <a:r>
                        <a:rPr lang="en-GB" sz="800" u="none" strike="noStrike" kern="1200" dirty="0">
                          <a:solidFill>
                            <a:schemeClr val="dk1"/>
                          </a:solidFill>
                          <a:effectLst/>
                          <a:latin typeface="+mn-lt"/>
                          <a:ea typeface="+mn-ea"/>
                          <a:cs typeface="+mn-cs"/>
                        </a:rPr>
                        <a:t>CCIO</a:t>
                      </a:r>
                    </a:p>
                  </a:txBody>
                  <a:tcPr marL="9525" marR="9525" marT="9525" marB="0" anchor="b">
                    <a:solidFill>
                      <a:schemeClr val="bg2"/>
                    </a:solidFill>
                  </a:tcPr>
                </a:tc>
                <a:tc>
                  <a:txBody>
                    <a:bodyPr/>
                    <a:lstStyle/>
                    <a:p>
                      <a:pPr algn="l" fontAlgn="b"/>
                      <a:r>
                        <a:rPr lang="en-GB" sz="800" u="none" strike="noStrike" kern="1200" dirty="0">
                          <a:solidFill>
                            <a:schemeClr val="dk1"/>
                          </a:solidFill>
                          <a:effectLst/>
                          <a:latin typeface="+mn-lt"/>
                          <a:ea typeface="+mn-ea"/>
                          <a:cs typeface="+mn-cs"/>
                        </a:rPr>
                        <a:t>Bristol  Community Health</a:t>
                      </a:r>
                    </a:p>
                  </a:txBody>
                  <a:tcPr marL="9525" marR="9525" marT="9525" marB="0" anchor="b">
                    <a:solidFill>
                      <a:schemeClr val="bg2"/>
                    </a:solidFill>
                  </a:tcPr>
                </a:tc>
                <a:extLst>
                  <a:ext uri="{0D108BD9-81ED-4DB2-BD59-A6C34878D82A}">
                    <a16:rowId xmlns:a16="http://schemas.microsoft.com/office/drawing/2014/main" val="889749908"/>
                  </a:ext>
                </a:extLst>
              </a:tr>
              <a:tr h="203200">
                <a:tc>
                  <a:txBody>
                    <a:bodyPr/>
                    <a:lstStyle/>
                    <a:p>
                      <a:pPr algn="l" fontAlgn="ctr"/>
                      <a:r>
                        <a:rPr lang="en-GB" sz="800" u="none" strike="noStrike" kern="1200" dirty="0">
                          <a:solidFill>
                            <a:schemeClr val="dk1"/>
                          </a:solidFill>
                          <a:effectLst/>
                          <a:latin typeface="+mn-lt"/>
                          <a:ea typeface="+mn-ea"/>
                          <a:cs typeface="+mn-cs"/>
                        </a:rPr>
                        <a:t>Matthew Boulter</a:t>
                      </a:r>
                    </a:p>
                  </a:txBody>
                  <a:tcPr marL="9525" marR="9525" marT="9525" marB="0" anchor="ctr">
                    <a:solidFill>
                      <a:schemeClr val="bg2"/>
                    </a:solidFill>
                  </a:tcPr>
                </a:tc>
                <a:tc>
                  <a:txBody>
                    <a:bodyPr/>
                    <a:lstStyle/>
                    <a:p>
                      <a:pPr algn="l" fontAlgn="b"/>
                      <a:r>
                        <a:rPr lang="en-GB" sz="800" u="none" strike="noStrike" kern="1200" dirty="0">
                          <a:solidFill>
                            <a:schemeClr val="dk1"/>
                          </a:solidFill>
                          <a:effectLst/>
                          <a:latin typeface="+mn-lt"/>
                          <a:ea typeface="+mn-ea"/>
                          <a:cs typeface="+mn-cs"/>
                        </a:rPr>
                        <a:t>CCIO</a:t>
                      </a:r>
                    </a:p>
                  </a:txBody>
                  <a:tcPr marL="9525" marR="9525" marT="9525" marB="0" anchor="b">
                    <a:solidFill>
                      <a:schemeClr val="bg2"/>
                    </a:solidFill>
                  </a:tcPr>
                </a:tc>
                <a:tc>
                  <a:txBody>
                    <a:bodyPr/>
                    <a:lstStyle/>
                    <a:p>
                      <a:pPr algn="l" fontAlgn="b"/>
                      <a:r>
                        <a:rPr lang="en-GB" sz="800" u="none" strike="noStrike" kern="1200" dirty="0" err="1">
                          <a:solidFill>
                            <a:schemeClr val="dk1"/>
                          </a:solidFill>
                          <a:effectLst/>
                          <a:latin typeface="+mn-lt"/>
                          <a:ea typeface="+mn-ea"/>
                          <a:cs typeface="+mn-cs"/>
                        </a:rPr>
                        <a:t>Kernow</a:t>
                      </a:r>
                      <a:r>
                        <a:rPr lang="en-GB" sz="800" u="none" strike="noStrike" kern="1200" dirty="0">
                          <a:solidFill>
                            <a:schemeClr val="dk1"/>
                          </a:solidFill>
                          <a:effectLst/>
                          <a:latin typeface="+mn-lt"/>
                          <a:ea typeface="+mn-ea"/>
                          <a:cs typeface="+mn-cs"/>
                        </a:rPr>
                        <a:t> CCG</a:t>
                      </a:r>
                    </a:p>
                  </a:txBody>
                  <a:tcPr marL="9525" marR="9525" marT="9525" marB="0" anchor="b">
                    <a:solidFill>
                      <a:schemeClr val="bg2"/>
                    </a:solidFill>
                  </a:tcPr>
                </a:tc>
                <a:extLst>
                  <a:ext uri="{0D108BD9-81ED-4DB2-BD59-A6C34878D82A}">
                    <a16:rowId xmlns:a16="http://schemas.microsoft.com/office/drawing/2014/main" val="4204373096"/>
                  </a:ext>
                </a:extLst>
              </a:tr>
              <a:tr h="203200">
                <a:tc>
                  <a:txBody>
                    <a:bodyPr/>
                    <a:lstStyle/>
                    <a:p>
                      <a:pPr algn="l" fontAlgn="b"/>
                      <a:r>
                        <a:rPr lang="en-GB" sz="800" b="0" i="0" u="none" strike="noStrike" dirty="0">
                          <a:solidFill>
                            <a:srgbClr val="000000"/>
                          </a:solidFill>
                          <a:effectLst/>
                          <a:latin typeface="Calibri" panose="020F0502020204030204" pitchFamily="34" charset="0"/>
                        </a:rPr>
                        <a:t>Dominic Fox</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Procurement Lead</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One SW</a:t>
                      </a:r>
                    </a:p>
                  </a:txBody>
                  <a:tcPr marL="9525" marR="9525" marT="9525" marB="0">
                    <a:solidFill>
                      <a:schemeClr val="accent1">
                        <a:lumMod val="40000"/>
                        <a:lumOff val="60000"/>
                      </a:schemeClr>
                    </a:solidFill>
                  </a:tcPr>
                </a:tc>
                <a:extLst>
                  <a:ext uri="{0D108BD9-81ED-4DB2-BD59-A6C34878D82A}">
                    <a16:rowId xmlns:a16="http://schemas.microsoft.com/office/drawing/2014/main" val="3829679642"/>
                  </a:ext>
                </a:extLst>
              </a:tr>
            </a:tbl>
          </a:graphicData>
        </a:graphic>
      </p:graphicFrame>
      <p:graphicFrame>
        <p:nvGraphicFramePr>
          <p:cNvPr id="75" name="Table 74">
            <a:extLst>
              <a:ext uri="{FF2B5EF4-FFF2-40B4-BE49-F238E27FC236}">
                <a16:creationId xmlns:a16="http://schemas.microsoft.com/office/drawing/2014/main" id="{F92B79F9-2268-A44C-9BD8-B8EA11BD8E1E}"/>
              </a:ext>
            </a:extLst>
          </p:cNvPr>
          <p:cNvGraphicFramePr>
            <a:graphicFrameLocks noGrp="1"/>
          </p:cNvGraphicFramePr>
          <p:nvPr>
            <p:extLst>
              <p:ext uri="{D42A27DB-BD31-4B8C-83A1-F6EECF244321}">
                <p14:modId xmlns:p14="http://schemas.microsoft.com/office/powerpoint/2010/main" val="2867029840"/>
              </p:ext>
            </p:extLst>
          </p:nvPr>
        </p:nvGraphicFramePr>
        <p:xfrm>
          <a:off x="8732248" y="3497930"/>
          <a:ext cx="3451045" cy="2620645"/>
        </p:xfrm>
        <a:graphic>
          <a:graphicData uri="http://schemas.openxmlformats.org/drawingml/2006/table">
            <a:tbl>
              <a:tblPr>
                <a:tableStyleId>{5C22544A-7EE6-4342-B048-85BDC9FD1C3A}</a:tableStyleId>
              </a:tblPr>
              <a:tblGrid>
                <a:gridCol w="762709">
                  <a:extLst>
                    <a:ext uri="{9D8B030D-6E8A-4147-A177-3AD203B41FA5}">
                      <a16:colId xmlns:a16="http://schemas.microsoft.com/office/drawing/2014/main" val="1599898423"/>
                    </a:ext>
                  </a:extLst>
                </a:gridCol>
                <a:gridCol w="1194816">
                  <a:extLst>
                    <a:ext uri="{9D8B030D-6E8A-4147-A177-3AD203B41FA5}">
                      <a16:colId xmlns:a16="http://schemas.microsoft.com/office/drawing/2014/main" val="3988498808"/>
                    </a:ext>
                  </a:extLst>
                </a:gridCol>
                <a:gridCol w="1493520">
                  <a:extLst>
                    <a:ext uri="{9D8B030D-6E8A-4147-A177-3AD203B41FA5}">
                      <a16:colId xmlns:a16="http://schemas.microsoft.com/office/drawing/2014/main" val="1108163483"/>
                    </a:ext>
                  </a:extLst>
                </a:gridCol>
              </a:tblGrid>
              <a:tr h="215900">
                <a:tc>
                  <a:txBody>
                    <a:bodyPr/>
                    <a:lstStyle/>
                    <a:p>
                      <a:pPr algn="l" fontAlgn="t"/>
                      <a:r>
                        <a:rPr lang="en-GB" sz="800" b="0" i="0" u="none" strike="noStrike" dirty="0">
                          <a:solidFill>
                            <a:srgbClr val="000000"/>
                          </a:solidFill>
                          <a:effectLst/>
                          <a:latin typeface="Calibri" panose="020F0502020204030204" pitchFamily="34" charset="0"/>
                        </a:rPr>
                        <a:t>Nick Hopkinson</a:t>
                      </a:r>
                    </a:p>
                  </a:txBody>
                  <a:tcPr marL="9525" marR="9525" marT="9525" marB="0">
                    <a:solidFill>
                      <a:schemeClr val="accent1">
                        <a:lumMod val="40000"/>
                        <a:lumOff val="60000"/>
                      </a:schemeClr>
                    </a:solidFill>
                  </a:tcPr>
                </a:tc>
                <a:tc>
                  <a:txBody>
                    <a:bodyPr/>
                    <a:lstStyle/>
                    <a:p>
                      <a:pPr algn="l" fontAlgn="t"/>
                      <a:r>
                        <a:rPr lang="en-GB" sz="800" b="0" i="0" u="none" strike="noStrike" dirty="0">
                          <a:solidFill>
                            <a:srgbClr val="000000"/>
                          </a:solidFill>
                          <a:effectLst/>
                          <a:latin typeface="Calibri" panose="020F0502020204030204" pitchFamily="34" charset="0"/>
                        </a:rPr>
                        <a:t>CIO</a:t>
                      </a:r>
                    </a:p>
                  </a:txBody>
                  <a:tcPr marL="9525" marR="9525" marT="9525" marB="0">
                    <a:solidFill>
                      <a:schemeClr val="accent1">
                        <a:lumMod val="40000"/>
                        <a:lumOff val="60000"/>
                      </a:schemeClr>
                    </a:solidFill>
                  </a:tcPr>
                </a:tc>
                <a:tc>
                  <a:txBody>
                    <a:bodyPr/>
                    <a:lstStyle/>
                    <a:p>
                      <a:pPr algn="l" fontAlgn="t"/>
                      <a:r>
                        <a:rPr lang="en-GB" sz="800" b="0" i="0" u="none" strike="noStrike" dirty="0">
                          <a:solidFill>
                            <a:srgbClr val="000000"/>
                          </a:solidFill>
                          <a:effectLst/>
                          <a:latin typeface="Calibri" panose="020F0502020204030204" pitchFamily="34" charset="0"/>
                        </a:rPr>
                        <a:t>Devon STP</a:t>
                      </a:r>
                    </a:p>
                  </a:txBody>
                  <a:tcPr marL="9525" marR="9525" marT="9525" marB="0">
                    <a:solidFill>
                      <a:schemeClr val="accent1">
                        <a:lumMod val="40000"/>
                        <a:lumOff val="60000"/>
                      </a:schemeClr>
                    </a:solidFill>
                  </a:tcPr>
                </a:tc>
                <a:extLst>
                  <a:ext uri="{0D108BD9-81ED-4DB2-BD59-A6C34878D82A}">
                    <a16:rowId xmlns:a16="http://schemas.microsoft.com/office/drawing/2014/main" val="745417717"/>
                  </a:ext>
                </a:extLst>
              </a:tr>
              <a:tr h="215900">
                <a:tc>
                  <a:txBody>
                    <a:bodyPr/>
                    <a:lstStyle/>
                    <a:p>
                      <a:pPr algn="l" fontAlgn="t"/>
                      <a:r>
                        <a:rPr lang="en-GB" sz="800" u="none" strike="noStrike" dirty="0">
                          <a:effectLst/>
                        </a:rPr>
                        <a:t>Matthew Nye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t"/>
                      <a:r>
                        <a:rPr lang="en-GB" sz="800" u="none" strike="noStrike" dirty="0">
                          <a:effectLst/>
                        </a:rPr>
                        <a:t>Head of Digital Transformation, NHS BNSSG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t"/>
                      <a:r>
                        <a:rPr lang="en-GB" sz="800" u="none" strike="noStrike" dirty="0">
                          <a:effectLst/>
                        </a:rPr>
                        <a:t>NHS Bristol, North Somerset and South </a:t>
                      </a:r>
                      <a:r>
                        <a:rPr lang="en-GB" sz="800" u="none" strike="noStrike" dirty="0" err="1">
                          <a:effectLst/>
                        </a:rPr>
                        <a:t>Glos</a:t>
                      </a:r>
                      <a:r>
                        <a:rPr lang="en-GB" sz="800" u="none" strike="noStrike" dirty="0">
                          <a:effectLst/>
                        </a:rPr>
                        <a:t>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661218521"/>
                  </a:ext>
                </a:extLst>
              </a:tr>
              <a:tr h="203200">
                <a:tc>
                  <a:txBody>
                    <a:bodyPr/>
                    <a:lstStyle/>
                    <a:p>
                      <a:pPr algn="l" fontAlgn="b"/>
                      <a:r>
                        <a:rPr lang="en-GB" sz="800" u="none" strike="noStrike">
                          <a:effectLst/>
                        </a:rPr>
                        <a:t>Tim Bishop</a:t>
                      </a:r>
                      <a:endParaRPr lang="en-GB" sz="8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Executive Director of IM&amp;T</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South West Ambulance Service NHS Foundation Trust</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070002817"/>
                  </a:ext>
                </a:extLst>
              </a:tr>
              <a:tr h="203200">
                <a:tc>
                  <a:txBody>
                    <a:bodyPr/>
                    <a:lstStyle/>
                    <a:p>
                      <a:pPr algn="l" fontAlgn="b"/>
                      <a:r>
                        <a:rPr lang="en-GB" sz="800" u="none" strike="noStrike">
                          <a:effectLst/>
                        </a:rPr>
                        <a:t>Nick Hopkinson</a:t>
                      </a:r>
                      <a:endParaRPr lang="en-GB" sz="8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Chief Information Officer,</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Devon STP</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597580419"/>
                  </a:ext>
                </a:extLst>
              </a:tr>
              <a:tr h="203200">
                <a:tc>
                  <a:txBody>
                    <a:bodyPr/>
                    <a:lstStyle/>
                    <a:p>
                      <a:pPr algn="l" fontAlgn="b"/>
                      <a:r>
                        <a:rPr lang="en-GB" sz="800" b="0" i="0" u="none" strike="noStrike" dirty="0">
                          <a:solidFill>
                            <a:srgbClr val="000000"/>
                          </a:solidFill>
                          <a:effectLst/>
                          <a:latin typeface="Calibri" panose="020F0502020204030204" pitchFamily="34" charset="0"/>
                        </a:rPr>
                        <a:t>Tracey O’Brien</a:t>
                      </a:r>
                    </a:p>
                  </a:txBody>
                  <a:tcPr marL="9525" marR="9525" marT="9525" marB="0" anchor="b">
                    <a:solidFill>
                      <a:schemeClr val="bg2"/>
                    </a:solidFill>
                  </a:tcPr>
                </a:tc>
                <a:tc>
                  <a:txBody>
                    <a:bodyPr/>
                    <a:lstStyle/>
                    <a:p>
                      <a:pPr algn="l" fontAlgn="b"/>
                      <a:r>
                        <a:rPr lang="en-GB" sz="800" u="none" strike="noStrike">
                          <a:effectLst/>
                        </a:rPr>
                        <a:t>Commercial </a:t>
                      </a:r>
                      <a:r>
                        <a:rPr lang="en-GB" sz="800" u="none" strike="noStrike" dirty="0">
                          <a:effectLst/>
                        </a:rPr>
                        <a:t>Manager</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Connecting Care</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76522089"/>
                  </a:ext>
                </a:extLst>
              </a:tr>
              <a:tr h="203200">
                <a:tc>
                  <a:txBody>
                    <a:bodyPr/>
                    <a:lstStyle/>
                    <a:p>
                      <a:pPr algn="l" fontAlgn="b"/>
                      <a:r>
                        <a:rPr lang="en-GB" sz="800" u="none" strike="noStrike">
                          <a:effectLst/>
                        </a:rPr>
                        <a:t>Alison Nation</a:t>
                      </a:r>
                      <a:endParaRPr lang="en-GB" sz="8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Somerset CCG</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Associate Director - Digital Strategy</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343952747"/>
                  </a:ext>
                </a:extLst>
              </a:tr>
              <a:tr h="203200">
                <a:tc>
                  <a:txBody>
                    <a:bodyPr/>
                    <a:lstStyle/>
                    <a:p>
                      <a:pPr algn="l" fontAlgn="b"/>
                      <a:r>
                        <a:rPr lang="en-GB" sz="800" u="none" strike="noStrike" dirty="0">
                          <a:effectLst/>
                        </a:rPr>
                        <a:t>Andrew Forrest</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CIO</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800" u="none" strike="noStrike" dirty="0">
                          <a:effectLst/>
                        </a:rPr>
                        <a:t>Alliance TST and Somerset Partnership Trust</a:t>
                      </a:r>
                      <a:endParaRPr lang="en-GB" sz="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3426984293"/>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Alex Layard</a:t>
                      </a:r>
                    </a:p>
                  </a:txBody>
                  <a:tcPr marL="9525" marR="9525" marT="9525" marB="0" anchor="b">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Programme Manager</a:t>
                      </a:r>
                    </a:p>
                  </a:txBody>
                  <a:tcPr marL="9525" marR="9525" marT="9525" marB="0" anchor="b">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BNSSG STP </a:t>
                      </a:r>
                      <a:r>
                        <a:rPr lang="en-GB" sz="800" u="none" strike="noStrike" kern="1200" dirty="0" err="1">
                          <a:solidFill>
                            <a:schemeClr val="dk1"/>
                          </a:solidFill>
                          <a:effectLst/>
                          <a:latin typeface="+mn-lt"/>
                          <a:ea typeface="+mn-ea"/>
                          <a:cs typeface="+mn-cs"/>
                        </a:rPr>
                        <a:t>Prgramme</a:t>
                      </a:r>
                      <a:r>
                        <a:rPr lang="en-GB" sz="800" u="none" strike="noStrike" kern="1200" dirty="0">
                          <a:solidFill>
                            <a:schemeClr val="dk1"/>
                          </a:solidFill>
                          <a:effectLst/>
                          <a:latin typeface="+mn-lt"/>
                          <a:ea typeface="+mn-ea"/>
                          <a:cs typeface="+mn-cs"/>
                        </a:rPr>
                        <a:t> Office</a:t>
                      </a:r>
                    </a:p>
                  </a:txBody>
                  <a:tcPr marL="9525" marR="9525" marT="9525" marB="0" anchor="b">
                    <a:solidFill>
                      <a:schemeClr val="bg2"/>
                    </a:solidFill>
                  </a:tcPr>
                </a:tc>
                <a:extLst>
                  <a:ext uri="{0D108BD9-81ED-4DB2-BD59-A6C34878D82A}">
                    <a16:rowId xmlns:a16="http://schemas.microsoft.com/office/drawing/2014/main" val="4203118684"/>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Tim Clarke</a:t>
                      </a:r>
                    </a:p>
                  </a:txBody>
                  <a:tcPr marL="9525" marR="9525" marT="9525" marB="0" anchor="b">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Head of Digital Transformation</a:t>
                      </a:r>
                    </a:p>
                  </a:txBody>
                  <a:tcPr marL="9525" marR="9525" marT="9525" marB="0" anchor="b">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Gloucestershire CCG</a:t>
                      </a:r>
                    </a:p>
                  </a:txBody>
                  <a:tcPr marL="9525" marR="9525" marT="9525" marB="0" anchor="b">
                    <a:solidFill>
                      <a:schemeClr val="bg2"/>
                    </a:solidFill>
                  </a:tcPr>
                </a:tc>
                <a:extLst>
                  <a:ext uri="{0D108BD9-81ED-4DB2-BD59-A6C34878D82A}">
                    <a16:rowId xmlns:a16="http://schemas.microsoft.com/office/drawing/2014/main" val="1145183281"/>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Deborah El-Sayed</a:t>
                      </a:r>
                    </a:p>
                  </a:txBody>
                  <a:tcPr marL="9525" marR="9525" marT="9525" marB="0" anchor="b">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Director for </a:t>
                      </a:r>
                      <a:r>
                        <a:rPr lang="en-GB" sz="800" u="none" strike="noStrike" kern="1200" dirty="0" err="1">
                          <a:solidFill>
                            <a:schemeClr val="dk1"/>
                          </a:solidFill>
                          <a:effectLst/>
                          <a:latin typeface="+mn-lt"/>
                          <a:ea typeface="+mn-ea"/>
                          <a:cs typeface="+mn-cs"/>
                        </a:rPr>
                        <a:t>Transofrmation</a:t>
                      </a:r>
                      <a:endParaRPr lang="en-GB" sz="800" u="none" strike="noStrike" kern="1200" dirty="0">
                        <a:solidFill>
                          <a:schemeClr val="dk1"/>
                        </a:solidFill>
                        <a:effectLst/>
                        <a:latin typeface="+mn-lt"/>
                        <a:ea typeface="+mn-ea"/>
                        <a:cs typeface="+mn-cs"/>
                      </a:endParaRPr>
                    </a:p>
                  </a:txBody>
                  <a:tcPr marL="9525" marR="9525" marT="9525" marB="0" anchor="b">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BNSSG</a:t>
                      </a:r>
                    </a:p>
                  </a:txBody>
                  <a:tcPr marL="9525" marR="9525" marT="9525" marB="0" anchor="b">
                    <a:solidFill>
                      <a:schemeClr val="bg2"/>
                    </a:solidFill>
                  </a:tcPr>
                </a:tc>
                <a:extLst>
                  <a:ext uri="{0D108BD9-81ED-4DB2-BD59-A6C34878D82A}">
                    <a16:rowId xmlns:a16="http://schemas.microsoft.com/office/drawing/2014/main" val="973814556"/>
                  </a:ext>
                </a:extLst>
              </a:tr>
              <a:tr h="203200">
                <a:tc>
                  <a:txBody>
                    <a:bodyPr/>
                    <a:lstStyle/>
                    <a:p>
                      <a:pPr algn="l" fontAlgn="b"/>
                      <a:r>
                        <a:rPr lang="en-GB" sz="800" b="0" i="0" u="none" strike="noStrike" dirty="0">
                          <a:solidFill>
                            <a:srgbClr val="000000"/>
                          </a:solidFill>
                          <a:effectLst/>
                          <a:latin typeface="Calibri" panose="020F0502020204030204" pitchFamily="34" charset="0"/>
                        </a:rPr>
                        <a:t>David Thompson</a:t>
                      </a:r>
                    </a:p>
                  </a:txBody>
                  <a:tcPr marL="9525" marR="9525" marT="9525" marB="0">
                    <a:solidFill>
                      <a:schemeClr val="accent1">
                        <a:lumMod val="40000"/>
                        <a:lumOff val="60000"/>
                      </a:schemeClr>
                    </a:solidFill>
                  </a:tcPr>
                </a:tc>
                <a:tc>
                  <a:txBody>
                    <a:bodyPr/>
                    <a:lstStyle/>
                    <a:p>
                      <a:pPr algn="l" fontAlgn="b"/>
                      <a:r>
                        <a:rPr lang="en-GB" sz="800" u="none" strike="noStrike" kern="1200" dirty="0">
                          <a:solidFill>
                            <a:schemeClr val="dk1"/>
                          </a:solidFill>
                          <a:effectLst/>
                          <a:latin typeface="+mn-lt"/>
                          <a:ea typeface="+mn-ea"/>
                          <a:cs typeface="+mn-cs"/>
                        </a:rPr>
                        <a:t>Digital &amp; IT Manager (SW AHSN)</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One SW</a:t>
                      </a:r>
                    </a:p>
                  </a:txBody>
                  <a:tcPr marL="9525" marR="9525" marT="9525" marB="0">
                    <a:solidFill>
                      <a:schemeClr val="accent1">
                        <a:lumMod val="40000"/>
                        <a:lumOff val="60000"/>
                      </a:schemeClr>
                    </a:solidFill>
                  </a:tcPr>
                </a:tc>
                <a:extLst>
                  <a:ext uri="{0D108BD9-81ED-4DB2-BD59-A6C34878D82A}">
                    <a16:rowId xmlns:a16="http://schemas.microsoft.com/office/drawing/2014/main" val="477344541"/>
                  </a:ext>
                </a:extLst>
              </a:tr>
            </a:tbl>
          </a:graphicData>
        </a:graphic>
      </p:graphicFrame>
      <p:graphicFrame>
        <p:nvGraphicFramePr>
          <p:cNvPr id="76" name="Table 75">
            <a:extLst>
              <a:ext uri="{FF2B5EF4-FFF2-40B4-BE49-F238E27FC236}">
                <a16:creationId xmlns:a16="http://schemas.microsoft.com/office/drawing/2014/main" id="{C95AA148-02B7-F24E-913C-5BC5ABBFC63E}"/>
              </a:ext>
            </a:extLst>
          </p:cNvPr>
          <p:cNvGraphicFramePr>
            <a:graphicFrameLocks noGrp="1"/>
          </p:cNvGraphicFramePr>
          <p:nvPr>
            <p:extLst>
              <p:ext uri="{D42A27DB-BD31-4B8C-83A1-F6EECF244321}">
                <p14:modId xmlns:p14="http://schemas.microsoft.com/office/powerpoint/2010/main" val="2037545567"/>
              </p:ext>
            </p:extLst>
          </p:nvPr>
        </p:nvGraphicFramePr>
        <p:xfrm>
          <a:off x="4392149" y="3046994"/>
          <a:ext cx="3418978" cy="3803015"/>
        </p:xfrm>
        <a:graphic>
          <a:graphicData uri="http://schemas.openxmlformats.org/drawingml/2006/table">
            <a:tbl>
              <a:tblPr>
                <a:tableStyleId>{5C22544A-7EE6-4342-B048-85BDC9FD1C3A}</a:tableStyleId>
              </a:tblPr>
              <a:tblGrid>
                <a:gridCol w="803794">
                  <a:extLst>
                    <a:ext uri="{9D8B030D-6E8A-4147-A177-3AD203B41FA5}">
                      <a16:colId xmlns:a16="http://schemas.microsoft.com/office/drawing/2014/main" val="1972843876"/>
                    </a:ext>
                  </a:extLst>
                </a:gridCol>
                <a:gridCol w="1176528">
                  <a:extLst>
                    <a:ext uri="{9D8B030D-6E8A-4147-A177-3AD203B41FA5}">
                      <a16:colId xmlns:a16="http://schemas.microsoft.com/office/drawing/2014/main" val="1561364954"/>
                    </a:ext>
                  </a:extLst>
                </a:gridCol>
                <a:gridCol w="1438656">
                  <a:extLst>
                    <a:ext uri="{9D8B030D-6E8A-4147-A177-3AD203B41FA5}">
                      <a16:colId xmlns:a16="http://schemas.microsoft.com/office/drawing/2014/main" val="2999812464"/>
                    </a:ext>
                  </a:extLst>
                </a:gridCol>
              </a:tblGrid>
              <a:tr h="203200">
                <a:tc>
                  <a:txBody>
                    <a:bodyPr/>
                    <a:lstStyle/>
                    <a:p>
                      <a:pPr algn="l" fontAlgn="b"/>
                      <a:r>
                        <a:rPr lang="en-GB" sz="800" u="none" strike="noStrike" dirty="0">
                          <a:effectLst/>
                        </a:rPr>
                        <a:t>David McClay</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l" fontAlgn="b"/>
                      <a:r>
                        <a:rPr lang="en-GB" sz="800" u="none" strike="noStrike" dirty="0">
                          <a:effectLst/>
                        </a:rPr>
                        <a:t>CIO</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l" fontAlgn="b"/>
                      <a:r>
                        <a:rPr lang="en-GB" sz="800" u="none" strike="noStrike" dirty="0">
                          <a:effectLst/>
                        </a:rPr>
                        <a:t>RUH</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extLst>
                  <a:ext uri="{0D108BD9-81ED-4DB2-BD59-A6C34878D82A}">
                    <a16:rowId xmlns:a16="http://schemas.microsoft.com/office/drawing/2014/main" val="148239939"/>
                  </a:ext>
                </a:extLst>
              </a:tr>
              <a:tr h="203200">
                <a:tc>
                  <a:txBody>
                    <a:bodyPr/>
                    <a:lstStyle/>
                    <a:p>
                      <a:pPr algn="l" fontAlgn="b"/>
                      <a:r>
                        <a:rPr lang="en-GB" sz="800" u="none" strike="noStrike" dirty="0">
                          <a:effectLst/>
                        </a:rPr>
                        <a:t>Kevin Pointer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Information Governance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South West Ambulance Service NHS Foundation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197483974"/>
                  </a:ext>
                </a:extLst>
              </a:tr>
              <a:tr h="203200">
                <a:tc>
                  <a:txBody>
                    <a:bodyPr/>
                    <a:lstStyle/>
                    <a:p>
                      <a:pPr algn="l" fontAlgn="b"/>
                      <a:r>
                        <a:rPr lang="en-GB" sz="800" u="none" strike="noStrike">
                          <a:effectLst/>
                        </a:rPr>
                        <a:t>Leonora Whitford</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BI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Medvivo</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900450745"/>
                  </a:ext>
                </a:extLst>
              </a:tr>
              <a:tr h="203200">
                <a:tc>
                  <a:txBody>
                    <a:bodyPr/>
                    <a:lstStyle/>
                    <a:p>
                      <a:pPr algn="l" fontAlgn="b"/>
                      <a:r>
                        <a:rPr lang="en-GB" sz="800" u="none" strike="noStrike">
                          <a:effectLst/>
                        </a:rPr>
                        <a:t>Matthew O Reilly</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BI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Gloucestershire Care Services</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608941198"/>
                  </a:ext>
                </a:extLst>
              </a:tr>
              <a:tr h="203200">
                <a:tc>
                  <a:txBody>
                    <a:bodyPr/>
                    <a:lstStyle/>
                    <a:p>
                      <a:pPr algn="l" fontAlgn="b"/>
                      <a:r>
                        <a:rPr lang="en-GB" sz="800" u="none" strike="noStrike">
                          <a:effectLst/>
                        </a:rPr>
                        <a:t>David Nation</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err="1">
                          <a:effectLst/>
                        </a:rPr>
                        <a:t>Infomatics</a:t>
                      </a:r>
                      <a:r>
                        <a:rPr lang="en-GB" sz="800" u="none" strike="noStrike" dirty="0">
                          <a:effectLst/>
                        </a:rPr>
                        <a:t>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Somerset Partnership NHS Foundation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3777089"/>
                  </a:ext>
                </a:extLst>
              </a:tr>
              <a:tr h="203200">
                <a:tc>
                  <a:txBody>
                    <a:bodyPr/>
                    <a:lstStyle/>
                    <a:p>
                      <a:pPr algn="l" fontAlgn="b"/>
                      <a:r>
                        <a:rPr lang="en-GB" sz="800" u="none" strike="noStrike" dirty="0">
                          <a:effectLst/>
                        </a:rPr>
                        <a:t>Kelvin </a:t>
                      </a:r>
                      <a:r>
                        <a:rPr lang="en-GB" sz="800" u="none" strike="noStrike" dirty="0" err="1">
                          <a:effectLst/>
                        </a:rPr>
                        <a:t>Grabham</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Associate Director of Business Intelligence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NHS Devon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797769165"/>
                  </a:ext>
                </a:extLst>
              </a:tr>
              <a:tr h="203200">
                <a:tc>
                  <a:txBody>
                    <a:bodyPr/>
                    <a:lstStyle/>
                    <a:p>
                      <a:pPr algn="l" fontAlgn="b"/>
                      <a:r>
                        <a:rPr lang="en-GB" sz="800" u="none" strike="noStrike" kern="1200">
                          <a:solidFill>
                            <a:schemeClr val="dk1"/>
                          </a:solidFill>
                          <a:effectLst/>
                          <a:latin typeface="+mn-lt"/>
                          <a:ea typeface="+mn-ea"/>
                          <a:cs typeface="+mn-cs"/>
                        </a:rPr>
                        <a:t>Fiona Robertson</a:t>
                      </a:r>
                    </a:p>
                  </a:txBody>
                  <a:tcPr marL="9525" marR="9525" marT="9525" marB="0">
                    <a:solidFill>
                      <a:schemeClr val="bg2"/>
                    </a:solidFill>
                  </a:tcPr>
                </a:tc>
                <a:tc>
                  <a:txBody>
                    <a:bodyPr/>
                    <a:lstStyle/>
                    <a:p>
                      <a:pPr algn="l" fontAlgn="b"/>
                      <a:r>
                        <a:rPr lang="en-GB" sz="800" u="none" strike="noStrike" kern="1200" dirty="0">
                          <a:solidFill>
                            <a:schemeClr val="dk1"/>
                          </a:solidFill>
                          <a:effectLst/>
                          <a:latin typeface="+mn-lt"/>
                          <a:ea typeface="+mn-ea"/>
                          <a:cs typeface="+mn-cs"/>
                        </a:rPr>
                        <a:t>Associate Director of Digital Transformation</a:t>
                      </a:r>
                    </a:p>
                  </a:txBody>
                  <a:tcPr marL="9525" marR="9525" marT="9525" marB="0">
                    <a:solidFill>
                      <a:schemeClr val="bg2"/>
                    </a:solidFill>
                  </a:tcPr>
                </a:tc>
                <a:tc>
                  <a:txBody>
                    <a:bodyPr/>
                    <a:lstStyle/>
                    <a:p>
                      <a:pPr algn="l" fontAlgn="b"/>
                      <a:r>
                        <a:rPr lang="en-GB" sz="800" u="none" strike="noStrike" kern="1200" dirty="0">
                          <a:solidFill>
                            <a:schemeClr val="dk1"/>
                          </a:solidFill>
                          <a:effectLst/>
                          <a:latin typeface="+mn-lt"/>
                          <a:ea typeface="+mn-ea"/>
                          <a:cs typeface="+mn-cs"/>
                        </a:rPr>
                        <a:t>Gloucestershire CCG </a:t>
                      </a:r>
                    </a:p>
                  </a:txBody>
                  <a:tcPr marL="9525" marR="9525" marT="9525" marB="0">
                    <a:solidFill>
                      <a:schemeClr val="bg2"/>
                    </a:solidFill>
                  </a:tcPr>
                </a:tc>
                <a:extLst>
                  <a:ext uri="{0D108BD9-81ED-4DB2-BD59-A6C34878D82A}">
                    <a16:rowId xmlns:a16="http://schemas.microsoft.com/office/drawing/2014/main" val="2625060256"/>
                  </a:ext>
                </a:extLst>
              </a:tr>
              <a:tr h="203200">
                <a:tc>
                  <a:txBody>
                    <a:bodyPr/>
                    <a:lstStyle/>
                    <a:p>
                      <a:pPr algn="l" fontAlgn="b"/>
                      <a:r>
                        <a:rPr lang="en-GB" sz="800" b="0" i="0" u="none" strike="noStrike" dirty="0">
                          <a:solidFill>
                            <a:srgbClr val="000000"/>
                          </a:solidFill>
                          <a:effectLst/>
                          <a:latin typeface="Calibri" panose="020F0502020204030204" pitchFamily="34" charset="0"/>
                        </a:rPr>
                        <a:t>TBC</a:t>
                      </a:r>
                    </a:p>
                  </a:txBody>
                  <a:tcPr marL="9525" marR="9525" marT="9525" marB="0">
                    <a:solidFill>
                      <a:schemeClr val="bg2"/>
                    </a:solidFill>
                  </a:tcPr>
                </a:tc>
                <a:tc>
                  <a:txBody>
                    <a:bodyPr/>
                    <a:lstStyle/>
                    <a:p>
                      <a:pPr algn="l" fontAlgn="b"/>
                      <a:r>
                        <a:rPr lang="en-GB" sz="800" b="0" i="0" u="none" strike="noStrike" dirty="0">
                          <a:solidFill>
                            <a:srgbClr val="000000"/>
                          </a:solidFill>
                          <a:effectLst/>
                          <a:latin typeface="Calibri" panose="020F0502020204030204" pitchFamily="34" charset="0"/>
                        </a:rPr>
                        <a:t>Healthwatch</a:t>
                      </a:r>
                    </a:p>
                  </a:txBody>
                  <a:tcPr marL="9525" marR="9525" marT="9525" marB="0">
                    <a:solidFill>
                      <a:schemeClr val="bg2"/>
                    </a:solidFill>
                  </a:tcPr>
                </a:tc>
                <a:tc>
                  <a:txBody>
                    <a:bodyPr/>
                    <a:lstStyle/>
                    <a:p>
                      <a:pPr algn="l" fontAlgn="b"/>
                      <a:r>
                        <a:rPr lang="en-GB" sz="800" b="0" i="0" u="none" strike="noStrike" dirty="0">
                          <a:solidFill>
                            <a:srgbClr val="000000"/>
                          </a:solidFill>
                          <a:effectLst/>
                          <a:latin typeface="Calibri" panose="020F0502020204030204" pitchFamily="34" charset="0"/>
                        </a:rPr>
                        <a:t>Healthwatch Torbay</a:t>
                      </a:r>
                    </a:p>
                  </a:txBody>
                  <a:tcPr marL="9525" marR="9525" marT="9525" marB="0">
                    <a:solidFill>
                      <a:schemeClr val="bg2"/>
                    </a:solidFill>
                  </a:tcPr>
                </a:tc>
                <a:extLst>
                  <a:ext uri="{0D108BD9-81ED-4DB2-BD59-A6C34878D82A}">
                    <a16:rowId xmlns:a16="http://schemas.microsoft.com/office/drawing/2014/main" val="3729151453"/>
                  </a:ext>
                </a:extLst>
              </a:tr>
              <a:tr h="2032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err="1">
                          <a:solidFill>
                            <a:srgbClr val="000000"/>
                          </a:solidFill>
                          <a:effectLst/>
                          <a:latin typeface="Calibri" panose="020F0502020204030204" pitchFamily="34" charset="0"/>
                          <a:ea typeface="+mn-ea"/>
                          <a:cs typeface="+mn-cs"/>
                        </a:rPr>
                        <a:t>Jagjit</a:t>
                      </a:r>
                      <a:r>
                        <a:rPr lang="en-GB" sz="800" b="0" i="0" u="none" strike="noStrike" kern="1200" dirty="0">
                          <a:solidFill>
                            <a:srgbClr val="000000"/>
                          </a:solidFill>
                          <a:effectLst/>
                          <a:latin typeface="Calibri" panose="020F0502020204030204" pitchFamily="34" charset="0"/>
                          <a:ea typeface="+mn-ea"/>
                          <a:cs typeface="+mn-cs"/>
                        </a:rPr>
                        <a:t> </a:t>
                      </a:r>
                      <a:r>
                        <a:rPr lang="en-GB" sz="800" b="0" i="0" u="none" strike="noStrike" kern="1200" dirty="0" err="1">
                          <a:solidFill>
                            <a:srgbClr val="000000"/>
                          </a:solidFill>
                          <a:effectLst/>
                          <a:latin typeface="Calibri" panose="020F0502020204030204" pitchFamily="34" charset="0"/>
                          <a:ea typeface="+mn-ea"/>
                          <a:cs typeface="+mn-cs"/>
                        </a:rPr>
                        <a:t>Mandair</a:t>
                      </a:r>
                      <a:endParaRPr lang="en-GB" sz="800" b="0" i="0" u="none" strike="noStrike" kern="1200" dirty="0">
                        <a:solidFill>
                          <a:srgbClr val="000000"/>
                        </a:solidFill>
                        <a:effectLst/>
                        <a:latin typeface="Calibri" panose="020F0502020204030204" pitchFamily="34" charset="0"/>
                        <a:ea typeface="+mn-ea"/>
                        <a:cs typeface="+mn-cs"/>
                      </a:endParaRPr>
                    </a:p>
                    <a:p>
                      <a:pPr algn="l" fontAlgn="b"/>
                      <a:endParaRPr lang="en-GB" sz="800" b="0" i="0" u="none" strike="noStrike" kern="1200" dirty="0">
                        <a:solidFill>
                          <a:srgbClr val="000000"/>
                        </a:solidFill>
                        <a:effectLst/>
                        <a:latin typeface="Calibri" panose="020F0502020204030204" pitchFamily="34" charset="0"/>
                        <a:ea typeface="+mn-ea"/>
                        <a:cs typeface="+mn-cs"/>
                      </a:endParaRP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Digital Transformation Manager</a:t>
                      </a:r>
                    </a:p>
                  </a:txBody>
                  <a:tcPr marL="9525" marR="9525" marT="9525" marB="0">
                    <a:solidFill>
                      <a:schemeClr val="bg2"/>
                    </a:solidFill>
                  </a:tcPr>
                </a:tc>
                <a:tc>
                  <a:txBody>
                    <a:bodyPr/>
                    <a:lstStyle/>
                    <a:p>
                      <a:pPr algn="l" fontAlgn="b"/>
                      <a:r>
                        <a:rPr lang="en-GB" sz="800" b="0" i="0" u="none" strike="noStrike" dirty="0">
                          <a:solidFill>
                            <a:srgbClr val="000000"/>
                          </a:solidFill>
                          <a:effectLst/>
                          <a:latin typeface="Calibri" panose="020F0502020204030204" pitchFamily="34" charset="0"/>
                        </a:rPr>
                        <a:t>Wiltshire CCG</a:t>
                      </a:r>
                    </a:p>
                  </a:txBody>
                  <a:tcPr marL="9525" marR="9525" marT="9525" marB="0">
                    <a:solidFill>
                      <a:schemeClr val="bg2"/>
                    </a:solidFill>
                  </a:tcPr>
                </a:tc>
                <a:extLst>
                  <a:ext uri="{0D108BD9-81ED-4DB2-BD59-A6C34878D82A}">
                    <a16:rowId xmlns:a16="http://schemas.microsoft.com/office/drawing/2014/main" val="284572186"/>
                  </a:ext>
                </a:extLst>
              </a:tr>
              <a:tr h="203200">
                <a:tc>
                  <a:txBody>
                    <a:bodyPr/>
                    <a:lstStyle/>
                    <a:p>
                      <a:pPr algn="l" fontAlgn="b"/>
                      <a:r>
                        <a:rPr lang="en-GB" sz="800" b="0" i="0" u="none" strike="noStrike" kern="1200" dirty="0">
                          <a:solidFill>
                            <a:srgbClr val="000000"/>
                          </a:solidFill>
                          <a:effectLst/>
                          <a:latin typeface="Calibri" panose="020F0502020204030204" pitchFamily="34" charset="0"/>
                          <a:ea typeface="+mn-ea"/>
                          <a:cs typeface="+mn-cs"/>
                        </a:rPr>
                        <a:t>Kerrie </a:t>
                      </a:r>
                      <a:r>
                        <a:rPr lang="en-GB" sz="800" b="0" i="0" u="none" strike="noStrike" kern="1200" dirty="0" err="1">
                          <a:solidFill>
                            <a:srgbClr val="000000"/>
                          </a:solidFill>
                          <a:effectLst/>
                          <a:latin typeface="Calibri" panose="020F0502020204030204" pitchFamily="34" charset="0"/>
                          <a:ea typeface="+mn-ea"/>
                          <a:cs typeface="+mn-cs"/>
                        </a:rPr>
                        <a:t>Darvill</a:t>
                      </a:r>
                      <a:endParaRPr lang="en-GB" sz="800" b="0" i="0" u="none" strike="noStrike" kern="1200" dirty="0">
                        <a:solidFill>
                          <a:srgbClr val="000000"/>
                        </a:solidFill>
                        <a:effectLst/>
                        <a:latin typeface="Calibri" panose="020F0502020204030204" pitchFamily="34" charset="0"/>
                        <a:ea typeface="+mn-ea"/>
                        <a:cs typeface="+mn-cs"/>
                      </a:endParaRP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Associate Director for IT</a:t>
                      </a:r>
                    </a:p>
                  </a:txBody>
                  <a:tcPr marL="9525" marR="9525" marT="9525" marB="0">
                    <a:solidFill>
                      <a:schemeClr val="bg2"/>
                    </a:solidFill>
                  </a:tcPr>
                </a:tc>
                <a:tc>
                  <a:txBody>
                    <a:bodyPr/>
                    <a:lstStyle/>
                    <a:p>
                      <a:pPr algn="l" fontAlgn="b"/>
                      <a:r>
                        <a:rPr lang="en-GB" sz="800" b="0" i="0" u="none" strike="noStrike">
                          <a:solidFill>
                            <a:srgbClr val="000000"/>
                          </a:solidFill>
                          <a:effectLst/>
                          <a:latin typeface="Calibri" panose="020F0502020204030204" pitchFamily="34" charset="0"/>
                        </a:rPr>
                        <a:t>Avon and Wiltshire Mental Health Partnership NHS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297172533"/>
                  </a:ext>
                </a:extLst>
              </a:tr>
              <a:tr h="203200">
                <a:tc>
                  <a:txBody>
                    <a:bodyPr/>
                    <a:lstStyle/>
                    <a:p>
                      <a:pPr algn="l" fontAlgn="b"/>
                      <a:r>
                        <a:rPr lang="en-GB" sz="800" b="0" i="0" u="none" strike="noStrike" kern="1200" dirty="0">
                          <a:solidFill>
                            <a:srgbClr val="000000"/>
                          </a:solidFill>
                          <a:effectLst/>
                          <a:latin typeface="Calibri" panose="020F0502020204030204" pitchFamily="34" charset="0"/>
                          <a:ea typeface="+mn-ea"/>
                          <a:cs typeface="+mn-cs"/>
                        </a:rPr>
                        <a:t>Deb Lowndes</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Programme and Service Director</a:t>
                      </a:r>
                    </a:p>
                  </a:txBody>
                  <a:tcPr marL="9525" marR="9525" marT="9525" marB="0">
                    <a:solidFill>
                      <a:schemeClr val="bg2"/>
                    </a:solidFill>
                  </a:tcPr>
                </a:tc>
                <a:tc>
                  <a:txBody>
                    <a:bodyPr/>
                    <a:lstStyle/>
                    <a:p>
                      <a:pPr algn="l" fontAlgn="b"/>
                      <a:r>
                        <a:rPr lang="en-GB" sz="800" b="0" i="0" u="none" strike="noStrike" dirty="0" err="1">
                          <a:solidFill>
                            <a:srgbClr val="000000"/>
                          </a:solidFill>
                          <a:effectLst/>
                          <a:latin typeface="Calibri" panose="020F0502020204030204" pitchFamily="34" charset="0"/>
                        </a:rPr>
                        <a:t>BrisDoc</a:t>
                      </a:r>
                      <a:r>
                        <a:rPr lang="en-GB" sz="800" b="0" i="0" u="none" strike="noStrike" dirty="0">
                          <a:solidFill>
                            <a:srgbClr val="000000"/>
                          </a:solidFill>
                          <a:effectLst/>
                          <a:latin typeface="Calibri" panose="020F0502020204030204" pitchFamily="34" charset="0"/>
                        </a:rPr>
                        <a:t> Healthcare Services</a:t>
                      </a:r>
                    </a:p>
                  </a:txBody>
                  <a:tcPr marL="9525" marR="9525" marT="9525" marB="0">
                    <a:solidFill>
                      <a:schemeClr val="bg2"/>
                    </a:solidFill>
                  </a:tcPr>
                </a:tc>
                <a:extLst>
                  <a:ext uri="{0D108BD9-81ED-4DB2-BD59-A6C34878D82A}">
                    <a16:rowId xmlns:a16="http://schemas.microsoft.com/office/drawing/2014/main" val="1852739476"/>
                  </a:ext>
                </a:extLst>
              </a:tr>
              <a:tr h="203200">
                <a:tc>
                  <a:txBody>
                    <a:bodyPr/>
                    <a:lstStyle/>
                    <a:p>
                      <a:pPr algn="l" fontAlgn="b"/>
                      <a:r>
                        <a:rPr lang="en-GB" sz="800" b="0" i="0" u="none" strike="noStrike" kern="1200" dirty="0">
                          <a:solidFill>
                            <a:srgbClr val="000000"/>
                          </a:solidFill>
                          <a:effectLst/>
                          <a:latin typeface="Calibri" panose="020F0502020204030204" pitchFamily="34" charset="0"/>
                          <a:ea typeface="+mn-ea"/>
                          <a:cs typeface="+mn-cs"/>
                        </a:rPr>
                        <a:t>James Miller</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Lead Business Partner BI</a:t>
                      </a:r>
                    </a:p>
                  </a:txBody>
                  <a:tcPr marL="9525" marR="9525" marT="9525" marB="0">
                    <a:solidFill>
                      <a:schemeClr val="bg2"/>
                    </a:solidFill>
                  </a:tcPr>
                </a:tc>
                <a:tc>
                  <a:txBody>
                    <a:bodyPr/>
                    <a:lstStyle/>
                    <a:p>
                      <a:pPr algn="l" fontAlgn="b"/>
                      <a:r>
                        <a:rPr lang="en-GB" sz="800" b="0" i="0" u="none" strike="noStrike" dirty="0">
                          <a:solidFill>
                            <a:srgbClr val="000000"/>
                          </a:solidFill>
                          <a:effectLst/>
                          <a:latin typeface="Calibri" panose="020F0502020204030204" pitchFamily="34" charset="0"/>
                        </a:rPr>
                        <a:t>North Somerset Community Partnership</a:t>
                      </a:r>
                    </a:p>
                  </a:txBody>
                  <a:tcPr marL="9525" marR="9525" marT="9525" marB="0">
                    <a:solidFill>
                      <a:schemeClr val="bg2"/>
                    </a:solidFill>
                  </a:tcPr>
                </a:tc>
                <a:extLst>
                  <a:ext uri="{0D108BD9-81ED-4DB2-BD59-A6C34878D82A}">
                    <a16:rowId xmlns:a16="http://schemas.microsoft.com/office/drawing/2014/main" val="484275729"/>
                  </a:ext>
                </a:extLst>
              </a:tr>
              <a:tr h="203200">
                <a:tc>
                  <a:txBody>
                    <a:bodyPr/>
                    <a:lstStyle/>
                    <a:p>
                      <a:pPr algn="l" fontAlgn="b"/>
                      <a:r>
                        <a:rPr lang="en-GB" sz="800" b="0" i="0" u="none" strike="noStrike" kern="1200" dirty="0">
                          <a:solidFill>
                            <a:srgbClr val="000000"/>
                          </a:solidFill>
                          <a:effectLst/>
                          <a:latin typeface="Calibri" panose="020F0502020204030204" pitchFamily="34" charset="0"/>
                          <a:ea typeface="+mn-ea"/>
                          <a:cs typeface="+mn-cs"/>
                        </a:rPr>
                        <a:t>Chris Davies</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Associate Director Business Intelligence </a:t>
                      </a:r>
                    </a:p>
                  </a:txBody>
                  <a:tcPr marL="9525" marR="9525" marT="9525" marB="0">
                    <a:solidFill>
                      <a:schemeClr val="bg2"/>
                    </a:solidFill>
                  </a:tcPr>
                </a:tc>
                <a:tc>
                  <a:txBody>
                    <a:bodyPr/>
                    <a:lstStyle/>
                    <a:p>
                      <a:pPr algn="l" fontAlgn="b"/>
                      <a:r>
                        <a:rPr lang="en-GB" sz="800" b="0" i="0" u="none" strike="noStrike" dirty="0">
                          <a:solidFill>
                            <a:srgbClr val="000000"/>
                          </a:solidFill>
                          <a:effectLst/>
                          <a:latin typeface="Calibri" panose="020F0502020204030204" pitchFamily="34" charset="0"/>
                        </a:rPr>
                        <a:t>BNSSG</a:t>
                      </a:r>
                    </a:p>
                  </a:txBody>
                  <a:tcPr marL="9525" marR="9525" marT="9525" marB="0">
                    <a:solidFill>
                      <a:schemeClr val="bg2"/>
                    </a:solidFill>
                  </a:tcPr>
                </a:tc>
                <a:extLst>
                  <a:ext uri="{0D108BD9-81ED-4DB2-BD59-A6C34878D82A}">
                    <a16:rowId xmlns:a16="http://schemas.microsoft.com/office/drawing/2014/main" val="1307407581"/>
                  </a:ext>
                </a:extLst>
              </a:tr>
              <a:tr h="203200">
                <a:tc>
                  <a:txBody>
                    <a:bodyPr/>
                    <a:lstStyle/>
                    <a:p>
                      <a:pPr algn="l" fontAlgn="b"/>
                      <a:r>
                        <a:rPr lang="en-GB" sz="800" b="0" i="0" u="none" strike="noStrike" kern="1200" dirty="0">
                          <a:solidFill>
                            <a:srgbClr val="000000"/>
                          </a:solidFill>
                          <a:effectLst/>
                          <a:latin typeface="Calibri" panose="020F0502020204030204" pitchFamily="34" charset="0"/>
                          <a:ea typeface="+mn-ea"/>
                          <a:cs typeface="+mn-cs"/>
                        </a:rPr>
                        <a:t>Chris Waller</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Business Intelligence Manager - Infrastructure</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Calibri" panose="020F0502020204030204" pitchFamily="34" charset="0"/>
                        </a:rPr>
                        <a:t>BNSSG</a:t>
                      </a:r>
                    </a:p>
                    <a:p>
                      <a:pPr algn="l" fontAlgn="b"/>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471728523"/>
                  </a:ext>
                </a:extLst>
              </a:tr>
              <a:tr h="203200">
                <a:tc>
                  <a:txBody>
                    <a:bodyPr/>
                    <a:lstStyle/>
                    <a:p>
                      <a:pPr algn="l" fontAlgn="b"/>
                      <a:r>
                        <a:rPr lang="en-GB" sz="800" b="0" i="0" u="none" strike="noStrike" kern="1200" dirty="0">
                          <a:solidFill>
                            <a:srgbClr val="000000"/>
                          </a:solidFill>
                          <a:effectLst/>
                          <a:latin typeface="Calibri" panose="020F0502020204030204" pitchFamily="34" charset="0"/>
                          <a:ea typeface="+mn-ea"/>
                          <a:cs typeface="+mn-cs"/>
                        </a:rPr>
                        <a:t>Adrian Pratt</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dirty="0">
                          <a:solidFill>
                            <a:srgbClr val="000000"/>
                          </a:solidFill>
                          <a:effectLst/>
                          <a:latin typeface="Calibri" panose="020F0502020204030204" pitchFamily="34" charset="0"/>
                          <a:ea typeface="+mn-ea"/>
                          <a:cs typeface="+mn-cs"/>
                        </a:rPr>
                        <a:t>Principal Modelling Analyst</a:t>
                      </a:r>
                    </a:p>
                  </a:txBody>
                  <a:tcPr marL="9525" marR="9525" marT="9525" marB="0">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Calibri" panose="020F0502020204030204" pitchFamily="34" charset="0"/>
                        </a:rPr>
                        <a:t>BNSSG</a:t>
                      </a:r>
                    </a:p>
                  </a:txBody>
                  <a:tcPr marL="9525" marR="9525" marT="9525" marB="0">
                    <a:solidFill>
                      <a:schemeClr val="bg2"/>
                    </a:solidFill>
                  </a:tcPr>
                </a:tc>
                <a:extLst>
                  <a:ext uri="{0D108BD9-81ED-4DB2-BD59-A6C34878D82A}">
                    <a16:rowId xmlns:a16="http://schemas.microsoft.com/office/drawing/2014/main" val="2123178955"/>
                  </a:ext>
                </a:extLst>
              </a:tr>
              <a:tr h="203200">
                <a:tc>
                  <a:txBody>
                    <a:bodyPr/>
                    <a:lstStyle/>
                    <a:p>
                      <a:pPr algn="l" fontAlgn="b"/>
                      <a:r>
                        <a:rPr lang="en-GB" sz="800" b="0" i="0" u="none" strike="noStrike" dirty="0">
                          <a:solidFill>
                            <a:srgbClr val="000000"/>
                          </a:solidFill>
                          <a:effectLst/>
                          <a:latin typeface="Calibri" panose="020F0502020204030204" pitchFamily="34" charset="0"/>
                        </a:rPr>
                        <a:t>Janina Cross</a:t>
                      </a:r>
                    </a:p>
                  </a:txBody>
                  <a:tcPr marL="9525" marR="9525" marT="9525" marB="0">
                    <a:solidFill>
                      <a:schemeClr val="accent1">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Calibri" panose="020F0502020204030204" pitchFamily="34" charset="0"/>
                        </a:rPr>
                        <a:t>Interim Programme Director</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One SW</a:t>
                      </a:r>
                    </a:p>
                  </a:txBody>
                  <a:tcPr marL="9525" marR="9525" marT="9525" marB="0">
                    <a:solidFill>
                      <a:schemeClr val="accent1">
                        <a:lumMod val="40000"/>
                        <a:lumOff val="60000"/>
                      </a:schemeClr>
                    </a:solidFill>
                  </a:tcPr>
                </a:tc>
                <a:extLst>
                  <a:ext uri="{0D108BD9-81ED-4DB2-BD59-A6C34878D82A}">
                    <a16:rowId xmlns:a16="http://schemas.microsoft.com/office/drawing/2014/main" val="47485207"/>
                  </a:ext>
                </a:extLst>
              </a:tr>
            </a:tbl>
          </a:graphicData>
        </a:graphic>
      </p:graphicFrame>
    </p:spTree>
    <p:extLst>
      <p:ext uri="{BB962C8B-B14F-4D97-AF65-F5344CB8AC3E}">
        <p14:creationId xmlns:p14="http://schemas.microsoft.com/office/powerpoint/2010/main" val="330874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53084A5-3832-1246-A982-A6E94A6CA1C1}"/>
              </a:ext>
            </a:extLst>
          </p:cNvPr>
          <p:cNvGrpSpPr/>
          <p:nvPr/>
        </p:nvGrpSpPr>
        <p:grpSpPr>
          <a:xfrm>
            <a:off x="1673314" y="182429"/>
            <a:ext cx="3013588" cy="3013792"/>
            <a:chOff x="1514168" y="531331"/>
            <a:chExt cx="3013588" cy="3013792"/>
          </a:xfrm>
        </p:grpSpPr>
        <p:sp>
          <p:nvSpPr>
            <p:cNvPr id="5" name="Oval 4">
              <a:extLst>
                <a:ext uri="{FF2B5EF4-FFF2-40B4-BE49-F238E27FC236}">
                  <a16:creationId xmlns:a16="http://schemas.microsoft.com/office/drawing/2014/main" id="{2C827203-503E-FA4B-BAD7-27177D989AB9}"/>
                </a:ext>
              </a:extLst>
            </p:cNvPr>
            <p:cNvSpPr/>
            <p:nvPr/>
          </p:nvSpPr>
          <p:spPr>
            <a:xfrm>
              <a:off x="1875995" y="902601"/>
              <a:ext cx="2277151" cy="227715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669EDF-110A-5044-9014-B4212DC0A024}"/>
                </a:ext>
              </a:extLst>
            </p:cNvPr>
            <p:cNvSpPr/>
            <p:nvPr/>
          </p:nvSpPr>
          <p:spPr>
            <a:xfrm>
              <a:off x="4165929" y="188595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EDFE69-E93C-9F48-AFAF-79ED7370E7E1}"/>
                </a:ext>
              </a:extLst>
            </p:cNvPr>
            <p:cNvSpPr/>
            <p:nvPr/>
          </p:nvSpPr>
          <p:spPr>
            <a:xfrm rot="20325062">
              <a:off x="4059825" y="138509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571734-2F59-1B4A-9ABC-B27117AAE4C7}"/>
                </a:ext>
              </a:extLst>
            </p:cNvPr>
            <p:cNvSpPr/>
            <p:nvPr/>
          </p:nvSpPr>
          <p:spPr>
            <a:xfrm rot="18844884">
              <a:off x="3761280" y="94256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A4C665-57BC-E046-8F58-936F8EA9E48F}"/>
                </a:ext>
              </a:extLst>
            </p:cNvPr>
            <p:cNvSpPr/>
            <p:nvPr/>
          </p:nvSpPr>
          <p:spPr>
            <a:xfrm rot="1273539">
              <a:off x="4061690" y="23570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28897E-A092-514E-A90F-3DD6E4000DBE}"/>
                </a:ext>
              </a:extLst>
            </p:cNvPr>
            <p:cNvSpPr/>
            <p:nvPr/>
          </p:nvSpPr>
          <p:spPr>
            <a:xfrm rot="2487415">
              <a:off x="3806714" y="27700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7EB067-B8D7-4A4B-94D5-4BF173A5916F}"/>
                </a:ext>
              </a:extLst>
            </p:cNvPr>
            <p:cNvSpPr/>
            <p:nvPr/>
          </p:nvSpPr>
          <p:spPr>
            <a:xfrm rot="3902665">
              <a:off x="3381990" y="30863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08593E-2727-0643-A9C6-6B9BF2465746}"/>
                </a:ext>
              </a:extLst>
            </p:cNvPr>
            <p:cNvSpPr/>
            <p:nvPr/>
          </p:nvSpPr>
          <p:spPr>
            <a:xfrm rot="5400000">
              <a:off x="2833655" y="320898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969251-C0CB-7E4F-9D92-BDA3305B8C7D}"/>
                </a:ext>
              </a:extLst>
            </p:cNvPr>
            <p:cNvSpPr/>
            <p:nvPr/>
          </p:nvSpPr>
          <p:spPr>
            <a:xfrm rot="5400000">
              <a:off x="2833654" y="557019"/>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4B8DF9-6CF0-A146-8C86-23F2E761B900}"/>
                </a:ext>
              </a:extLst>
            </p:cNvPr>
            <p:cNvSpPr/>
            <p:nvPr/>
          </p:nvSpPr>
          <p:spPr>
            <a:xfrm rot="6742685">
              <a:off x="3333713" y="66004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FAB2E8-D8EC-BA45-B63B-A734A8F205AF}"/>
                </a:ext>
              </a:extLst>
            </p:cNvPr>
            <p:cNvSpPr/>
            <p:nvPr/>
          </p:nvSpPr>
          <p:spPr>
            <a:xfrm>
              <a:off x="1514168" y="18381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1C3365-8B18-E849-B85B-7E1937D4C1FB}"/>
                </a:ext>
              </a:extLst>
            </p:cNvPr>
            <p:cNvSpPr/>
            <p:nvPr/>
          </p:nvSpPr>
          <p:spPr>
            <a:xfrm rot="1400544">
              <a:off x="1622226" y="136495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D67C64-0FAD-5F42-BDFC-930C1F89F29A}"/>
                </a:ext>
              </a:extLst>
            </p:cNvPr>
            <p:cNvSpPr/>
            <p:nvPr/>
          </p:nvSpPr>
          <p:spPr>
            <a:xfrm rot="2627141">
              <a:off x="1898622" y="9620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B667D2-8D48-124C-BFD2-DF1981756BFB}"/>
                </a:ext>
              </a:extLst>
            </p:cNvPr>
            <p:cNvSpPr/>
            <p:nvPr/>
          </p:nvSpPr>
          <p:spPr>
            <a:xfrm rot="20537499">
              <a:off x="1601212" y="235942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B014C8-54F7-F646-8C87-2CF002CCCD96}"/>
                </a:ext>
              </a:extLst>
            </p:cNvPr>
            <p:cNvSpPr/>
            <p:nvPr/>
          </p:nvSpPr>
          <p:spPr>
            <a:xfrm rot="19206991">
              <a:off x="1861532" y="278360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6A2025-413E-F847-9312-5CD57177669E}"/>
                </a:ext>
              </a:extLst>
            </p:cNvPr>
            <p:cNvSpPr/>
            <p:nvPr/>
          </p:nvSpPr>
          <p:spPr>
            <a:xfrm rot="6782227">
              <a:off x="2309931" y="309186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CA90C1-523D-504C-9139-9BC1C697E2DD}"/>
                </a:ext>
              </a:extLst>
            </p:cNvPr>
            <p:cNvSpPr/>
            <p:nvPr/>
          </p:nvSpPr>
          <p:spPr>
            <a:xfrm rot="14756809">
              <a:off x="2313132" y="6633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F2B8102-FE65-2840-A730-5A2BE6657023}"/>
                </a:ext>
              </a:extLst>
            </p:cNvPr>
            <p:cNvSpPr txBox="1"/>
            <p:nvPr/>
          </p:nvSpPr>
          <p:spPr>
            <a:xfrm>
              <a:off x="2208207" y="1540316"/>
              <a:ext cx="1630203" cy="892552"/>
            </a:xfrm>
            <a:prstGeom prst="rect">
              <a:avLst/>
            </a:prstGeom>
            <a:noFill/>
          </p:spPr>
          <p:txBody>
            <a:bodyPr wrap="square" rtlCol="0">
              <a:spAutoFit/>
            </a:bodyPr>
            <a:lstStyle/>
            <a:p>
              <a:pPr algn="ctr"/>
              <a:r>
                <a:rPr lang="en-US" dirty="0"/>
                <a:t>Technical</a:t>
              </a:r>
            </a:p>
            <a:p>
              <a:pPr algn="ctr"/>
              <a:endParaRPr lang="en-US" dirty="0"/>
            </a:p>
            <a:p>
              <a:pPr algn="ctr"/>
              <a:r>
                <a:rPr lang="en-US" sz="1600" dirty="0"/>
                <a:t>Chair: Tony Yates</a:t>
              </a:r>
            </a:p>
          </p:txBody>
        </p:sp>
      </p:grpSp>
      <p:grpSp>
        <p:nvGrpSpPr>
          <p:cNvPr id="23" name="Group 22">
            <a:extLst>
              <a:ext uri="{FF2B5EF4-FFF2-40B4-BE49-F238E27FC236}">
                <a16:creationId xmlns:a16="http://schemas.microsoft.com/office/drawing/2014/main" id="{724BA55F-88C0-EA46-AE22-43E7186AAE3C}"/>
              </a:ext>
            </a:extLst>
          </p:cNvPr>
          <p:cNvGrpSpPr/>
          <p:nvPr/>
        </p:nvGrpSpPr>
        <p:grpSpPr>
          <a:xfrm>
            <a:off x="7201736" y="230329"/>
            <a:ext cx="3013588" cy="3013792"/>
            <a:chOff x="1514168" y="531331"/>
            <a:chExt cx="3013588" cy="3013792"/>
          </a:xfrm>
        </p:grpSpPr>
        <p:sp>
          <p:nvSpPr>
            <p:cNvPr id="24" name="Oval 23">
              <a:extLst>
                <a:ext uri="{FF2B5EF4-FFF2-40B4-BE49-F238E27FC236}">
                  <a16:creationId xmlns:a16="http://schemas.microsoft.com/office/drawing/2014/main" id="{06E37E65-1C14-0348-B79C-5D3BDBA07D69}"/>
                </a:ext>
              </a:extLst>
            </p:cNvPr>
            <p:cNvSpPr/>
            <p:nvPr/>
          </p:nvSpPr>
          <p:spPr>
            <a:xfrm>
              <a:off x="1875995" y="902601"/>
              <a:ext cx="2277151" cy="227715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DDE2AA-94DE-4241-A76F-7C5988CA1E51}"/>
                </a:ext>
              </a:extLst>
            </p:cNvPr>
            <p:cNvSpPr/>
            <p:nvPr/>
          </p:nvSpPr>
          <p:spPr>
            <a:xfrm>
              <a:off x="4165929" y="188595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F450D6C-9F95-6C42-AE97-8CD3C5677786}"/>
                </a:ext>
              </a:extLst>
            </p:cNvPr>
            <p:cNvSpPr/>
            <p:nvPr/>
          </p:nvSpPr>
          <p:spPr>
            <a:xfrm rot="20325062">
              <a:off x="4059825" y="1385090"/>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57F1811-DB60-8445-828B-340F8F4EF96A}"/>
                </a:ext>
              </a:extLst>
            </p:cNvPr>
            <p:cNvSpPr/>
            <p:nvPr/>
          </p:nvSpPr>
          <p:spPr>
            <a:xfrm rot="18844884">
              <a:off x="3761280" y="94256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3BFCEA-6D67-D143-9A33-9F26F8175FAB}"/>
                </a:ext>
              </a:extLst>
            </p:cNvPr>
            <p:cNvSpPr/>
            <p:nvPr/>
          </p:nvSpPr>
          <p:spPr>
            <a:xfrm rot="1273539">
              <a:off x="4061690" y="23570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6A717D-DB59-5F41-8D71-858B4EAF8FA0}"/>
                </a:ext>
              </a:extLst>
            </p:cNvPr>
            <p:cNvSpPr/>
            <p:nvPr/>
          </p:nvSpPr>
          <p:spPr>
            <a:xfrm rot="2487415">
              <a:off x="3806714" y="27700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959DFB3-E751-7041-8D9F-E916F592ED77}"/>
                </a:ext>
              </a:extLst>
            </p:cNvPr>
            <p:cNvSpPr/>
            <p:nvPr/>
          </p:nvSpPr>
          <p:spPr>
            <a:xfrm rot="3902665">
              <a:off x="3381990" y="308638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258B2F-A9B5-0B43-9420-C3439DC237A8}"/>
                </a:ext>
              </a:extLst>
            </p:cNvPr>
            <p:cNvSpPr/>
            <p:nvPr/>
          </p:nvSpPr>
          <p:spPr>
            <a:xfrm rot="5400000">
              <a:off x="2833655" y="3208984"/>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CFF34C-230E-4F47-BE96-FE2648EFABFA}"/>
                </a:ext>
              </a:extLst>
            </p:cNvPr>
            <p:cNvSpPr/>
            <p:nvPr/>
          </p:nvSpPr>
          <p:spPr>
            <a:xfrm rot="5400000">
              <a:off x="2833654" y="557019"/>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74CE359-9C24-CE48-A689-F5595C8D77CA}"/>
                </a:ext>
              </a:extLst>
            </p:cNvPr>
            <p:cNvSpPr/>
            <p:nvPr/>
          </p:nvSpPr>
          <p:spPr>
            <a:xfrm rot="6742685">
              <a:off x="3333713" y="66004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ACB704-8E4D-D847-8D6D-A1CA0BB68F5B}"/>
                </a:ext>
              </a:extLst>
            </p:cNvPr>
            <p:cNvSpPr/>
            <p:nvPr/>
          </p:nvSpPr>
          <p:spPr>
            <a:xfrm>
              <a:off x="1514168" y="18381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B76253-B920-574F-9CFC-26D91BF16134}"/>
                </a:ext>
              </a:extLst>
            </p:cNvPr>
            <p:cNvSpPr/>
            <p:nvPr/>
          </p:nvSpPr>
          <p:spPr>
            <a:xfrm rot="1400544">
              <a:off x="1622226" y="136495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1348E7C-B9E9-B847-9AF2-5FF05B8AE472}"/>
                </a:ext>
              </a:extLst>
            </p:cNvPr>
            <p:cNvSpPr/>
            <p:nvPr/>
          </p:nvSpPr>
          <p:spPr>
            <a:xfrm rot="2627141">
              <a:off x="1898622" y="96209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5FDF3B7-2753-FA48-AF6B-62A92EAA151C}"/>
                </a:ext>
              </a:extLst>
            </p:cNvPr>
            <p:cNvSpPr/>
            <p:nvPr/>
          </p:nvSpPr>
          <p:spPr>
            <a:xfrm rot="20537499">
              <a:off x="1601212" y="235942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F9CC23-B936-BA4C-B602-619035C7B894}"/>
                </a:ext>
              </a:extLst>
            </p:cNvPr>
            <p:cNvSpPr/>
            <p:nvPr/>
          </p:nvSpPr>
          <p:spPr>
            <a:xfrm rot="19206991">
              <a:off x="1861532" y="2783607"/>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5F7AC1D-A2FF-5A4C-A408-E0D244518A95}"/>
                </a:ext>
              </a:extLst>
            </p:cNvPr>
            <p:cNvSpPr/>
            <p:nvPr/>
          </p:nvSpPr>
          <p:spPr>
            <a:xfrm rot="6782227">
              <a:off x="2309931" y="309186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D4A079-9B6E-ED4F-9481-BD8F52CF96C9}"/>
                </a:ext>
              </a:extLst>
            </p:cNvPr>
            <p:cNvSpPr/>
            <p:nvPr/>
          </p:nvSpPr>
          <p:spPr>
            <a:xfrm rot="14756809">
              <a:off x="2313132" y="663301"/>
              <a:ext cx="361827" cy="3104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8CDF6DD-9EDE-A846-9D68-ECEE1EE13885}"/>
                </a:ext>
              </a:extLst>
            </p:cNvPr>
            <p:cNvSpPr txBox="1"/>
            <p:nvPr/>
          </p:nvSpPr>
          <p:spPr>
            <a:xfrm>
              <a:off x="1918510" y="1544051"/>
              <a:ext cx="2151462" cy="892552"/>
            </a:xfrm>
            <a:prstGeom prst="rect">
              <a:avLst/>
            </a:prstGeom>
            <a:noFill/>
          </p:spPr>
          <p:txBody>
            <a:bodyPr wrap="square" rtlCol="0">
              <a:spAutoFit/>
            </a:bodyPr>
            <a:lstStyle/>
            <a:p>
              <a:pPr algn="ctr"/>
              <a:r>
                <a:rPr lang="en-US" dirty="0"/>
                <a:t>Implementation</a:t>
              </a:r>
            </a:p>
            <a:p>
              <a:pPr algn="ctr"/>
              <a:endParaRPr lang="en-US" dirty="0"/>
            </a:p>
            <a:p>
              <a:pPr algn="ctr"/>
              <a:r>
                <a:rPr lang="en-US" sz="1600" dirty="0"/>
                <a:t>Chair: Una Rice</a:t>
              </a:r>
            </a:p>
          </p:txBody>
        </p:sp>
      </p:grpSp>
      <p:sp>
        <p:nvSpPr>
          <p:cNvPr id="42" name="TextBox 41">
            <a:extLst>
              <a:ext uri="{FF2B5EF4-FFF2-40B4-BE49-F238E27FC236}">
                <a16:creationId xmlns:a16="http://schemas.microsoft.com/office/drawing/2014/main" id="{3631AF54-1A97-AC4B-A683-8E6653ACD1CD}"/>
              </a:ext>
            </a:extLst>
          </p:cNvPr>
          <p:cNvSpPr txBox="1"/>
          <p:nvPr/>
        </p:nvSpPr>
        <p:spPr>
          <a:xfrm>
            <a:off x="457200" y="103632"/>
            <a:ext cx="1182624" cy="382895"/>
          </a:xfrm>
          <a:prstGeom prst="rect">
            <a:avLst/>
          </a:prstGeom>
          <a:noFill/>
        </p:spPr>
        <p:txBody>
          <a:bodyPr wrap="square" rtlCol="0">
            <a:spAutoFit/>
          </a:bodyPr>
          <a:lstStyle/>
          <a:p>
            <a:r>
              <a:rPr lang="en-US" dirty="0"/>
              <a:t>Room 2</a:t>
            </a:r>
          </a:p>
        </p:txBody>
      </p:sp>
      <p:graphicFrame>
        <p:nvGraphicFramePr>
          <p:cNvPr id="43" name="Table 42">
            <a:extLst>
              <a:ext uri="{FF2B5EF4-FFF2-40B4-BE49-F238E27FC236}">
                <a16:creationId xmlns:a16="http://schemas.microsoft.com/office/drawing/2014/main" id="{5EE7E5BA-B153-A24F-ADE2-0E5C2564649B}"/>
              </a:ext>
            </a:extLst>
          </p:cNvPr>
          <p:cNvGraphicFramePr>
            <a:graphicFrameLocks noGrp="1"/>
          </p:cNvGraphicFramePr>
          <p:nvPr>
            <p:extLst>
              <p:ext uri="{D42A27DB-BD31-4B8C-83A1-F6EECF244321}">
                <p14:modId xmlns:p14="http://schemas.microsoft.com/office/powerpoint/2010/main" val="125398802"/>
              </p:ext>
            </p:extLst>
          </p:nvPr>
        </p:nvGraphicFramePr>
        <p:xfrm>
          <a:off x="6986207" y="3681674"/>
          <a:ext cx="3431856" cy="2082165"/>
        </p:xfrm>
        <a:graphic>
          <a:graphicData uri="http://schemas.openxmlformats.org/drawingml/2006/table">
            <a:tbl>
              <a:tblPr>
                <a:tableStyleId>{5C22544A-7EE6-4342-B048-85BDC9FD1C3A}</a:tableStyleId>
              </a:tblPr>
              <a:tblGrid>
                <a:gridCol w="828864">
                  <a:extLst>
                    <a:ext uri="{9D8B030D-6E8A-4147-A177-3AD203B41FA5}">
                      <a16:colId xmlns:a16="http://schemas.microsoft.com/office/drawing/2014/main" val="327018116"/>
                    </a:ext>
                  </a:extLst>
                </a:gridCol>
                <a:gridCol w="1170432">
                  <a:extLst>
                    <a:ext uri="{9D8B030D-6E8A-4147-A177-3AD203B41FA5}">
                      <a16:colId xmlns:a16="http://schemas.microsoft.com/office/drawing/2014/main" val="1167036597"/>
                    </a:ext>
                  </a:extLst>
                </a:gridCol>
                <a:gridCol w="1432560">
                  <a:extLst>
                    <a:ext uri="{9D8B030D-6E8A-4147-A177-3AD203B41FA5}">
                      <a16:colId xmlns:a16="http://schemas.microsoft.com/office/drawing/2014/main" val="2534239205"/>
                    </a:ext>
                  </a:extLst>
                </a:gridCol>
              </a:tblGrid>
              <a:tr h="203200">
                <a:tc>
                  <a:txBody>
                    <a:bodyPr/>
                    <a:lstStyle/>
                    <a:p>
                      <a:pPr algn="l" fontAlgn="b"/>
                      <a:r>
                        <a:rPr lang="en-GB" sz="800" u="none" strike="noStrike" dirty="0">
                          <a:effectLst/>
                        </a:rPr>
                        <a:t>Una Rice (Chair)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l" fontAlgn="b"/>
                      <a:r>
                        <a:rPr lang="en-GB" sz="800" u="none" strike="noStrike" dirty="0">
                          <a:effectLst/>
                        </a:rPr>
                        <a:t>Programme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l" fontAlgn="b"/>
                      <a:r>
                        <a:rPr lang="en-GB" sz="800" u="none" strike="noStrike" dirty="0">
                          <a:effectLst/>
                        </a:rPr>
                        <a:t>SCW on behalf of </a:t>
                      </a:r>
                      <a:r>
                        <a:rPr lang="en-GB" sz="800" u="none" strike="noStrike" dirty="0" err="1">
                          <a:effectLst/>
                        </a:rPr>
                        <a:t>Glos</a:t>
                      </a:r>
                      <a:r>
                        <a:rPr lang="en-GB" sz="800" u="none" strike="noStrike" dirty="0">
                          <a:effectLst/>
                        </a:rPr>
                        <a:t>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extLst>
                  <a:ext uri="{0D108BD9-81ED-4DB2-BD59-A6C34878D82A}">
                    <a16:rowId xmlns:a16="http://schemas.microsoft.com/office/drawing/2014/main" val="85543136"/>
                  </a:ext>
                </a:extLst>
              </a:tr>
              <a:tr h="203200">
                <a:tc>
                  <a:txBody>
                    <a:bodyPr/>
                    <a:lstStyle/>
                    <a:p>
                      <a:pPr algn="l" fontAlgn="b"/>
                      <a:r>
                        <a:rPr lang="en-GB" sz="800" u="none" strike="noStrike" dirty="0">
                          <a:effectLst/>
                        </a:rPr>
                        <a:t>Jon Burwell</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Interim CIO</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Salisbury NHS Foundation Trust </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910231893"/>
                  </a:ext>
                </a:extLst>
              </a:tr>
              <a:tr h="203200">
                <a:tc>
                  <a:txBody>
                    <a:bodyPr/>
                    <a:lstStyle/>
                    <a:p>
                      <a:pPr algn="l" fontAlgn="b"/>
                      <a:r>
                        <a:rPr lang="en-GB" sz="800" u="none" strike="noStrike">
                          <a:effectLst/>
                        </a:rPr>
                        <a:t>Angela Parratt</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CDO</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BSW</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430497620"/>
                  </a:ext>
                </a:extLst>
              </a:tr>
              <a:tr h="203200">
                <a:tc>
                  <a:txBody>
                    <a:bodyPr/>
                    <a:lstStyle/>
                    <a:p>
                      <a:pPr algn="l" fontAlgn="b"/>
                      <a:r>
                        <a:rPr lang="en-GB" sz="800" u="none" strike="noStrike">
                          <a:effectLst/>
                        </a:rPr>
                        <a:t>Theresa Jones</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Programme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Virgin Care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421124768"/>
                  </a:ext>
                </a:extLst>
              </a:tr>
              <a:tr h="203200">
                <a:tc>
                  <a:txBody>
                    <a:bodyPr/>
                    <a:lstStyle/>
                    <a:p>
                      <a:pPr algn="l" fontAlgn="b"/>
                      <a:r>
                        <a:rPr lang="en-GB" sz="800" u="none" strike="noStrike">
                          <a:effectLst/>
                        </a:rPr>
                        <a:t>Kaylyn Hudson</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Programme Manager</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BSW</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574684779"/>
                  </a:ext>
                </a:extLst>
              </a:tr>
              <a:tr h="203200">
                <a:tc>
                  <a:txBody>
                    <a:bodyPr/>
                    <a:lstStyle/>
                    <a:p>
                      <a:pPr algn="l" fontAlgn="b"/>
                      <a:r>
                        <a:rPr lang="en-GB" sz="800" u="none" strike="noStrike">
                          <a:effectLst/>
                        </a:rPr>
                        <a:t>Kelsa Smith</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Head of ICT</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Wiltshire Health and Care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881584341"/>
                  </a:ext>
                </a:extLst>
              </a:tr>
              <a:tr h="203200">
                <a:tc>
                  <a:txBody>
                    <a:bodyPr/>
                    <a:lstStyle/>
                    <a:p>
                      <a:pPr algn="l" fontAlgn="b"/>
                      <a:r>
                        <a:rPr lang="en-GB" sz="800" u="none" strike="noStrike" dirty="0">
                          <a:effectLst/>
                        </a:rPr>
                        <a:t>Stuart Hill</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Deputy CIO</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Taunton &amp; Somerset </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605357290"/>
                  </a:ext>
                </a:extLst>
              </a:tr>
              <a:tr h="203200">
                <a:tc>
                  <a:txBody>
                    <a:bodyPr/>
                    <a:lstStyle/>
                    <a:p>
                      <a:pPr algn="l" fontAlgn="b"/>
                      <a:r>
                        <a:rPr lang="en-GB" sz="800" u="none" strike="noStrike" dirty="0">
                          <a:effectLst/>
                        </a:rPr>
                        <a:t>Geoff </a:t>
                      </a:r>
                      <a:r>
                        <a:rPr lang="en-GB" sz="800" u="none" strike="noStrike" dirty="0" err="1">
                          <a:effectLst/>
                        </a:rPr>
                        <a:t>Rowlings</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Digital Project Manager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Devon STP</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597691801"/>
                  </a:ext>
                </a:extLst>
              </a:tr>
              <a:tr h="203200">
                <a:tc>
                  <a:txBody>
                    <a:bodyPr/>
                    <a:lstStyle/>
                    <a:p>
                      <a:pPr algn="l" fontAlgn="b"/>
                      <a:r>
                        <a:rPr lang="en-GB" sz="800" u="none" strike="noStrike" dirty="0">
                          <a:effectLst/>
                        </a:rPr>
                        <a:t>Emma Harris</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Regional Interoperability Lead</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NHSE</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784867305"/>
                  </a:ext>
                </a:extLst>
              </a:tr>
              <a:tr h="203200">
                <a:tc>
                  <a:txBody>
                    <a:bodyPr/>
                    <a:lstStyle/>
                    <a:p>
                      <a:pPr algn="l" fontAlgn="b"/>
                      <a:r>
                        <a:rPr lang="en-GB" sz="800" b="0" i="0" u="none" strike="noStrike" dirty="0">
                          <a:solidFill>
                            <a:srgbClr val="000000"/>
                          </a:solidFill>
                          <a:effectLst/>
                          <a:latin typeface="Calibri" panose="020F0502020204030204" pitchFamily="34" charset="0"/>
                        </a:rPr>
                        <a:t>Nigel Brook</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Programme Lead</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One SW</a:t>
                      </a:r>
                    </a:p>
                  </a:txBody>
                  <a:tcPr marL="9525" marR="9525" marT="9525" marB="0">
                    <a:solidFill>
                      <a:schemeClr val="accent1">
                        <a:lumMod val="40000"/>
                        <a:lumOff val="60000"/>
                      </a:schemeClr>
                    </a:solidFill>
                  </a:tcPr>
                </a:tc>
                <a:extLst>
                  <a:ext uri="{0D108BD9-81ED-4DB2-BD59-A6C34878D82A}">
                    <a16:rowId xmlns:a16="http://schemas.microsoft.com/office/drawing/2014/main" val="3915861730"/>
                  </a:ext>
                </a:extLst>
              </a:tr>
            </a:tbl>
          </a:graphicData>
        </a:graphic>
      </p:graphicFrame>
      <p:graphicFrame>
        <p:nvGraphicFramePr>
          <p:cNvPr id="45" name="Table 44">
            <a:extLst>
              <a:ext uri="{FF2B5EF4-FFF2-40B4-BE49-F238E27FC236}">
                <a16:creationId xmlns:a16="http://schemas.microsoft.com/office/drawing/2014/main" id="{395473A1-AEFA-6C40-87B9-00601BD38175}"/>
              </a:ext>
            </a:extLst>
          </p:cNvPr>
          <p:cNvGraphicFramePr>
            <a:graphicFrameLocks noGrp="1"/>
          </p:cNvGraphicFramePr>
          <p:nvPr>
            <p:extLst>
              <p:ext uri="{D42A27DB-BD31-4B8C-83A1-F6EECF244321}">
                <p14:modId xmlns:p14="http://schemas.microsoft.com/office/powerpoint/2010/main" val="3465478361"/>
              </p:ext>
            </p:extLst>
          </p:nvPr>
        </p:nvGraphicFramePr>
        <p:xfrm>
          <a:off x="1453406" y="3343198"/>
          <a:ext cx="3458095" cy="3095625"/>
        </p:xfrm>
        <a:graphic>
          <a:graphicData uri="http://schemas.openxmlformats.org/drawingml/2006/table">
            <a:tbl>
              <a:tblPr>
                <a:tableStyleId>{5C22544A-7EE6-4342-B048-85BDC9FD1C3A}</a:tableStyleId>
              </a:tblPr>
              <a:tblGrid>
                <a:gridCol w="812431">
                  <a:extLst>
                    <a:ext uri="{9D8B030D-6E8A-4147-A177-3AD203B41FA5}">
                      <a16:colId xmlns:a16="http://schemas.microsoft.com/office/drawing/2014/main" val="1039526144"/>
                    </a:ext>
                  </a:extLst>
                </a:gridCol>
                <a:gridCol w="1158240">
                  <a:extLst>
                    <a:ext uri="{9D8B030D-6E8A-4147-A177-3AD203B41FA5}">
                      <a16:colId xmlns:a16="http://schemas.microsoft.com/office/drawing/2014/main" val="1684160723"/>
                    </a:ext>
                  </a:extLst>
                </a:gridCol>
                <a:gridCol w="1487424">
                  <a:extLst>
                    <a:ext uri="{9D8B030D-6E8A-4147-A177-3AD203B41FA5}">
                      <a16:colId xmlns:a16="http://schemas.microsoft.com/office/drawing/2014/main" val="2533446123"/>
                    </a:ext>
                  </a:extLst>
                </a:gridCol>
              </a:tblGrid>
              <a:tr h="203200">
                <a:tc>
                  <a:txBody>
                    <a:bodyPr/>
                    <a:lstStyle/>
                    <a:p>
                      <a:pPr algn="l" fontAlgn="b"/>
                      <a:r>
                        <a:rPr lang="en-GB" sz="800" u="none" strike="noStrike" dirty="0">
                          <a:effectLst/>
                        </a:rPr>
                        <a:t>Tony Yates (chair)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l" fontAlgn="b"/>
                      <a:r>
                        <a:rPr lang="en-GB" sz="800" u="none" strike="noStrike" dirty="0">
                          <a:effectLst/>
                        </a:rPr>
                        <a:t>Technical Director</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l" fontAlgn="b"/>
                      <a:r>
                        <a:rPr lang="en-GB" sz="800" u="none" strike="noStrike" dirty="0">
                          <a:effectLst/>
                        </a:rPr>
                        <a:t>VIX Digital</a:t>
                      </a:r>
                      <a:endParaRPr lang="en-GB" sz="800" b="0" i="0" u="none" strike="noStrike" dirty="0">
                        <a:solidFill>
                          <a:srgbClr val="000000"/>
                        </a:solidFill>
                        <a:effectLst/>
                        <a:latin typeface="Calibri" panose="020F0502020204030204" pitchFamily="34" charset="0"/>
                      </a:endParaRPr>
                    </a:p>
                  </a:txBody>
                  <a:tcPr marL="9525" marR="9525" marT="9525" marB="0">
                    <a:solidFill>
                      <a:schemeClr val="accent1">
                        <a:lumMod val="40000"/>
                        <a:lumOff val="60000"/>
                      </a:schemeClr>
                    </a:solidFill>
                  </a:tcPr>
                </a:tc>
                <a:extLst>
                  <a:ext uri="{0D108BD9-81ED-4DB2-BD59-A6C34878D82A}">
                    <a16:rowId xmlns:a16="http://schemas.microsoft.com/office/drawing/2014/main" val="3853487522"/>
                  </a:ext>
                </a:extLst>
              </a:tr>
              <a:tr h="203200">
                <a:tc>
                  <a:txBody>
                    <a:bodyPr/>
                    <a:lstStyle/>
                    <a:p>
                      <a:pPr algn="l" fontAlgn="b"/>
                      <a:r>
                        <a:rPr lang="en-GB" sz="800" u="none" strike="noStrike">
                          <a:effectLst/>
                        </a:rPr>
                        <a:t>Chris Harvey</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Technical Lead</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Royal Cornwall Hospital</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493957045"/>
                  </a:ext>
                </a:extLst>
              </a:tr>
              <a:tr h="203200">
                <a:tc>
                  <a:txBody>
                    <a:bodyPr/>
                    <a:lstStyle/>
                    <a:p>
                      <a:pPr algn="l" fontAlgn="b"/>
                      <a:r>
                        <a:rPr lang="en-GB" sz="800" u="none" strike="noStrike">
                          <a:effectLst/>
                        </a:rPr>
                        <a:t>Steve Mapleston</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 Assistant Director of IT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Swindon CCG</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412935571"/>
                  </a:ext>
                </a:extLst>
              </a:tr>
              <a:tr h="203200">
                <a:tc>
                  <a:txBody>
                    <a:bodyPr/>
                    <a:lstStyle/>
                    <a:p>
                      <a:pPr algn="l" fontAlgn="b"/>
                      <a:r>
                        <a:rPr lang="en-GB" sz="800" u="none" strike="noStrike">
                          <a:effectLst/>
                        </a:rPr>
                        <a:t>Simon Lucas</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Director of IM&amp;T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Medvivo</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425624546"/>
                  </a:ext>
                </a:extLst>
              </a:tr>
              <a:tr h="203200">
                <a:tc>
                  <a:txBody>
                    <a:bodyPr/>
                    <a:lstStyle/>
                    <a:p>
                      <a:pPr algn="l" fontAlgn="b"/>
                      <a:r>
                        <a:rPr lang="en-GB" sz="800" u="none" strike="noStrike">
                          <a:effectLst/>
                        </a:rPr>
                        <a:t>Kerron Allen</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Clinical Information Systems Manager</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South West Ambulance Service NHS Foundation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950843092"/>
                  </a:ext>
                </a:extLst>
              </a:tr>
              <a:tr h="203200">
                <a:tc>
                  <a:txBody>
                    <a:bodyPr/>
                    <a:lstStyle/>
                    <a:p>
                      <a:pPr algn="l" fontAlgn="b"/>
                      <a:r>
                        <a:rPr lang="en-GB" sz="800" u="none" strike="noStrike">
                          <a:effectLst/>
                        </a:rPr>
                        <a:t>Brett Gregory</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System Development Manager</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South West Ambulance Service NHS Foundation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2767210679"/>
                  </a:ext>
                </a:extLst>
              </a:tr>
              <a:tr h="203200">
                <a:tc>
                  <a:txBody>
                    <a:bodyPr/>
                    <a:lstStyle/>
                    <a:p>
                      <a:pPr algn="l" fontAlgn="b"/>
                      <a:r>
                        <a:rPr lang="en-GB" sz="800" u="none" strike="noStrike">
                          <a:effectLst/>
                        </a:rPr>
                        <a:t>Remi Pacifico</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Solution Architect</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Gloucestershire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3301289780"/>
                  </a:ext>
                </a:extLst>
              </a:tr>
              <a:tr h="251970">
                <a:tc>
                  <a:txBody>
                    <a:bodyPr/>
                    <a:lstStyle/>
                    <a:p>
                      <a:pPr algn="l" fontAlgn="b"/>
                      <a:r>
                        <a:rPr lang="en-GB" sz="800" u="none" strike="noStrike">
                          <a:effectLst/>
                        </a:rPr>
                        <a:t>Kurt Hanson</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a:effectLst/>
                        </a:rPr>
                        <a:t>Transformation / Technical</a:t>
                      </a:r>
                      <a:endParaRPr lang="en-GB" sz="800" b="0" i="0" u="none" strike="noStrike">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Somerset Partnership NHS Foundation Trust</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014779369"/>
                  </a:ext>
                </a:extLst>
              </a:tr>
              <a:tr h="203200">
                <a:tc>
                  <a:txBody>
                    <a:bodyPr/>
                    <a:lstStyle/>
                    <a:p>
                      <a:pPr algn="l" fontAlgn="b"/>
                      <a:r>
                        <a:rPr lang="en-GB" sz="800" u="none" strike="noStrike" dirty="0">
                          <a:effectLst/>
                        </a:rPr>
                        <a:t>Jim Goodwin</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Head of Digital</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tc>
                  <a:txBody>
                    <a:bodyPr/>
                    <a:lstStyle/>
                    <a:p>
                      <a:pPr algn="l" fontAlgn="b"/>
                      <a:r>
                        <a:rPr lang="en-GB" sz="800" u="none" strike="noStrike" dirty="0">
                          <a:effectLst/>
                        </a:rPr>
                        <a:t>NHS Devon CCG</a:t>
                      </a:r>
                      <a:endParaRPr lang="en-GB" sz="800" b="0" i="0" u="none" strike="noStrike" dirty="0">
                        <a:solidFill>
                          <a:srgbClr val="000000"/>
                        </a:solidFill>
                        <a:effectLst/>
                        <a:latin typeface="Calibri" panose="020F0502020204030204" pitchFamily="34" charset="0"/>
                      </a:endParaRPr>
                    </a:p>
                  </a:txBody>
                  <a:tcPr marL="9525" marR="9525" marT="9525" marB="0">
                    <a:solidFill>
                      <a:schemeClr val="bg2"/>
                    </a:solidFill>
                  </a:tcPr>
                </a:tc>
                <a:extLst>
                  <a:ext uri="{0D108BD9-81ED-4DB2-BD59-A6C34878D82A}">
                    <a16:rowId xmlns:a16="http://schemas.microsoft.com/office/drawing/2014/main" val="1223514525"/>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Simon Jones</a:t>
                      </a: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Primary Care and CCG </a:t>
                      </a: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BNSSG CCG</a:t>
                      </a:r>
                    </a:p>
                  </a:txBody>
                  <a:tcPr marL="9525" marR="9525" marT="9525" marB="0">
                    <a:solidFill>
                      <a:schemeClr val="bg2"/>
                    </a:solidFill>
                  </a:tcPr>
                </a:tc>
                <a:extLst>
                  <a:ext uri="{0D108BD9-81ED-4DB2-BD59-A6C34878D82A}">
                    <a16:rowId xmlns:a16="http://schemas.microsoft.com/office/drawing/2014/main" val="2413916559"/>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Paul Hayes</a:t>
                      </a: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IT Strategy Lead</a:t>
                      </a: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Cornwall STP</a:t>
                      </a:r>
                    </a:p>
                  </a:txBody>
                  <a:tcPr marL="9525" marR="9525" marT="9525" marB="0">
                    <a:solidFill>
                      <a:schemeClr val="bg2"/>
                    </a:solidFill>
                  </a:tcPr>
                </a:tc>
                <a:extLst>
                  <a:ext uri="{0D108BD9-81ED-4DB2-BD59-A6C34878D82A}">
                    <a16:rowId xmlns:a16="http://schemas.microsoft.com/office/drawing/2014/main" val="4014934843"/>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Julie </a:t>
                      </a:r>
                      <a:r>
                        <a:rPr lang="en-GB" sz="800" u="none" strike="noStrike" kern="1200" dirty="0" err="1">
                          <a:solidFill>
                            <a:schemeClr val="dk1"/>
                          </a:solidFill>
                          <a:effectLst/>
                          <a:latin typeface="+mn-lt"/>
                          <a:ea typeface="+mn-ea"/>
                          <a:cs typeface="+mn-cs"/>
                        </a:rPr>
                        <a:t>Matraves</a:t>
                      </a:r>
                      <a:endParaRPr lang="en-GB" sz="800" u="none" strike="noStrike" kern="1200" dirty="0">
                        <a:solidFill>
                          <a:schemeClr val="dk1"/>
                        </a:solidFill>
                        <a:effectLst/>
                        <a:latin typeface="+mn-lt"/>
                        <a:ea typeface="+mn-ea"/>
                        <a:cs typeface="+mn-cs"/>
                      </a:endParaRPr>
                    </a:p>
                  </a:txBody>
                  <a:tcPr marL="9525" marR="9525" marT="9525" marB="0">
                    <a:solidFill>
                      <a:schemeClr val="bg2"/>
                    </a:solidFill>
                  </a:tcPr>
                </a:tc>
                <a:tc>
                  <a:txBody>
                    <a:bodyPr/>
                    <a:lstStyle/>
                    <a:p>
                      <a:pPr marL="0" algn="l" defTabSz="914400" rtl="0" eaLnBrk="1" fontAlgn="b" latinLnBrk="0" hangingPunct="1"/>
                      <a:r>
                        <a:rPr lang="en-GB" sz="800" u="none" strike="noStrike" kern="1200">
                          <a:solidFill>
                            <a:schemeClr val="dk1"/>
                          </a:solidFill>
                          <a:effectLst/>
                          <a:latin typeface="+mn-lt"/>
                          <a:ea typeface="+mn-ea"/>
                          <a:cs typeface="+mn-cs"/>
                        </a:rPr>
                        <a:t>Information and Data Manager</a:t>
                      </a:r>
                      <a:endParaRPr lang="en-GB" sz="800" u="none" strike="noStrike" kern="1200" dirty="0">
                        <a:solidFill>
                          <a:schemeClr val="dk1"/>
                        </a:solidFill>
                        <a:effectLst/>
                        <a:latin typeface="+mn-lt"/>
                        <a:ea typeface="+mn-ea"/>
                        <a:cs typeface="+mn-cs"/>
                      </a:endParaRP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Cornwall Council</a:t>
                      </a:r>
                    </a:p>
                  </a:txBody>
                  <a:tcPr marL="9525" marR="9525" marT="9525" marB="0">
                    <a:solidFill>
                      <a:schemeClr val="bg2"/>
                    </a:solidFill>
                  </a:tcPr>
                </a:tc>
                <a:extLst>
                  <a:ext uri="{0D108BD9-81ED-4DB2-BD59-A6C34878D82A}">
                    <a16:rowId xmlns:a16="http://schemas.microsoft.com/office/drawing/2014/main" val="3860369598"/>
                  </a:ext>
                </a:extLst>
              </a:tr>
              <a:tr h="203200">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Phil Stradling</a:t>
                      </a: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Lead Architect</a:t>
                      </a:r>
                    </a:p>
                  </a:txBody>
                  <a:tcPr marL="9525" marR="9525" marT="9525" marB="0">
                    <a:solidFill>
                      <a:schemeClr val="bg2"/>
                    </a:solidFill>
                  </a:tcPr>
                </a:tc>
                <a:tc>
                  <a:txBody>
                    <a:bodyPr/>
                    <a:lstStyle/>
                    <a:p>
                      <a:pPr marL="0" algn="l" defTabSz="914400" rtl="0" eaLnBrk="1" fontAlgn="b" latinLnBrk="0" hangingPunct="1"/>
                      <a:r>
                        <a:rPr lang="en-GB" sz="800" u="none" strike="noStrike" kern="1200" dirty="0">
                          <a:solidFill>
                            <a:schemeClr val="dk1"/>
                          </a:solidFill>
                          <a:effectLst/>
                          <a:latin typeface="+mn-lt"/>
                          <a:ea typeface="+mn-ea"/>
                          <a:cs typeface="+mn-cs"/>
                        </a:rPr>
                        <a:t>NHS England</a:t>
                      </a:r>
                    </a:p>
                  </a:txBody>
                  <a:tcPr marL="9525" marR="9525" marT="9525" marB="0">
                    <a:solidFill>
                      <a:schemeClr val="bg2"/>
                    </a:solidFill>
                  </a:tcPr>
                </a:tc>
                <a:extLst>
                  <a:ext uri="{0D108BD9-81ED-4DB2-BD59-A6C34878D82A}">
                    <a16:rowId xmlns:a16="http://schemas.microsoft.com/office/drawing/2014/main" val="4139195823"/>
                  </a:ext>
                </a:extLst>
              </a:tr>
              <a:tr h="203200">
                <a:tc>
                  <a:txBody>
                    <a:bodyPr/>
                    <a:lstStyle/>
                    <a:p>
                      <a:pPr algn="l" fontAlgn="b"/>
                      <a:r>
                        <a:rPr lang="en-GB" sz="800" b="0" i="0" u="none" strike="noStrike" dirty="0">
                          <a:solidFill>
                            <a:srgbClr val="000000"/>
                          </a:solidFill>
                          <a:effectLst/>
                          <a:latin typeface="Calibri" panose="020F0502020204030204" pitchFamily="34" charset="0"/>
                        </a:rPr>
                        <a:t>Tolu Awofisayo</a:t>
                      </a:r>
                    </a:p>
                  </a:txBody>
                  <a:tcPr marL="9525" marR="9525" marT="9525" marB="0">
                    <a:solidFill>
                      <a:schemeClr val="accent1">
                        <a:lumMod val="40000"/>
                        <a:lumOff val="60000"/>
                      </a:schemeClr>
                    </a:solidFill>
                  </a:tcPr>
                </a:tc>
                <a:tc>
                  <a:txBody>
                    <a:bodyPr/>
                    <a:lstStyle/>
                    <a:p>
                      <a:pPr algn="l" fontAlgn="b"/>
                      <a:r>
                        <a:rPr lang="en-GB" sz="800" u="none" strike="noStrike" kern="1200" dirty="0">
                          <a:solidFill>
                            <a:schemeClr val="dk1"/>
                          </a:solidFill>
                          <a:effectLst/>
                          <a:latin typeface="+mn-lt"/>
                          <a:ea typeface="+mn-ea"/>
                          <a:cs typeface="+mn-cs"/>
                        </a:rPr>
                        <a:t>Interim Senior Programme Manager</a:t>
                      </a:r>
                    </a:p>
                  </a:txBody>
                  <a:tcPr marL="9525" marR="9525" marT="9525" marB="0">
                    <a:solidFill>
                      <a:schemeClr val="accent1">
                        <a:lumMod val="40000"/>
                        <a:lumOff val="60000"/>
                      </a:schemeClr>
                    </a:solidFill>
                  </a:tcPr>
                </a:tc>
                <a:tc>
                  <a:txBody>
                    <a:bodyPr/>
                    <a:lstStyle/>
                    <a:p>
                      <a:pPr algn="l" fontAlgn="b"/>
                      <a:r>
                        <a:rPr lang="en-GB" sz="800" b="0" i="0" u="none" strike="noStrike" dirty="0">
                          <a:solidFill>
                            <a:srgbClr val="000000"/>
                          </a:solidFill>
                          <a:effectLst/>
                          <a:latin typeface="Calibri" panose="020F0502020204030204" pitchFamily="34" charset="0"/>
                        </a:rPr>
                        <a:t>One SW</a:t>
                      </a:r>
                    </a:p>
                  </a:txBody>
                  <a:tcPr marL="9525" marR="9525" marT="9525" marB="0">
                    <a:solidFill>
                      <a:schemeClr val="accent1">
                        <a:lumMod val="40000"/>
                        <a:lumOff val="60000"/>
                      </a:schemeClr>
                    </a:solidFill>
                  </a:tcPr>
                </a:tc>
                <a:extLst>
                  <a:ext uri="{0D108BD9-81ED-4DB2-BD59-A6C34878D82A}">
                    <a16:rowId xmlns:a16="http://schemas.microsoft.com/office/drawing/2014/main" val="3795452115"/>
                  </a:ext>
                </a:extLst>
              </a:tr>
            </a:tbl>
          </a:graphicData>
        </a:graphic>
      </p:graphicFrame>
    </p:spTree>
    <p:extLst>
      <p:ext uri="{BB962C8B-B14F-4D97-AF65-F5344CB8AC3E}">
        <p14:creationId xmlns:p14="http://schemas.microsoft.com/office/powerpoint/2010/main" val="80582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C62A69-2E34-DB4F-BE98-3631B4F6C838}"/>
              </a:ext>
            </a:extLst>
          </p:cNvPr>
          <p:cNvGraphicFramePr>
            <a:graphicFrameLocks noGrp="1"/>
          </p:cNvGraphicFramePr>
          <p:nvPr>
            <p:extLst>
              <p:ext uri="{D42A27DB-BD31-4B8C-83A1-F6EECF244321}">
                <p14:modId xmlns:p14="http://schemas.microsoft.com/office/powerpoint/2010/main" val="2574951284"/>
              </p:ext>
            </p:extLst>
          </p:nvPr>
        </p:nvGraphicFramePr>
        <p:xfrm>
          <a:off x="792480" y="1636395"/>
          <a:ext cx="2318536" cy="3248760"/>
        </p:xfrm>
        <a:graphic>
          <a:graphicData uri="http://schemas.openxmlformats.org/drawingml/2006/table">
            <a:tbl>
              <a:tblPr>
                <a:tableStyleId>{5C22544A-7EE6-4342-B048-85BDC9FD1C3A}</a:tableStyleId>
              </a:tblPr>
              <a:tblGrid>
                <a:gridCol w="886008">
                  <a:extLst>
                    <a:ext uri="{9D8B030D-6E8A-4147-A177-3AD203B41FA5}">
                      <a16:colId xmlns:a16="http://schemas.microsoft.com/office/drawing/2014/main" val="1412761282"/>
                    </a:ext>
                  </a:extLst>
                </a:gridCol>
                <a:gridCol w="1432528">
                  <a:extLst>
                    <a:ext uri="{9D8B030D-6E8A-4147-A177-3AD203B41FA5}">
                      <a16:colId xmlns:a16="http://schemas.microsoft.com/office/drawing/2014/main" val="1354280418"/>
                    </a:ext>
                  </a:extLst>
                </a:gridCol>
              </a:tblGrid>
              <a:tr h="270730">
                <a:tc>
                  <a:txBody>
                    <a:bodyPr/>
                    <a:lstStyle/>
                    <a:p>
                      <a:pPr algn="l" fontAlgn="b"/>
                      <a:r>
                        <a:rPr lang="en-GB" sz="1200" u="none" strike="noStrike">
                          <a:effectLst/>
                        </a:rPr>
                        <a:t>09:15-10:15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4156828"/>
                  </a:ext>
                </a:extLst>
              </a:tr>
              <a:tr h="270730">
                <a:tc>
                  <a:txBody>
                    <a:bodyPr/>
                    <a:lstStyle/>
                    <a:p>
                      <a:pPr algn="l" fontAlgn="b"/>
                      <a:r>
                        <a:rPr lang="en-GB" sz="1200" u="none" strike="noStrike">
                          <a:effectLst/>
                        </a:rPr>
                        <a:t>10:15-10:45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767801"/>
                  </a:ext>
                </a:extLst>
              </a:tr>
              <a:tr h="270730">
                <a:tc>
                  <a:txBody>
                    <a:bodyPr/>
                    <a:lstStyle/>
                    <a:p>
                      <a:pPr algn="l" fontAlgn="b"/>
                      <a:r>
                        <a:rPr lang="en-GB" sz="1200" u="none" strike="noStrike">
                          <a:effectLst/>
                        </a:rPr>
                        <a:t>10:45-11:15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dirty="0">
                          <a:effectLst/>
                        </a:rPr>
                        <a:t>Break</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5129412"/>
                  </a:ext>
                </a:extLst>
              </a:tr>
              <a:tr h="270730">
                <a:tc>
                  <a:txBody>
                    <a:bodyPr/>
                    <a:lstStyle/>
                    <a:p>
                      <a:pPr algn="l" fontAlgn="b"/>
                      <a:r>
                        <a:rPr lang="en-GB" sz="1200" u="none" strike="noStrike">
                          <a:effectLst/>
                        </a:rPr>
                        <a:t>11:15-11:45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109885"/>
                  </a:ext>
                </a:extLst>
              </a:tr>
              <a:tr h="270730">
                <a:tc>
                  <a:txBody>
                    <a:bodyPr/>
                    <a:lstStyle/>
                    <a:p>
                      <a:pPr algn="l" fontAlgn="b"/>
                      <a:r>
                        <a:rPr lang="en-GB" sz="1200" u="none" strike="noStrike">
                          <a:effectLst/>
                        </a:rPr>
                        <a:t>11:45-12:15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9044115"/>
                  </a:ext>
                </a:extLst>
              </a:tr>
              <a:tr h="270730">
                <a:tc>
                  <a:txBody>
                    <a:bodyPr/>
                    <a:lstStyle/>
                    <a:p>
                      <a:pPr algn="l" fontAlgn="b"/>
                      <a:r>
                        <a:rPr lang="en-GB" sz="1200" u="none" strike="noStrike">
                          <a:effectLst/>
                        </a:rPr>
                        <a:t>12:15-13:00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dirty="0">
                          <a:effectLst/>
                        </a:rPr>
                        <a:t>Lunch</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0705665"/>
                  </a:ext>
                </a:extLst>
              </a:tr>
              <a:tr h="270730">
                <a:tc>
                  <a:txBody>
                    <a:bodyPr/>
                    <a:lstStyle/>
                    <a:p>
                      <a:pPr algn="l" fontAlgn="b"/>
                      <a:r>
                        <a:rPr lang="en-GB" sz="1200" u="none" strike="noStrike">
                          <a:effectLst/>
                        </a:rPr>
                        <a:t>13:00-13:30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4085291"/>
                  </a:ext>
                </a:extLst>
              </a:tr>
              <a:tr h="270730">
                <a:tc>
                  <a:txBody>
                    <a:bodyPr/>
                    <a:lstStyle/>
                    <a:p>
                      <a:pPr algn="l" fontAlgn="b"/>
                      <a:r>
                        <a:rPr lang="en-GB" sz="1200" u="none" strike="noStrike">
                          <a:effectLst/>
                        </a:rPr>
                        <a:t>13:30-14:00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38056"/>
                  </a:ext>
                </a:extLst>
              </a:tr>
              <a:tr h="270730">
                <a:tc>
                  <a:txBody>
                    <a:bodyPr/>
                    <a:lstStyle/>
                    <a:p>
                      <a:pPr algn="l" fontAlgn="b"/>
                      <a:r>
                        <a:rPr lang="en-GB" sz="1200" u="none" strike="noStrike">
                          <a:effectLst/>
                        </a:rPr>
                        <a:t>14:00-14:30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a:effectLst/>
                        </a:rPr>
                        <a:t>Break</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655517"/>
                  </a:ext>
                </a:extLst>
              </a:tr>
              <a:tr h="270730">
                <a:tc>
                  <a:txBody>
                    <a:bodyPr/>
                    <a:lstStyle/>
                    <a:p>
                      <a:pPr algn="l" fontAlgn="b"/>
                      <a:r>
                        <a:rPr lang="en-GB" sz="1200" u="none" strike="noStrike">
                          <a:effectLst/>
                        </a:rPr>
                        <a:t>14:30-15:00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2062183"/>
                  </a:ext>
                </a:extLst>
              </a:tr>
              <a:tr h="270730">
                <a:tc>
                  <a:txBody>
                    <a:bodyPr/>
                    <a:lstStyle/>
                    <a:p>
                      <a:pPr algn="l" fontAlgn="b"/>
                      <a:r>
                        <a:rPr lang="en-GB" sz="1200" u="none" strike="noStrike" dirty="0">
                          <a:effectLst/>
                        </a:rPr>
                        <a:t>15:00-15:30</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4644230"/>
                  </a:ext>
                </a:extLst>
              </a:tr>
              <a:tr h="270730">
                <a:tc>
                  <a:txBody>
                    <a:bodyPr/>
                    <a:lstStyle/>
                    <a:p>
                      <a:pPr algn="l" fontAlgn="b"/>
                      <a:r>
                        <a:rPr lang="en-GB" sz="1200" b="0" i="0" u="none" strike="noStrike" dirty="0">
                          <a:solidFill>
                            <a:srgbClr val="000000"/>
                          </a:solidFill>
                          <a:effectLst/>
                          <a:latin typeface="Calibri" panose="020F0502020204030204" pitchFamily="34" charset="0"/>
                        </a:rPr>
                        <a:t>15:30-16:30</a:t>
                      </a:r>
                    </a:p>
                  </a:txBody>
                  <a:tcPr marL="9525" marR="9525" marT="9525" marB="0" anchor="b"/>
                </a:tc>
                <a:tc>
                  <a:txBody>
                    <a:bodyPr/>
                    <a:lstStyle/>
                    <a:p>
                      <a:pPr algn="l" fontAlgn="b"/>
                      <a:r>
                        <a:rPr lang="en-GB" sz="1200" b="0" i="0" u="none" strike="noStrike" dirty="0">
                          <a:solidFill>
                            <a:srgbClr val="000000"/>
                          </a:solidFill>
                          <a:effectLst/>
                          <a:latin typeface="Calibri" panose="020F0502020204030204" pitchFamily="34" charset="0"/>
                        </a:rPr>
                        <a:t>Review feedback</a:t>
                      </a:r>
                    </a:p>
                  </a:txBody>
                  <a:tcPr marL="9525" marR="9525" marT="9525" marB="0" anchor="b"/>
                </a:tc>
                <a:extLst>
                  <a:ext uri="{0D108BD9-81ED-4DB2-BD59-A6C34878D82A}">
                    <a16:rowId xmlns:a16="http://schemas.microsoft.com/office/drawing/2014/main" val="2512349673"/>
                  </a:ext>
                </a:extLst>
              </a:tr>
            </a:tbl>
          </a:graphicData>
        </a:graphic>
      </p:graphicFrame>
      <p:sp>
        <p:nvSpPr>
          <p:cNvPr id="5" name="TextBox 4">
            <a:extLst>
              <a:ext uri="{FF2B5EF4-FFF2-40B4-BE49-F238E27FC236}">
                <a16:creationId xmlns:a16="http://schemas.microsoft.com/office/drawing/2014/main" id="{72750BB7-4635-8644-BB44-796956188209}"/>
              </a:ext>
            </a:extLst>
          </p:cNvPr>
          <p:cNvSpPr txBox="1"/>
          <p:nvPr/>
        </p:nvSpPr>
        <p:spPr>
          <a:xfrm>
            <a:off x="792480" y="365760"/>
            <a:ext cx="3395472" cy="646331"/>
          </a:xfrm>
          <a:prstGeom prst="rect">
            <a:avLst/>
          </a:prstGeom>
          <a:noFill/>
        </p:spPr>
        <p:txBody>
          <a:bodyPr wrap="square" rtlCol="0">
            <a:spAutoFit/>
          </a:bodyPr>
          <a:lstStyle/>
          <a:p>
            <a:r>
              <a:rPr lang="en-US" dirty="0"/>
              <a:t>Session Timings – Allowing for 8 Suppliers Each Day</a:t>
            </a:r>
          </a:p>
        </p:txBody>
      </p:sp>
    </p:spTree>
    <p:extLst>
      <p:ext uri="{BB962C8B-B14F-4D97-AF65-F5344CB8AC3E}">
        <p14:creationId xmlns:p14="http://schemas.microsoft.com/office/powerpoint/2010/main" val="398436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386D6B9-C149-444D-9701-A2B13D19BD60}"/>
              </a:ext>
            </a:extLst>
          </p:cNvPr>
          <p:cNvGraphicFramePr>
            <a:graphicFrameLocks noGrp="1"/>
          </p:cNvGraphicFramePr>
          <p:nvPr>
            <p:extLst>
              <p:ext uri="{D42A27DB-BD31-4B8C-83A1-F6EECF244321}">
                <p14:modId xmlns:p14="http://schemas.microsoft.com/office/powerpoint/2010/main" val="1126455758"/>
              </p:ext>
            </p:extLst>
          </p:nvPr>
        </p:nvGraphicFramePr>
        <p:xfrm>
          <a:off x="785368" y="650526"/>
          <a:ext cx="4737608" cy="3434080"/>
        </p:xfrm>
        <a:graphic>
          <a:graphicData uri="http://schemas.openxmlformats.org/drawingml/2006/table">
            <a:tbl>
              <a:tblPr/>
              <a:tblGrid>
                <a:gridCol w="4737608">
                  <a:extLst>
                    <a:ext uri="{9D8B030D-6E8A-4147-A177-3AD203B41FA5}">
                      <a16:colId xmlns:a16="http://schemas.microsoft.com/office/drawing/2014/main" val="2060712653"/>
                    </a:ext>
                  </a:extLst>
                </a:gridCol>
              </a:tblGrid>
              <a:tr h="203200">
                <a:tc>
                  <a:txBody>
                    <a:bodyPr/>
                    <a:lstStyle/>
                    <a:p>
                      <a:pPr>
                        <a:spcAft>
                          <a:spcPts val="0"/>
                        </a:spcAft>
                      </a:pPr>
                      <a:r>
                        <a:rPr lang="en-GB" sz="1200" dirty="0">
                          <a:solidFill>
                            <a:srgbClr val="000000"/>
                          </a:solidFill>
                          <a:effectLst/>
                          <a:latin typeface="Calibri" panose="020F0502020204030204" pitchFamily="34" charset="0"/>
                        </a:rPr>
                        <a:t>1. </a:t>
                      </a:r>
                      <a:r>
                        <a:rPr lang="en-GB" sz="1200" dirty="0" err="1">
                          <a:solidFill>
                            <a:srgbClr val="000000"/>
                          </a:solidFill>
                          <a:effectLst/>
                          <a:latin typeface="Calibri" panose="020F0502020204030204" pitchFamily="34" charset="0"/>
                        </a:rPr>
                        <a:t>Intersystems</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1173372845"/>
                  </a:ext>
                </a:extLst>
              </a:tr>
              <a:tr h="203200">
                <a:tc>
                  <a:txBody>
                    <a:bodyPr/>
                    <a:lstStyle/>
                    <a:p>
                      <a:pPr>
                        <a:spcAft>
                          <a:spcPts val="0"/>
                        </a:spcAft>
                      </a:pPr>
                      <a:r>
                        <a:rPr lang="en-GB" sz="1200" dirty="0">
                          <a:solidFill>
                            <a:srgbClr val="000000"/>
                          </a:solidFill>
                          <a:effectLst/>
                          <a:latin typeface="Calibri" panose="020F0502020204030204" pitchFamily="34" charset="0"/>
                        </a:rPr>
                        <a:t>2. Patient Knows Best</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34948456"/>
                  </a:ext>
                </a:extLst>
              </a:tr>
              <a:tr h="203200">
                <a:tc>
                  <a:txBody>
                    <a:bodyPr/>
                    <a:lstStyle/>
                    <a:p>
                      <a:pPr>
                        <a:spcAft>
                          <a:spcPts val="0"/>
                        </a:spcAft>
                      </a:pPr>
                      <a:r>
                        <a:rPr lang="en-GB" sz="1200" dirty="0">
                          <a:solidFill>
                            <a:srgbClr val="000000"/>
                          </a:solidFill>
                          <a:effectLst/>
                          <a:latin typeface="Calibri" panose="020F0502020204030204" pitchFamily="34" charset="0"/>
                        </a:rPr>
                        <a:t>3. Orion Health</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3380538356"/>
                  </a:ext>
                </a:extLst>
              </a:tr>
              <a:tr h="203200">
                <a:tc>
                  <a:txBody>
                    <a:bodyPr/>
                    <a:lstStyle/>
                    <a:p>
                      <a:pPr>
                        <a:spcAft>
                          <a:spcPts val="0"/>
                        </a:spcAft>
                      </a:pPr>
                      <a:r>
                        <a:rPr lang="en-GB" sz="1200" dirty="0">
                          <a:solidFill>
                            <a:srgbClr val="000000"/>
                          </a:solidFill>
                          <a:effectLst/>
                          <a:latin typeface="Calibri" panose="020F0502020204030204" pitchFamily="34" charset="0"/>
                        </a:rPr>
                        <a:t>4. Black Pear</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1897960097"/>
                  </a:ext>
                </a:extLst>
              </a:tr>
              <a:tr h="203200">
                <a:tc>
                  <a:txBody>
                    <a:bodyPr/>
                    <a:lstStyle/>
                    <a:p>
                      <a:pPr>
                        <a:spcAft>
                          <a:spcPts val="0"/>
                        </a:spcAft>
                      </a:pPr>
                      <a:r>
                        <a:rPr lang="en-GB" sz="1200" dirty="0">
                          <a:solidFill>
                            <a:srgbClr val="000000"/>
                          </a:solidFill>
                          <a:effectLst/>
                          <a:latin typeface="Calibri" panose="020F0502020204030204" pitchFamily="34" charset="0"/>
                        </a:rPr>
                        <a:t>5. IT Solutions Opportunities (ATOS)</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2506848480"/>
                  </a:ext>
                </a:extLst>
              </a:tr>
              <a:tr h="203200">
                <a:tc>
                  <a:txBody>
                    <a:bodyPr/>
                    <a:lstStyle/>
                    <a:p>
                      <a:pPr>
                        <a:spcAft>
                          <a:spcPts val="0"/>
                        </a:spcAft>
                      </a:pPr>
                      <a:r>
                        <a:rPr lang="en-GB" sz="1200" dirty="0">
                          <a:solidFill>
                            <a:srgbClr val="000000"/>
                          </a:solidFill>
                          <a:effectLst/>
                          <a:latin typeface="Calibri" panose="020F0502020204030204" pitchFamily="34" charset="0"/>
                        </a:rPr>
                        <a:t>6. System C &amp; Graphnet</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2855410624"/>
                  </a:ext>
                </a:extLst>
              </a:tr>
              <a:tr h="203200">
                <a:tc>
                  <a:txBody>
                    <a:bodyPr/>
                    <a:lstStyle/>
                    <a:p>
                      <a:pPr>
                        <a:spcAft>
                          <a:spcPts val="0"/>
                        </a:spcAft>
                      </a:pPr>
                      <a:r>
                        <a:rPr lang="en-GB" sz="1200" dirty="0">
                          <a:solidFill>
                            <a:srgbClr val="000000"/>
                          </a:solidFill>
                          <a:effectLst/>
                          <a:latin typeface="Calibri" panose="020F0502020204030204" pitchFamily="34" charset="0"/>
                        </a:rPr>
                        <a:t>7. AIMES</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3279971974"/>
                  </a:ext>
                </a:extLst>
              </a:tr>
              <a:tr h="203200">
                <a:tc>
                  <a:txBody>
                    <a:bodyPr/>
                    <a:lstStyle/>
                    <a:p>
                      <a:pPr>
                        <a:spcAft>
                          <a:spcPts val="0"/>
                        </a:spcAft>
                      </a:pPr>
                      <a:r>
                        <a:rPr lang="en-GB" sz="1200" dirty="0">
                          <a:solidFill>
                            <a:srgbClr val="000000"/>
                          </a:solidFill>
                          <a:effectLst/>
                          <a:latin typeface="Calibri" panose="020F0502020204030204" pitchFamily="34" charset="0"/>
                        </a:rPr>
                        <a:t>8. Philips</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2908002319"/>
                  </a:ext>
                </a:extLst>
              </a:tr>
              <a:tr h="203200">
                <a:tc>
                  <a:txBody>
                    <a:bodyPr/>
                    <a:lstStyle/>
                    <a:p>
                      <a:pPr>
                        <a:spcAft>
                          <a:spcPts val="0"/>
                        </a:spcAft>
                      </a:pPr>
                      <a:r>
                        <a:rPr lang="en-GB" sz="1200" dirty="0">
                          <a:solidFill>
                            <a:srgbClr val="000000"/>
                          </a:solidFill>
                          <a:effectLst/>
                          <a:latin typeface="Calibri" panose="020F0502020204030204" pitchFamily="34" charset="0"/>
                        </a:rPr>
                        <a:t>9. Clinical Architecture</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1154427230"/>
                  </a:ext>
                </a:extLst>
              </a:tr>
              <a:tr h="203200">
                <a:tc>
                  <a:txBody>
                    <a:bodyPr/>
                    <a:lstStyle/>
                    <a:p>
                      <a:pPr>
                        <a:spcAft>
                          <a:spcPts val="0"/>
                        </a:spcAft>
                      </a:pPr>
                      <a:r>
                        <a:rPr lang="en-GB" sz="1200" dirty="0">
                          <a:solidFill>
                            <a:srgbClr val="000000"/>
                          </a:solidFill>
                          <a:effectLst/>
                          <a:latin typeface="Calibri" panose="020F0502020204030204" pitchFamily="34" charset="0"/>
                        </a:rPr>
                        <a:t>10. Arden &amp; GEM</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3000835603"/>
                  </a:ext>
                </a:extLst>
              </a:tr>
              <a:tr h="203200">
                <a:tc>
                  <a:txBody>
                    <a:bodyPr/>
                    <a:lstStyle/>
                    <a:p>
                      <a:pPr>
                        <a:spcAft>
                          <a:spcPts val="0"/>
                        </a:spcAft>
                      </a:pPr>
                      <a:r>
                        <a:rPr lang="en-GB" sz="1200" dirty="0">
                          <a:solidFill>
                            <a:srgbClr val="000000"/>
                          </a:solidFill>
                          <a:effectLst/>
                          <a:latin typeface="Calibri" panose="020F0502020204030204" pitchFamily="34" charset="0"/>
                        </a:rPr>
                        <a:t>11. </a:t>
                      </a:r>
                      <a:r>
                        <a:rPr lang="en-GB" sz="1200" dirty="0" err="1">
                          <a:solidFill>
                            <a:srgbClr val="000000"/>
                          </a:solidFill>
                          <a:effectLst/>
                          <a:latin typeface="Calibri" panose="020F0502020204030204" pitchFamily="34" charset="0"/>
                        </a:rPr>
                        <a:t>NHSß</a:t>
                      </a:r>
                      <a:r>
                        <a:rPr lang="en-GB" sz="1200" dirty="0">
                          <a:solidFill>
                            <a:srgbClr val="000000"/>
                          </a:solidFill>
                          <a:effectLst/>
                          <a:latin typeface="Calibri" panose="020F0502020204030204" pitchFamily="34" charset="0"/>
                        </a:rPr>
                        <a:t> South, Central And West Commissioning Support Unit</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4284130863"/>
                  </a:ext>
                </a:extLst>
              </a:tr>
              <a:tr h="203200">
                <a:tc>
                  <a:txBody>
                    <a:bodyPr/>
                    <a:lstStyle/>
                    <a:p>
                      <a:pPr>
                        <a:spcAft>
                          <a:spcPts val="0"/>
                        </a:spcAft>
                      </a:pPr>
                      <a:r>
                        <a:rPr lang="en-GB" sz="1200" dirty="0">
                          <a:solidFill>
                            <a:srgbClr val="000000"/>
                          </a:solidFill>
                          <a:effectLst/>
                          <a:latin typeface="Calibri" panose="020F0502020204030204" pitchFamily="34" charset="0"/>
                        </a:rPr>
                        <a:t>12. PA Consulting</a:t>
                      </a:r>
                      <a:endParaRPr lang="en-GB" sz="1200" dirty="0">
                        <a:effectLst/>
                        <a:latin typeface="Calibri" panose="020F050202020403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343205455"/>
                  </a:ext>
                </a:extLst>
              </a:tr>
              <a:tr h="203200">
                <a:tc>
                  <a:txBody>
                    <a:bodyPr/>
                    <a:lstStyle/>
                    <a:p>
                      <a:pPr>
                        <a:spcAft>
                          <a:spcPts val="0"/>
                        </a:spcAft>
                      </a:pPr>
                      <a:r>
                        <a:rPr lang="en-GB" sz="1200" kern="1200" dirty="0">
                          <a:solidFill>
                            <a:srgbClr val="000000"/>
                          </a:solidFill>
                          <a:effectLst/>
                          <a:latin typeface="Calibri" panose="020F0502020204030204" pitchFamily="34" charset="0"/>
                          <a:ea typeface="+mn-ea"/>
                          <a:cs typeface="+mn-cs"/>
                        </a:rPr>
                        <a:t>13. Cerner</a:t>
                      </a: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3319761814"/>
                  </a:ext>
                </a:extLst>
              </a:tr>
              <a:tr h="203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kern="1200" dirty="0">
                          <a:solidFill>
                            <a:srgbClr val="000000"/>
                          </a:solidFill>
                          <a:effectLst/>
                          <a:latin typeface="Calibri" panose="020F0502020204030204" pitchFamily="34" charset="0"/>
                          <a:ea typeface="+mn-ea"/>
                          <a:cs typeface="+mn-cs"/>
                        </a:rPr>
                        <a:t>14. Quantum Analytica</a:t>
                      </a: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4116358650"/>
                  </a:ext>
                </a:extLst>
              </a:tr>
              <a:tr h="203200">
                <a:tc>
                  <a:txBody>
                    <a:bodyPr/>
                    <a:lstStyle/>
                    <a:p>
                      <a:pPr>
                        <a:spcAft>
                          <a:spcPts val="0"/>
                        </a:spcAft>
                      </a:pPr>
                      <a:r>
                        <a:rPr lang="en-US" altLang="en-US" sz="1200" kern="1200" dirty="0">
                          <a:solidFill>
                            <a:srgbClr val="000000"/>
                          </a:solidFill>
                          <a:effectLst/>
                          <a:latin typeface="Calibri" panose="020F0502020204030204" pitchFamily="34" charset="0"/>
                          <a:ea typeface="+mn-ea"/>
                          <a:cs typeface="+mn-cs"/>
                        </a:rPr>
                        <a:t>15. All Scripts </a:t>
                      </a:r>
                      <a:endParaRPr lang="en-GB" sz="1200" kern="1200" dirty="0">
                        <a:solidFill>
                          <a:srgbClr val="000000"/>
                        </a:solidFill>
                        <a:effectLst/>
                        <a:latin typeface="Calibri" panose="020F0502020204030204" pitchFamily="34" charset="0"/>
                        <a:ea typeface="+mn-ea"/>
                        <a:cs typeface="+mn-cs"/>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1008725140"/>
                  </a:ext>
                </a:extLst>
              </a:tr>
              <a:tr h="203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000000"/>
                          </a:solidFill>
                          <a:effectLst/>
                          <a:latin typeface="Calibri" panose="020F0502020204030204" pitchFamily="34" charset="0"/>
                        </a:rPr>
                        <a:t>16. Kainos</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849275053"/>
                  </a:ext>
                </a:extLst>
              </a:tr>
              <a:tr h="151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rgbClr val="000000"/>
                        </a:solidFill>
                        <a:effectLst/>
                        <a:latin typeface="Calibri" panose="020F0502020204030204" pitchFamily="34" charset="0"/>
                        <a:ea typeface="+mn-ea"/>
                        <a:cs typeface="+mn-cs"/>
                      </a:endParaRPr>
                    </a:p>
                  </a:txBody>
                  <a:tcPr marL="68580" marR="68580" marT="0" marB="0" anchor="b">
                    <a:lnL>
                      <a:noFill/>
                    </a:lnL>
                    <a:lnR>
                      <a:noFill/>
                    </a:lnR>
                    <a:lnT>
                      <a:noFill/>
                    </a:lnT>
                    <a:lnB>
                      <a:noFill/>
                    </a:lnB>
                    <a:solidFill>
                      <a:srgbClr val="FFF2CC"/>
                    </a:solidFill>
                  </a:tcPr>
                </a:tc>
                <a:extLst>
                  <a:ext uri="{0D108BD9-81ED-4DB2-BD59-A6C34878D82A}">
                    <a16:rowId xmlns:a16="http://schemas.microsoft.com/office/drawing/2014/main" val="850161811"/>
                  </a:ext>
                </a:extLst>
              </a:tr>
            </a:tbl>
          </a:graphicData>
        </a:graphic>
      </p:graphicFrame>
      <p:sp>
        <p:nvSpPr>
          <p:cNvPr id="7" name="TextBox 6">
            <a:extLst>
              <a:ext uri="{FF2B5EF4-FFF2-40B4-BE49-F238E27FC236}">
                <a16:creationId xmlns:a16="http://schemas.microsoft.com/office/drawing/2014/main" id="{6D382B98-EFCA-314C-9821-D0E2D84C78E6}"/>
              </a:ext>
            </a:extLst>
          </p:cNvPr>
          <p:cNvSpPr txBox="1"/>
          <p:nvPr/>
        </p:nvSpPr>
        <p:spPr>
          <a:xfrm>
            <a:off x="785368" y="4681728"/>
            <a:ext cx="3212592" cy="969496"/>
          </a:xfrm>
          <a:prstGeom prst="rect">
            <a:avLst/>
          </a:prstGeom>
          <a:noFill/>
        </p:spPr>
        <p:txBody>
          <a:bodyPr wrap="square" rtlCol="0">
            <a:spAutoFit/>
          </a:bodyPr>
          <a:lstStyle/>
          <a:p>
            <a:r>
              <a:rPr lang="en-US" dirty="0"/>
              <a:t>Event Bright Registration Page:</a:t>
            </a:r>
          </a:p>
          <a:p>
            <a:endParaRPr lang="en-US" dirty="0"/>
          </a:p>
          <a:p>
            <a:r>
              <a:rPr lang="en-GB" sz="1050" dirty="0">
                <a:hlinkClick r:id="rId2"/>
              </a:rPr>
              <a:t>https://www.eventbrite.co.uk/e/supplier-engagement-days-registration-58806917072?ref=estw</a:t>
            </a:r>
            <a:endParaRPr lang="en-US" sz="1050" dirty="0"/>
          </a:p>
        </p:txBody>
      </p:sp>
      <p:sp>
        <p:nvSpPr>
          <p:cNvPr id="8" name="TextBox 7">
            <a:extLst>
              <a:ext uri="{FF2B5EF4-FFF2-40B4-BE49-F238E27FC236}">
                <a16:creationId xmlns:a16="http://schemas.microsoft.com/office/drawing/2014/main" id="{64AA72EA-B854-A348-83EA-4CA354B5F74E}"/>
              </a:ext>
            </a:extLst>
          </p:cNvPr>
          <p:cNvSpPr txBox="1"/>
          <p:nvPr/>
        </p:nvSpPr>
        <p:spPr>
          <a:xfrm>
            <a:off x="6393342" y="408788"/>
            <a:ext cx="5141284" cy="6001643"/>
          </a:xfrm>
          <a:prstGeom prst="rect">
            <a:avLst/>
          </a:prstGeom>
          <a:noFill/>
        </p:spPr>
        <p:txBody>
          <a:bodyPr wrap="square" rtlCol="0">
            <a:spAutoFit/>
          </a:bodyPr>
          <a:lstStyle/>
          <a:p>
            <a:r>
              <a:rPr lang="en-US" dirty="0"/>
              <a:t>Notes:</a:t>
            </a:r>
          </a:p>
          <a:p>
            <a:endParaRPr lang="en-US" dirty="0"/>
          </a:p>
          <a:p>
            <a:pPr marL="171450" indent="-171450">
              <a:buFont typeface="Arial" panose="020B0604020202020204" pitchFamily="34" charset="0"/>
              <a:buChar char="•"/>
            </a:pPr>
            <a:r>
              <a:rPr lang="en-US" sz="1200" dirty="0"/>
              <a:t>Maximum of 4 representatives from each supplier</a:t>
            </a:r>
          </a:p>
          <a:p>
            <a:pPr marL="171450" indent="-171450">
              <a:buFont typeface="Arial" panose="020B0604020202020204" pitchFamily="34" charset="0"/>
              <a:buChar char="•"/>
            </a:pPr>
            <a:r>
              <a:rPr lang="en-US" sz="1200" dirty="0"/>
              <a:t>3 to 5  rooms for Focus Groups</a:t>
            </a:r>
          </a:p>
          <a:p>
            <a:pPr marL="171450" indent="-171450">
              <a:buFont typeface="Arial" panose="020B0604020202020204" pitchFamily="34" charset="0"/>
              <a:buChar char="•"/>
            </a:pPr>
            <a:r>
              <a:rPr lang="en-US" sz="1200" dirty="0"/>
              <a:t>One waiting room for suppliers</a:t>
            </a:r>
          </a:p>
          <a:p>
            <a:pPr marL="171450" indent="-171450">
              <a:buFont typeface="Arial" panose="020B0604020202020204" pitchFamily="34" charset="0"/>
              <a:buChar char="•"/>
            </a:pPr>
            <a:r>
              <a:rPr lang="en-US" sz="1200" dirty="0"/>
              <a:t>Suppliers to be emailed Event Bright invites (IB and PA)</a:t>
            </a:r>
          </a:p>
          <a:p>
            <a:pPr marL="171450" indent="-171450">
              <a:buFont typeface="Arial" panose="020B0604020202020204" pitchFamily="34" charset="0"/>
              <a:buChar char="•"/>
            </a:pPr>
            <a:r>
              <a:rPr lang="en-US" sz="1200" dirty="0"/>
              <a:t>Delegates to be email Event Bright Invites (IB and PA)</a:t>
            </a:r>
          </a:p>
          <a:p>
            <a:pPr marL="171450" indent="-171450">
              <a:buFont typeface="Arial" panose="020B0604020202020204" pitchFamily="34" charset="0"/>
              <a:buChar char="•"/>
            </a:pPr>
            <a:r>
              <a:rPr lang="en-US" sz="1200" dirty="0"/>
              <a:t>Delegates to be briefed by DES @ 9:00 – 9:15</a:t>
            </a:r>
          </a:p>
          <a:p>
            <a:pPr marL="171450" indent="-171450">
              <a:buFont typeface="Arial" panose="020B0604020202020204" pitchFamily="34" charset="0"/>
              <a:buChar char="•"/>
            </a:pPr>
            <a:r>
              <a:rPr lang="en-US" sz="1200" dirty="0"/>
              <a:t>Suppliers to be briefed by MS @ 9:00 – 9:15</a:t>
            </a:r>
          </a:p>
          <a:p>
            <a:pPr marL="171450" indent="-171450">
              <a:buFont typeface="Arial" panose="020B0604020202020204" pitchFamily="34" charset="0"/>
              <a:buChar char="•"/>
            </a:pPr>
            <a:r>
              <a:rPr lang="en-US" sz="1200" dirty="0"/>
              <a:t>Check with invitees for dietary requirements via Event Bright</a:t>
            </a:r>
          </a:p>
          <a:p>
            <a:pPr marL="171450" indent="-171450">
              <a:buFont typeface="Arial" panose="020B0604020202020204" pitchFamily="34" charset="0"/>
              <a:buChar char="•"/>
            </a:pPr>
            <a:r>
              <a:rPr lang="en-US" sz="1200" dirty="0"/>
              <a:t>Arrivals each day from 8:30am</a:t>
            </a:r>
          </a:p>
          <a:p>
            <a:pPr marL="171450" indent="-171450">
              <a:buFont typeface="Arial" panose="020B0604020202020204" pitchFamily="34" charset="0"/>
              <a:buChar char="•"/>
            </a:pPr>
            <a:r>
              <a:rPr lang="en-US" sz="1200" dirty="0"/>
              <a:t>Team arrival from 8:00am</a:t>
            </a:r>
          </a:p>
          <a:p>
            <a:pPr marL="171450" indent="-171450">
              <a:buFont typeface="Arial" panose="020B0604020202020204" pitchFamily="34" charset="0"/>
              <a:buChar char="•"/>
            </a:pPr>
            <a:r>
              <a:rPr lang="en-US" sz="1200" dirty="0"/>
              <a:t>Each group to have a chair person, with preset questions. Additional supplementary questions are permitted if there is sufficient time</a:t>
            </a:r>
          </a:p>
          <a:p>
            <a:pPr marL="171450" indent="-171450">
              <a:buFont typeface="Arial" panose="020B0604020202020204" pitchFamily="34" charset="0"/>
              <a:buChar char="•"/>
            </a:pPr>
            <a:r>
              <a:rPr lang="en-US" sz="1200" dirty="0"/>
              <a:t>Links to video clips to be circulated to delegates from Event Bright from week ending 19/04</a:t>
            </a:r>
          </a:p>
          <a:p>
            <a:pPr marL="171450" indent="-171450">
              <a:buFont typeface="Arial" panose="020B0604020202020204" pitchFamily="34" charset="0"/>
              <a:buChar char="•"/>
            </a:pPr>
            <a:r>
              <a:rPr lang="en-US" sz="1200" dirty="0"/>
              <a:t>Each focus group table have attendees names and focus group name printed</a:t>
            </a:r>
          </a:p>
          <a:p>
            <a:pPr marL="171450" indent="-171450">
              <a:buFont typeface="Arial" panose="020B0604020202020204" pitchFamily="34" charset="0"/>
              <a:buChar char="•"/>
            </a:pPr>
            <a:r>
              <a:rPr lang="en-US" sz="1200" dirty="0"/>
              <a:t>EF to prepare name badges</a:t>
            </a:r>
          </a:p>
          <a:p>
            <a:pPr marL="171450" indent="-171450">
              <a:buFont typeface="Arial" panose="020B0604020202020204" pitchFamily="34" charset="0"/>
              <a:buChar char="•"/>
            </a:pPr>
            <a:r>
              <a:rPr lang="en-US" sz="1200" dirty="0"/>
              <a:t>EF to prepare a signing in sheet</a:t>
            </a:r>
          </a:p>
          <a:p>
            <a:pPr marL="171450" indent="-171450">
              <a:buFont typeface="Arial" panose="020B0604020202020204" pitchFamily="34" charset="0"/>
              <a:buChar char="•"/>
            </a:pPr>
            <a:r>
              <a:rPr lang="en-US" sz="1200" dirty="0"/>
              <a:t>Wash-up meeting on the 15</a:t>
            </a:r>
            <a:r>
              <a:rPr lang="en-US" sz="1200" baseline="30000" dirty="0"/>
              <a:t>th</a:t>
            </a:r>
            <a:r>
              <a:rPr lang="en-US" sz="1200" dirty="0"/>
              <a:t> (need to confirm the venue)</a:t>
            </a:r>
          </a:p>
          <a:p>
            <a:pPr marL="171450" indent="-171450">
              <a:buFont typeface="Arial" panose="020B0604020202020204" pitchFamily="34" charset="0"/>
              <a:buChar char="•"/>
            </a:pPr>
            <a:r>
              <a:rPr lang="en-US" sz="1200" dirty="0"/>
              <a:t>Invites for 3,10 to go to One SW Team: Nina, Malcolm, Nige, Paul, Ian, Dave, Tolu, Dom, Gary</a:t>
            </a:r>
          </a:p>
          <a:p>
            <a:pPr marL="171450" indent="-171450">
              <a:buFont typeface="Arial" panose="020B0604020202020204" pitchFamily="34" charset="0"/>
              <a:buChar char="•"/>
            </a:pPr>
            <a:r>
              <a:rPr lang="en-US" sz="1200" dirty="0"/>
              <a:t>Invites for  15</a:t>
            </a:r>
            <a:r>
              <a:rPr lang="en-US" sz="1200" baseline="30000" dirty="0"/>
              <a:t>th</a:t>
            </a:r>
            <a:r>
              <a:rPr lang="en-US" sz="1200" dirty="0"/>
              <a:t>  to go to One SW Team: Nina, Malcolm, Nige, Paul, Ian, Dave, Dom, Gary, Nick, Una, David McClay, Tony, Engine Shed available EF will book from 10:00 – 4:00 and will use from  11:00 – 3:00 EF will check with St James’ Priory</a:t>
            </a:r>
          </a:p>
          <a:p>
            <a:pPr marL="171450" indent="-171450">
              <a:buFont typeface="Arial" panose="020B0604020202020204" pitchFamily="34" charset="0"/>
              <a:buChar char="•"/>
            </a:pPr>
            <a:r>
              <a:rPr lang="en-US" sz="1200" dirty="0"/>
              <a:t>Confirm with Taunton Rugby Club room arrangements and catering.</a:t>
            </a:r>
          </a:p>
          <a:p>
            <a:pPr marL="171450" indent="-171450">
              <a:buFont typeface="Arial" panose="020B0604020202020204" pitchFamily="34" charset="0"/>
              <a:buChar char="•"/>
            </a:pPr>
            <a:r>
              <a:rPr lang="en-US" sz="1200" dirty="0"/>
              <a:t>60 delegates + 30 suppliers each day (approx.)</a:t>
            </a:r>
          </a:p>
          <a:p>
            <a:pPr marL="171450" indent="-171450">
              <a:buFont typeface="Arial" panose="020B0604020202020204" pitchFamily="34" charset="0"/>
              <a:buChar char="•"/>
            </a:pPr>
            <a:r>
              <a:rPr lang="en-US" sz="1200" dirty="0"/>
              <a:t>IB to contact </a:t>
            </a:r>
            <a:r>
              <a:rPr lang="en-GB" sz="1200" dirty="0"/>
              <a:t>James Tolman </a:t>
            </a:r>
            <a:r>
              <a:rPr lang="en-GB" sz="1200" dirty="0">
                <a:hlinkClick r:id="rId3">
                  <a:extLst>
                    <a:ext uri="{A12FA001-AC4F-418D-AE19-62706E023703}">
                      <ahyp:hlinkClr xmlns:ahyp="http://schemas.microsoft.com/office/drawing/2018/hyperlinkcolor" val="tx"/>
                    </a:ext>
                  </a:extLst>
                </a:hlinkClick>
              </a:rPr>
              <a:t>01823336363</a:t>
            </a:r>
            <a:r>
              <a:rPr lang="en-GB" sz="1200" dirty="0"/>
              <a:t> @ Taunton Rugby Ground to finalise room bookings.</a:t>
            </a:r>
          </a:p>
          <a:p>
            <a:endParaRPr lang="en-US" sz="1200" dirty="0"/>
          </a:p>
        </p:txBody>
      </p:sp>
    </p:spTree>
    <p:extLst>
      <p:ext uri="{BB962C8B-B14F-4D97-AF65-F5344CB8AC3E}">
        <p14:creationId xmlns:p14="http://schemas.microsoft.com/office/powerpoint/2010/main" val="215695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051B-907F-BF42-BF79-48DE6A9F90DC}"/>
              </a:ext>
            </a:extLst>
          </p:cNvPr>
          <p:cNvSpPr>
            <a:spLocks noGrp="1"/>
          </p:cNvSpPr>
          <p:nvPr>
            <p:ph type="title"/>
          </p:nvPr>
        </p:nvSpPr>
        <p:spPr/>
        <p:txBody>
          <a:bodyPr/>
          <a:lstStyle/>
          <a:p>
            <a:r>
              <a:rPr lang="en-US" dirty="0"/>
              <a:t>Supplier Response Recording</a:t>
            </a:r>
          </a:p>
        </p:txBody>
      </p:sp>
      <p:sp>
        <p:nvSpPr>
          <p:cNvPr id="3" name="Content Placeholder 2">
            <a:extLst>
              <a:ext uri="{FF2B5EF4-FFF2-40B4-BE49-F238E27FC236}">
                <a16:creationId xmlns:a16="http://schemas.microsoft.com/office/drawing/2014/main" id="{C11FC0B7-1CED-4146-9D17-72BB5A301484}"/>
              </a:ext>
            </a:extLst>
          </p:cNvPr>
          <p:cNvSpPr>
            <a:spLocks noGrp="1"/>
          </p:cNvSpPr>
          <p:nvPr>
            <p:ph idx="1"/>
          </p:nvPr>
        </p:nvSpPr>
        <p:spPr/>
        <p:txBody>
          <a:bodyPr/>
          <a:lstStyle/>
          <a:p>
            <a:r>
              <a:rPr lang="en-US" dirty="0"/>
              <a:t>Form to have key questions</a:t>
            </a:r>
          </a:p>
          <a:p>
            <a:r>
              <a:rPr lang="en-US" dirty="0"/>
              <a:t>One SW team member to record key points on Word template from suppliers.</a:t>
            </a:r>
          </a:p>
          <a:p>
            <a:r>
              <a:rPr lang="en-US" dirty="0"/>
              <a:t>Attendees to note features worthy of highlighting to the One SW team.</a:t>
            </a:r>
          </a:p>
        </p:txBody>
      </p:sp>
    </p:spTree>
    <p:extLst>
      <p:ext uri="{BB962C8B-B14F-4D97-AF65-F5344CB8AC3E}">
        <p14:creationId xmlns:p14="http://schemas.microsoft.com/office/powerpoint/2010/main" val="165913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F6C63A-CFE2-BF44-A21F-ABC8FFA71E6F}"/>
              </a:ext>
            </a:extLst>
          </p:cNvPr>
          <p:cNvSpPr txBox="1"/>
          <p:nvPr/>
        </p:nvSpPr>
        <p:spPr>
          <a:xfrm>
            <a:off x="496520" y="302359"/>
            <a:ext cx="5881243" cy="6555641"/>
          </a:xfrm>
          <a:prstGeom prst="rect">
            <a:avLst/>
          </a:prstGeom>
          <a:noFill/>
        </p:spPr>
        <p:txBody>
          <a:bodyPr wrap="square" rtlCol="0">
            <a:spAutoFit/>
          </a:bodyPr>
          <a:lstStyle/>
          <a:p>
            <a:r>
              <a:rPr lang="en-GB" sz="1400" dirty="0"/>
              <a:t>Dear Colleagues,</a:t>
            </a:r>
          </a:p>
          <a:p>
            <a:r>
              <a:rPr lang="en-GB" sz="1400" dirty="0"/>
              <a:t> </a:t>
            </a:r>
          </a:p>
          <a:p>
            <a:r>
              <a:rPr lang="en-GB" sz="1400" dirty="0"/>
              <a:t>Thank you for agreeing to attend the One South West Supplier Engagement Event.</a:t>
            </a:r>
          </a:p>
          <a:p>
            <a:r>
              <a:rPr lang="en-GB" sz="1400" dirty="0"/>
              <a:t> </a:t>
            </a:r>
          </a:p>
          <a:p>
            <a:r>
              <a:rPr lang="en-GB" sz="1400" dirty="0"/>
              <a:t>The timing and location is;</a:t>
            </a:r>
          </a:p>
          <a:p>
            <a:r>
              <a:rPr lang="en-GB" sz="1400" dirty="0"/>
              <a:t> </a:t>
            </a:r>
          </a:p>
          <a:p>
            <a:r>
              <a:rPr lang="en-GB" sz="1400" dirty="0"/>
              <a:t>3 and 10th May, Taunton Rugby Club, 9:15 – 4:30 </a:t>
            </a:r>
          </a:p>
          <a:p>
            <a:r>
              <a:rPr lang="en-GB" sz="1400" dirty="0" err="1"/>
              <a:t>Commsplus</a:t>
            </a:r>
            <a:r>
              <a:rPr lang="en-GB" sz="1400" dirty="0"/>
              <a:t> Stadium</a:t>
            </a:r>
            <a:br>
              <a:rPr lang="en-GB" sz="1400" dirty="0"/>
            </a:br>
            <a:r>
              <a:rPr lang="en-GB" sz="1400" dirty="0"/>
              <a:t>Hyde Lane, </a:t>
            </a:r>
            <a:r>
              <a:rPr lang="en-GB" sz="1400" dirty="0" err="1"/>
              <a:t>Bathpool</a:t>
            </a:r>
            <a:br>
              <a:rPr lang="en-GB" sz="1400" dirty="0"/>
            </a:br>
            <a:r>
              <a:rPr lang="en-GB" sz="1400" dirty="0"/>
              <a:t>Taunton</a:t>
            </a:r>
            <a:br>
              <a:rPr lang="en-GB" sz="1400" dirty="0"/>
            </a:br>
            <a:r>
              <a:rPr lang="en-GB" sz="1400" dirty="0"/>
              <a:t>Somerset</a:t>
            </a:r>
            <a:br>
              <a:rPr lang="en-GB" sz="1400" dirty="0"/>
            </a:br>
            <a:r>
              <a:rPr lang="en-GB" sz="1400" dirty="0"/>
              <a:t>TA2 8BU</a:t>
            </a:r>
          </a:p>
          <a:p>
            <a:r>
              <a:rPr lang="en-GB" sz="1400" dirty="0"/>
              <a:t> </a:t>
            </a:r>
          </a:p>
          <a:p>
            <a:r>
              <a:rPr lang="en-GB" sz="1400" u="sng" dirty="0">
                <a:hlinkClick r:id="rId2"/>
              </a:rPr>
              <a:t>https://www.tauntonrfc.co.uk/contact</a:t>
            </a:r>
            <a:endParaRPr lang="en-GB" sz="1400" dirty="0"/>
          </a:p>
          <a:p>
            <a:r>
              <a:rPr lang="en-GB" sz="1400" dirty="0"/>
              <a:t> </a:t>
            </a:r>
          </a:p>
          <a:p>
            <a:r>
              <a:rPr lang="en-GB" sz="1400" dirty="0"/>
              <a:t>Please arrive between 8:30 and 9:00 after which there will be a briefing from 9:00 – 9:15 that will set out the purpose and structure of the day.</a:t>
            </a:r>
          </a:p>
          <a:p>
            <a:endParaRPr lang="en-GB" sz="1400" dirty="0"/>
          </a:p>
          <a:p>
            <a:r>
              <a:rPr lang="en-GB" sz="1400" dirty="0"/>
              <a:t>Please complete the details within the Event Bright invitation for any special requirements including dietary and access requirements.</a:t>
            </a:r>
          </a:p>
          <a:p>
            <a:endParaRPr lang="en-GB" sz="1400" dirty="0"/>
          </a:p>
          <a:p>
            <a:r>
              <a:rPr lang="en-GB" sz="1400" dirty="0"/>
              <a:t>An outline of plan for the event is available from the link below;</a:t>
            </a:r>
          </a:p>
          <a:p>
            <a:endParaRPr lang="en-GB" sz="1400" dirty="0"/>
          </a:p>
          <a:p>
            <a:r>
              <a:rPr lang="en-GB" sz="1400" dirty="0"/>
              <a:t> </a:t>
            </a:r>
          </a:p>
          <a:p>
            <a:r>
              <a:rPr lang="en-GB" sz="1400" dirty="0"/>
              <a:t>Kind regards</a:t>
            </a:r>
          </a:p>
          <a:p>
            <a:r>
              <a:rPr lang="en-GB" sz="1400" dirty="0"/>
              <a:t> </a:t>
            </a:r>
          </a:p>
          <a:p>
            <a:r>
              <a:rPr lang="en-GB" sz="1400" dirty="0"/>
              <a:t>Deborah El-Sayed</a:t>
            </a:r>
          </a:p>
          <a:p>
            <a:r>
              <a:rPr lang="en-GB" sz="1400" dirty="0"/>
              <a:t>SRO, One South West</a:t>
            </a:r>
          </a:p>
          <a:p>
            <a:endParaRPr lang="en-US" sz="1400" dirty="0"/>
          </a:p>
        </p:txBody>
      </p:sp>
    </p:spTree>
    <p:extLst>
      <p:ext uri="{BB962C8B-B14F-4D97-AF65-F5344CB8AC3E}">
        <p14:creationId xmlns:p14="http://schemas.microsoft.com/office/powerpoint/2010/main" val="112728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05C422-1BFE-D44B-977C-2B1E9AE47D05}"/>
              </a:ext>
            </a:extLst>
          </p:cNvPr>
          <p:cNvSpPr txBox="1"/>
          <p:nvPr/>
        </p:nvSpPr>
        <p:spPr>
          <a:xfrm>
            <a:off x="619070" y="0"/>
            <a:ext cx="10107105" cy="6863417"/>
          </a:xfrm>
          <a:prstGeom prst="rect">
            <a:avLst/>
          </a:prstGeom>
          <a:noFill/>
        </p:spPr>
        <p:txBody>
          <a:bodyPr wrap="square" rtlCol="0">
            <a:spAutoFit/>
          </a:bodyPr>
          <a:lstStyle/>
          <a:p>
            <a:r>
              <a:rPr lang="en-GB" sz="1100" dirty="0"/>
              <a:t>Dear (supplier’s contact name),</a:t>
            </a:r>
          </a:p>
          <a:p>
            <a:r>
              <a:rPr lang="en-GB" sz="1100" dirty="0"/>
              <a:t> </a:t>
            </a:r>
          </a:p>
          <a:p>
            <a:r>
              <a:rPr lang="en-GB" sz="1100" dirty="0"/>
              <a:t>Thank you for agreeing to attend the One South West Supplier Engagement Event.</a:t>
            </a:r>
          </a:p>
          <a:p>
            <a:r>
              <a:rPr lang="en-GB" sz="1100" dirty="0"/>
              <a:t> </a:t>
            </a:r>
          </a:p>
          <a:p>
            <a:r>
              <a:rPr lang="en-GB" sz="1100" dirty="0"/>
              <a:t>We would like you to attend on XX May. Can you please arrive between 8:30 and 9:00 where there will be refreshments on arrival. An introduction will be held between 9:00 and 9:15 for suppliers. The day will be organised to enable each supplier to meet in turn with five ’focus’ groups for approximately 30 minutes, the groups are;</a:t>
            </a:r>
          </a:p>
          <a:p>
            <a:endParaRPr lang="en-GB" sz="1100" dirty="0"/>
          </a:p>
          <a:p>
            <a:pPr marL="285750" lvl="0" indent="-285750">
              <a:buFont typeface="Arial" panose="020B0604020202020204" pitchFamily="34" charset="0"/>
              <a:buChar char="•"/>
            </a:pPr>
            <a:r>
              <a:rPr lang="en-GB" sz="1100" dirty="0"/>
              <a:t>Professional Interest</a:t>
            </a:r>
          </a:p>
          <a:p>
            <a:pPr marL="285750" lvl="0" indent="-285750">
              <a:buFont typeface="Arial" panose="020B0604020202020204" pitchFamily="34" charset="0"/>
              <a:buChar char="•"/>
            </a:pPr>
            <a:r>
              <a:rPr lang="en-GB" sz="1100" dirty="0"/>
              <a:t>Transformation</a:t>
            </a:r>
          </a:p>
          <a:p>
            <a:pPr marL="285750" lvl="0" indent="-285750">
              <a:buFont typeface="Arial" panose="020B0604020202020204" pitchFamily="34" charset="0"/>
              <a:buChar char="•"/>
            </a:pPr>
            <a:r>
              <a:rPr lang="en-GB" sz="1100" dirty="0"/>
              <a:t>Technical</a:t>
            </a:r>
          </a:p>
          <a:p>
            <a:pPr marL="285750" lvl="0" indent="-285750">
              <a:buFont typeface="Arial" panose="020B0604020202020204" pitchFamily="34" charset="0"/>
              <a:buChar char="•"/>
            </a:pPr>
            <a:r>
              <a:rPr lang="en-GB" sz="1100" dirty="0"/>
              <a:t>Implementation</a:t>
            </a:r>
          </a:p>
          <a:p>
            <a:pPr marL="285750" lvl="0" indent="-285750">
              <a:buFont typeface="Arial" panose="020B0604020202020204" pitchFamily="34" charset="0"/>
              <a:buChar char="•"/>
            </a:pPr>
            <a:r>
              <a:rPr lang="en-GB" sz="1100" dirty="0"/>
              <a:t>Population Health Management / Data / Business Intelligence</a:t>
            </a:r>
          </a:p>
          <a:p>
            <a:pPr lvl="0"/>
            <a:endParaRPr lang="en-GB" sz="1100" dirty="0"/>
          </a:p>
          <a:p>
            <a:r>
              <a:rPr lang="en-GB" sz="1100" dirty="0"/>
              <a:t>By arranging the day around these five focus groups it will give both yourselves and One South West a useful amount of time over the course of the day to better understand the One South West’s context and the solutions that your organisation can provide. We would encourage you to bring along any sub-contractors that would add value, although please note we are only able to accommodate 4 representatives per supplier.</a:t>
            </a:r>
          </a:p>
          <a:p>
            <a:endParaRPr lang="en-GB" sz="1100" dirty="0"/>
          </a:p>
          <a:p>
            <a:r>
              <a:rPr lang="en-GB" sz="1100" dirty="0"/>
              <a:t>The event will be held at;</a:t>
            </a:r>
          </a:p>
          <a:p>
            <a:endParaRPr lang="en-GB" sz="1100" dirty="0"/>
          </a:p>
          <a:p>
            <a:r>
              <a:rPr lang="en-GB" sz="1100" dirty="0"/>
              <a:t>Taunton Rugby Club,</a:t>
            </a:r>
          </a:p>
          <a:p>
            <a:r>
              <a:rPr lang="en-GB" sz="1100" dirty="0" err="1"/>
              <a:t>Commsplus</a:t>
            </a:r>
            <a:r>
              <a:rPr lang="en-GB" sz="1100" dirty="0"/>
              <a:t> Stadium</a:t>
            </a:r>
            <a:br>
              <a:rPr lang="en-GB" sz="1100" dirty="0"/>
            </a:br>
            <a:r>
              <a:rPr lang="en-GB" sz="1100" dirty="0"/>
              <a:t>Hyde Lane, </a:t>
            </a:r>
            <a:r>
              <a:rPr lang="en-GB" sz="1100" dirty="0" err="1"/>
              <a:t>Bathpool</a:t>
            </a:r>
            <a:br>
              <a:rPr lang="en-GB" sz="1100" dirty="0"/>
            </a:br>
            <a:r>
              <a:rPr lang="en-GB" sz="1100" dirty="0"/>
              <a:t>Taunton</a:t>
            </a:r>
            <a:br>
              <a:rPr lang="en-GB" sz="1100" dirty="0"/>
            </a:br>
            <a:r>
              <a:rPr lang="en-GB" sz="1100" dirty="0"/>
              <a:t>Somerset</a:t>
            </a:r>
            <a:br>
              <a:rPr lang="en-GB" sz="1100" dirty="0"/>
            </a:br>
            <a:r>
              <a:rPr lang="en-GB" sz="1100" dirty="0"/>
              <a:t>TA2 8BU</a:t>
            </a:r>
          </a:p>
          <a:p>
            <a:r>
              <a:rPr lang="en-GB" sz="1100" dirty="0"/>
              <a:t> </a:t>
            </a:r>
          </a:p>
          <a:p>
            <a:r>
              <a:rPr lang="en-GB" sz="1100" u="sng" dirty="0">
                <a:hlinkClick r:id="rId2"/>
              </a:rPr>
              <a:t>https://www.tauntonrfc.co.uk/contact</a:t>
            </a:r>
            <a:endParaRPr lang="en-GB" sz="1100" u="sng" dirty="0"/>
          </a:p>
          <a:p>
            <a:endParaRPr lang="en-GB" sz="1100" u="sng" dirty="0"/>
          </a:p>
          <a:p>
            <a:r>
              <a:rPr lang="en-GB" sz="1100" dirty="0"/>
              <a:t>Please complete the details within the Event Bright invitation for any special requirements including dietary and access requirements.</a:t>
            </a:r>
          </a:p>
          <a:p>
            <a:r>
              <a:rPr lang="en-GB" sz="1100" dirty="0"/>
              <a:t> </a:t>
            </a:r>
          </a:p>
          <a:p>
            <a:r>
              <a:rPr lang="en-GB" sz="1100" dirty="0"/>
              <a:t>I have the link below will take you to two documents that I hope you will find useful and enable to you best prepare for the event;</a:t>
            </a:r>
          </a:p>
          <a:p>
            <a:endParaRPr lang="en-GB" sz="1100" dirty="0"/>
          </a:p>
          <a:p>
            <a:pPr marL="285750" indent="-285750">
              <a:buFont typeface="Arial" panose="020B0604020202020204" pitchFamily="34" charset="0"/>
              <a:buChar char="•"/>
            </a:pPr>
            <a:r>
              <a:rPr lang="en-GB" sz="1100" dirty="0"/>
              <a:t>One South West context information</a:t>
            </a:r>
          </a:p>
          <a:p>
            <a:pPr marL="285750" indent="-285750">
              <a:buFont typeface="Arial" panose="020B0604020202020204" pitchFamily="34" charset="0"/>
              <a:buChar char="•"/>
            </a:pPr>
            <a:r>
              <a:rPr lang="en-GB" sz="1100" dirty="0"/>
              <a:t>Key questions that will be asked at each of the focus groups</a:t>
            </a:r>
          </a:p>
          <a:p>
            <a:endParaRPr lang="en-GB" sz="1100" dirty="0"/>
          </a:p>
          <a:p>
            <a:r>
              <a:rPr lang="en-GB" sz="1100" dirty="0"/>
              <a:t>Kind regards </a:t>
            </a:r>
          </a:p>
          <a:p>
            <a:endParaRPr lang="en-GB" sz="1100" dirty="0"/>
          </a:p>
          <a:p>
            <a:r>
              <a:rPr lang="en-GB" sz="1100" dirty="0"/>
              <a:t>Deborah El-Sayed</a:t>
            </a:r>
          </a:p>
          <a:p>
            <a:r>
              <a:rPr lang="en-GB" sz="1100" dirty="0"/>
              <a:t>SRO, One South West</a:t>
            </a:r>
          </a:p>
          <a:p>
            <a:endParaRPr lang="en-US" sz="1100" dirty="0"/>
          </a:p>
        </p:txBody>
      </p:sp>
    </p:spTree>
    <p:extLst>
      <p:ext uri="{BB962C8B-B14F-4D97-AF65-F5344CB8AC3E}">
        <p14:creationId xmlns:p14="http://schemas.microsoft.com/office/powerpoint/2010/main" val="117249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1128</Words>
  <Application>Microsoft Macintosh PowerPoint</Application>
  <PresentationFormat>Widescreen</PresentationFormat>
  <Paragraphs>341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One South West Supplier Engagement 3 &amp; 10th May</vt:lpstr>
      <vt:lpstr>Purpose of The Day;</vt:lpstr>
      <vt:lpstr>PowerPoint Presentation</vt:lpstr>
      <vt:lpstr>PowerPoint Presentation</vt:lpstr>
      <vt:lpstr>PowerPoint Presentation</vt:lpstr>
      <vt:lpstr>PowerPoint Presentation</vt:lpstr>
      <vt:lpstr>Supplier Response Recording</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Baker</dc:creator>
  <cp:lastModifiedBy>Ian Baker</cp:lastModifiedBy>
  <cp:revision>58</cp:revision>
  <dcterms:created xsi:type="dcterms:W3CDTF">2019-04-15T11:01:02Z</dcterms:created>
  <dcterms:modified xsi:type="dcterms:W3CDTF">2019-04-18T11:54:10Z</dcterms:modified>
</cp:coreProperties>
</file>