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4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</a:t>
            </a:r>
            <a:r>
              <a:rPr b="0" lang="ru-RU" sz="4400" spc="-1" strike="noStrike">
                <a:latin typeface="Arial"/>
              </a:rPr>
              <a:t>k to </a:t>
            </a:r>
            <a:r>
              <a:rPr b="0" lang="ru-RU" sz="4400" spc="-1" strike="noStrike">
                <a:latin typeface="Arial"/>
              </a:rPr>
              <a:t>edit </a:t>
            </a:r>
            <a:r>
              <a:rPr b="0" lang="ru-RU" sz="4400" spc="-1" strike="noStrike">
                <a:latin typeface="Arial"/>
              </a:rPr>
              <a:t>the </a:t>
            </a:r>
            <a:r>
              <a:rPr b="0" lang="ru-RU" sz="4400" spc="-1" strike="noStrike">
                <a:latin typeface="Arial"/>
              </a:rPr>
              <a:t>title </a:t>
            </a:r>
            <a:r>
              <a:rPr b="0" lang="ru-RU" sz="4400" spc="-1" strike="noStrike">
                <a:latin typeface="Arial"/>
              </a:rPr>
              <a:t>text </a:t>
            </a:r>
            <a:r>
              <a:rPr b="0" lang="ru-RU" sz="4400" spc="-1" strike="noStrike">
                <a:latin typeface="Arial"/>
              </a:rPr>
              <a:t>for</a:t>
            </a:r>
            <a:r>
              <a:rPr b="0" lang="ru-RU" sz="4400" spc="-1" strike="noStrike">
                <a:latin typeface="Arial"/>
              </a:rPr>
              <a:t>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</a:t>
            </a:r>
            <a:r>
              <a:rPr b="0" lang="ru-RU" sz="4400" spc="-1" strike="noStrike">
                <a:latin typeface="Arial"/>
              </a:rPr>
              <a:t>l</a:t>
            </a:r>
            <a:r>
              <a:rPr b="0" lang="ru-RU" sz="4400" spc="-1" strike="noStrike">
                <a:latin typeface="Arial"/>
              </a:rPr>
              <a:t>i</a:t>
            </a:r>
            <a:r>
              <a:rPr b="0" lang="ru-RU" sz="4400" spc="-1" strike="noStrike">
                <a:latin typeface="Arial"/>
              </a:rPr>
              <a:t>c</a:t>
            </a:r>
            <a:r>
              <a:rPr b="0" lang="ru-RU" sz="4400" spc="-1" strike="noStrike">
                <a:latin typeface="Arial"/>
              </a:rPr>
              <a:t>k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o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e</a:t>
            </a:r>
            <a:r>
              <a:rPr b="0" lang="ru-RU" sz="4400" spc="-1" strike="noStrike">
                <a:latin typeface="Arial"/>
              </a:rPr>
              <a:t>d</a:t>
            </a:r>
            <a:r>
              <a:rPr b="0" lang="ru-RU" sz="4400" spc="-1" strike="noStrike">
                <a:latin typeface="Arial"/>
              </a:rPr>
              <a:t>i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h</a:t>
            </a:r>
            <a:r>
              <a:rPr b="0" lang="ru-RU" sz="4400" spc="-1" strike="noStrike">
                <a:latin typeface="Arial"/>
              </a:rPr>
              <a:t>e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i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l</a:t>
            </a:r>
            <a:r>
              <a:rPr b="0" lang="ru-RU" sz="4400" spc="-1" strike="noStrike">
                <a:latin typeface="Arial"/>
              </a:rPr>
              <a:t>e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e</a:t>
            </a:r>
            <a:r>
              <a:rPr b="0" lang="ru-RU" sz="4400" spc="-1" strike="noStrike">
                <a:latin typeface="Arial"/>
              </a:rPr>
              <a:t>x</a:t>
            </a:r>
            <a:r>
              <a:rPr b="0" lang="ru-RU" sz="4400" spc="-1" strike="noStrike">
                <a:latin typeface="Arial"/>
              </a:rPr>
              <a:t>t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f</a:t>
            </a:r>
            <a:r>
              <a:rPr b="0" lang="ru-RU" sz="4400" spc="-1" strike="noStrike">
                <a:latin typeface="Arial"/>
              </a:rPr>
              <a:t>o</a:t>
            </a:r>
            <a:r>
              <a:rPr b="0" lang="ru-RU" sz="4400" spc="-1" strike="noStrike">
                <a:latin typeface="Arial"/>
              </a:rPr>
              <a:t>r</a:t>
            </a:r>
            <a:r>
              <a:rPr b="0" lang="ru-RU" sz="4400" spc="-1" strike="noStrike">
                <a:latin typeface="Arial"/>
              </a:rPr>
              <a:t>m</a:t>
            </a:r>
            <a:r>
              <a:rPr b="0" lang="ru-RU" sz="4400" spc="-1" strike="noStrike">
                <a:latin typeface="Arial"/>
              </a:rPr>
              <a:t>a</a:t>
            </a:r>
            <a:r>
              <a:rPr b="0" lang="ru-RU" sz="4400" spc="-1" strike="noStrike">
                <a:latin typeface="Arial"/>
              </a:rPr>
              <a:t>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7558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4986000" y="3780000"/>
            <a:ext cx="570528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HeliosCond"/>
                <a:ea typeface="DejaVu Sans"/>
              </a:rPr>
              <a:t>Анализ исполняемых файлов OC Windows. Детектирование и классификация ВПО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578000" y="6804000"/>
            <a:ext cx="2807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HeliosCond"/>
                <a:ea typeface="DejaVu Sans"/>
              </a:rPr>
              <a:t>24 июня 2021 г.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7074000" y="5306040"/>
            <a:ext cx="36716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HeliosCond"/>
                <a:ea typeface="DejaVu Sans"/>
              </a:rPr>
              <a:t>студент гр. С8117-10.05.01ммзи Сафонов А.И.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5274000" y="5905080"/>
            <a:ext cx="5040000" cy="6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5"/>
          <p:cNvSpPr/>
          <p:nvPr/>
        </p:nvSpPr>
        <p:spPr>
          <a:xfrm>
            <a:off x="5417640" y="5147640"/>
            <a:ext cx="489672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7074000" y="5983920"/>
            <a:ext cx="35503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>
            <a:off x="4986000" y="5292000"/>
            <a:ext cx="2159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fffff"/>
                </a:solidFill>
                <a:latin typeface="HeliosCond"/>
                <a:ea typeface="DejaVu Sans"/>
              </a:rPr>
              <a:t>ВЫПОЛНИЛ: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4986000" y="6007680"/>
            <a:ext cx="2159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4_6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7DB752E-96DF-49CC-A40B-A872842EC719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32000" y="1381680"/>
            <a:ext cx="3969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504000" y="2061720"/>
            <a:ext cx="10007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4248000" y="7128000"/>
            <a:ext cx="4421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16000" y="1933200"/>
            <a:ext cx="5112000" cy="29628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5184000" y="1308960"/>
            <a:ext cx="5097600" cy="4163040"/>
          </a:xfrm>
          <a:prstGeom prst="rect">
            <a:avLst/>
          </a:prstGeom>
          <a:ln>
            <a:noFill/>
          </a:ln>
        </p:spPr>
      </p:pic>
      <p:sp>
        <p:nvSpPr>
          <p:cNvPr id="140" name="TextShape 6"/>
          <p:cNvSpPr txBox="1"/>
          <p:nvPr/>
        </p:nvSpPr>
        <p:spPr>
          <a:xfrm>
            <a:off x="1224000" y="5112000"/>
            <a:ext cx="3987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Рис 7. Обработчик команды remove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1" name="TextShape 7"/>
          <p:cNvSpPr txBox="1"/>
          <p:nvPr/>
        </p:nvSpPr>
        <p:spPr>
          <a:xfrm>
            <a:off x="6192000" y="5544000"/>
            <a:ext cx="4264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Рис 8. Обработчик команды download.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2" name="TextShape 8"/>
          <p:cNvSpPr txBox="1"/>
          <p:nvPr/>
        </p:nvSpPr>
        <p:spPr>
          <a:xfrm>
            <a:off x="144000" y="6183360"/>
            <a:ext cx="10358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Таким образом, по выявленным признакам и функционалу данное ВПО можно отнести к классу Net-Worm.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4_7" descr=""/>
          <p:cNvPicPr/>
          <p:nvPr/>
        </p:nvPicPr>
        <p:blipFill>
          <a:blip r:embed="rId1"/>
          <a:stretch/>
        </p:blipFill>
        <p:spPr>
          <a:xfrm>
            <a:off x="36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ru-RU" sz="3500" spc="-1" strike="noStrike">
                <a:solidFill>
                  <a:srgbClr val="ffffff"/>
                </a:solidFill>
                <a:latin typeface="HeliosCond"/>
                <a:ea typeface="DejaVu Sans"/>
              </a:rPr>
              <a:t>Классифицированные образцы</a:t>
            </a:r>
            <a:endParaRPr b="0" lang="ru-RU" sz="35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1309680"/>
            <a:ext cx="9576000" cy="58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В результате были классифицированы следующие образцы: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  <a:ea typeface="Noto Sans CJK SC"/>
              </a:rPr>
              <a:t>1. E43C2E1A.patched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Backdoor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2. 03E2C499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Clean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3. 2DDA373D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Trojan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4. 58A9A906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Adware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5. 6E60C6D4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Email-Worm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6. 77E542B3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Virus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</a:rPr>
              <a:t>7. 812BE82E.patched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Trojan-PSW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8. 83FD51A3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Adware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9. 931B6827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Clean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10. AB455A93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Trojan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11. AFEA13FF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Adware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12. C4622273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Adware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13. D8273B8B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Adware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14. DD0957AF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Trojan-Downloader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15. E4239FE0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Net-Worm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16. EBD0CB02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Trojan-Spy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17. F11A5C93</a:t>
            </a:r>
            <a:r>
              <a:rPr b="0" lang="ru-RU" sz="1800" spc="-1" strike="noStrike">
                <a:latin typeface="Arial"/>
              </a:rPr>
              <a:t>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Clean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  <a:ea typeface="Noto Sans CJK SC"/>
              </a:rPr>
              <a:t>18. </a:t>
            </a:r>
            <a:r>
              <a:rPr b="0" lang="ru-RU" sz="1800" spc="-1" strike="noStrike">
                <a:latin typeface="Arial"/>
              </a:rPr>
              <a:t>10D5D047.patched </a:t>
            </a: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Trojan-Downloader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/>
          <a:fillRef idx="0"/>
          <a:effectRef idx="1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HeliosCond"/>
                <a:ea typeface="DejaVu Sans"/>
              </a:rPr>
              <a:t>ВЫВОДЫ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0170360" y="7164360"/>
            <a:ext cx="5032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F85F57-E938-447B-8F16-7272C5AE4C23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65280" y="1187640"/>
            <a:ext cx="979236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403152"/>
                </a:solidFill>
                <a:latin typeface="HeliosCond"/>
                <a:ea typeface="DejaVu Sans"/>
              </a:rPr>
              <a:t>• </a:t>
            </a:r>
            <a:r>
              <a:rPr b="0" lang="ru-RU" sz="2800" spc="-1" strike="noStrike">
                <a:solidFill>
                  <a:srgbClr val="403152"/>
                </a:solidFill>
                <a:latin typeface="HeliosCond"/>
                <a:ea typeface="DejaVu Sans"/>
              </a:rPr>
              <a:t>были изучены особенности анализа исполняемых файлов OC Windows, классификация ВПО и признаки, по которым можно отличить разные классы вредоносного ПО;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403152"/>
                </a:solidFill>
                <a:latin typeface="HeliosCond"/>
                <a:ea typeface="DejaVu Sans"/>
              </a:rPr>
              <a:t>• </a:t>
            </a:r>
            <a:r>
              <a:rPr b="0" lang="ru-RU" sz="2800" spc="-1" strike="noStrike">
                <a:solidFill>
                  <a:srgbClr val="403152"/>
                </a:solidFill>
                <a:latin typeface="HeliosCond"/>
                <a:ea typeface="DejaVu Sans"/>
              </a:rPr>
              <a:t>были разобраны и классифицированы ряд исполняемых файлов.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403152"/>
                </a:solidFill>
                <a:latin typeface="HeliosCond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4" descr=""/>
          <p:cNvPicPr/>
          <p:nvPr/>
        </p:nvPicPr>
        <p:blipFill>
          <a:blip r:embed="rId1"/>
          <a:stretch/>
        </p:blipFill>
        <p:spPr>
          <a:xfrm>
            <a:off x="3600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ru-RU" sz="3500" spc="-1" strike="noStrike">
                <a:solidFill>
                  <a:srgbClr val="ffffff"/>
                </a:solidFill>
                <a:latin typeface="HeliosCond"/>
                <a:ea typeface="DejaVu Sans"/>
              </a:rPr>
              <a:t>Цели и задачи</a:t>
            </a:r>
            <a:endParaRPr b="0" lang="ru-RU" sz="35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9E8903-2787-4313-8AEE-3699FEA86940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86960" y="1260360"/>
            <a:ext cx="12459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2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49bbd5"/>
                </a:solidFill>
                <a:latin typeface="HeliosCond"/>
                <a:ea typeface="DejaVu Sans"/>
              </a:rPr>
              <a:t>ЦЕЛЬ</a:t>
            </a:r>
            <a:r>
              <a:rPr b="0" lang="ru-RU" sz="2200" spc="-1" strike="noStrike">
                <a:solidFill>
                  <a:srgbClr val="49bbd5"/>
                </a:solidFill>
                <a:latin typeface="HeliosCond"/>
                <a:ea typeface="DejaVu Sans"/>
              </a:rPr>
              <a:t>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86960" y="3491640"/>
            <a:ext cx="153396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2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49bbd5"/>
                </a:solidFill>
                <a:latin typeface="HeliosCond"/>
                <a:ea typeface="DejaVu Sans"/>
              </a:rPr>
              <a:t>ЗАДАЧИ: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86960" y="3982680"/>
            <a:ext cx="9455040" cy="27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ознакомиться с существующими особенностями анализа исполняемых файлов OC Windows;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применить полученные знания в детектировании вредоносного программного обеспечения;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 основе полученных знаний написать отчет по практике о проделанной работе.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786960" y="1619640"/>
            <a:ext cx="9455040" cy="12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786960" y="3982680"/>
            <a:ext cx="9455040" cy="27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ознакомиться с существующими особенностями анализа исполняемых файлов OC Windows;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применить полученные знания в детектировании вредоносного программного обеспечения;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 основе полученных знаний написать отчет по практике о проделанной работе.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786960" y="1800000"/>
            <a:ext cx="9455040" cy="27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•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приобретение практических и теоретических навыков по детектированию ВПО.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ru-RU" sz="3500" spc="-1" strike="noStrike">
                <a:solidFill>
                  <a:srgbClr val="ffffff"/>
                </a:solidFill>
                <a:latin typeface="HeliosCond"/>
                <a:ea typeface="DejaVu Sans"/>
              </a:rPr>
              <a:t>Детектирование ВПО</a:t>
            </a:r>
            <a:endParaRPr b="0" lang="ru-RU" sz="35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4895F6-28BB-4DDD-AFB8-F4C83599F869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32000" y="1381680"/>
            <a:ext cx="3979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Анализ образца 10D5D047.patched: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872000" y="2132640"/>
            <a:ext cx="7343640" cy="290700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2808000" y="5269680"/>
            <a:ext cx="5918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Рис. 1 Используемые строки в анализируемом файле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Рисунок 4_0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04B318-8910-407D-A665-B8B57C4D919C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160000" y="6624000"/>
            <a:ext cx="6441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Рис. 2 Сокрытие текущего процесса в листинге процессов.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16000" y="504000"/>
            <a:ext cx="10099440" cy="56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4_1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23729A-A40A-4BE9-B0B5-0CA37D553BB8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232000" y="6912000"/>
            <a:ext cx="5517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Рис. 3 Скачивание и запуск вредоносных файлов.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051920" y="143640"/>
            <a:ext cx="8379720" cy="66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Рисунок 4_2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86077F-3AE5-4836-9988-ED0673C50365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880000" y="5472000"/>
            <a:ext cx="52340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Рис. 4 Процедура скачивания и запуска файла.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224000" y="179280"/>
            <a:ext cx="8196480" cy="5140800"/>
          </a:xfrm>
          <a:prstGeom prst="rect">
            <a:avLst/>
          </a:prstGeom>
          <a:ln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648000" y="6205680"/>
            <a:ext cx="964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Таким образом, по выявленным признакам данный образец относится к классу Trojan-Downloader.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4_3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ru-RU" sz="3500" spc="-1" strike="noStrike">
                <a:solidFill>
                  <a:srgbClr val="ffffff"/>
                </a:solidFill>
                <a:latin typeface="HeliosCond"/>
                <a:ea typeface="DejaVu Sans"/>
              </a:rPr>
              <a:t>Этап копирования и изменения реестра</a:t>
            </a:r>
            <a:endParaRPr b="0" lang="ru-RU" sz="35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547904-8037-4C44-AE52-AE8B3C06F0B8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78120" y="6093720"/>
            <a:ext cx="4421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Рис 5. Копирование своего файла в системную папку System32.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64400" y="1228680"/>
            <a:ext cx="5295240" cy="481896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5865480" y="2160000"/>
            <a:ext cx="471816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Действия ВПО на данном этапе: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1. C:/Windows/System32/NethSYS.exe (атрибуты «системный» и «скрытый»);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2. Меняется значения следующих ключей реестра: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Software/Microsoft/Windows/Current Version/Run — добавление в автозапуск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- Software/Microsoft/Windows/Current Version/Policies/System/DisableRegistryTools — добавляет флаг на запрет редактирования реестра.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Рисунок 4_4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ru-RU" sz="3500" spc="-1" strike="noStrike">
                <a:solidFill>
                  <a:srgbClr val="ffffff"/>
                </a:solidFill>
                <a:latin typeface="HeliosCond"/>
                <a:ea typeface="DejaVu Sans"/>
              </a:rPr>
              <a:t>Этап ожидания команд</a:t>
            </a:r>
            <a:endParaRPr b="0" lang="ru-RU" sz="35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13D4753-6CCC-4E06-AC36-88BEAA52D6A1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91960" y="1080000"/>
            <a:ext cx="6835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ВПО подключается по TFTP по указанному доменному имени: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703520" y="1872000"/>
            <a:ext cx="7800120" cy="4535640"/>
          </a:xfrm>
          <a:prstGeom prst="rect">
            <a:avLst/>
          </a:prstGeom>
          <a:ln>
            <a:noFill/>
          </a:ln>
        </p:spPr>
      </p:pic>
      <p:sp>
        <p:nvSpPr>
          <p:cNvPr id="127" name="TextShape 4"/>
          <p:cNvSpPr txBox="1"/>
          <p:nvPr/>
        </p:nvSpPr>
        <p:spPr>
          <a:xfrm>
            <a:off x="1380240" y="6552000"/>
            <a:ext cx="8699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Рис 6. Используемое для подключения к управляющему серверу доменное имя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Рисунок 4_5" descr=""/>
          <p:cNvPicPr/>
          <p:nvPr/>
        </p:nvPicPr>
        <p:blipFill>
          <a:blip r:embed="rId1"/>
          <a:stretch/>
        </p:blipFill>
        <p:spPr>
          <a:xfrm>
            <a:off x="0" y="0"/>
            <a:ext cx="10690920" cy="140832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305280" y="179280"/>
            <a:ext cx="10152360" cy="5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ru-RU" sz="3500" spc="-1" strike="noStrike">
                <a:solidFill>
                  <a:srgbClr val="ffffff"/>
                </a:solidFill>
                <a:latin typeface="HeliosCond"/>
                <a:ea typeface="DejaVu Sans"/>
              </a:rPr>
              <a:t>Этап ожидания команд</a:t>
            </a:r>
            <a:endParaRPr b="0" lang="ru-RU" sz="35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388160" y="7164360"/>
            <a:ext cx="2854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D7B102-31A3-4B45-9D56-F7924DD21DFA}" type="slidenum">
              <a:rPr b="0" lang="ru-RU" sz="2000" spc="-1" strike="noStrike">
                <a:solidFill>
                  <a:srgbClr val="000000"/>
                </a:solidFill>
                <a:latin typeface="HeliosCond"/>
              </a:rPr>
              <a:t>&lt;number&gt;</a:t>
            </a:fld>
            <a:endParaRPr b="0" lang="ru-RU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76000" y="1152000"/>
            <a:ext cx="10007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Принимает следующие команды: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1. remove — в данном случае создаётся bat-файл с именем removeMe{ 4 случайных цифры} во временной директории текущего пользователя со следующим содержимым: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@echo off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:repeate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del «%s» &gt; nul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if exist «%s» goto Repeate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del «%%0»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	</a:t>
            </a:r>
            <a:r>
              <a:rPr b="0" lang="ru-RU" sz="1800" spc="-1" strike="noStrike">
                <a:latin typeface="Arial"/>
              </a:rPr>
              <a:t>И выполняет его, тем самым ВПО удаляет себя с компьютера и созданный removeMe файл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2. reconnect — переподключение.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3. download — загружает указанный файл и запускает его.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Application>LibreOffice/6.4.7.2$Linux_X86_64 LibreOffice_project/40$Build-2</Application>
  <Words>446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2017-04-02T10:25:03Z</dcterms:created>
  <dc:creator>Магаляс Алексей Петрович</dc:creator>
  <dc:description/>
  <dc:language>ru-RU</dc:language>
  <cp:lastModifiedBy/>
  <cp:lastPrinted>2018-01-13T06:02:18Z</cp:lastPrinted>
  <dcterms:modified xsi:type="dcterms:W3CDTF">2021-06-24T17:22:12Z</dcterms:modified>
  <cp:revision>190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