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4"/>
    <p:sldMasterId id="2147483708" r:id="rId5"/>
  </p:sldMasterIdLst>
  <p:notesMasterIdLst>
    <p:notesMasterId r:id="rId44"/>
  </p:notesMasterIdLst>
  <p:sldIdLst>
    <p:sldId id="275" r:id="rId6"/>
    <p:sldId id="582" r:id="rId7"/>
    <p:sldId id="619" r:id="rId8"/>
    <p:sldId id="622" r:id="rId9"/>
    <p:sldId id="598" r:id="rId10"/>
    <p:sldId id="589" r:id="rId11"/>
    <p:sldId id="590" r:id="rId12"/>
    <p:sldId id="591" r:id="rId13"/>
    <p:sldId id="592" r:id="rId14"/>
    <p:sldId id="600" r:id="rId15"/>
    <p:sldId id="593" r:id="rId16"/>
    <p:sldId id="594" r:id="rId17"/>
    <p:sldId id="596" r:id="rId18"/>
    <p:sldId id="595" r:id="rId19"/>
    <p:sldId id="597" r:id="rId20"/>
    <p:sldId id="617" r:id="rId21"/>
    <p:sldId id="620" r:id="rId22"/>
    <p:sldId id="599" r:id="rId23"/>
    <p:sldId id="610" r:id="rId24"/>
    <p:sldId id="601" r:id="rId25"/>
    <p:sldId id="618" r:id="rId26"/>
    <p:sldId id="604" r:id="rId27"/>
    <p:sldId id="602" r:id="rId28"/>
    <p:sldId id="605" r:id="rId29"/>
    <p:sldId id="616" r:id="rId30"/>
    <p:sldId id="603" r:id="rId31"/>
    <p:sldId id="606" r:id="rId32"/>
    <p:sldId id="607" r:id="rId33"/>
    <p:sldId id="608" r:id="rId34"/>
    <p:sldId id="613" r:id="rId35"/>
    <p:sldId id="615" r:id="rId36"/>
    <p:sldId id="621" r:id="rId37"/>
    <p:sldId id="609" r:id="rId38"/>
    <p:sldId id="611" r:id="rId39"/>
    <p:sldId id="612" r:id="rId40"/>
    <p:sldId id="614" r:id="rId41"/>
    <p:sldId id="623" r:id="rId42"/>
    <p:sldId id="587" r:id="rId4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7" autoAdjust="0"/>
    <p:restoredTop sz="93886" autoAdjust="0"/>
  </p:normalViewPr>
  <p:slideViewPr>
    <p:cSldViewPr snapToGrid="0">
      <p:cViewPr varScale="1">
        <p:scale>
          <a:sx n="79" d="100"/>
          <a:sy n="79" d="100"/>
        </p:scale>
        <p:origin x="1540" y="64"/>
      </p:cViewPr>
      <p:guideLst>
        <p:guide orient="horz" pos="218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Interstate Mazda" charset="0"/>
                <a:ea typeface="Interstate Mazda" charset="0"/>
              </a:defRPr>
            </a:lvl1pPr>
          </a:lstStyle>
          <a:p>
            <a:pPr>
              <a:defRPr/>
            </a:pPr>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Interstate Mazda" charset="0"/>
                <a:ea typeface="Interstate Mazda" charset="0"/>
              </a:defRPr>
            </a:lvl1pPr>
          </a:lstStyle>
          <a:p>
            <a:pPr>
              <a:defRPr/>
            </a:pPr>
            <a:fld id="{5E126FA7-46CC-4B49-95B8-813FB6CC477E}" type="datetimeFigureOut">
              <a:rPr lang="ja-JP" altLang="en-US" smtClean="0"/>
              <a:pPr>
                <a:defRPr/>
              </a:pPr>
              <a:t>2018/6/13</a:t>
            </a:fld>
            <a:endParaRPr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noProof="0" dirty="0"/>
              <a:t>マスター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Interstate Mazda" charset="0"/>
                <a:ea typeface="Interstate Mazda" charset="0"/>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Interstate Mazda" charset="0"/>
                <a:ea typeface="Interstate Mazda" charset="0"/>
              </a:defRPr>
            </a:lvl1pPr>
          </a:lstStyle>
          <a:p>
            <a:fld id="{23D056FE-AFC7-424D-884F-88654AFB7578}" type="slidenum">
              <a:rPr lang="ja-JP" altLang="en-US" smtClean="0"/>
              <a:pPr/>
              <a:t>‹#›</a:t>
            </a:fld>
            <a:endParaRPr lang="ja-JP" altLang="en-US" dirty="0"/>
          </a:p>
        </p:txBody>
      </p:sp>
    </p:spTree>
    <p:extLst>
      <p:ext uri="{BB962C8B-B14F-4D97-AF65-F5344CB8AC3E}">
        <p14:creationId xmlns:p14="http://schemas.microsoft.com/office/powerpoint/2010/main" val="2036764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Interstate Mazda" charset="0"/>
        <a:ea typeface="Interstate Mazda" charset="0"/>
        <a:cs typeface="+mn-cs"/>
      </a:defRPr>
    </a:lvl1pPr>
    <a:lvl2pPr marL="457200" algn="l" rtl="0" eaLnBrk="0" fontAlgn="base" hangingPunct="0">
      <a:spcBef>
        <a:spcPct val="30000"/>
      </a:spcBef>
      <a:spcAft>
        <a:spcPct val="0"/>
      </a:spcAft>
      <a:defRPr kumimoji="1" sz="1200" kern="1200">
        <a:solidFill>
          <a:schemeClr val="tx1"/>
        </a:solidFill>
        <a:latin typeface="Interstate Mazda" charset="0"/>
        <a:ea typeface="Interstate Mazda" charset="0"/>
        <a:cs typeface="+mn-cs"/>
      </a:defRPr>
    </a:lvl2pPr>
    <a:lvl3pPr marL="914400" algn="l" rtl="0" eaLnBrk="0" fontAlgn="base" hangingPunct="0">
      <a:spcBef>
        <a:spcPct val="30000"/>
      </a:spcBef>
      <a:spcAft>
        <a:spcPct val="0"/>
      </a:spcAft>
      <a:defRPr kumimoji="1" sz="1200" kern="1200">
        <a:solidFill>
          <a:schemeClr val="tx1"/>
        </a:solidFill>
        <a:latin typeface="Interstate Mazda" charset="0"/>
        <a:ea typeface="Interstate Mazda" charset="0"/>
        <a:cs typeface="+mn-cs"/>
      </a:defRPr>
    </a:lvl3pPr>
    <a:lvl4pPr marL="1371600" algn="l" rtl="0" eaLnBrk="0" fontAlgn="base" hangingPunct="0">
      <a:spcBef>
        <a:spcPct val="30000"/>
      </a:spcBef>
      <a:spcAft>
        <a:spcPct val="0"/>
      </a:spcAft>
      <a:defRPr kumimoji="1" sz="1200" kern="1200">
        <a:solidFill>
          <a:schemeClr val="tx1"/>
        </a:solidFill>
        <a:latin typeface="Interstate Mazda" charset="0"/>
        <a:ea typeface="Interstate Mazda" charset="0"/>
        <a:cs typeface="+mn-cs"/>
      </a:defRPr>
    </a:lvl4pPr>
    <a:lvl5pPr marL="1828800" algn="l" rtl="0" eaLnBrk="0" fontAlgn="base" hangingPunct="0">
      <a:spcBef>
        <a:spcPct val="30000"/>
      </a:spcBef>
      <a:spcAft>
        <a:spcPct val="0"/>
      </a:spcAft>
      <a:defRPr kumimoji="1" sz="1200" kern="1200">
        <a:solidFill>
          <a:schemeClr val="tx1"/>
        </a:solidFill>
        <a:latin typeface="Interstate Mazda" charset="0"/>
        <a:ea typeface="Interstate Mazda" charset="0"/>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dirty="0"/>
          </a:p>
        </p:txBody>
      </p:sp>
      <p:sp>
        <p:nvSpPr>
          <p:cNvPr id="4" name="スライド番号プレースホルダ 3"/>
          <p:cNvSpPr>
            <a:spLocks noGrp="1"/>
          </p:cNvSpPr>
          <p:nvPr>
            <p:ph type="sldNum" sz="quarter" idx="10"/>
          </p:nvPr>
        </p:nvSpPr>
        <p:spPr/>
        <p:txBody>
          <a:bodyPr/>
          <a:lstStyle/>
          <a:p>
            <a:fld id="{23D056FE-AFC7-424D-884F-88654AFB7578}" type="slidenum">
              <a:rPr lang="ja-JP" altLang="en-US" smtClean="0"/>
              <a:pPr/>
              <a:t>0</a:t>
            </a:fld>
            <a:endParaRPr lang="ja-JP" altLang="en-US"/>
          </a:p>
        </p:txBody>
      </p:sp>
    </p:spTree>
    <p:extLst>
      <p:ext uri="{BB962C8B-B14F-4D97-AF65-F5344CB8AC3E}">
        <p14:creationId xmlns:p14="http://schemas.microsoft.com/office/powerpoint/2010/main" val="173040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9</a:t>
            </a:fld>
            <a:endParaRPr lang="ja-JP" altLang="en-US" dirty="0"/>
          </a:p>
        </p:txBody>
      </p:sp>
    </p:spTree>
    <p:extLst>
      <p:ext uri="{BB962C8B-B14F-4D97-AF65-F5344CB8AC3E}">
        <p14:creationId xmlns:p14="http://schemas.microsoft.com/office/powerpoint/2010/main" val="173651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10</a:t>
            </a:fld>
            <a:endParaRPr lang="ja-JP" altLang="en-US" dirty="0"/>
          </a:p>
        </p:txBody>
      </p:sp>
    </p:spTree>
    <p:extLst>
      <p:ext uri="{BB962C8B-B14F-4D97-AF65-F5344CB8AC3E}">
        <p14:creationId xmlns:p14="http://schemas.microsoft.com/office/powerpoint/2010/main" val="79547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11</a:t>
            </a:fld>
            <a:endParaRPr lang="ja-JP" altLang="en-US" dirty="0"/>
          </a:p>
        </p:txBody>
      </p:sp>
    </p:spTree>
    <p:extLst>
      <p:ext uri="{BB962C8B-B14F-4D97-AF65-F5344CB8AC3E}">
        <p14:creationId xmlns:p14="http://schemas.microsoft.com/office/powerpoint/2010/main" val="2750559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12</a:t>
            </a:fld>
            <a:endParaRPr lang="ja-JP" altLang="en-US" dirty="0"/>
          </a:p>
        </p:txBody>
      </p:sp>
    </p:spTree>
    <p:extLst>
      <p:ext uri="{BB962C8B-B14F-4D97-AF65-F5344CB8AC3E}">
        <p14:creationId xmlns:p14="http://schemas.microsoft.com/office/powerpoint/2010/main" val="2128930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13</a:t>
            </a:fld>
            <a:endParaRPr lang="ja-JP" altLang="en-US" dirty="0"/>
          </a:p>
        </p:txBody>
      </p:sp>
    </p:spTree>
    <p:extLst>
      <p:ext uri="{BB962C8B-B14F-4D97-AF65-F5344CB8AC3E}">
        <p14:creationId xmlns:p14="http://schemas.microsoft.com/office/powerpoint/2010/main" val="3071147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14</a:t>
            </a:fld>
            <a:endParaRPr lang="ja-JP" altLang="en-US" dirty="0"/>
          </a:p>
        </p:txBody>
      </p:sp>
    </p:spTree>
    <p:extLst>
      <p:ext uri="{BB962C8B-B14F-4D97-AF65-F5344CB8AC3E}">
        <p14:creationId xmlns:p14="http://schemas.microsoft.com/office/powerpoint/2010/main" val="189412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15</a:t>
            </a:fld>
            <a:endParaRPr lang="ja-JP" altLang="en-US" dirty="0"/>
          </a:p>
        </p:txBody>
      </p:sp>
    </p:spTree>
    <p:extLst>
      <p:ext uri="{BB962C8B-B14F-4D97-AF65-F5344CB8AC3E}">
        <p14:creationId xmlns:p14="http://schemas.microsoft.com/office/powerpoint/2010/main" val="3818452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16</a:t>
            </a:fld>
            <a:endParaRPr lang="ja-JP" altLang="en-US" dirty="0"/>
          </a:p>
        </p:txBody>
      </p:sp>
    </p:spTree>
    <p:extLst>
      <p:ext uri="{BB962C8B-B14F-4D97-AF65-F5344CB8AC3E}">
        <p14:creationId xmlns:p14="http://schemas.microsoft.com/office/powerpoint/2010/main" val="152881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17</a:t>
            </a:fld>
            <a:endParaRPr lang="ja-JP" altLang="en-US" dirty="0"/>
          </a:p>
        </p:txBody>
      </p:sp>
    </p:spTree>
    <p:extLst>
      <p:ext uri="{BB962C8B-B14F-4D97-AF65-F5344CB8AC3E}">
        <p14:creationId xmlns:p14="http://schemas.microsoft.com/office/powerpoint/2010/main" val="3402883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18</a:t>
            </a:fld>
            <a:endParaRPr lang="ja-JP" altLang="en-US" dirty="0"/>
          </a:p>
        </p:txBody>
      </p:sp>
    </p:spTree>
    <p:extLst>
      <p:ext uri="{BB962C8B-B14F-4D97-AF65-F5344CB8AC3E}">
        <p14:creationId xmlns:p14="http://schemas.microsoft.com/office/powerpoint/2010/main" val="116900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a:t>
            </a:fld>
            <a:endParaRPr lang="ja-JP" altLang="en-US" dirty="0"/>
          </a:p>
        </p:txBody>
      </p:sp>
    </p:spTree>
    <p:extLst>
      <p:ext uri="{BB962C8B-B14F-4D97-AF65-F5344CB8AC3E}">
        <p14:creationId xmlns:p14="http://schemas.microsoft.com/office/powerpoint/2010/main" val="1544762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19</a:t>
            </a:fld>
            <a:endParaRPr lang="ja-JP" altLang="en-US" dirty="0"/>
          </a:p>
        </p:txBody>
      </p:sp>
    </p:spTree>
    <p:extLst>
      <p:ext uri="{BB962C8B-B14F-4D97-AF65-F5344CB8AC3E}">
        <p14:creationId xmlns:p14="http://schemas.microsoft.com/office/powerpoint/2010/main" val="365608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20</a:t>
            </a:fld>
            <a:endParaRPr lang="ja-JP" altLang="en-US" dirty="0"/>
          </a:p>
        </p:txBody>
      </p:sp>
    </p:spTree>
    <p:extLst>
      <p:ext uri="{BB962C8B-B14F-4D97-AF65-F5344CB8AC3E}">
        <p14:creationId xmlns:p14="http://schemas.microsoft.com/office/powerpoint/2010/main" val="1609280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21</a:t>
            </a:fld>
            <a:endParaRPr lang="ja-JP" altLang="en-US" dirty="0"/>
          </a:p>
        </p:txBody>
      </p:sp>
    </p:spTree>
    <p:extLst>
      <p:ext uri="{BB962C8B-B14F-4D97-AF65-F5344CB8AC3E}">
        <p14:creationId xmlns:p14="http://schemas.microsoft.com/office/powerpoint/2010/main" val="49264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22</a:t>
            </a:fld>
            <a:endParaRPr lang="ja-JP" altLang="en-US" dirty="0"/>
          </a:p>
        </p:txBody>
      </p:sp>
    </p:spTree>
    <p:extLst>
      <p:ext uri="{BB962C8B-B14F-4D97-AF65-F5344CB8AC3E}">
        <p14:creationId xmlns:p14="http://schemas.microsoft.com/office/powerpoint/2010/main" val="179806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23</a:t>
            </a:fld>
            <a:endParaRPr lang="ja-JP" altLang="en-US" dirty="0"/>
          </a:p>
        </p:txBody>
      </p:sp>
    </p:spTree>
    <p:extLst>
      <p:ext uri="{BB962C8B-B14F-4D97-AF65-F5344CB8AC3E}">
        <p14:creationId xmlns:p14="http://schemas.microsoft.com/office/powerpoint/2010/main" val="2310098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24</a:t>
            </a:fld>
            <a:endParaRPr lang="ja-JP" altLang="en-US" dirty="0"/>
          </a:p>
        </p:txBody>
      </p:sp>
    </p:spTree>
    <p:extLst>
      <p:ext uri="{BB962C8B-B14F-4D97-AF65-F5344CB8AC3E}">
        <p14:creationId xmlns:p14="http://schemas.microsoft.com/office/powerpoint/2010/main" val="1228637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25</a:t>
            </a:fld>
            <a:endParaRPr lang="ja-JP" altLang="en-US" dirty="0"/>
          </a:p>
        </p:txBody>
      </p:sp>
    </p:spTree>
    <p:extLst>
      <p:ext uri="{BB962C8B-B14F-4D97-AF65-F5344CB8AC3E}">
        <p14:creationId xmlns:p14="http://schemas.microsoft.com/office/powerpoint/2010/main" val="3447091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26</a:t>
            </a:fld>
            <a:endParaRPr lang="ja-JP" altLang="en-US" dirty="0"/>
          </a:p>
        </p:txBody>
      </p:sp>
    </p:spTree>
    <p:extLst>
      <p:ext uri="{BB962C8B-B14F-4D97-AF65-F5344CB8AC3E}">
        <p14:creationId xmlns:p14="http://schemas.microsoft.com/office/powerpoint/2010/main" val="4187149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27</a:t>
            </a:fld>
            <a:endParaRPr lang="ja-JP" altLang="en-US" dirty="0"/>
          </a:p>
        </p:txBody>
      </p:sp>
    </p:spTree>
    <p:extLst>
      <p:ext uri="{BB962C8B-B14F-4D97-AF65-F5344CB8AC3E}">
        <p14:creationId xmlns:p14="http://schemas.microsoft.com/office/powerpoint/2010/main" val="927502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28</a:t>
            </a:fld>
            <a:endParaRPr lang="ja-JP" altLang="en-US" dirty="0"/>
          </a:p>
        </p:txBody>
      </p:sp>
    </p:spTree>
    <p:extLst>
      <p:ext uri="{BB962C8B-B14F-4D97-AF65-F5344CB8AC3E}">
        <p14:creationId xmlns:p14="http://schemas.microsoft.com/office/powerpoint/2010/main" val="135757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a:t>
            </a:fld>
            <a:endParaRPr lang="ja-JP" altLang="en-US" dirty="0"/>
          </a:p>
        </p:txBody>
      </p:sp>
    </p:spTree>
    <p:extLst>
      <p:ext uri="{BB962C8B-B14F-4D97-AF65-F5344CB8AC3E}">
        <p14:creationId xmlns:p14="http://schemas.microsoft.com/office/powerpoint/2010/main" val="3366732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29</a:t>
            </a:fld>
            <a:endParaRPr lang="ja-JP" altLang="en-US" dirty="0"/>
          </a:p>
        </p:txBody>
      </p:sp>
    </p:spTree>
    <p:extLst>
      <p:ext uri="{BB962C8B-B14F-4D97-AF65-F5344CB8AC3E}">
        <p14:creationId xmlns:p14="http://schemas.microsoft.com/office/powerpoint/2010/main" val="3864954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30</a:t>
            </a:fld>
            <a:endParaRPr lang="ja-JP" altLang="en-US" dirty="0"/>
          </a:p>
        </p:txBody>
      </p:sp>
    </p:spTree>
    <p:extLst>
      <p:ext uri="{BB962C8B-B14F-4D97-AF65-F5344CB8AC3E}">
        <p14:creationId xmlns:p14="http://schemas.microsoft.com/office/powerpoint/2010/main" val="3707342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31</a:t>
            </a:fld>
            <a:endParaRPr lang="ja-JP" altLang="en-US" dirty="0"/>
          </a:p>
        </p:txBody>
      </p:sp>
    </p:spTree>
    <p:extLst>
      <p:ext uri="{BB962C8B-B14F-4D97-AF65-F5344CB8AC3E}">
        <p14:creationId xmlns:p14="http://schemas.microsoft.com/office/powerpoint/2010/main" val="4041521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32</a:t>
            </a:fld>
            <a:endParaRPr lang="ja-JP" altLang="en-US" dirty="0"/>
          </a:p>
        </p:txBody>
      </p:sp>
    </p:spTree>
    <p:extLst>
      <p:ext uri="{BB962C8B-B14F-4D97-AF65-F5344CB8AC3E}">
        <p14:creationId xmlns:p14="http://schemas.microsoft.com/office/powerpoint/2010/main" val="2982934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33</a:t>
            </a:fld>
            <a:endParaRPr lang="ja-JP" altLang="en-US" dirty="0"/>
          </a:p>
        </p:txBody>
      </p:sp>
    </p:spTree>
    <p:extLst>
      <p:ext uri="{BB962C8B-B14F-4D97-AF65-F5344CB8AC3E}">
        <p14:creationId xmlns:p14="http://schemas.microsoft.com/office/powerpoint/2010/main" val="2517757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34</a:t>
            </a:fld>
            <a:endParaRPr lang="ja-JP" altLang="en-US" dirty="0"/>
          </a:p>
        </p:txBody>
      </p:sp>
    </p:spTree>
    <p:extLst>
      <p:ext uri="{BB962C8B-B14F-4D97-AF65-F5344CB8AC3E}">
        <p14:creationId xmlns:p14="http://schemas.microsoft.com/office/powerpoint/2010/main" val="4123393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35</a:t>
            </a:fld>
            <a:endParaRPr lang="ja-JP" altLang="en-US" dirty="0"/>
          </a:p>
        </p:txBody>
      </p:sp>
    </p:spTree>
    <p:extLst>
      <p:ext uri="{BB962C8B-B14F-4D97-AF65-F5344CB8AC3E}">
        <p14:creationId xmlns:p14="http://schemas.microsoft.com/office/powerpoint/2010/main" val="93500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3</a:t>
            </a:fld>
            <a:endParaRPr lang="ja-JP" altLang="en-US" dirty="0"/>
          </a:p>
        </p:txBody>
      </p:sp>
    </p:spTree>
    <p:extLst>
      <p:ext uri="{BB962C8B-B14F-4D97-AF65-F5344CB8AC3E}">
        <p14:creationId xmlns:p14="http://schemas.microsoft.com/office/powerpoint/2010/main" val="4280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4</a:t>
            </a:fld>
            <a:endParaRPr lang="ja-JP" altLang="en-US" dirty="0"/>
          </a:p>
        </p:txBody>
      </p:sp>
    </p:spTree>
    <p:extLst>
      <p:ext uri="{BB962C8B-B14F-4D97-AF65-F5344CB8AC3E}">
        <p14:creationId xmlns:p14="http://schemas.microsoft.com/office/powerpoint/2010/main" val="161652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5</a:t>
            </a:fld>
            <a:endParaRPr lang="ja-JP" altLang="en-US" dirty="0"/>
          </a:p>
        </p:txBody>
      </p:sp>
    </p:spTree>
    <p:extLst>
      <p:ext uri="{BB962C8B-B14F-4D97-AF65-F5344CB8AC3E}">
        <p14:creationId xmlns:p14="http://schemas.microsoft.com/office/powerpoint/2010/main" val="196039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6</a:t>
            </a:fld>
            <a:endParaRPr lang="ja-JP" altLang="en-US" dirty="0"/>
          </a:p>
        </p:txBody>
      </p:sp>
    </p:spTree>
    <p:extLst>
      <p:ext uri="{BB962C8B-B14F-4D97-AF65-F5344CB8AC3E}">
        <p14:creationId xmlns:p14="http://schemas.microsoft.com/office/powerpoint/2010/main" val="2332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7</a:t>
            </a:fld>
            <a:endParaRPr lang="ja-JP" altLang="en-US" dirty="0"/>
          </a:p>
        </p:txBody>
      </p:sp>
    </p:spTree>
    <p:extLst>
      <p:ext uri="{BB962C8B-B14F-4D97-AF65-F5344CB8AC3E}">
        <p14:creationId xmlns:p14="http://schemas.microsoft.com/office/powerpoint/2010/main" val="126698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056FE-AFC7-424D-884F-88654AFB7578}" type="slidenum">
              <a:rPr lang="ja-JP" altLang="en-US" smtClean="0"/>
              <a:pPr/>
              <a:t>8</a:t>
            </a:fld>
            <a:endParaRPr lang="ja-JP" altLang="en-US" dirty="0"/>
          </a:p>
        </p:txBody>
      </p:sp>
    </p:spTree>
    <p:extLst>
      <p:ext uri="{BB962C8B-B14F-4D97-AF65-F5344CB8AC3E}">
        <p14:creationId xmlns:p14="http://schemas.microsoft.com/office/powerpoint/2010/main" val="3852793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5" name="図 44" descr="スライド1.jpg"/>
          <p:cNvPicPr>
            <a:picLocks noChangeAspect="1"/>
          </p:cNvPicPr>
          <p:nvPr userDrawn="1"/>
        </p:nvPicPr>
        <p:blipFill>
          <a:blip r:embed="rId2"/>
          <a:stretch>
            <a:fillRect/>
          </a:stretch>
        </p:blipFill>
        <p:spPr>
          <a:xfrm>
            <a:off x="0" y="381"/>
            <a:ext cx="9144000" cy="6857238"/>
          </a:xfrm>
          <a:prstGeom prst="rect">
            <a:avLst/>
          </a:prstGeom>
        </p:spPr>
      </p:pic>
      <p:pic>
        <p:nvPicPr>
          <p:cNvPr id="7" name="図 2" descr="ppt_cs5-10.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0375" y="5621338"/>
            <a:ext cx="1292225" cy="1096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図 3"/>
          <p:cNvPicPr>
            <a:picLocks noChangeAspect="1"/>
          </p:cNvPicPr>
          <p:nvPr userDrawn="1"/>
        </p:nvPicPr>
        <p:blipFill>
          <a:blip r:embed="rId4" cstate="print">
            <a:lum bright="-10000"/>
            <a:extLst>
              <a:ext uri="{28A0092B-C50C-407E-A947-70E740481C1C}">
                <a14:useLocalDpi xmlns:a14="http://schemas.microsoft.com/office/drawing/2010/main" val="0"/>
              </a:ext>
            </a:extLst>
          </a:blip>
          <a:srcRect/>
          <a:stretch>
            <a:fillRect/>
          </a:stretch>
        </p:blipFill>
        <p:spPr bwMode="auto">
          <a:xfrm>
            <a:off x="6629400" y="6103938"/>
            <a:ext cx="2109788"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テキスト ボックス 8"/>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0" name="テキスト ボックス 9"/>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11" name="テキスト ボックス 10"/>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12" name="テキスト ボックス 11"/>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13" name="テキスト ボックス 12"/>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4" name="テキスト ボックス 13"/>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5" name="テキスト ボックス 14"/>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6" name="テキスト ボックス 15"/>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7" name="テキスト ボックス 16"/>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8" name="テキスト ボックス 17"/>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9" name="テキスト ボックス 18"/>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0" name="テキスト ボックス 19"/>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21" name="テキスト ボックス 20"/>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22" name="テキスト ボックス 21"/>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23" name="テキスト ボックス 22"/>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4" name="テキスト ボックス 23"/>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5" name="テキスト ボックス 24"/>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6" name="テキスト ボックス 25"/>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7" name="テキスト ボックス 26"/>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8" name="テキスト ボックス 27"/>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9" name="テキスト ボックス 28"/>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0" name="テキスト ボックス 29"/>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31" name="テキスト ボックス 30"/>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32" name="テキスト ボックス 31"/>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33" name="テキスト ボックス 32"/>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4" name="テキスト ボックス 33"/>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5" name="テキスト ボックス 34"/>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6" name="テキスト ボックス 35"/>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7" name="テキスト ボックス 36"/>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8" name="テキスト ボックス 37"/>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9" name="テキスト ボックス 38"/>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40" name="テキスト ボックス 39"/>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41" name="テキスト ボックス 40"/>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42" name="テキスト ボックス 41"/>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43" name="テキスト ボックス 42"/>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
        <p:nvSpPr>
          <p:cNvPr id="48" name="テキスト プレースホルダー 2"/>
          <p:cNvSpPr>
            <a:spLocks noGrp="1"/>
          </p:cNvSpPr>
          <p:nvPr>
            <p:ph type="body" sz="quarter" idx="10" hasCustomPrompt="1"/>
          </p:nvPr>
        </p:nvSpPr>
        <p:spPr>
          <a:xfrm>
            <a:off x="652284" y="1441535"/>
            <a:ext cx="6586716" cy="464113"/>
          </a:xfrm>
          <a:prstGeom prst="rect">
            <a:avLst/>
          </a:prstGeom>
        </p:spPr>
        <p:txBody>
          <a:bodyPr/>
          <a:lstStyle>
            <a:lvl1pPr marL="0" indent="0">
              <a:buFontTx/>
              <a:buNone/>
              <a:defRPr sz="2200">
                <a:solidFill>
                  <a:schemeClr val="tx1">
                    <a:lumMod val="50000"/>
                    <a:lumOff val="50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a:defRPr sz="2400">
                <a:latin typeface="Arial" panose="020B0604020202020204" pitchFamily="34" charset="0"/>
                <a:ea typeface="Arial Unicode MS" panose="020B0604020202020204" pitchFamily="50" charset="-128"/>
                <a:cs typeface="Arial" panose="020B0604020202020204" pitchFamily="34" charset="0"/>
              </a:defRPr>
            </a:lvl2pPr>
            <a:lvl3pPr>
              <a:defRPr sz="2400">
                <a:latin typeface="Arial" panose="020B0604020202020204" pitchFamily="34" charset="0"/>
                <a:ea typeface="Arial Unicode MS" panose="020B0604020202020204" pitchFamily="50" charset="-128"/>
                <a:cs typeface="Arial" panose="020B0604020202020204" pitchFamily="34" charset="0"/>
              </a:defRPr>
            </a:lvl3pPr>
            <a:lvl4pPr>
              <a:defRPr sz="2400">
                <a:latin typeface="Arial" panose="020B0604020202020204" pitchFamily="34" charset="0"/>
                <a:ea typeface="Arial Unicode MS" panose="020B0604020202020204" pitchFamily="50" charset="-128"/>
                <a:cs typeface="Arial" panose="020B0604020202020204" pitchFamily="34" charset="0"/>
              </a:defRPr>
            </a:lvl4pPr>
            <a:lvl5pPr>
              <a:defRPr sz="2400">
                <a:latin typeface="Arial" panose="020B0604020202020204" pitchFamily="34" charset="0"/>
                <a:ea typeface="Arial Unicode MS" panose="020B0604020202020204" pitchFamily="50" charset="-128"/>
                <a:cs typeface="Arial" panose="020B0604020202020204" pitchFamily="34" charset="0"/>
              </a:defRPr>
            </a:lvl5pPr>
          </a:lstStyle>
          <a:p>
            <a:pPr lvl="0"/>
            <a:r>
              <a:rPr kumimoji="1" lang="en-US" altLang="ja-JP" dirty="0"/>
              <a:t>Presentation Subtitle</a:t>
            </a:r>
            <a:r>
              <a:rPr kumimoji="1" lang="ja-JP" altLang="en-US" dirty="0"/>
              <a:t> </a:t>
            </a:r>
            <a:r>
              <a:rPr kumimoji="1" lang="en-US" altLang="ja-JP" dirty="0"/>
              <a:t>22 point</a:t>
            </a:r>
            <a:endParaRPr kumimoji="1" lang="ja-JP" altLang="en-US" dirty="0"/>
          </a:p>
        </p:txBody>
      </p:sp>
      <p:sp>
        <p:nvSpPr>
          <p:cNvPr id="49" name="テキスト プレースホルダー 4"/>
          <p:cNvSpPr>
            <a:spLocks noGrp="1"/>
          </p:cNvSpPr>
          <p:nvPr>
            <p:ph type="body" sz="quarter" idx="11" hasCustomPrompt="1"/>
          </p:nvPr>
        </p:nvSpPr>
        <p:spPr>
          <a:xfrm>
            <a:off x="652284" y="1005562"/>
            <a:ext cx="5767388" cy="346364"/>
          </a:xfrm>
          <a:prstGeom prst="rect">
            <a:avLst/>
          </a:prstGeom>
        </p:spPr>
        <p:txBody>
          <a:bodyPr/>
          <a:lstStyle>
            <a:lvl1pPr marL="0" indent="0">
              <a:buFontTx/>
              <a:buNone/>
              <a:defRPr sz="2400" b="0" spc="30" baseline="0">
                <a:solidFill>
                  <a:schemeClr val="bg1">
                    <a:lumMod val="7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marL="457200" indent="0">
              <a:buFontTx/>
              <a:buNone/>
              <a:defRPr sz="1800">
                <a:latin typeface="+mj-lt"/>
                <a:ea typeface="Arial Unicode MS" panose="020B0604020202020204" pitchFamily="50" charset="-128"/>
                <a:cs typeface="Arial Unicode MS" panose="020B0604020202020204" pitchFamily="50" charset="-128"/>
              </a:defRPr>
            </a:lvl2pPr>
            <a:lvl3pPr marL="914400" indent="0">
              <a:buFontTx/>
              <a:buNone/>
              <a:defRPr sz="1800">
                <a:latin typeface="+mj-lt"/>
                <a:ea typeface="Arial Unicode MS" panose="020B0604020202020204" pitchFamily="50" charset="-128"/>
                <a:cs typeface="Arial Unicode MS" panose="020B0604020202020204" pitchFamily="50" charset="-128"/>
              </a:defRPr>
            </a:lvl3pPr>
            <a:lvl4pPr marL="1371600" indent="0">
              <a:buFontTx/>
              <a:buNone/>
              <a:defRPr sz="1800">
                <a:latin typeface="+mj-lt"/>
                <a:ea typeface="Arial Unicode MS" panose="020B0604020202020204" pitchFamily="50" charset="-128"/>
                <a:cs typeface="Arial Unicode MS" panose="020B0604020202020204" pitchFamily="50" charset="-128"/>
              </a:defRPr>
            </a:lvl4pPr>
            <a:lvl5pPr marL="1828800" indent="0">
              <a:buFontTx/>
              <a:buNone/>
              <a:defRPr sz="1800">
                <a:latin typeface="+mj-lt"/>
                <a:ea typeface="Arial Unicode MS" panose="020B0604020202020204" pitchFamily="50" charset="-128"/>
                <a:cs typeface="Arial Unicode MS" panose="020B0604020202020204" pitchFamily="50" charset="-128"/>
              </a:defRPr>
            </a:lvl5pPr>
          </a:lstStyle>
          <a:p>
            <a:pPr lvl="0"/>
            <a:r>
              <a:rPr kumimoji="1" lang="en-US" altLang="ja-JP" dirty="0"/>
              <a:t>PRESENTATION</a:t>
            </a:r>
            <a:r>
              <a:rPr kumimoji="1" lang="ja-JP" altLang="en-US" dirty="0"/>
              <a:t> </a:t>
            </a:r>
            <a:r>
              <a:rPr kumimoji="1" lang="en-US" altLang="ja-JP" dirty="0"/>
              <a:t>TITLE 24 POINT</a:t>
            </a:r>
            <a:endParaRPr kumimoji="1" lang="ja-JP" altLang="en-US" dirty="0"/>
          </a:p>
        </p:txBody>
      </p:sp>
      <p:sp>
        <p:nvSpPr>
          <p:cNvPr id="50" name="テキスト プレースホルダー 2"/>
          <p:cNvSpPr>
            <a:spLocks noGrp="1"/>
          </p:cNvSpPr>
          <p:nvPr>
            <p:ph type="body" sz="quarter" idx="12" hasCustomPrompt="1"/>
          </p:nvPr>
        </p:nvSpPr>
        <p:spPr>
          <a:xfrm>
            <a:off x="652463" y="1936118"/>
            <a:ext cx="6586537" cy="941557"/>
          </a:xfrm>
          <a:prstGeom prst="rect">
            <a:avLst/>
          </a:prstGeom>
        </p:spPr>
        <p:txBody>
          <a:bodyPr/>
          <a:lstStyle>
            <a:lvl1pPr marL="0" indent="0">
              <a:buFontTx/>
              <a:buNone/>
              <a:defRPr sz="2000">
                <a:solidFill>
                  <a:schemeClr val="tx1">
                    <a:lumMod val="50000"/>
                    <a:lumOff val="50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marL="457200" indent="0">
              <a:buFontTx/>
              <a:buNone/>
              <a:defRPr>
                <a:latin typeface="Interstate Mazda Regular" panose="02000503020000020004" pitchFamily="2" charset="0"/>
              </a:defRPr>
            </a:lvl2pPr>
            <a:lvl3pPr marL="914400" indent="0">
              <a:buFontTx/>
              <a:buNone/>
              <a:defRPr>
                <a:latin typeface="Interstate Mazda Regular" panose="02000503020000020004" pitchFamily="2" charset="0"/>
              </a:defRPr>
            </a:lvl3pPr>
            <a:lvl4pPr marL="1371600" indent="0">
              <a:buFontTx/>
              <a:buNone/>
              <a:defRPr>
                <a:latin typeface="Interstate Mazda Regular" panose="02000503020000020004" pitchFamily="2" charset="0"/>
              </a:defRPr>
            </a:lvl4pPr>
            <a:lvl5pPr marL="1828800" indent="0">
              <a:buFontTx/>
              <a:buNone/>
              <a:defRPr>
                <a:latin typeface="Interstate Mazda Regular" panose="02000503020000020004" pitchFamily="2" charset="0"/>
              </a:defRPr>
            </a:lvl5pPr>
          </a:lstStyle>
          <a:p>
            <a:pPr eaLnBrk="1" fontAlgn="auto" hangingPunct="1">
              <a:spcAft>
                <a:spcPts val="0"/>
              </a:spcAft>
              <a:defRPr/>
            </a:pPr>
            <a:r>
              <a:rPr lang="en-US" altLang="ja-JP" dirty="0"/>
              <a:t>Date 20 point</a:t>
            </a:r>
            <a:endParaRPr lang="ja-JP" altLang="en-US" dirty="0"/>
          </a:p>
        </p:txBody>
      </p:sp>
      <p:sp>
        <p:nvSpPr>
          <p:cNvPr id="51" name="テキスト プレースホルダー 2"/>
          <p:cNvSpPr>
            <a:spLocks noGrp="1"/>
          </p:cNvSpPr>
          <p:nvPr>
            <p:ph type="body" sz="quarter" idx="13" hasCustomPrompt="1"/>
          </p:nvPr>
        </p:nvSpPr>
        <p:spPr>
          <a:xfrm>
            <a:off x="652463" y="2985373"/>
            <a:ext cx="6586537" cy="549275"/>
          </a:xfrm>
          <a:prstGeom prst="rect">
            <a:avLst/>
          </a:prstGeom>
        </p:spPr>
        <p:txBody>
          <a:bodyPr/>
          <a:lstStyle>
            <a:lvl1pPr marL="0" indent="0">
              <a:buFontTx/>
              <a:buNone/>
              <a:defRPr sz="2000">
                <a:solidFill>
                  <a:schemeClr val="tx1">
                    <a:lumMod val="50000"/>
                    <a:lumOff val="50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marL="457200" indent="0">
              <a:buFontTx/>
              <a:buNone/>
              <a:defRPr>
                <a:latin typeface="Interstate Mazda Regular" panose="02000503020000020004" pitchFamily="2" charset="0"/>
              </a:defRPr>
            </a:lvl2pPr>
            <a:lvl3pPr marL="914400" indent="0">
              <a:buFontTx/>
              <a:buNone/>
              <a:defRPr>
                <a:latin typeface="Interstate Mazda Regular" panose="02000503020000020004" pitchFamily="2" charset="0"/>
              </a:defRPr>
            </a:lvl3pPr>
            <a:lvl4pPr marL="1371600" indent="0">
              <a:buFontTx/>
              <a:buNone/>
              <a:defRPr>
                <a:latin typeface="Interstate Mazda Regular" panose="02000503020000020004" pitchFamily="2" charset="0"/>
              </a:defRPr>
            </a:lvl4pPr>
            <a:lvl5pPr marL="1828800" indent="0">
              <a:buFontTx/>
              <a:buNone/>
              <a:defRPr>
                <a:latin typeface="Interstate Mazda Regular" panose="02000503020000020004" pitchFamily="2" charset="0"/>
              </a:defRPr>
            </a:lvl5pPr>
          </a:lstStyle>
          <a:p>
            <a:pPr lvl="0"/>
            <a:r>
              <a:rPr kumimoji="1" lang="en-US" altLang="ja-JP" dirty="0"/>
              <a:t>Name/Department 20 point</a:t>
            </a:r>
            <a:endParaRPr kumimoji="1" lang="ja-JP" altLang="en-US" dirty="0"/>
          </a:p>
        </p:txBody>
      </p:sp>
    </p:spTree>
    <p:extLst>
      <p:ext uri="{BB962C8B-B14F-4D97-AF65-F5344CB8AC3E}">
        <p14:creationId xmlns:p14="http://schemas.microsoft.com/office/powerpoint/2010/main" val="13542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401638" y="1225296"/>
            <a:ext cx="3900215" cy="4624388"/>
          </a:xfrm>
        </p:spPr>
        <p:txBody>
          <a:bodyPr/>
          <a:lstStyle>
            <a:lvl1pPr>
              <a:spcBef>
                <a:spcPts val="0"/>
              </a:spcBef>
              <a:spcAft>
                <a:spcPts val="1200"/>
              </a:spcAft>
              <a:defRPr sz="1400"/>
            </a:lvl1pPr>
            <a:lvl2pPr>
              <a:spcBef>
                <a:spcPts val="0"/>
              </a:spcBef>
              <a:spcAft>
                <a:spcPts val="1200"/>
              </a:spcAft>
              <a:defRPr sz="1400"/>
            </a:lvl2pPr>
            <a:lvl3pPr>
              <a:spcBef>
                <a:spcPts val="0"/>
              </a:spcBef>
              <a:spcAft>
                <a:spcPts val="1200"/>
              </a:spcAft>
              <a:defRPr sz="1400"/>
            </a:lvl3pPr>
            <a:lvl4pPr>
              <a:spcBef>
                <a:spcPts val="0"/>
              </a:spcBef>
              <a:spcAft>
                <a:spcPts val="1200"/>
              </a:spcAft>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2"/>
          </p:nvPr>
        </p:nvSpPr>
        <p:spPr/>
        <p:txBody>
          <a:bodyPr/>
          <a:lstStyle>
            <a:lvl1pPr>
              <a:defRPr/>
            </a:lvl1pPr>
          </a:lstStyle>
          <a:p>
            <a:pPr>
              <a:defRPr/>
            </a:pPr>
            <a:fld id="{A122BB00-BAEA-4E3C-8A39-FEEE3191B88E}"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245906481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yp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401638" y="1225296"/>
            <a:ext cx="7807325" cy="4624388"/>
          </a:xfrm>
        </p:spPr>
        <p:txBody>
          <a:bodyPr>
            <a:normAutofit/>
          </a:bodyPr>
          <a:lstStyle>
            <a:lvl1pPr>
              <a:spcBef>
                <a:spcPts val="0"/>
              </a:spcBef>
              <a:spcAft>
                <a:spcPts val="1200"/>
              </a:spcAft>
              <a:defRPr sz="1400"/>
            </a:lvl1pPr>
            <a:lvl2pPr>
              <a:defRPr sz="2000"/>
            </a:lvl2pPr>
            <a:lvl3pPr>
              <a:defRPr sz="2000"/>
            </a:lvl3pPr>
            <a:lvl4pPr>
              <a:defRPr sz="2000"/>
            </a:lvl4pPr>
          </a:lstStyle>
          <a:p>
            <a:pPr lvl="0"/>
            <a:r>
              <a:rPr lang="en-US" dirty="0"/>
              <a:t>Click to edit Master text styles</a:t>
            </a:r>
          </a:p>
        </p:txBody>
      </p:sp>
      <p:sp>
        <p:nvSpPr>
          <p:cNvPr id="4" name="Slide Number Placeholder 5"/>
          <p:cNvSpPr>
            <a:spLocks noGrp="1"/>
          </p:cNvSpPr>
          <p:nvPr>
            <p:ph type="sldNum" sz="quarter" idx="12"/>
          </p:nvPr>
        </p:nvSpPr>
        <p:spPr/>
        <p:txBody>
          <a:bodyPr/>
          <a:lstStyle>
            <a:lvl1pPr>
              <a:defRPr/>
            </a:lvl1pPr>
          </a:lstStyle>
          <a:p>
            <a:pPr>
              <a:defRPr/>
            </a:pPr>
            <a:fld id="{2934133F-2590-48F9-8D8F-56A69528F9DA}"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281621532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with Sub Heads">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336" y="1223964"/>
            <a:ext cx="3886032" cy="353510"/>
          </a:xfrm>
          <a:prstGeom prst="rect">
            <a:avLst/>
          </a:prstGeom>
        </p:spPr>
        <p:txBody>
          <a:bodyPr>
            <a:normAutofit/>
          </a:bodyPr>
          <a:lstStyle>
            <a:lvl1pPr marL="0" indent="0">
              <a:spcBef>
                <a:spcPts val="0"/>
              </a:spcBef>
              <a:spcAft>
                <a:spcPts val="600"/>
              </a:spcAft>
              <a:buFontTx/>
              <a:buNone/>
              <a:defRPr sz="1600" b="1" i="0">
                <a:latin typeface="Interstate Mazda Regular"/>
                <a:cs typeface="Interstate Mazda Regular"/>
              </a:defRPr>
            </a:lvl1pPr>
            <a:lvl2pPr marL="508000" indent="-227013">
              <a:spcBef>
                <a:spcPts val="0"/>
              </a:spcBef>
              <a:spcAft>
                <a:spcPts val="600"/>
              </a:spcAft>
              <a:defRPr sz="1400" b="0" i="0">
                <a:latin typeface="Interstate Mazda Regular"/>
                <a:cs typeface="Interstate Mazda Regular"/>
              </a:defRPr>
            </a:lvl2pPr>
            <a:lvl3pPr marL="749300" indent="-174625">
              <a:spcBef>
                <a:spcPts val="0"/>
              </a:spcBef>
              <a:spcAft>
                <a:spcPts val="600"/>
              </a:spcAft>
              <a:defRPr sz="1400" b="0" i="0">
                <a:latin typeface="Interstate Mazda Regular"/>
                <a:cs typeface="Interstate Mazda Regular"/>
              </a:defRPr>
            </a:lvl3pPr>
            <a:lvl4pPr marL="976313" indent="-174625">
              <a:spcBef>
                <a:spcPts val="0"/>
              </a:spcBef>
              <a:spcAft>
                <a:spcPts val="600"/>
              </a:spcAft>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402336" y="1626336"/>
            <a:ext cx="3886200" cy="4303713"/>
          </a:xfrm>
          <a:prstGeom prst="rect">
            <a:avLst/>
          </a:prstGeom>
        </p:spPr>
        <p:txBody>
          <a:bodyPr/>
          <a:lstStyle>
            <a:lvl1pPr>
              <a:defRPr sz="1400" b="0" i="0">
                <a:latin typeface="Interstate Mazda Regular"/>
                <a:cs typeface="Interstate Mazda Regular"/>
              </a:defRPr>
            </a:lvl1pPr>
            <a:lvl2pPr>
              <a:defRPr sz="1400" b="0" i="0">
                <a:latin typeface="Interstate Mazda Regular"/>
                <a:cs typeface="Interstate Mazda Regular"/>
              </a:defRPr>
            </a:lvl2pPr>
            <a:lvl3pPr>
              <a:defRPr sz="1400" b="0" i="0">
                <a:latin typeface="Interstate Mazda Regular"/>
                <a:cs typeface="Interstate Mazda Regular"/>
              </a:defRPr>
            </a:lvl3pPr>
            <a:lvl4pPr>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2"/>
          <p:cNvSpPr>
            <a:spLocks noGrp="1"/>
          </p:cNvSpPr>
          <p:nvPr>
            <p:ph idx="12"/>
          </p:nvPr>
        </p:nvSpPr>
        <p:spPr>
          <a:xfrm>
            <a:off x="4730144" y="1223964"/>
            <a:ext cx="3886032" cy="353510"/>
          </a:xfrm>
          <a:prstGeom prst="rect">
            <a:avLst/>
          </a:prstGeom>
        </p:spPr>
        <p:txBody>
          <a:bodyPr>
            <a:normAutofit/>
          </a:bodyPr>
          <a:lstStyle>
            <a:lvl1pPr marL="0" indent="0">
              <a:spcBef>
                <a:spcPts val="0"/>
              </a:spcBef>
              <a:spcAft>
                <a:spcPts val="600"/>
              </a:spcAft>
              <a:buFontTx/>
              <a:buNone/>
              <a:defRPr sz="1600" b="1" i="0">
                <a:latin typeface="Interstate Mazda Regular"/>
                <a:cs typeface="Interstate Mazda Regular"/>
              </a:defRPr>
            </a:lvl1pPr>
            <a:lvl2pPr marL="508000" indent="-227013">
              <a:spcBef>
                <a:spcPts val="0"/>
              </a:spcBef>
              <a:spcAft>
                <a:spcPts val="600"/>
              </a:spcAft>
              <a:defRPr sz="1400" b="0" i="0">
                <a:latin typeface="Interstate Mazda Regular"/>
                <a:cs typeface="Interstate Mazda Regular"/>
              </a:defRPr>
            </a:lvl2pPr>
            <a:lvl3pPr marL="749300" indent="-174625">
              <a:spcBef>
                <a:spcPts val="0"/>
              </a:spcBef>
              <a:spcAft>
                <a:spcPts val="600"/>
              </a:spcAft>
              <a:defRPr sz="1400" b="0" i="0">
                <a:latin typeface="Interstate Mazda Regular"/>
                <a:cs typeface="Interstate Mazda Regular"/>
              </a:defRPr>
            </a:lvl3pPr>
            <a:lvl4pPr marL="976313" indent="-174625">
              <a:spcBef>
                <a:spcPts val="0"/>
              </a:spcBef>
              <a:spcAft>
                <a:spcPts val="600"/>
              </a:spcAft>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p:txBody>
      </p:sp>
      <p:sp>
        <p:nvSpPr>
          <p:cNvPr id="11" name="Text Placeholder 3"/>
          <p:cNvSpPr>
            <a:spLocks noGrp="1"/>
          </p:cNvSpPr>
          <p:nvPr>
            <p:ph type="body" sz="quarter" idx="13"/>
          </p:nvPr>
        </p:nvSpPr>
        <p:spPr>
          <a:xfrm>
            <a:off x="4730144" y="1626336"/>
            <a:ext cx="3886200" cy="4303713"/>
          </a:xfrm>
          <a:prstGeom prst="rect">
            <a:avLst/>
          </a:prstGeom>
        </p:spPr>
        <p:txBody>
          <a:bodyPr/>
          <a:lstStyle>
            <a:lvl1pPr>
              <a:defRPr sz="1400" b="0" i="0">
                <a:latin typeface="Interstate Mazda Regular"/>
                <a:cs typeface="Interstate Mazda Regular"/>
              </a:defRPr>
            </a:lvl1pPr>
            <a:lvl2pPr>
              <a:defRPr sz="1400" b="0" i="0">
                <a:latin typeface="Interstate Mazda Regular"/>
                <a:cs typeface="Interstate Mazda Regular"/>
              </a:defRPr>
            </a:lvl2pPr>
            <a:lvl3pPr>
              <a:defRPr sz="1400" b="0" i="0">
                <a:latin typeface="Interstate Mazda Regular"/>
                <a:cs typeface="Interstate Mazda Regular"/>
              </a:defRPr>
            </a:lvl3pPr>
            <a:lvl4pPr>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5"/>
          <p:cNvSpPr>
            <a:spLocks noGrp="1"/>
          </p:cNvSpPr>
          <p:nvPr>
            <p:ph type="sldNum" sz="quarter" idx="14"/>
          </p:nvPr>
        </p:nvSpPr>
        <p:spPr/>
        <p:txBody>
          <a:bodyPr/>
          <a:lstStyle>
            <a:lvl1pPr>
              <a:defRPr/>
            </a:lvl1pPr>
          </a:lstStyle>
          <a:p>
            <a:pPr>
              <a:defRPr/>
            </a:pPr>
            <a:fld id="{152D7577-A60B-46E0-BD4B-0BEC0DC4BC0B}"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165362549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336" y="1223964"/>
            <a:ext cx="3886032" cy="353510"/>
          </a:xfrm>
          <a:prstGeom prst="rect">
            <a:avLst/>
          </a:prstGeom>
        </p:spPr>
        <p:txBody>
          <a:bodyPr>
            <a:normAutofit/>
          </a:bodyPr>
          <a:lstStyle>
            <a:lvl1pPr marL="0" indent="0">
              <a:spcBef>
                <a:spcPts val="0"/>
              </a:spcBef>
              <a:spcAft>
                <a:spcPts val="600"/>
              </a:spcAft>
              <a:buFontTx/>
              <a:buNone/>
              <a:defRPr sz="1600" b="1" i="0">
                <a:latin typeface="Interstate Mazda Regular"/>
                <a:cs typeface="Interstate Mazda Regular"/>
              </a:defRPr>
            </a:lvl1pPr>
            <a:lvl2pPr marL="508000" indent="-227013">
              <a:spcBef>
                <a:spcPts val="0"/>
              </a:spcBef>
              <a:spcAft>
                <a:spcPts val="600"/>
              </a:spcAft>
              <a:defRPr sz="1400" b="0" i="0">
                <a:latin typeface="Interstate Mazda Regular"/>
                <a:cs typeface="Interstate Mazda Regular"/>
              </a:defRPr>
            </a:lvl2pPr>
            <a:lvl3pPr marL="749300" indent="-174625">
              <a:spcBef>
                <a:spcPts val="0"/>
              </a:spcBef>
              <a:spcAft>
                <a:spcPts val="600"/>
              </a:spcAft>
              <a:defRPr sz="1400" b="0" i="0">
                <a:latin typeface="Interstate Mazda Regular"/>
                <a:cs typeface="Interstate Mazda Regular"/>
              </a:defRPr>
            </a:lvl3pPr>
            <a:lvl4pPr marL="976313" indent="-174625">
              <a:spcBef>
                <a:spcPts val="0"/>
              </a:spcBef>
              <a:spcAft>
                <a:spcPts val="600"/>
              </a:spcAft>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p:txBody>
      </p:sp>
      <p:sp>
        <p:nvSpPr>
          <p:cNvPr id="7" name="Title 6"/>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p:nvPr>
        </p:nvSpPr>
        <p:spPr>
          <a:xfrm>
            <a:off x="402336" y="1626336"/>
            <a:ext cx="3886200" cy="4303713"/>
          </a:xfrm>
          <a:prstGeom prst="rect">
            <a:avLst/>
          </a:prstGeom>
        </p:spPr>
        <p:txBody>
          <a:bodyPr/>
          <a:lstStyle>
            <a:lvl1pPr>
              <a:defRPr sz="1400" b="0" i="0">
                <a:latin typeface="Interstate Mazda Regular"/>
                <a:cs typeface="Interstate Mazda Regular"/>
              </a:defRPr>
            </a:lvl1pPr>
            <a:lvl2pPr>
              <a:defRPr sz="1400" b="0" i="0">
                <a:latin typeface="Interstate Mazda Regular"/>
                <a:cs typeface="Interstate Mazda Regular"/>
              </a:defRPr>
            </a:lvl2pPr>
            <a:lvl3pPr>
              <a:defRPr sz="1400" b="0" i="0">
                <a:latin typeface="Interstate Mazda Regular"/>
                <a:cs typeface="Interstate Mazda Regular"/>
              </a:defRPr>
            </a:lvl3pPr>
            <a:lvl4pPr>
              <a:defRPr sz="1400" b="0" i="0">
                <a:latin typeface="Interstate Mazda Regular"/>
                <a:cs typeface="Interstate Mazda Regular"/>
              </a:defRPr>
            </a:lvl4pPr>
            <a:lvl5pPr>
              <a:defRPr sz="1200" b="0" i="0">
                <a:latin typeface="Interstate Mazda Regular"/>
                <a:cs typeface="Interstate Mazda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5"/>
          <p:cNvSpPr>
            <a:spLocks noGrp="1"/>
          </p:cNvSpPr>
          <p:nvPr>
            <p:ph type="sldNum" sz="quarter" idx="12"/>
          </p:nvPr>
        </p:nvSpPr>
        <p:spPr/>
        <p:txBody>
          <a:bodyPr/>
          <a:lstStyle>
            <a:lvl1pPr>
              <a:defRPr/>
            </a:lvl1pPr>
          </a:lstStyle>
          <a:p>
            <a:pPr>
              <a:defRPr/>
            </a:pPr>
            <a:fld id="{467A94E0-AC1E-47E7-B042-2246776A7D95}"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382962420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3"/>
          </p:nvPr>
        </p:nvSpPr>
        <p:spPr>
          <a:xfrm>
            <a:off x="391970" y="1315894"/>
            <a:ext cx="7713663" cy="4387850"/>
          </a:xfrm>
        </p:spPr>
        <p:txBody>
          <a:bodyPr/>
          <a:lstStyle>
            <a:lvl1pPr marL="400050" indent="-400050">
              <a:buFont typeface="+mj-lt"/>
              <a:buAutoNum type="romanUcPeriod"/>
              <a:defRPr sz="1400" b="1"/>
            </a:lvl1pPr>
            <a:lvl2pPr marL="404813" indent="0" defTabSz="623888">
              <a:buNone/>
              <a:defRPr sz="1400" b="1"/>
            </a:lvl2pPr>
            <a:lvl3pPr>
              <a:defRPr sz="1400" b="1"/>
            </a:lvl3pPr>
            <a:lvl4pPr>
              <a:defRPr sz="1400" b="1"/>
            </a:lvl4pPr>
            <a:lvl5pPr>
              <a:defRPr sz="1800"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4"/>
          </p:nvPr>
        </p:nvSpPr>
        <p:spPr/>
        <p:txBody>
          <a:bodyPr/>
          <a:lstStyle>
            <a:lvl1pPr>
              <a:defRPr/>
            </a:lvl1pPr>
          </a:lstStyle>
          <a:p>
            <a:pPr>
              <a:defRPr/>
            </a:pPr>
            <a:fld id="{CA557342-3151-440F-83A7-CB9B86543E1B}"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5147055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Blank">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59F22C3-F779-4E31-A1D0-12E970D8E6C5}"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7886202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sldNum" sz="quarter" idx="10"/>
          </p:nvPr>
        </p:nvSpPr>
        <p:spPr>
          <a:xfrm>
            <a:off x="8796338" y="0"/>
            <a:ext cx="347662" cy="204788"/>
          </a:xfrm>
        </p:spPr>
        <p:txBody>
          <a:bodyPr/>
          <a:lstStyle>
            <a:lvl1pPr>
              <a:defRPr/>
            </a:lvl1pPr>
          </a:lstStyle>
          <a:p>
            <a:pPr>
              <a:defRPr/>
            </a:pPr>
            <a:fld id="{634FE42D-AD09-4D09-A449-84D6E3114E28}"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343159143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resentation Cover">
    <p:spTree>
      <p:nvGrpSpPr>
        <p:cNvPr id="1" name=""/>
        <p:cNvGrpSpPr/>
        <p:nvPr/>
      </p:nvGrpSpPr>
      <p:grpSpPr>
        <a:xfrm>
          <a:off x="0" y="0"/>
          <a:ext cx="0" cy="0"/>
          <a:chOff x="0" y="0"/>
          <a:chExt cx="0" cy="0"/>
        </a:xfrm>
      </p:grpSpPr>
      <p:sp>
        <p:nvSpPr>
          <p:cNvPr id="2" name="Title 1"/>
          <p:cNvSpPr>
            <a:spLocks noGrp="1"/>
          </p:cNvSpPr>
          <p:nvPr>
            <p:ph type="title"/>
          </p:nvPr>
        </p:nvSpPr>
        <p:spPr>
          <a:xfrm>
            <a:off x="391861" y="328110"/>
            <a:ext cx="5904666" cy="1143000"/>
          </a:xfrm>
        </p:spPr>
        <p:txBody>
          <a:bodyPr/>
          <a:lstStyle/>
          <a:p>
            <a:r>
              <a:rPr lang="en-US" dirty="0"/>
              <a:t>Click to edit Master</a:t>
            </a:r>
          </a:p>
        </p:txBody>
      </p:sp>
      <p:sp>
        <p:nvSpPr>
          <p:cNvPr id="8" name="Text Placeholder 7"/>
          <p:cNvSpPr>
            <a:spLocks noGrp="1"/>
          </p:cNvSpPr>
          <p:nvPr>
            <p:ph type="body" sz="quarter" idx="13"/>
          </p:nvPr>
        </p:nvSpPr>
        <p:spPr>
          <a:xfrm>
            <a:off x="378494" y="1583115"/>
            <a:ext cx="5918034" cy="702886"/>
          </a:xfrm>
          <a:prstGeom prst="rect">
            <a:avLst/>
          </a:prstGeom>
        </p:spPr>
        <p:txBody>
          <a:bodyPr lIns="0" tIns="0" rIns="0" bIns="0"/>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70670251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6" name="図 45" descr="スライド2.jpg"/>
          <p:cNvPicPr>
            <a:picLocks noChangeAspect="1"/>
          </p:cNvPicPr>
          <p:nvPr userDrawn="1"/>
        </p:nvPicPr>
        <p:blipFill>
          <a:blip r:embed="rId2"/>
          <a:stretch>
            <a:fillRect/>
          </a:stretch>
        </p:blipFill>
        <p:spPr>
          <a:xfrm>
            <a:off x="0" y="381"/>
            <a:ext cx="9144000" cy="6857238"/>
          </a:xfrm>
          <a:prstGeom prst="rect">
            <a:avLst/>
          </a:prstGeom>
        </p:spPr>
      </p:pic>
      <p:sp>
        <p:nvSpPr>
          <p:cNvPr id="6" name="正方形/長方形 5"/>
          <p:cNvSpPr/>
          <p:nvPr userDrawn="1"/>
        </p:nvSpPr>
        <p:spPr>
          <a:xfrm rot="10800000">
            <a:off x="0" y="1940002"/>
            <a:ext cx="9144000" cy="3200400"/>
          </a:xfrm>
          <a:prstGeom prst="rect">
            <a:avLst/>
          </a:prstGeom>
          <a:gradFill>
            <a:gsLst>
              <a:gs pos="0">
                <a:schemeClr val="accent1">
                  <a:tint val="100000"/>
                  <a:shade val="100000"/>
                  <a:satMod val="130000"/>
                  <a:alpha val="0"/>
                </a:schemeClr>
              </a:gs>
              <a:gs pos="100000">
                <a:schemeClr val="tx1"/>
              </a:gs>
            </a:gsLs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latin typeface="Interstate Mazda" charset="0"/>
              <a:ea typeface="Interstate Mazda" charset="0"/>
            </a:endParaRPr>
          </a:p>
        </p:txBody>
      </p:sp>
      <p:sp>
        <p:nvSpPr>
          <p:cNvPr id="7" name="テキスト ボックス 6"/>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8" name="テキスト ボックス 7"/>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9" name="テキスト ボックス 8"/>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10" name="テキスト ボックス 9"/>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11" name="テキスト ボックス 10"/>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2" name="テキスト ボックス 11"/>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3" name="テキスト ボックス 12"/>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4" name="テキスト ボックス 13"/>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5" name="テキスト ボックス 14"/>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6" name="テキスト ボックス 15"/>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7" name="テキスト ボックス 16"/>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8" name="テキスト ボックス 17"/>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9" name="テキスト ボックス 18"/>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20" name="テキスト ボックス 19"/>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21" name="テキスト ボックス 20"/>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2" name="テキスト ボックス 21"/>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3" name="テキスト ボックス 22"/>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4" name="テキスト ボックス 23"/>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5" name="テキスト ボックス 24"/>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6" name="テキスト ボックス 25"/>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7" name="テキスト ボックス 26"/>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8" name="テキスト ボックス 27"/>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9" name="テキスト ボックス 28"/>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30" name="テキスト ボックス 29"/>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31" name="テキスト ボックス 30"/>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2" name="テキスト ボックス 31"/>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3" name="テキスト ボックス 32"/>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4" name="テキスト ボックス 33"/>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5" name="テキスト ボックス 34"/>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6" name="テキスト ボックス 35"/>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7" name="テキスト ボックス 36"/>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8" name="テキスト ボックス 37"/>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9" name="テキスト ボックス 38"/>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40" name="テキスト ボックス 39"/>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41" name="テキスト ボックス 40"/>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
        <p:nvSpPr>
          <p:cNvPr id="44" name="テキスト プレースホルダー 2"/>
          <p:cNvSpPr>
            <a:spLocks noGrp="1"/>
          </p:cNvSpPr>
          <p:nvPr>
            <p:ph type="body" sz="quarter" idx="10" hasCustomPrompt="1"/>
          </p:nvPr>
        </p:nvSpPr>
        <p:spPr>
          <a:xfrm>
            <a:off x="652284" y="1448680"/>
            <a:ext cx="6569076" cy="2465552"/>
          </a:xfrm>
          <a:prstGeom prst="rect">
            <a:avLst/>
          </a:prstGeom>
        </p:spPr>
        <p:txBody>
          <a:bodyPr/>
          <a:lstStyle>
            <a:lvl1pPr marL="0" indent="0">
              <a:buFontTx/>
              <a:buNone/>
              <a:defRPr sz="2200">
                <a:solidFill>
                  <a:schemeClr val="tx1">
                    <a:lumMod val="50000"/>
                    <a:lumOff val="50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a:defRPr sz="2400">
                <a:latin typeface="Arial" panose="020B0604020202020204" pitchFamily="34" charset="0"/>
                <a:ea typeface="Arial Unicode MS" panose="020B0604020202020204" pitchFamily="50" charset="-128"/>
                <a:cs typeface="Arial" panose="020B0604020202020204" pitchFamily="34" charset="0"/>
              </a:defRPr>
            </a:lvl2pPr>
            <a:lvl3pPr>
              <a:defRPr sz="2400">
                <a:latin typeface="Arial" panose="020B0604020202020204" pitchFamily="34" charset="0"/>
                <a:ea typeface="Arial Unicode MS" panose="020B0604020202020204" pitchFamily="50" charset="-128"/>
                <a:cs typeface="Arial" panose="020B0604020202020204" pitchFamily="34" charset="0"/>
              </a:defRPr>
            </a:lvl3pPr>
            <a:lvl4pPr>
              <a:defRPr sz="2400">
                <a:latin typeface="Arial" panose="020B0604020202020204" pitchFamily="34" charset="0"/>
                <a:ea typeface="Arial Unicode MS" panose="020B0604020202020204" pitchFamily="50" charset="-128"/>
                <a:cs typeface="Arial" panose="020B0604020202020204" pitchFamily="34" charset="0"/>
              </a:defRPr>
            </a:lvl4pPr>
            <a:lvl5pPr>
              <a:defRPr sz="2400">
                <a:latin typeface="Arial" panose="020B0604020202020204" pitchFamily="34" charset="0"/>
                <a:ea typeface="Arial Unicode MS" panose="020B0604020202020204" pitchFamily="50" charset="-128"/>
                <a:cs typeface="Arial" panose="020B0604020202020204" pitchFamily="34" charset="0"/>
              </a:defRPr>
            </a:lvl5pPr>
          </a:lstStyle>
          <a:p>
            <a:pPr eaLnBrk="1" fontAlgn="auto" hangingPunct="1">
              <a:spcAft>
                <a:spcPts val="0"/>
              </a:spcAft>
              <a:defRPr/>
            </a:pPr>
            <a:r>
              <a:rPr lang="en-US" altLang="ja-JP" dirty="0"/>
              <a:t>Divider Subtitle 22 point</a:t>
            </a:r>
          </a:p>
        </p:txBody>
      </p:sp>
      <p:sp>
        <p:nvSpPr>
          <p:cNvPr id="45" name="テキスト プレースホルダー 4"/>
          <p:cNvSpPr>
            <a:spLocks noGrp="1"/>
          </p:cNvSpPr>
          <p:nvPr>
            <p:ph type="body" sz="quarter" idx="11" hasCustomPrompt="1"/>
          </p:nvPr>
        </p:nvSpPr>
        <p:spPr>
          <a:xfrm>
            <a:off x="652284" y="1000440"/>
            <a:ext cx="5767388" cy="346364"/>
          </a:xfrm>
          <a:prstGeom prst="rect">
            <a:avLst/>
          </a:prstGeom>
        </p:spPr>
        <p:txBody>
          <a:bodyPr/>
          <a:lstStyle>
            <a:lvl1pPr marL="0" indent="0">
              <a:buFontTx/>
              <a:buNone/>
              <a:defRPr sz="2400" b="0" spc="30" baseline="0">
                <a:solidFill>
                  <a:schemeClr val="bg1">
                    <a:lumMod val="7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vl2pPr marL="457200" indent="0">
              <a:buFontTx/>
              <a:buNone/>
              <a:defRPr sz="1800">
                <a:latin typeface="+mj-lt"/>
                <a:ea typeface="Arial Unicode MS" panose="020B0604020202020204" pitchFamily="50" charset="-128"/>
                <a:cs typeface="Arial Unicode MS" panose="020B0604020202020204" pitchFamily="50" charset="-128"/>
              </a:defRPr>
            </a:lvl2pPr>
            <a:lvl3pPr marL="914400" indent="0">
              <a:buFontTx/>
              <a:buNone/>
              <a:defRPr sz="1800">
                <a:latin typeface="+mj-lt"/>
                <a:ea typeface="Arial Unicode MS" panose="020B0604020202020204" pitchFamily="50" charset="-128"/>
                <a:cs typeface="Arial Unicode MS" panose="020B0604020202020204" pitchFamily="50" charset="-128"/>
              </a:defRPr>
            </a:lvl3pPr>
            <a:lvl4pPr marL="1371600" indent="0">
              <a:buFontTx/>
              <a:buNone/>
              <a:defRPr sz="1800">
                <a:latin typeface="+mj-lt"/>
                <a:ea typeface="Arial Unicode MS" panose="020B0604020202020204" pitchFamily="50" charset="-128"/>
                <a:cs typeface="Arial Unicode MS" panose="020B0604020202020204" pitchFamily="50" charset="-128"/>
              </a:defRPr>
            </a:lvl4pPr>
            <a:lvl5pPr marL="1828800" indent="0">
              <a:buFontTx/>
              <a:buNone/>
              <a:defRPr sz="1800">
                <a:latin typeface="+mj-lt"/>
                <a:ea typeface="Arial Unicode MS" panose="020B0604020202020204" pitchFamily="50" charset="-128"/>
                <a:cs typeface="Arial Unicode MS" panose="020B0604020202020204" pitchFamily="50" charset="-128"/>
              </a:defRPr>
            </a:lvl5pPr>
          </a:lstStyle>
          <a:p>
            <a:pPr eaLnBrk="1" fontAlgn="auto" hangingPunct="1">
              <a:spcAft>
                <a:spcPts val="0"/>
              </a:spcAft>
              <a:defRPr/>
            </a:pPr>
            <a:r>
              <a:rPr lang="en-US" altLang="ja-JP" dirty="0"/>
              <a:t>DIVIDER TITLE 24 POINT</a:t>
            </a:r>
            <a:endParaRPr lang="ja-JP" altLang="en-US" dirty="0"/>
          </a:p>
        </p:txBody>
      </p:sp>
    </p:spTree>
    <p:extLst>
      <p:ext uri="{BB962C8B-B14F-4D97-AF65-F5344CB8AC3E}">
        <p14:creationId xmlns:p14="http://schemas.microsoft.com/office/powerpoint/2010/main" val="37308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rgbClr val="F2F2F2"/>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0"/>
            <a:ext cx="9144000" cy="90011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latin typeface="Interstate Mazda" charset="0"/>
              <a:ea typeface="Interstate Mazda" charset="0"/>
            </a:endParaRPr>
          </a:p>
        </p:txBody>
      </p:sp>
      <p:sp>
        <p:nvSpPr>
          <p:cNvPr id="5" name="テキスト ボックス 4"/>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6" name="テキスト ボックス 5"/>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7" name="テキスト ボックス 6"/>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8" name="テキスト ボックス 7"/>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9" name="テキスト ボックス 8"/>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0" name="テキスト ボックス 9"/>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1" name="テキスト ボックス 10"/>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2" name="テキスト ボックス 11"/>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3" name="テキスト ボックス 12"/>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4" name="テキスト ボックス 13"/>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5" name="テキスト ボックス 14"/>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6" name="テキスト ボックス 15"/>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7" name="テキスト ボックス 16"/>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18" name="テキスト ボックス 17"/>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19" name="テキスト ボックス 18"/>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0" name="テキスト ボックス 19"/>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1" name="テキスト ボックス 20"/>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2" name="テキスト ボックス 21"/>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3" name="テキスト ボックス 22"/>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4" name="テキスト ボックス 23"/>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5" name="テキスト ボックス 24"/>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6" name="テキスト ボックス 25"/>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7" name="テキスト ボックス 26"/>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28" name="テキスト ボックス 27"/>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29" name="テキスト ボックス 28"/>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0" name="テキスト ボックス 29"/>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1" name="テキスト ボックス 30"/>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2" name="テキスト ボックス 31"/>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3" name="テキスト ボックス 32"/>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4" name="テキスト ボックス 33"/>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5" name="テキスト ボックス 34"/>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6" name="テキスト ボックス 35"/>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7" name="テキスト ボックス 36"/>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38" name="テキスト ボックス 37"/>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39" name="テキスト ボックス 38"/>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
        <p:nvSpPr>
          <p:cNvPr id="54" name="テキスト プレースホルダー 18"/>
          <p:cNvSpPr>
            <a:spLocks noGrp="1"/>
          </p:cNvSpPr>
          <p:nvPr>
            <p:ph type="body" sz="quarter" idx="15" hasCustomPrompt="1"/>
          </p:nvPr>
        </p:nvSpPr>
        <p:spPr>
          <a:xfrm>
            <a:off x="223200" y="1096963"/>
            <a:ext cx="7990521" cy="3802526"/>
          </a:xfrm>
          <a:prstGeom prst="rect">
            <a:avLst/>
          </a:prstGeom>
        </p:spPr>
        <p:txBody>
          <a:bodyPr/>
          <a:lstStyle>
            <a:lvl1pPr marL="342900" marR="0" indent="-342900" algn="l" defTabSz="914400" rtl="0" eaLnBrk="1" fontAlgn="auto" latinLnBrk="0" hangingPunct="1">
              <a:lnSpc>
                <a:spcPts val="3500"/>
              </a:lnSpc>
              <a:spcBef>
                <a:spcPts val="0"/>
              </a:spcBef>
              <a:spcAft>
                <a:spcPts val="0"/>
              </a:spcAft>
              <a:buClrTx/>
              <a:buSzTx/>
              <a:buFont typeface="Arial" panose="020B0604020202020204" pitchFamily="34" charset="0"/>
              <a:buChar char="•"/>
              <a:tabLst/>
              <a:defRPr sz="2200" baseline="0">
                <a:solidFill>
                  <a:schemeClr val="tx1">
                    <a:lumMod val="85000"/>
                    <a:lumOff val="1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stStyle>
          <a:p>
            <a:pPr marL="342900" marR="0" lvl="0" indent="-342900" algn="l" defTabSz="914400" rtl="0" eaLnBrk="1" fontAlgn="auto" latinLnBrk="0" hangingPunct="1">
              <a:lnSpc>
                <a:spcPts val="3500"/>
              </a:lnSpc>
              <a:spcBef>
                <a:spcPts val="0"/>
              </a:spcBef>
              <a:spcAft>
                <a:spcPts val="0"/>
              </a:spcAft>
              <a:buClrTx/>
              <a:buSzTx/>
              <a:buFont typeface="Arial" panose="020B0604020202020204" pitchFamily="34" charset="0"/>
              <a:buChar char="•"/>
              <a:tabLst/>
              <a:defRPr/>
            </a:pPr>
            <a:r>
              <a:rPr kumimoji="1" lang="en-US" altLang="ja-JP" dirty="0"/>
              <a:t>Contents 22 point</a:t>
            </a:r>
          </a:p>
          <a:p>
            <a:pPr lvl="0"/>
            <a:r>
              <a:rPr kumimoji="1" lang="en-US" altLang="ja-JP" dirty="0"/>
              <a:t>Lorem ipsum dolor sit </a:t>
            </a:r>
            <a:r>
              <a:rPr kumimoji="1" lang="en-US" altLang="ja-JP" dirty="0" err="1"/>
              <a:t>amet</a:t>
            </a:r>
            <a:endParaRPr kumimoji="1" lang="en-US" altLang="ja-JP" dirty="0"/>
          </a:p>
          <a:p>
            <a:pPr lvl="0"/>
            <a:r>
              <a:rPr kumimoji="1" lang="en-US" altLang="ja-JP" dirty="0" err="1"/>
              <a:t>Consectetur</a:t>
            </a:r>
            <a:r>
              <a:rPr kumimoji="1" lang="en-US" altLang="ja-JP" dirty="0"/>
              <a:t> </a:t>
            </a:r>
            <a:r>
              <a:rPr kumimoji="1" lang="en-US" altLang="ja-JP" dirty="0" err="1"/>
              <a:t>adipisicing</a:t>
            </a:r>
            <a:r>
              <a:rPr kumimoji="1" lang="en-US" altLang="ja-JP" dirty="0"/>
              <a:t> </a:t>
            </a:r>
            <a:r>
              <a:rPr kumimoji="1" lang="en-US" altLang="ja-JP" dirty="0" err="1"/>
              <a:t>elit</a:t>
            </a:r>
            <a:endParaRPr kumimoji="1" lang="en-US" altLang="ja-JP" dirty="0"/>
          </a:p>
          <a:p>
            <a:pPr lvl="0"/>
            <a:r>
              <a:rPr kumimoji="1" lang="en-US" altLang="ja-JP" dirty="0" err="1"/>
              <a:t>Sed</a:t>
            </a:r>
            <a:r>
              <a:rPr kumimoji="1" lang="en-US" altLang="ja-JP" dirty="0"/>
              <a:t> do </a:t>
            </a:r>
            <a:r>
              <a:rPr kumimoji="1" lang="en-US" altLang="ja-JP" dirty="0" err="1"/>
              <a:t>eiusmod</a:t>
            </a:r>
            <a:r>
              <a:rPr kumimoji="1" lang="en-US" altLang="ja-JP" dirty="0"/>
              <a:t> </a:t>
            </a:r>
            <a:r>
              <a:rPr kumimoji="1" lang="en-US" altLang="ja-JP" dirty="0" err="1"/>
              <a:t>tempor</a:t>
            </a:r>
            <a:r>
              <a:rPr kumimoji="1" lang="en-US" altLang="ja-JP" dirty="0"/>
              <a:t> </a:t>
            </a:r>
            <a:r>
              <a:rPr kumimoji="1" lang="en-US" altLang="ja-JP" dirty="0" err="1"/>
              <a:t>incididunt</a:t>
            </a:r>
            <a:endParaRPr kumimoji="1" lang="en-US" altLang="ja-JP" dirty="0"/>
          </a:p>
          <a:p>
            <a:pPr lvl="0"/>
            <a:r>
              <a:rPr kumimoji="1" lang="en-US" altLang="ja-JP" dirty="0" err="1"/>
              <a:t>Ut</a:t>
            </a:r>
            <a:r>
              <a:rPr kumimoji="1" lang="en-US" altLang="ja-JP" dirty="0"/>
              <a:t> </a:t>
            </a:r>
            <a:r>
              <a:rPr kumimoji="1" lang="en-US" altLang="ja-JP" dirty="0" err="1"/>
              <a:t>labore</a:t>
            </a:r>
            <a:r>
              <a:rPr kumimoji="1" lang="en-US" altLang="ja-JP" dirty="0"/>
              <a:t> et </a:t>
            </a:r>
            <a:r>
              <a:rPr kumimoji="1" lang="en-US" altLang="ja-JP" dirty="0" err="1"/>
              <a:t>dolore</a:t>
            </a:r>
            <a:r>
              <a:rPr kumimoji="1" lang="en-US" altLang="ja-JP" dirty="0"/>
              <a:t> magna </a:t>
            </a:r>
            <a:r>
              <a:rPr kumimoji="1" lang="en-US" altLang="ja-JP" dirty="0" err="1"/>
              <a:t>aliqua</a:t>
            </a:r>
            <a:endParaRPr kumimoji="1" lang="en-US" altLang="ja-JP" dirty="0"/>
          </a:p>
          <a:p>
            <a:pPr lvl="0"/>
            <a:r>
              <a:rPr kumimoji="1" lang="en-US" altLang="ja-JP" dirty="0" err="1"/>
              <a:t>Ut</a:t>
            </a:r>
            <a:r>
              <a:rPr kumimoji="1" lang="en-US" altLang="ja-JP" dirty="0"/>
              <a:t> </a:t>
            </a:r>
            <a:r>
              <a:rPr kumimoji="1" lang="en-US" altLang="ja-JP" dirty="0" err="1"/>
              <a:t>enim</a:t>
            </a:r>
            <a:r>
              <a:rPr kumimoji="1" lang="en-US" altLang="ja-JP" dirty="0"/>
              <a:t> ad minim </a:t>
            </a:r>
            <a:r>
              <a:rPr kumimoji="1" lang="en-US" altLang="ja-JP" dirty="0" err="1"/>
              <a:t>veniam</a:t>
            </a:r>
            <a:endParaRPr kumimoji="1" lang="en-US" altLang="ja-JP" dirty="0"/>
          </a:p>
          <a:p>
            <a:pPr lvl="0"/>
            <a:r>
              <a:rPr kumimoji="1" lang="en-US" altLang="ja-JP" dirty="0" err="1"/>
              <a:t>Quis</a:t>
            </a:r>
            <a:r>
              <a:rPr kumimoji="1" lang="en-US" altLang="ja-JP" dirty="0"/>
              <a:t> </a:t>
            </a:r>
            <a:r>
              <a:rPr kumimoji="1" lang="en-US" altLang="ja-JP" dirty="0" err="1"/>
              <a:t>nostrud</a:t>
            </a:r>
            <a:r>
              <a:rPr kumimoji="1" lang="en-US" altLang="ja-JP" dirty="0"/>
              <a:t> exercitation </a:t>
            </a:r>
            <a:r>
              <a:rPr kumimoji="1" lang="en-US" altLang="ja-JP" dirty="0" err="1"/>
              <a:t>ullamco</a:t>
            </a:r>
            <a:endParaRPr kumimoji="1" lang="en-US" altLang="ja-JP" dirty="0"/>
          </a:p>
          <a:p>
            <a:pPr lvl="0"/>
            <a:r>
              <a:rPr kumimoji="1" lang="en-US" altLang="ja-JP" dirty="0" err="1"/>
              <a:t>Laboris</a:t>
            </a:r>
            <a:r>
              <a:rPr kumimoji="1" lang="en-US" altLang="ja-JP" dirty="0"/>
              <a:t> nisi </a:t>
            </a:r>
            <a:r>
              <a:rPr kumimoji="1" lang="en-US" altLang="ja-JP" dirty="0" err="1"/>
              <a:t>ut</a:t>
            </a:r>
            <a:r>
              <a:rPr kumimoji="1" lang="en-US" altLang="ja-JP" dirty="0"/>
              <a:t> </a:t>
            </a:r>
            <a:r>
              <a:rPr kumimoji="1" lang="en-US" altLang="ja-JP" dirty="0" err="1"/>
              <a:t>aliquip</a:t>
            </a:r>
            <a:r>
              <a:rPr kumimoji="1" lang="en-US" altLang="ja-JP" dirty="0"/>
              <a:t> ex </a:t>
            </a:r>
            <a:r>
              <a:rPr kumimoji="1" lang="en-US" altLang="ja-JP" dirty="0" err="1"/>
              <a:t>ea</a:t>
            </a:r>
            <a:endParaRPr kumimoji="1" lang="en-US" altLang="ja-JP" dirty="0"/>
          </a:p>
        </p:txBody>
      </p:sp>
      <p:sp>
        <p:nvSpPr>
          <p:cNvPr id="55" name="テキスト プレースホルダー 7"/>
          <p:cNvSpPr>
            <a:spLocks noGrp="1"/>
          </p:cNvSpPr>
          <p:nvPr>
            <p:ph type="body" sz="quarter" idx="13" hasCustomPrompt="1"/>
          </p:nvPr>
        </p:nvSpPr>
        <p:spPr>
          <a:xfrm>
            <a:off x="223200" y="277702"/>
            <a:ext cx="7989865" cy="425618"/>
          </a:xfrm>
          <a:prstGeom prst="rect">
            <a:avLst/>
          </a:prstGeom>
        </p:spPr>
        <p:txBody>
          <a:bodyPr/>
          <a:lstStyle>
            <a:lvl1pPr marL="0" indent="0" eaLnBrk="1" fontAlgn="auto" hangingPunct="1">
              <a:spcAft>
                <a:spcPts val="0"/>
              </a:spcAft>
              <a:buFont typeface="Arial" charset="0"/>
              <a:buNone/>
              <a:defRPr sz="2400" spc="30" baseline="0">
                <a:solidFill>
                  <a:schemeClr val="bg1">
                    <a:lumMod val="7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stStyle>
          <a:p>
            <a:pPr lvl="0"/>
            <a:r>
              <a:rPr kumimoji="1" lang="en-US" altLang="ja-JP" dirty="0"/>
              <a:t>CONTENTS TITLE 24 POINT</a:t>
            </a:r>
          </a:p>
        </p:txBody>
      </p:sp>
      <p:sp>
        <p:nvSpPr>
          <p:cNvPr id="40" name="日付プレースホルダ 6"/>
          <p:cNvSpPr>
            <a:spLocks noGrp="1"/>
          </p:cNvSpPr>
          <p:nvPr>
            <p:ph type="dt" sz="half" idx="16"/>
          </p:nvPr>
        </p:nvSpPr>
        <p:spPr>
          <a:xfrm>
            <a:off x="5557618" y="6481763"/>
            <a:ext cx="3238895" cy="365125"/>
          </a:xfrm>
          <a:prstGeom prst="rect">
            <a:avLst/>
          </a:prstGeom>
        </p:spPr>
        <p:txBody>
          <a:bodyPr lIns="0" rIns="0" anchor="ctr"/>
          <a:lstStyle>
            <a:lvl1pPr algn="r" fontAlgn="auto">
              <a:spcBef>
                <a:spcPts val="0"/>
              </a:spcBef>
              <a:spcAft>
                <a:spcPts val="0"/>
              </a:spcAft>
              <a:defRPr sz="900">
                <a:solidFill>
                  <a:schemeClr val="tx1">
                    <a:lumMod val="75000"/>
                    <a:lumOff val="25000"/>
                  </a:schemeClr>
                </a:solidFill>
                <a:latin typeface="Arial" panose="020B0604020202020204" pitchFamily="34" charset="0"/>
                <a:ea typeface="+mn-ea"/>
                <a:cs typeface="Arial" panose="020B0604020202020204" pitchFamily="34" charset="0"/>
              </a:defRPr>
            </a:lvl1pPr>
          </a:lstStyle>
          <a:p>
            <a:pPr>
              <a:defRPr/>
            </a:pPr>
            <a:r>
              <a:rPr lang="en-US" altLang="ja-JP">
                <a:ea typeface="Interstate Mazda" charset="0"/>
              </a:rPr>
              <a:t>©</a:t>
            </a:r>
            <a:r>
              <a:rPr lang="ja-JP" altLang="en-US">
                <a:ea typeface="Interstate Mazda" charset="0"/>
              </a:rPr>
              <a:t> </a:t>
            </a:r>
            <a:r>
              <a:rPr lang="en-US" altLang="ja-JP">
                <a:ea typeface="Interstate Mazda" charset="0"/>
              </a:rPr>
              <a:t>Mazda Motor Corporation  │  Strictly Confidential  │</a:t>
            </a:r>
            <a:endParaRPr lang="ja-JP" altLang="en-US" dirty="0">
              <a:ea typeface="Interstate Mazda" charset="0"/>
            </a:endParaRPr>
          </a:p>
        </p:txBody>
      </p:sp>
      <p:sp>
        <p:nvSpPr>
          <p:cNvPr id="41" name="スライド番号プレースホルダ 8"/>
          <p:cNvSpPr>
            <a:spLocks noGrp="1"/>
          </p:cNvSpPr>
          <p:nvPr>
            <p:ph type="sldNum" sz="quarter" idx="17"/>
          </p:nvPr>
        </p:nvSpPr>
        <p:spPr>
          <a:xfrm>
            <a:off x="8804275" y="6481763"/>
            <a:ext cx="339725"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404040"/>
                </a:solidFill>
                <a:latin typeface="Arial" panose="020B0604020202020204" pitchFamily="34" charset="0"/>
                <a:ea typeface="Arial" panose="020B0604020202020204" pitchFamily="34" charset="0"/>
                <a:cs typeface="Arial" panose="020B0604020202020204" pitchFamily="34" charset="0"/>
              </a:defRPr>
            </a:lvl1pPr>
          </a:lstStyle>
          <a:p>
            <a:fld id="{B4D67CC9-980E-40D1-9E67-9D7757EC811F}" type="slidenum">
              <a:rPr lang="ja-JP" altLang="en-US" smtClean="0"/>
              <a:pPr/>
              <a:t>‹#›</a:t>
            </a:fld>
            <a:endParaRPr lang="ja-JP" altLang="en-US" dirty="0"/>
          </a:p>
        </p:txBody>
      </p:sp>
    </p:spTree>
    <p:extLst>
      <p:ext uri="{BB962C8B-B14F-4D97-AF65-F5344CB8AC3E}">
        <p14:creationId xmlns:p14="http://schemas.microsoft.com/office/powerpoint/2010/main" val="143927054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bg>
      <p:bgPr>
        <a:solidFill>
          <a:srgbClr val="F2F2F2"/>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0"/>
            <a:ext cx="9144000" cy="90011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latin typeface="Interstate Mazda" charset="0"/>
              <a:ea typeface="Interstate Mazda" charset="0"/>
            </a:endParaRPr>
          </a:p>
        </p:txBody>
      </p:sp>
      <p:sp>
        <p:nvSpPr>
          <p:cNvPr id="5" name="テキスト ボックス 4"/>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6" name="テキスト ボックス 5"/>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7" name="テキスト ボックス 6"/>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8" name="テキスト ボックス 7"/>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9" name="テキスト ボックス 8"/>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0" name="テキスト ボックス 9"/>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1" name="テキスト ボックス 10"/>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2" name="テキスト ボックス 11"/>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3" name="テキスト ボックス 12"/>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4" name="テキスト ボックス 13"/>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5" name="テキスト ボックス 14"/>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6" name="テキスト ボックス 15"/>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7" name="テキスト ボックス 16"/>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18" name="テキスト ボックス 17"/>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19" name="テキスト ボックス 18"/>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0" name="テキスト ボックス 19"/>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1" name="テキスト ボックス 20"/>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2" name="テキスト ボックス 21"/>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3" name="テキスト ボックス 22"/>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4" name="テキスト ボックス 23"/>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5" name="テキスト ボックス 24"/>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6" name="テキスト ボックス 25"/>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7" name="テキスト ボックス 26"/>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28" name="テキスト ボックス 27"/>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29" name="テキスト ボックス 28"/>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0" name="テキスト ボックス 29"/>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1" name="テキスト ボックス 30"/>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2" name="テキスト ボックス 31"/>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3" name="テキスト ボックス 32"/>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4" name="テキスト ボックス 33"/>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5" name="テキスト ボックス 34"/>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6" name="テキスト ボックス 35"/>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7" name="テキスト ボックス 36"/>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38" name="テキスト ボックス 37"/>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39" name="テキスト ボックス 38"/>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
        <p:nvSpPr>
          <p:cNvPr id="53" name="テキスト プレースホルダー 7"/>
          <p:cNvSpPr>
            <a:spLocks noGrp="1"/>
          </p:cNvSpPr>
          <p:nvPr>
            <p:ph type="body" sz="quarter" idx="13" hasCustomPrompt="1"/>
          </p:nvPr>
        </p:nvSpPr>
        <p:spPr>
          <a:xfrm>
            <a:off x="223200" y="277702"/>
            <a:ext cx="7989865" cy="425618"/>
          </a:xfrm>
          <a:prstGeom prst="rect">
            <a:avLst/>
          </a:prstGeom>
        </p:spPr>
        <p:txBody>
          <a:bodyPr/>
          <a:lstStyle>
            <a:lvl1pPr marL="0" indent="0">
              <a:buNone/>
              <a:defRPr sz="2400" spc="30" baseline="0">
                <a:solidFill>
                  <a:schemeClr val="bg1">
                    <a:lumMod val="7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stStyle>
          <a:p>
            <a:pPr lvl="0"/>
            <a:r>
              <a:rPr kumimoji="1" lang="en-US" altLang="ja-JP" dirty="0"/>
              <a:t>TEXT 24 POINT</a:t>
            </a:r>
          </a:p>
        </p:txBody>
      </p:sp>
      <p:sp>
        <p:nvSpPr>
          <p:cNvPr id="57" name="テキスト プレースホルダー 18"/>
          <p:cNvSpPr>
            <a:spLocks noGrp="1"/>
          </p:cNvSpPr>
          <p:nvPr>
            <p:ph type="body" sz="quarter" idx="15" hasCustomPrompt="1"/>
          </p:nvPr>
        </p:nvSpPr>
        <p:spPr>
          <a:xfrm>
            <a:off x="223200" y="1174783"/>
            <a:ext cx="7990522" cy="2696825"/>
          </a:xfrm>
          <a:prstGeom prst="rect">
            <a:avLst/>
          </a:prstGeom>
        </p:spPr>
        <p:txBody>
          <a:bodyPr/>
          <a:lstStyle>
            <a:lvl1pPr marL="0" indent="0">
              <a:lnSpc>
                <a:spcPts val="2600"/>
              </a:lnSpc>
              <a:spcBef>
                <a:spcPts val="0"/>
              </a:spcBef>
              <a:buFont typeface="Arial" panose="020B0604020202020204" pitchFamily="34" charset="0"/>
              <a:buNone/>
              <a:defRPr sz="2200" baseline="0">
                <a:solidFill>
                  <a:schemeClr val="tx1">
                    <a:lumMod val="85000"/>
                    <a:lumOff val="15000"/>
                  </a:schemeClr>
                </a:solidFill>
                <a:latin typeface="Interstate Mazda Regular" panose="00000000000000020000" pitchFamily="2" charset="0"/>
                <a:ea typeface="Interstate Mazda Regular" panose="00000000000000020000" pitchFamily="2" charset="0"/>
                <a:cs typeface="Interstate Mazda Regular" panose="00000000000000020000" pitchFamily="2" charset="0"/>
              </a:defRPr>
            </a:lvl1pPr>
          </a:lstStyle>
          <a:p>
            <a:pPr lvl="0"/>
            <a:r>
              <a:rPr kumimoji="1" lang="en-US" altLang="ja-JP" dirty="0"/>
              <a:t>Body copy 22 point</a:t>
            </a:r>
          </a:p>
          <a:p>
            <a:pPr lvl="0"/>
            <a:r>
              <a:rPr kumimoji="1" lang="en-US" altLang="ja-JP" dirty="0"/>
              <a:t>Lorem ipsum dolor sit </a:t>
            </a:r>
            <a:r>
              <a:rPr kumimoji="1" lang="en-US" altLang="ja-JP" dirty="0" err="1"/>
              <a:t>amet</a:t>
            </a:r>
            <a:r>
              <a:rPr kumimoji="1" lang="en-US" altLang="ja-JP" dirty="0"/>
              <a:t>, </a:t>
            </a:r>
            <a:r>
              <a:rPr kumimoji="1" lang="en-US" altLang="ja-JP" dirty="0" err="1"/>
              <a:t>consectetur</a:t>
            </a:r>
            <a:r>
              <a:rPr kumimoji="1" lang="en-US" altLang="ja-JP" dirty="0"/>
              <a:t> </a:t>
            </a:r>
            <a:r>
              <a:rPr kumimoji="1" lang="en-US" altLang="ja-JP" dirty="0" err="1"/>
              <a:t>adipisicing</a:t>
            </a:r>
            <a:r>
              <a:rPr kumimoji="1" lang="en-US" altLang="ja-JP" dirty="0"/>
              <a:t> </a:t>
            </a:r>
            <a:r>
              <a:rPr kumimoji="1" lang="en-US" altLang="ja-JP" dirty="0" err="1"/>
              <a:t>elit</a:t>
            </a:r>
            <a:r>
              <a:rPr kumimoji="1" lang="en-US" altLang="ja-JP" dirty="0"/>
              <a:t>, </a:t>
            </a:r>
            <a:r>
              <a:rPr kumimoji="1" lang="en-US" altLang="ja-JP" dirty="0" err="1"/>
              <a:t>sed</a:t>
            </a:r>
            <a:r>
              <a:rPr kumimoji="1" lang="en-US" altLang="ja-JP" dirty="0"/>
              <a:t> do </a:t>
            </a:r>
            <a:r>
              <a:rPr kumimoji="1" lang="en-US" altLang="ja-JP" dirty="0" err="1"/>
              <a:t>eiusmod</a:t>
            </a:r>
            <a:r>
              <a:rPr kumimoji="1" lang="en-US" altLang="ja-JP" dirty="0"/>
              <a:t> </a:t>
            </a:r>
            <a:r>
              <a:rPr kumimoji="1" lang="en-US" altLang="ja-JP" dirty="0" err="1"/>
              <a:t>tempor</a:t>
            </a:r>
            <a:r>
              <a:rPr kumimoji="1" lang="en-US" altLang="ja-JP" dirty="0"/>
              <a:t> </a:t>
            </a:r>
            <a:r>
              <a:rPr kumimoji="1" lang="en-US" altLang="ja-JP" dirty="0" err="1"/>
              <a:t>incidiclunt</a:t>
            </a:r>
            <a:r>
              <a:rPr kumimoji="1" lang="en-US" altLang="ja-JP" dirty="0"/>
              <a:t> </a:t>
            </a:r>
            <a:r>
              <a:rPr kumimoji="1" lang="en-US" altLang="ja-JP" dirty="0" err="1"/>
              <a:t>ut</a:t>
            </a:r>
            <a:r>
              <a:rPr kumimoji="1" lang="en-US" altLang="ja-JP" dirty="0"/>
              <a:t> </a:t>
            </a:r>
            <a:r>
              <a:rPr kumimoji="1" lang="en-US" altLang="ja-JP" dirty="0" err="1"/>
              <a:t>labore</a:t>
            </a:r>
            <a:r>
              <a:rPr kumimoji="1" lang="en-US" altLang="ja-JP" dirty="0"/>
              <a:t> et </a:t>
            </a:r>
            <a:r>
              <a:rPr kumimoji="1" lang="en-US" altLang="ja-JP" dirty="0" err="1"/>
              <a:t>dolore</a:t>
            </a:r>
            <a:r>
              <a:rPr kumimoji="1" lang="en-US" altLang="ja-JP" dirty="0"/>
              <a:t> magna </a:t>
            </a:r>
            <a:r>
              <a:rPr kumimoji="1" lang="en-US" altLang="ja-JP" dirty="0" err="1"/>
              <a:t>aliqua</a:t>
            </a:r>
            <a:r>
              <a:rPr kumimoji="1" lang="en-US" altLang="ja-JP" dirty="0"/>
              <a:t>. </a:t>
            </a:r>
            <a:r>
              <a:rPr kumimoji="1" lang="en-US" altLang="ja-JP" dirty="0" err="1"/>
              <a:t>Ut</a:t>
            </a:r>
            <a:r>
              <a:rPr kumimoji="1" lang="en-US" altLang="ja-JP" dirty="0"/>
              <a:t> </a:t>
            </a:r>
            <a:r>
              <a:rPr kumimoji="1" lang="en-US" altLang="ja-JP" dirty="0" err="1"/>
              <a:t>enim</a:t>
            </a:r>
            <a:r>
              <a:rPr kumimoji="1" lang="en-US" altLang="ja-JP" dirty="0"/>
              <a:t> ad minim </a:t>
            </a:r>
            <a:r>
              <a:rPr kumimoji="1" lang="en-US" altLang="ja-JP" dirty="0" err="1"/>
              <a:t>veniam</a:t>
            </a:r>
            <a:r>
              <a:rPr kumimoji="1" lang="en-US" altLang="ja-JP" dirty="0"/>
              <a:t>, </a:t>
            </a:r>
            <a:r>
              <a:rPr kumimoji="1" lang="en-US" altLang="ja-JP" dirty="0" err="1"/>
              <a:t>quis</a:t>
            </a:r>
            <a:r>
              <a:rPr kumimoji="1" lang="en-US" altLang="ja-JP" dirty="0"/>
              <a:t> </a:t>
            </a:r>
            <a:r>
              <a:rPr kumimoji="1" lang="en-US" altLang="ja-JP" dirty="0" err="1"/>
              <a:t>nostrud</a:t>
            </a:r>
            <a:r>
              <a:rPr kumimoji="1" lang="en-US" altLang="ja-JP" dirty="0"/>
              <a:t> </a:t>
            </a:r>
            <a:r>
              <a:rPr kumimoji="1" lang="en-US" altLang="ja-JP" dirty="0" err="1"/>
              <a:t>exer</a:t>
            </a:r>
            <a:endParaRPr kumimoji="1" lang="ja-JP" altLang="en-US" dirty="0"/>
          </a:p>
        </p:txBody>
      </p:sp>
      <p:sp>
        <p:nvSpPr>
          <p:cNvPr id="41" name="スライド番号プレースホルダ 8"/>
          <p:cNvSpPr>
            <a:spLocks noGrp="1"/>
          </p:cNvSpPr>
          <p:nvPr>
            <p:ph type="sldNum" sz="quarter" idx="17"/>
          </p:nvPr>
        </p:nvSpPr>
        <p:spPr>
          <a:xfrm>
            <a:off x="8804275" y="6481763"/>
            <a:ext cx="339725"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404040"/>
                </a:solidFill>
                <a:latin typeface="Arial" panose="020B0604020202020204" pitchFamily="34" charset="0"/>
                <a:ea typeface="Arial" panose="020B0604020202020204" pitchFamily="34" charset="0"/>
                <a:cs typeface="Arial" panose="020B0604020202020204" pitchFamily="34" charset="0"/>
              </a:defRPr>
            </a:lvl1pPr>
          </a:lstStyle>
          <a:p>
            <a:fld id="{F61D881F-86D2-48CB-AB46-0DE161E00313}" type="slidenum">
              <a:rPr lang="ja-JP" altLang="en-US" smtClean="0"/>
              <a:pPr/>
              <a:t>‹#›</a:t>
            </a:fld>
            <a:endParaRPr lang="ja-JP" altLang="en-US" dirty="0"/>
          </a:p>
        </p:txBody>
      </p:sp>
      <p:sp>
        <p:nvSpPr>
          <p:cNvPr id="42" name="日付プレースホルダ 6"/>
          <p:cNvSpPr>
            <a:spLocks noGrp="1"/>
          </p:cNvSpPr>
          <p:nvPr>
            <p:ph type="dt" sz="half" idx="16"/>
          </p:nvPr>
        </p:nvSpPr>
        <p:spPr>
          <a:xfrm>
            <a:off x="5557618" y="6481763"/>
            <a:ext cx="3238895" cy="365125"/>
          </a:xfrm>
          <a:prstGeom prst="rect">
            <a:avLst/>
          </a:prstGeom>
        </p:spPr>
        <p:txBody>
          <a:bodyPr lIns="0" rIns="0" anchor="ctr"/>
          <a:lstStyle>
            <a:lvl1pPr algn="r" fontAlgn="auto">
              <a:spcBef>
                <a:spcPts val="0"/>
              </a:spcBef>
              <a:spcAft>
                <a:spcPts val="0"/>
              </a:spcAft>
              <a:defRPr sz="900">
                <a:solidFill>
                  <a:schemeClr val="tx1">
                    <a:lumMod val="75000"/>
                    <a:lumOff val="25000"/>
                  </a:schemeClr>
                </a:solidFill>
                <a:latin typeface="Arial" panose="020B0604020202020204" pitchFamily="34" charset="0"/>
                <a:ea typeface="+mn-ea"/>
                <a:cs typeface="Arial" panose="020B0604020202020204" pitchFamily="34" charset="0"/>
              </a:defRPr>
            </a:lvl1pPr>
          </a:lstStyle>
          <a:p>
            <a:pPr>
              <a:defRPr/>
            </a:pPr>
            <a:r>
              <a:rPr lang="en-US" altLang="ja-JP">
                <a:ea typeface="Interstate Mazda" charset="0"/>
              </a:rPr>
              <a:t>©</a:t>
            </a:r>
            <a:r>
              <a:rPr lang="ja-JP" altLang="en-US">
                <a:ea typeface="Interstate Mazda" charset="0"/>
              </a:rPr>
              <a:t> </a:t>
            </a:r>
            <a:r>
              <a:rPr lang="en-US" altLang="ja-JP">
                <a:ea typeface="Interstate Mazda" charset="0"/>
              </a:rPr>
              <a:t>Mazda Motor Corporation  │  Strictly Confidential  │</a:t>
            </a:r>
            <a:endParaRPr lang="ja-JP" altLang="en-US" dirty="0">
              <a:ea typeface="Interstate Mazda" charset="0"/>
            </a:endParaRPr>
          </a:p>
        </p:txBody>
      </p:sp>
    </p:spTree>
    <p:extLst>
      <p:ext uri="{BB962C8B-B14F-4D97-AF65-F5344CB8AC3E}">
        <p14:creationId xmlns:p14="http://schemas.microsoft.com/office/powerpoint/2010/main" val="365727553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1" name="図 40" descr="スライド5.jpg"/>
          <p:cNvPicPr>
            <a:picLocks noChangeAspect="1"/>
          </p:cNvPicPr>
          <p:nvPr userDrawn="1"/>
        </p:nvPicPr>
        <p:blipFill>
          <a:blip r:embed="rId2"/>
          <a:stretch>
            <a:fillRect/>
          </a:stretch>
        </p:blipFill>
        <p:spPr>
          <a:xfrm>
            <a:off x="0" y="381"/>
            <a:ext cx="9144000" cy="6857238"/>
          </a:xfrm>
          <a:prstGeom prst="rect">
            <a:avLst/>
          </a:prstGeom>
        </p:spPr>
      </p:pic>
      <p:sp>
        <p:nvSpPr>
          <p:cNvPr id="3" name="テキスト ボックス 2"/>
          <p:cNvSpPr txBox="1"/>
          <p:nvPr userDrawn="1"/>
        </p:nvSpPr>
        <p:spPr>
          <a:xfrm>
            <a:off x="633413" y="898525"/>
            <a:ext cx="2671762" cy="461963"/>
          </a:xfrm>
          <a:prstGeom prst="rect">
            <a:avLst/>
          </a:prstGeom>
          <a:noFill/>
        </p:spPr>
        <p:txBody>
          <a:bodyPr>
            <a:spAutoFit/>
          </a:bodyPr>
          <a:lstStyle/>
          <a:p>
            <a:pPr fontAlgn="auto">
              <a:spcBef>
                <a:spcPts val="0"/>
              </a:spcBef>
              <a:spcAft>
                <a:spcPts val="0"/>
              </a:spcAft>
              <a:defRPr/>
            </a:pPr>
            <a:r>
              <a:rPr lang="en-US" altLang="ja-JP" sz="2400" spc="30" dirty="0">
                <a:solidFill>
                  <a:schemeClr val="tx1">
                    <a:lumMod val="50000"/>
                    <a:lumOff val="50000"/>
                  </a:schemeClr>
                </a:solidFill>
                <a:latin typeface="Interstate Mazda Regular" panose="00000000000000020000" pitchFamily="2" charset="0"/>
                <a:ea typeface="Interstate Mazda" charset="0"/>
                <a:cs typeface="Interstate Mazda" charset="0"/>
              </a:rPr>
              <a:t>THANK</a:t>
            </a:r>
            <a:r>
              <a:rPr lang="ja-JP" altLang="en-US" sz="2400" spc="30" dirty="0">
                <a:solidFill>
                  <a:schemeClr val="tx1">
                    <a:lumMod val="50000"/>
                    <a:lumOff val="50000"/>
                  </a:schemeClr>
                </a:solidFill>
                <a:latin typeface="Interstate Mazda Regular" panose="00000000000000020000" pitchFamily="2" charset="0"/>
                <a:ea typeface="Interstate Mazda" charset="0"/>
                <a:cs typeface="Interstate Mazda" charset="0"/>
              </a:rPr>
              <a:t> </a:t>
            </a:r>
            <a:r>
              <a:rPr lang="en-US" altLang="ja-JP" sz="2400" spc="30" dirty="0">
                <a:solidFill>
                  <a:schemeClr val="tx1">
                    <a:lumMod val="50000"/>
                    <a:lumOff val="50000"/>
                  </a:schemeClr>
                </a:solidFill>
                <a:latin typeface="Interstate Mazda Regular" panose="00000000000000020000" pitchFamily="2" charset="0"/>
                <a:ea typeface="Interstate Mazda" charset="0"/>
                <a:cs typeface="Interstate Mazda" charset="0"/>
              </a:rPr>
              <a:t>YOU</a:t>
            </a:r>
            <a:r>
              <a:rPr lang="en-US" altLang="ja-JP" sz="2400" spc="30" dirty="0">
                <a:solidFill>
                  <a:schemeClr val="tx1">
                    <a:lumMod val="50000"/>
                    <a:lumOff val="50000"/>
                  </a:schemeClr>
                </a:solidFill>
                <a:latin typeface="Interstate Mazda Regular" panose="00000000000000020000" pitchFamily="2" charset="0"/>
                <a:ea typeface="Interstate Mazda" charset="0"/>
              </a:rPr>
              <a:t>.</a:t>
            </a:r>
            <a:endParaRPr lang="ja-JP" altLang="en-US" sz="2400" spc="30" dirty="0">
              <a:solidFill>
                <a:schemeClr val="tx1">
                  <a:lumMod val="50000"/>
                  <a:lumOff val="50000"/>
                </a:schemeClr>
              </a:solidFill>
              <a:latin typeface="Interstate Mazda Regular" panose="00000000000000020000" pitchFamily="2" charset="0"/>
              <a:ea typeface="Interstate Mazda" charset="0"/>
            </a:endParaRPr>
          </a:p>
        </p:txBody>
      </p:sp>
      <p:pic>
        <p:nvPicPr>
          <p:cNvPr id="4" name="図 3" descr="ppt_cs5-10.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0375" y="5621338"/>
            <a:ext cx="1292225" cy="1096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図 4"/>
          <p:cNvPicPr>
            <a:picLocks noChangeAspect="1"/>
          </p:cNvPicPr>
          <p:nvPr userDrawn="1"/>
        </p:nvPicPr>
        <p:blipFill>
          <a:blip r:embed="rId4" cstate="print">
            <a:lum bright="-10000"/>
            <a:extLst>
              <a:ext uri="{28A0092B-C50C-407E-A947-70E740481C1C}">
                <a14:useLocalDpi xmlns:a14="http://schemas.microsoft.com/office/drawing/2010/main" val="0"/>
              </a:ext>
            </a:extLst>
          </a:blip>
          <a:srcRect/>
          <a:stretch>
            <a:fillRect/>
          </a:stretch>
        </p:blipFill>
        <p:spPr bwMode="auto">
          <a:xfrm>
            <a:off x="6629400" y="6103938"/>
            <a:ext cx="2109788"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テキスト ボックス 5"/>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7" name="テキスト ボックス 6"/>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8" name="テキスト ボックス 7"/>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9" name="テキスト ボックス 8"/>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10" name="テキスト ボックス 9"/>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1" name="テキスト ボックス 10"/>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2" name="テキスト ボックス 11"/>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3" name="テキスト ボックス 12"/>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4" name="テキスト ボックス 13"/>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5" name="テキスト ボックス 14"/>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6" name="テキスト ボックス 15"/>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7" name="テキスト ボックス 16"/>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8" name="テキスト ボックス 17"/>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19" name="テキスト ボックス 18"/>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20" name="テキスト ボックス 19"/>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1" name="テキスト ボックス 20"/>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2" name="テキスト ボックス 21"/>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3" name="テキスト ボックス 22"/>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4" name="テキスト ボックス 23"/>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5" name="テキスト ボックス 24"/>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6" name="テキスト ボックス 25"/>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7" name="テキスト ボックス 26"/>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8" name="テキスト ボックス 27"/>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29" name="テキスト ボックス 28"/>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30" name="テキスト ボックス 29"/>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1" name="テキスト ボックス 30"/>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2" name="テキスト ボックス 31"/>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3" name="テキスト ボックス 32"/>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4" name="テキスト ボックス 33"/>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5" name="テキスト ボックス 34"/>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6" name="テキスト ボックス 35"/>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7" name="テキスト ボックス 36"/>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8" name="テキスト ボックス 37"/>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39" name="テキスト ボックス 38"/>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40" name="テキスト ボックス 39"/>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Tree>
    <p:extLst>
      <p:ext uri="{BB962C8B-B14F-4D97-AF65-F5344CB8AC3E}">
        <p14:creationId xmlns:p14="http://schemas.microsoft.com/office/powerpoint/2010/main" val="14739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Colors 1 Slide">
    <p:bg>
      <p:bgRef idx="1001">
        <a:schemeClr val="bg1"/>
      </p:bgRef>
    </p:bg>
    <p:spTree>
      <p:nvGrpSpPr>
        <p:cNvPr id="1" name=""/>
        <p:cNvGrpSpPr/>
        <p:nvPr/>
      </p:nvGrpSpPr>
      <p:grpSpPr>
        <a:xfrm>
          <a:off x="0" y="0"/>
          <a:ext cx="0" cy="0"/>
          <a:chOff x="0" y="0"/>
          <a:chExt cx="0" cy="0"/>
        </a:xfrm>
      </p:grpSpPr>
      <p:pic>
        <p:nvPicPr>
          <p:cNvPr id="65" name="図 64" descr="chartcolo_1013(en) -08.png"/>
          <p:cNvPicPr>
            <a:picLocks noChangeAspect="1"/>
          </p:cNvPicPr>
          <p:nvPr userDrawn="1"/>
        </p:nvPicPr>
        <p:blipFill>
          <a:blip r:embed="rId2"/>
          <a:stretch>
            <a:fillRect/>
          </a:stretch>
        </p:blipFill>
        <p:spPr>
          <a:xfrm>
            <a:off x="304" y="228"/>
            <a:ext cx="9143391" cy="6857543"/>
          </a:xfrm>
          <a:prstGeom prst="rect">
            <a:avLst/>
          </a:prstGeom>
        </p:spPr>
      </p:pic>
      <p:sp>
        <p:nvSpPr>
          <p:cNvPr id="6" name="テキスト ボックス 5"/>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7" name="テキスト ボックス 6"/>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8" name="テキスト ボックス 7"/>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9" name="テキスト ボックス 8"/>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10" name="テキスト ボックス 9"/>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1" name="テキスト ボックス 10"/>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2" name="テキスト ボックス 11"/>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3" name="テキスト ボックス 12"/>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4" name="テキスト ボックス 13"/>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5" name="テキスト ボックス 14"/>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6" name="テキスト ボックス 15"/>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7" name="テキスト ボックス 16"/>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8" name="テキスト ボックス 17"/>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19" name="テキスト ボックス 18"/>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20" name="テキスト ボックス 19"/>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1" name="テキスト ボックス 20"/>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2" name="テキスト ボックス 21"/>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3" name="テキスト ボックス 22"/>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4" name="テキスト ボックス 23"/>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5" name="テキスト ボックス 24"/>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6" name="テキスト ボックス 25"/>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7" name="テキスト ボックス 26"/>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8" name="テキスト ボックス 27"/>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29" name="テキスト ボックス 28"/>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30" name="テキスト ボックス 29"/>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1" name="テキスト ボックス 30"/>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2" name="テキスト ボックス 31"/>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3" name="テキスト ボックス 32"/>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4" name="テキスト ボックス 33"/>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5" name="テキスト ボックス 34"/>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6" name="テキスト ボックス 35"/>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7" name="テキスト ボックス 36"/>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8" name="テキスト ボックス 37"/>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39" name="テキスト ボックス 38"/>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40" name="テキスト ボックス 39"/>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cxnSp>
        <p:nvCxnSpPr>
          <p:cNvPr id="42" name="直線コネクタ 41"/>
          <p:cNvCxnSpPr/>
          <p:nvPr userDrawn="1"/>
        </p:nvCxnSpPr>
        <p:spPr>
          <a:xfrm>
            <a:off x="295275" y="892175"/>
            <a:ext cx="8532813" cy="0"/>
          </a:xfrm>
          <a:prstGeom prst="line">
            <a:avLst/>
          </a:prstGeom>
          <a:ln>
            <a:solidFill>
              <a:schemeClr val="tx1">
                <a:lumMod val="50000"/>
                <a:lumOff val="50000"/>
              </a:schemeClr>
            </a:solidFill>
          </a:ln>
        </p:spPr>
        <p:style>
          <a:lnRef idx="1">
            <a:schemeClr val="accent6"/>
          </a:lnRef>
          <a:fillRef idx="0">
            <a:schemeClr val="accent6"/>
          </a:fillRef>
          <a:effectRef idx="0">
            <a:schemeClr val="accent6"/>
          </a:effectRef>
          <a:fontRef idx="minor">
            <a:schemeClr val="tx1"/>
          </a:fontRef>
        </p:style>
      </p:cxnSp>
      <p:sp>
        <p:nvSpPr>
          <p:cNvPr id="46" name="正方形/長方形 45"/>
          <p:cNvSpPr/>
          <p:nvPr userDrawn="1"/>
        </p:nvSpPr>
        <p:spPr>
          <a:xfrm>
            <a:off x="6149545" y="1503405"/>
            <a:ext cx="1440000" cy="414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7" name="正方形/長方形 46"/>
          <p:cNvSpPr/>
          <p:nvPr userDrawn="1"/>
        </p:nvSpPr>
        <p:spPr>
          <a:xfrm>
            <a:off x="6149545" y="1917405"/>
            <a:ext cx="1440000" cy="216000"/>
          </a:xfrm>
          <a:prstGeom prst="rect">
            <a:avLst/>
          </a:prstGeom>
          <a:solidFill>
            <a:srgbClr val="555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8" name="正方形/長方形 47"/>
          <p:cNvSpPr/>
          <p:nvPr userDrawn="1"/>
        </p:nvSpPr>
        <p:spPr>
          <a:xfrm>
            <a:off x="6149545" y="2133405"/>
            <a:ext cx="1440000" cy="216000"/>
          </a:xfrm>
          <a:prstGeom prst="rect">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9" name="正方形/長方形 48"/>
          <p:cNvSpPr/>
          <p:nvPr userDrawn="1"/>
        </p:nvSpPr>
        <p:spPr>
          <a:xfrm>
            <a:off x="6149545" y="2347863"/>
            <a:ext cx="1440000" cy="216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0" name="正方形/長方形 49"/>
          <p:cNvSpPr/>
          <p:nvPr userDrawn="1"/>
        </p:nvSpPr>
        <p:spPr>
          <a:xfrm>
            <a:off x="6149545" y="2560938"/>
            <a:ext cx="1440000" cy="2160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1" name="正方形/長方形 50"/>
          <p:cNvSpPr/>
          <p:nvPr userDrawn="1"/>
        </p:nvSpPr>
        <p:spPr>
          <a:xfrm>
            <a:off x="6149545" y="3238179"/>
            <a:ext cx="720000" cy="414000"/>
          </a:xfrm>
          <a:prstGeom prst="rect">
            <a:avLst/>
          </a:prstGeom>
          <a:solidFill>
            <a:srgbClr val="0F1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2" name="正方形/長方形 51"/>
          <p:cNvSpPr/>
          <p:nvPr userDrawn="1"/>
        </p:nvSpPr>
        <p:spPr>
          <a:xfrm>
            <a:off x="6149545" y="3652179"/>
            <a:ext cx="720000" cy="216000"/>
          </a:xfrm>
          <a:prstGeom prst="rect">
            <a:avLst/>
          </a:prstGeom>
          <a:solidFill>
            <a:srgbClr val="1E3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3" name="正方形/長方形 52"/>
          <p:cNvSpPr/>
          <p:nvPr userDrawn="1"/>
        </p:nvSpPr>
        <p:spPr>
          <a:xfrm>
            <a:off x="6149545" y="3868179"/>
            <a:ext cx="720000" cy="216000"/>
          </a:xfrm>
          <a:prstGeom prst="rect">
            <a:avLst/>
          </a:prstGeom>
          <a:solidFill>
            <a:srgbClr val="506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4" name="正方形/長方形 53"/>
          <p:cNvSpPr/>
          <p:nvPr userDrawn="1"/>
        </p:nvSpPr>
        <p:spPr>
          <a:xfrm>
            <a:off x="6149545" y="4082637"/>
            <a:ext cx="720000" cy="216000"/>
          </a:xfrm>
          <a:prstGeom prst="rect">
            <a:avLst/>
          </a:prstGeom>
          <a:solidFill>
            <a:srgbClr val="82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5" name="正方形/長方形 54"/>
          <p:cNvSpPr/>
          <p:nvPr userDrawn="1"/>
        </p:nvSpPr>
        <p:spPr>
          <a:xfrm>
            <a:off x="6149545" y="4295712"/>
            <a:ext cx="720000" cy="216000"/>
          </a:xfrm>
          <a:prstGeom prst="rect">
            <a:avLst/>
          </a:prstGeom>
          <a:solidFill>
            <a:srgbClr val="B9B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6" name="正方形/長方形 55"/>
          <p:cNvSpPr/>
          <p:nvPr userDrawn="1"/>
        </p:nvSpPr>
        <p:spPr>
          <a:xfrm>
            <a:off x="6149545" y="4993410"/>
            <a:ext cx="720000" cy="414000"/>
          </a:xfrm>
          <a:prstGeom prst="rect">
            <a:avLst/>
          </a:prstGeom>
          <a:solidFill>
            <a:srgbClr val="910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7" name="正方形/長方形 56"/>
          <p:cNvSpPr/>
          <p:nvPr userDrawn="1"/>
        </p:nvSpPr>
        <p:spPr>
          <a:xfrm>
            <a:off x="6149545" y="5407410"/>
            <a:ext cx="720000" cy="216000"/>
          </a:xfrm>
          <a:prstGeom prst="rect">
            <a:avLst/>
          </a:prstGeom>
          <a:solidFill>
            <a:srgbClr val="A0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8" name="正方形/長方形 57"/>
          <p:cNvSpPr/>
          <p:nvPr userDrawn="1"/>
        </p:nvSpPr>
        <p:spPr>
          <a:xfrm>
            <a:off x="6149545" y="5623410"/>
            <a:ext cx="720000" cy="216000"/>
          </a:xfrm>
          <a:prstGeom prst="rect">
            <a:avLst/>
          </a:prstGeom>
          <a:solidFill>
            <a:srgbClr val="B4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9" name="正方形/長方形 58"/>
          <p:cNvSpPr/>
          <p:nvPr userDrawn="1"/>
        </p:nvSpPr>
        <p:spPr>
          <a:xfrm>
            <a:off x="6149545" y="5837868"/>
            <a:ext cx="720000" cy="216000"/>
          </a:xfrm>
          <a:prstGeom prst="rect">
            <a:avLst/>
          </a:prstGeom>
          <a:solidFill>
            <a:srgbClr val="D7A0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0" name="正方形/長方形 59"/>
          <p:cNvSpPr/>
          <p:nvPr userDrawn="1"/>
        </p:nvSpPr>
        <p:spPr>
          <a:xfrm>
            <a:off x="6149545" y="6050943"/>
            <a:ext cx="720000" cy="216000"/>
          </a:xfrm>
          <a:prstGeom prst="rect">
            <a:avLst/>
          </a:prstGeom>
          <a:solidFill>
            <a:srgbClr val="EBD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3" name="正方形/長方形 62"/>
          <p:cNvSpPr/>
          <p:nvPr userDrawn="1"/>
        </p:nvSpPr>
        <p:spPr>
          <a:xfrm>
            <a:off x="0" y="0"/>
            <a:ext cx="9144000" cy="90011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latin typeface="Interstate Mazda" charset="0"/>
              <a:ea typeface="Interstate Mazda" charset="0"/>
            </a:endParaRPr>
          </a:p>
        </p:txBody>
      </p:sp>
      <p:sp>
        <p:nvSpPr>
          <p:cNvPr id="61" name="テキスト ボックス 60"/>
          <p:cNvSpPr txBox="1"/>
          <p:nvPr userDrawn="1"/>
        </p:nvSpPr>
        <p:spPr>
          <a:xfrm>
            <a:off x="5351557" y="407771"/>
            <a:ext cx="3476531" cy="261610"/>
          </a:xfrm>
          <a:prstGeom prst="rect">
            <a:avLst/>
          </a:prstGeom>
          <a:noFill/>
        </p:spPr>
        <p:txBody>
          <a:bodyPr wrap="square">
            <a:spAutoFit/>
          </a:bodyPr>
          <a:lstStyle/>
          <a:p>
            <a:pPr algn="r" rtl="0" fontAlgn="auto">
              <a:spcBef>
                <a:spcPts val="0"/>
              </a:spcBef>
              <a:spcAft>
                <a:spcPts val="0"/>
              </a:spcAft>
              <a:defRPr/>
            </a:pPr>
            <a:r>
              <a:rPr lang="ja-JP" altLang="en-US" sz="1100" spc="30" dirty="0">
                <a:solidFill>
                  <a:schemeClr val="bg1">
                    <a:lumMod val="75000"/>
                  </a:schemeClr>
                </a:solidFill>
                <a:latin typeface="Interstate Mazda Regular" panose="00000000000000020000" pitchFamily="2" charset="0"/>
                <a:ea typeface="Interstate Mazda" charset="0"/>
                <a:cs typeface="Interstate Mazda" charset="0"/>
              </a:rPr>
              <a:t>*</a:t>
            </a:r>
            <a:r>
              <a:rPr kumimoji="1" lang="en-US" altLang="ja-JP" sz="1100" kern="1200" spc="30" dirty="0">
                <a:solidFill>
                  <a:schemeClr val="bg1">
                    <a:lumMod val="75000"/>
                  </a:schemeClr>
                </a:solidFill>
                <a:latin typeface="Interstate Mazda Regular" panose="00000000000000020000" pitchFamily="2" charset="0"/>
                <a:ea typeface="Interstate Mazda" charset="0"/>
                <a:cs typeface="Interstate Mazda" charset="0"/>
              </a:rPr>
              <a:t>The graphics below are sample images only.</a:t>
            </a:r>
            <a:endParaRPr kumimoji="1" lang="ja-JP" altLang="en-US" sz="1100" kern="1200" spc="30" dirty="0">
              <a:solidFill>
                <a:schemeClr val="bg1">
                  <a:lumMod val="75000"/>
                </a:schemeClr>
              </a:solidFill>
              <a:latin typeface="Interstate Mazda Regular" panose="00000000000000020000" pitchFamily="2" charset="0"/>
              <a:ea typeface="Interstate Mazda" charset="0"/>
              <a:cs typeface="Interstate Mazda" charset="0"/>
            </a:endParaRPr>
          </a:p>
        </p:txBody>
      </p:sp>
      <p:sp>
        <p:nvSpPr>
          <p:cNvPr id="62" name="テキスト ボックス 61"/>
          <p:cNvSpPr txBox="1"/>
          <p:nvPr userDrawn="1"/>
        </p:nvSpPr>
        <p:spPr>
          <a:xfrm>
            <a:off x="222440" y="266188"/>
            <a:ext cx="2671762" cy="461963"/>
          </a:xfrm>
          <a:prstGeom prst="rect">
            <a:avLst/>
          </a:prstGeom>
          <a:noFill/>
        </p:spPr>
        <p:txBody>
          <a:bodyPr>
            <a:spAutoFit/>
          </a:bodyPr>
          <a:lstStyle/>
          <a:p>
            <a:pPr algn="l" rtl="0" fontAlgn="auto">
              <a:spcBef>
                <a:spcPts val="0"/>
              </a:spcBef>
              <a:spcAft>
                <a:spcPts val="0"/>
              </a:spcAft>
              <a:defRPr/>
            </a:pP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Chart</a:t>
            </a:r>
            <a:r>
              <a:rPr kumimoji="1" lang="ja-JP" altLang="en-US" sz="2400" kern="1200" spc="30" dirty="0">
                <a:solidFill>
                  <a:schemeClr val="bg1">
                    <a:lumMod val="75000"/>
                  </a:schemeClr>
                </a:solidFill>
                <a:latin typeface="Interstate Mazda Regular" panose="00000000000000020000" pitchFamily="2" charset="0"/>
                <a:ea typeface="Interstate Mazda" charset="0"/>
                <a:cs typeface="+mn-cs"/>
              </a:rPr>
              <a:t> </a:t>
            </a: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Colors</a:t>
            </a:r>
            <a:r>
              <a:rPr kumimoji="1" lang="ja-JP" altLang="en-US" sz="2400" kern="1200" spc="30" dirty="0">
                <a:solidFill>
                  <a:schemeClr val="bg1">
                    <a:lumMod val="75000"/>
                  </a:schemeClr>
                </a:solidFill>
                <a:latin typeface="Interstate Mazda Regular" panose="00000000000000020000" pitchFamily="2" charset="0"/>
                <a:ea typeface="Interstate Mazda" charset="0"/>
                <a:cs typeface="+mn-cs"/>
              </a:rPr>
              <a:t> </a:t>
            </a: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1</a:t>
            </a:r>
            <a:endParaRPr kumimoji="1" lang="ja-JP" altLang="en-US" sz="2400" kern="1200" spc="30" dirty="0">
              <a:solidFill>
                <a:schemeClr val="bg1">
                  <a:lumMod val="75000"/>
                </a:schemeClr>
              </a:solidFill>
              <a:latin typeface="Interstate Mazda Regular" panose="00000000000000020000" pitchFamily="2" charset="0"/>
              <a:ea typeface="Interstate Mazda" charset="0"/>
              <a:cs typeface="+mn-cs"/>
            </a:endParaRPr>
          </a:p>
        </p:txBody>
      </p:sp>
    </p:spTree>
    <p:extLst>
      <p:ext uri="{BB962C8B-B14F-4D97-AF65-F5344CB8AC3E}">
        <p14:creationId xmlns:p14="http://schemas.microsoft.com/office/powerpoint/2010/main" val="24923850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Colors 2 Slide">
    <p:bg>
      <p:bgRef idx="1001">
        <a:schemeClr val="bg1"/>
      </p:bgRef>
    </p:bg>
    <p:spTree>
      <p:nvGrpSpPr>
        <p:cNvPr id="1" name=""/>
        <p:cNvGrpSpPr/>
        <p:nvPr/>
      </p:nvGrpSpPr>
      <p:grpSpPr>
        <a:xfrm>
          <a:off x="0" y="0"/>
          <a:ext cx="0" cy="0"/>
          <a:chOff x="0" y="0"/>
          <a:chExt cx="0" cy="0"/>
        </a:xfrm>
      </p:grpSpPr>
      <p:pic>
        <p:nvPicPr>
          <p:cNvPr id="67" name="図 66" descr="chartcolo_1013(en) -07.png"/>
          <p:cNvPicPr>
            <a:picLocks noChangeAspect="1"/>
          </p:cNvPicPr>
          <p:nvPr userDrawn="1"/>
        </p:nvPicPr>
        <p:blipFill>
          <a:blip r:embed="rId2"/>
          <a:stretch>
            <a:fillRect/>
          </a:stretch>
        </p:blipFill>
        <p:spPr>
          <a:xfrm>
            <a:off x="304" y="228"/>
            <a:ext cx="9143391" cy="6857543"/>
          </a:xfrm>
          <a:prstGeom prst="rect">
            <a:avLst/>
          </a:prstGeom>
        </p:spPr>
      </p:pic>
      <p:sp>
        <p:nvSpPr>
          <p:cNvPr id="6" name="テキスト ボックス 5"/>
          <p:cNvSpPr txBox="1">
            <a:spLocks noChangeArrowheads="1"/>
          </p:cNvSpPr>
          <p:nvPr userDrawn="1"/>
        </p:nvSpPr>
        <p:spPr bwMode="auto">
          <a:xfrm>
            <a:off x="-3035300" y="3486150"/>
            <a:ext cx="1482725" cy="492125"/>
          </a:xfrm>
          <a:prstGeom prst="rect">
            <a:avLst/>
          </a:prstGeom>
          <a:solidFill>
            <a:srgbClr val="00503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3435C</a:t>
            </a:r>
          </a:p>
          <a:p>
            <a:pPr>
              <a:defRPr/>
            </a:pPr>
            <a:r>
              <a:rPr lang="en-US" altLang="ja-JP" sz="900" dirty="0">
                <a:solidFill>
                  <a:srgbClr val="FFFFFF"/>
                </a:solidFill>
                <a:latin typeface="Interstate Mazda" charset="0"/>
                <a:ea typeface="Interstate Mazda" charset="0"/>
                <a:cs typeface="Interstate Mazda" charset="0"/>
              </a:rPr>
              <a:t>R0 G80 B50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7" name="テキスト ボックス 6"/>
          <p:cNvSpPr txBox="1">
            <a:spLocks noChangeArrowheads="1"/>
          </p:cNvSpPr>
          <p:nvPr userDrawn="1"/>
        </p:nvSpPr>
        <p:spPr bwMode="auto">
          <a:xfrm>
            <a:off x="-3035300" y="3973513"/>
            <a:ext cx="1482725" cy="230187"/>
          </a:xfrm>
          <a:prstGeom prst="rect">
            <a:avLst/>
          </a:prstGeom>
          <a:solidFill>
            <a:srgbClr val="3764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R55 G100 B70</a:t>
            </a:r>
          </a:p>
        </p:txBody>
      </p:sp>
      <p:sp>
        <p:nvSpPr>
          <p:cNvPr id="8" name="テキスト ボックス 7"/>
          <p:cNvSpPr txBox="1">
            <a:spLocks noChangeArrowheads="1"/>
          </p:cNvSpPr>
          <p:nvPr userDrawn="1"/>
        </p:nvSpPr>
        <p:spPr bwMode="auto">
          <a:xfrm>
            <a:off x="-3035300" y="4202113"/>
            <a:ext cx="1482725" cy="230187"/>
          </a:xfrm>
          <a:prstGeom prst="rect">
            <a:avLst/>
          </a:prstGeom>
          <a:solidFill>
            <a:srgbClr val="6E876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R110 G135 B105</a:t>
            </a:r>
          </a:p>
        </p:txBody>
      </p:sp>
      <p:sp>
        <p:nvSpPr>
          <p:cNvPr id="9" name="テキスト ボックス 8"/>
          <p:cNvSpPr txBox="1">
            <a:spLocks noChangeArrowheads="1"/>
          </p:cNvSpPr>
          <p:nvPr userDrawn="1"/>
        </p:nvSpPr>
        <p:spPr bwMode="auto">
          <a:xfrm>
            <a:off x="-3035300" y="4433888"/>
            <a:ext cx="1482725" cy="231775"/>
          </a:xfrm>
          <a:prstGeom prst="rect">
            <a:avLst/>
          </a:prstGeom>
          <a:solidFill>
            <a:srgbClr val="9BA5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R155 G165 B145</a:t>
            </a:r>
          </a:p>
        </p:txBody>
      </p:sp>
      <p:sp>
        <p:nvSpPr>
          <p:cNvPr id="10" name="テキスト ボックス 9"/>
          <p:cNvSpPr txBox="1">
            <a:spLocks noChangeArrowheads="1"/>
          </p:cNvSpPr>
          <p:nvPr userDrawn="1"/>
        </p:nvSpPr>
        <p:spPr bwMode="auto">
          <a:xfrm>
            <a:off x="-3035300" y="4662488"/>
            <a:ext cx="1482725" cy="230187"/>
          </a:xfrm>
          <a:prstGeom prst="rect">
            <a:avLst/>
          </a:prstGeom>
          <a:solidFill>
            <a:srgbClr val="CDD7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5032"/>
                </a:solidFill>
                <a:latin typeface="Interstate Mazda" charset="0"/>
                <a:ea typeface="Interstate Mazda" charset="0"/>
                <a:cs typeface="Interstate Mazda" charset="0"/>
              </a:rPr>
              <a:t>R205 G215 B200</a:t>
            </a:r>
          </a:p>
        </p:txBody>
      </p:sp>
      <p:sp>
        <p:nvSpPr>
          <p:cNvPr id="11" name="テキスト ボックス 10"/>
          <p:cNvSpPr txBox="1">
            <a:spLocks noChangeArrowheads="1"/>
          </p:cNvSpPr>
          <p:nvPr userDrawn="1"/>
        </p:nvSpPr>
        <p:spPr bwMode="auto">
          <a:xfrm>
            <a:off x="-1555750" y="3486150"/>
            <a:ext cx="1481137" cy="492125"/>
          </a:xfrm>
          <a:prstGeom prst="rect">
            <a:avLst/>
          </a:prstGeom>
          <a:solidFill>
            <a:srgbClr val="B49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126C</a:t>
            </a:r>
          </a:p>
          <a:p>
            <a:pPr>
              <a:defRPr/>
            </a:pPr>
            <a:r>
              <a:rPr lang="en-US" altLang="ja-JP" sz="900" dirty="0">
                <a:solidFill>
                  <a:srgbClr val="FFFFFF"/>
                </a:solidFill>
                <a:latin typeface="Interstate Mazda" charset="0"/>
                <a:ea typeface="Interstate Mazda" charset="0"/>
                <a:cs typeface="Interstate Mazda" charset="0"/>
              </a:rPr>
              <a:t>R180 G150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2" name="テキスト ボックス 11"/>
          <p:cNvSpPr txBox="1">
            <a:spLocks noChangeArrowheads="1"/>
          </p:cNvSpPr>
          <p:nvPr userDrawn="1"/>
        </p:nvSpPr>
        <p:spPr bwMode="auto">
          <a:xfrm>
            <a:off x="-1555750" y="3975100"/>
            <a:ext cx="1481137" cy="230188"/>
          </a:xfrm>
          <a:prstGeom prst="rect">
            <a:avLst/>
          </a:prstGeom>
          <a:solidFill>
            <a:srgbClr val="BEA5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R190 G165 B45</a:t>
            </a:r>
          </a:p>
        </p:txBody>
      </p:sp>
      <p:sp>
        <p:nvSpPr>
          <p:cNvPr id="13" name="テキスト ボックス 12"/>
          <p:cNvSpPr txBox="1">
            <a:spLocks noChangeArrowheads="1"/>
          </p:cNvSpPr>
          <p:nvPr userDrawn="1"/>
        </p:nvSpPr>
        <p:spPr bwMode="auto">
          <a:xfrm>
            <a:off x="-1555750" y="4202113"/>
            <a:ext cx="1481137" cy="230187"/>
          </a:xfrm>
          <a:prstGeom prst="rect">
            <a:avLst/>
          </a:prstGeom>
          <a:solidFill>
            <a:srgbClr val="D2BE6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R210 G190 B100</a:t>
            </a:r>
          </a:p>
        </p:txBody>
      </p:sp>
      <p:sp>
        <p:nvSpPr>
          <p:cNvPr id="14" name="テキスト ボックス 13"/>
          <p:cNvSpPr txBox="1">
            <a:spLocks noChangeArrowheads="1"/>
          </p:cNvSpPr>
          <p:nvPr userDrawn="1"/>
        </p:nvSpPr>
        <p:spPr bwMode="auto">
          <a:xfrm>
            <a:off x="-1555750" y="4432300"/>
            <a:ext cx="1481137" cy="230188"/>
          </a:xfrm>
          <a:prstGeom prst="rect">
            <a:avLst/>
          </a:prstGeom>
          <a:solidFill>
            <a:srgbClr val="E6D29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R230 G210 B155</a:t>
            </a:r>
          </a:p>
        </p:txBody>
      </p:sp>
      <p:sp>
        <p:nvSpPr>
          <p:cNvPr id="15" name="テキスト ボックス 14"/>
          <p:cNvSpPr txBox="1">
            <a:spLocks noChangeArrowheads="1"/>
          </p:cNvSpPr>
          <p:nvPr userDrawn="1"/>
        </p:nvSpPr>
        <p:spPr bwMode="auto">
          <a:xfrm>
            <a:off x="-1555750" y="4662488"/>
            <a:ext cx="1481137" cy="230187"/>
          </a:xfrm>
          <a:prstGeom prst="rect">
            <a:avLst/>
          </a:prstGeom>
          <a:solidFill>
            <a:srgbClr val="F0E6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B49600"/>
                </a:solidFill>
                <a:latin typeface="Interstate Mazda" charset="0"/>
                <a:ea typeface="Interstate Mazda" charset="0"/>
                <a:cs typeface="Interstate Mazda" charset="0"/>
              </a:rPr>
              <a:t>R240 G230 B200</a:t>
            </a:r>
          </a:p>
        </p:txBody>
      </p:sp>
      <p:sp>
        <p:nvSpPr>
          <p:cNvPr id="16" name="テキスト ボックス 15"/>
          <p:cNvSpPr txBox="1">
            <a:spLocks noChangeArrowheads="1"/>
          </p:cNvSpPr>
          <p:nvPr userDrawn="1"/>
        </p:nvSpPr>
        <p:spPr bwMode="auto">
          <a:xfrm>
            <a:off x="-1555750" y="4886325"/>
            <a:ext cx="1481137" cy="492125"/>
          </a:xfrm>
          <a:prstGeom prst="rect">
            <a:avLst/>
          </a:prstGeom>
          <a:solidFill>
            <a:srgbClr val="641E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525C</a:t>
            </a:r>
          </a:p>
          <a:p>
            <a:pPr>
              <a:defRPr/>
            </a:pPr>
            <a:r>
              <a:rPr lang="en-US" altLang="ja-JP" sz="900" dirty="0">
                <a:solidFill>
                  <a:srgbClr val="FFFFFF"/>
                </a:solidFill>
                <a:latin typeface="Interstate Mazda" charset="0"/>
                <a:ea typeface="Interstate Mazda" charset="0"/>
                <a:cs typeface="Interstate Mazda" charset="0"/>
              </a:rPr>
              <a:t>R100 G30 B115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17" name="テキスト ボックス 16"/>
          <p:cNvSpPr txBox="1">
            <a:spLocks noChangeArrowheads="1"/>
          </p:cNvSpPr>
          <p:nvPr userDrawn="1"/>
        </p:nvSpPr>
        <p:spPr bwMode="auto">
          <a:xfrm>
            <a:off x="-1555750" y="5375275"/>
            <a:ext cx="1481137" cy="230188"/>
          </a:xfrm>
          <a:prstGeom prst="rect">
            <a:avLst/>
          </a:prstGeom>
          <a:solidFill>
            <a:srgbClr val="784B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R120 G75 B135</a:t>
            </a:r>
          </a:p>
        </p:txBody>
      </p:sp>
      <p:sp>
        <p:nvSpPr>
          <p:cNvPr id="18" name="テキスト ボックス 17"/>
          <p:cNvSpPr txBox="1">
            <a:spLocks noChangeArrowheads="1"/>
          </p:cNvSpPr>
          <p:nvPr userDrawn="1"/>
        </p:nvSpPr>
        <p:spPr bwMode="auto">
          <a:xfrm>
            <a:off x="-1555750" y="5602288"/>
            <a:ext cx="1481137" cy="230187"/>
          </a:xfrm>
          <a:prstGeom prst="rect">
            <a:avLst/>
          </a:prstGeom>
          <a:solidFill>
            <a:srgbClr val="9B6E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R155 G110 B160</a:t>
            </a:r>
          </a:p>
        </p:txBody>
      </p:sp>
      <p:sp>
        <p:nvSpPr>
          <p:cNvPr id="19" name="テキスト ボックス 18"/>
          <p:cNvSpPr txBox="1">
            <a:spLocks noChangeArrowheads="1"/>
          </p:cNvSpPr>
          <p:nvPr userDrawn="1"/>
        </p:nvSpPr>
        <p:spPr bwMode="auto">
          <a:xfrm>
            <a:off x="-1555750" y="5830888"/>
            <a:ext cx="1481137" cy="231775"/>
          </a:xfrm>
          <a:prstGeom prst="rect">
            <a:avLst/>
          </a:prstGeom>
          <a:solidFill>
            <a:srgbClr val="B9A5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R185 G165 B200</a:t>
            </a:r>
          </a:p>
        </p:txBody>
      </p:sp>
      <p:sp>
        <p:nvSpPr>
          <p:cNvPr id="20" name="テキスト ボックス 19"/>
          <p:cNvSpPr txBox="1">
            <a:spLocks noChangeArrowheads="1"/>
          </p:cNvSpPr>
          <p:nvPr userDrawn="1"/>
        </p:nvSpPr>
        <p:spPr bwMode="auto">
          <a:xfrm>
            <a:off x="-1555750" y="6064250"/>
            <a:ext cx="1481137" cy="230188"/>
          </a:xfrm>
          <a:prstGeom prst="rect">
            <a:avLst/>
          </a:prstGeom>
          <a:solidFill>
            <a:srgbClr val="E1CDE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641E73"/>
                </a:solidFill>
                <a:latin typeface="Interstate Mazda" charset="0"/>
                <a:ea typeface="Interstate Mazda" charset="0"/>
                <a:cs typeface="Interstate Mazda" charset="0"/>
              </a:rPr>
              <a:t>R225 G205 B225</a:t>
            </a:r>
          </a:p>
        </p:txBody>
      </p:sp>
      <p:sp>
        <p:nvSpPr>
          <p:cNvPr id="21" name="テキスト ボックス 20"/>
          <p:cNvSpPr txBox="1">
            <a:spLocks noChangeArrowheads="1"/>
          </p:cNvSpPr>
          <p:nvPr userDrawn="1"/>
        </p:nvSpPr>
        <p:spPr bwMode="auto">
          <a:xfrm>
            <a:off x="-3036888" y="-4763"/>
            <a:ext cx="2962275" cy="6302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Black C</a:t>
            </a:r>
          </a:p>
          <a:p>
            <a:pPr>
              <a:defRPr/>
            </a:pPr>
            <a:r>
              <a:rPr lang="en-US" altLang="ja-JP" sz="900" dirty="0">
                <a:solidFill>
                  <a:srgbClr val="FFFFFF"/>
                </a:solidFill>
                <a:latin typeface="Interstate Mazda" charset="0"/>
                <a:ea typeface="Interstate Mazda" charset="0"/>
                <a:cs typeface="Interstate Mazda" charset="0"/>
              </a:rPr>
              <a:t>R0 G0 B0</a:t>
            </a:r>
          </a:p>
          <a:p>
            <a:pPr>
              <a:defRPr/>
            </a:pPr>
            <a:endParaRPr lang="en-US" altLang="ja-JP" sz="900" dirty="0">
              <a:solidFill>
                <a:srgbClr val="FFFFFF"/>
              </a:solidFill>
              <a:latin typeface="Interstate Mazda" charset="0"/>
              <a:ea typeface="Interstate Mazda" charset="0"/>
              <a:cs typeface="Interstate Mazda" charset="0"/>
            </a:endParaRPr>
          </a:p>
          <a:p>
            <a:pPr>
              <a:defRPr/>
            </a:pPr>
            <a:endParaRPr lang="ja-JP" altLang="en-US" sz="800" dirty="0">
              <a:solidFill>
                <a:srgbClr val="000000"/>
              </a:solidFill>
              <a:latin typeface="Interstate Mazda" charset="0"/>
              <a:ea typeface="Interstate Mazda" charset="0"/>
              <a:cs typeface="Interstate Mazda" charset="0"/>
            </a:endParaRPr>
          </a:p>
        </p:txBody>
      </p:sp>
      <p:sp>
        <p:nvSpPr>
          <p:cNvPr id="22" name="テキスト ボックス 21"/>
          <p:cNvSpPr txBox="1">
            <a:spLocks noChangeArrowheads="1"/>
          </p:cNvSpPr>
          <p:nvPr userDrawn="1"/>
        </p:nvSpPr>
        <p:spPr bwMode="auto">
          <a:xfrm>
            <a:off x="-3036888" y="619125"/>
            <a:ext cx="2962275" cy="231775"/>
          </a:xfrm>
          <a:prstGeom prst="rect">
            <a:avLst/>
          </a:prstGeom>
          <a:solidFill>
            <a:srgbClr val="55555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R85 G85 B85</a:t>
            </a:r>
          </a:p>
        </p:txBody>
      </p:sp>
      <p:sp>
        <p:nvSpPr>
          <p:cNvPr id="23" name="テキスト ボックス 22"/>
          <p:cNvSpPr txBox="1">
            <a:spLocks noChangeArrowheads="1"/>
          </p:cNvSpPr>
          <p:nvPr userDrawn="1"/>
        </p:nvSpPr>
        <p:spPr bwMode="auto">
          <a:xfrm>
            <a:off x="-3036888" y="847725"/>
            <a:ext cx="2962275" cy="230188"/>
          </a:xfrm>
          <a:prstGeom prst="rect">
            <a:avLst/>
          </a:prstGeom>
          <a:solidFill>
            <a:srgbClr val="87878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R135 G135 B135</a:t>
            </a:r>
          </a:p>
        </p:txBody>
      </p:sp>
      <p:sp>
        <p:nvSpPr>
          <p:cNvPr id="24" name="テキスト ボックス 23"/>
          <p:cNvSpPr txBox="1">
            <a:spLocks noChangeArrowheads="1"/>
          </p:cNvSpPr>
          <p:nvPr userDrawn="1"/>
        </p:nvSpPr>
        <p:spPr bwMode="auto">
          <a:xfrm>
            <a:off x="-3036888" y="1073150"/>
            <a:ext cx="2962275" cy="230188"/>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R180 G180 B180</a:t>
            </a:r>
          </a:p>
        </p:txBody>
      </p:sp>
      <p:sp>
        <p:nvSpPr>
          <p:cNvPr id="25" name="テキスト ボックス 24"/>
          <p:cNvSpPr txBox="1">
            <a:spLocks noChangeArrowheads="1"/>
          </p:cNvSpPr>
          <p:nvPr userDrawn="1"/>
        </p:nvSpPr>
        <p:spPr bwMode="auto">
          <a:xfrm>
            <a:off x="-3036888" y="1298575"/>
            <a:ext cx="2962275" cy="230188"/>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00000"/>
                </a:solidFill>
                <a:latin typeface="Interstate Mazda" charset="0"/>
                <a:ea typeface="Interstate Mazda" charset="0"/>
                <a:cs typeface="Interstate Mazda" charset="0"/>
              </a:rPr>
              <a:t>R220 G220 B220</a:t>
            </a:r>
          </a:p>
        </p:txBody>
      </p:sp>
      <p:sp>
        <p:nvSpPr>
          <p:cNvPr id="26" name="テキスト ボックス 25"/>
          <p:cNvSpPr txBox="1">
            <a:spLocks noChangeArrowheads="1"/>
          </p:cNvSpPr>
          <p:nvPr userDrawn="1"/>
        </p:nvSpPr>
        <p:spPr bwMode="auto">
          <a:xfrm>
            <a:off x="-3036888" y="1524000"/>
            <a:ext cx="1481138" cy="492125"/>
          </a:xfrm>
          <a:prstGeom prst="rect">
            <a:avLst/>
          </a:prstGeom>
          <a:solidFill>
            <a:srgbClr val="0F143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296C</a:t>
            </a:r>
          </a:p>
          <a:p>
            <a:pPr>
              <a:defRPr/>
            </a:pPr>
            <a:r>
              <a:rPr lang="en-US" altLang="ja-JP" sz="900" dirty="0">
                <a:solidFill>
                  <a:srgbClr val="FFFFFF"/>
                </a:solidFill>
                <a:latin typeface="Interstate Mazda" charset="0"/>
                <a:ea typeface="Interstate Mazda" charset="0"/>
                <a:cs typeface="Interstate Mazda" charset="0"/>
              </a:rPr>
              <a:t>R15 G20 B55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27" name="テキスト ボックス 26"/>
          <p:cNvSpPr txBox="1">
            <a:spLocks noChangeArrowheads="1"/>
          </p:cNvSpPr>
          <p:nvPr userDrawn="1"/>
        </p:nvSpPr>
        <p:spPr bwMode="auto">
          <a:xfrm>
            <a:off x="-3036888" y="2009775"/>
            <a:ext cx="1481138" cy="231775"/>
          </a:xfrm>
          <a:prstGeom prst="rect">
            <a:avLst/>
          </a:prstGeom>
          <a:solidFill>
            <a:srgbClr val="1E37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R30 G55 B90</a:t>
            </a:r>
          </a:p>
        </p:txBody>
      </p:sp>
      <p:sp>
        <p:nvSpPr>
          <p:cNvPr id="28" name="テキスト ボックス 27"/>
          <p:cNvSpPr txBox="1">
            <a:spLocks noChangeArrowheads="1"/>
          </p:cNvSpPr>
          <p:nvPr userDrawn="1"/>
        </p:nvSpPr>
        <p:spPr bwMode="auto">
          <a:xfrm>
            <a:off x="-3036888" y="2235200"/>
            <a:ext cx="1481138" cy="230188"/>
          </a:xfrm>
          <a:prstGeom prst="rect">
            <a:avLst/>
          </a:prstGeom>
          <a:solidFill>
            <a:srgbClr val="5064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R80 G100 B130</a:t>
            </a:r>
          </a:p>
        </p:txBody>
      </p:sp>
      <p:sp>
        <p:nvSpPr>
          <p:cNvPr id="29" name="テキスト ボックス 28"/>
          <p:cNvSpPr txBox="1">
            <a:spLocks noChangeArrowheads="1"/>
          </p:cNvSpPr>
          <p:nvPr userDrawn="1"/>
        </p:nvSpPr>
        <p:spPr bwMode="auto">
          <a:xfrm>
            <a:off x="-3036888" y="2457450"/>
            <a:ext cx="1481138" cy="230188"/>
          </a:xfrm>
          <a:prstGeom prst="rect">
            <a:avLst/>
          </a:prstGeom>
          <a:solidFill>
            <a:srgbClr val="8291A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R130 G145 B165</a:t>
            </a:r>
          </a:p>
        </p:txBody>
      </p:sp>
      <p:sp>
        <p:nvSpPr>
          <p:cNvPr id="30" name="テキスト ボックス 29"/>
          <p:cNvSpPr txBox="1">
            <a:spLocks noChangeArrowheads="1"/>
          </p:cNvSpPr>
          <p:nvPr userDrawn="1"/>
        </p:nvSpPr>
        <p:spPr bwMode="auto">
          <a:xfrm>
            <a:off x="-3036888" y="2687638"/>
            <a:ext cx="1481138" cy="230187"/>
          </a:xfrm>
          <a:prstGeom prst="rect">
            <a:avLst/>
          </a:prstGeom>
          <a:solidFill>
            <a:srgbClr val="B9BE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0F1437"/>
                </a:solidFill>
                <a:latin typeface="Interstate Mazda" charset="0"/>
                <a:ea typeface="Interstate Mazda" charset="0"/>
                <a:cs typeface="Interstate Mazda" charset="0"/>
              </a:rPr>
              <a:t>R185 G190 B200</a:t>
            </a:r>
          </a:p>
        </p:txBody>
      </p:sp>
      <p:sp>
        <p:nvSpPr>
          <p:cNvPr id="31" name="テキスト ボックス 30"/>
          <p:cNvSpPr txBox="1">
            <a:spLocks noChangeArrowheads="1"/>
          </p:cNvSpPr>
          <p:nvPr userDrawn="1"/>
        </p:nvSpPr>
        <p:spPr bwMode="auto">
          <a:xfrm>
            <a:off x="-1555750" y="1527175"/>
            <a:ext cx="1481137" cy="492125"/>
          </a:xfrm>
          <a:prstGeom prst="rect">
            <a:avLst/>
          </a:prstGeom>
          <a:solidFill>
            <a:srgbClr val="910A2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1955C</a:t>
            </a:r>
          </a:p>
          <a:p>
            <a:pPr>
              <a:defRPr/>
            </a:pPr>
            <a:r>
              <a:rPr lang="en-US" altLang="ja-JP" sz="900" dirty="0">
                <a:solidFill>
                  <a:srgbClr val="FFFFFF"/>
                </a:solidFill>
                <a:latin typeface="Interstate Mazda" charset="0"/>
                <a:ea typeface="Interstate Mazda" charset="0"/>
                <a:cs typeface="Interstate Mazda" charset="0"/>
              </a:rPr>
              <a:t>R145 G10 B45</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2" name="テキスト ボックス 31"/>
          <p:cNvSpPr txBox="1">
            <a:spLocks noChangeArrowheads="1"/>
          </p:cNvSpPr>
          <p:nvPr userDrawn="1"/>
        </p:nvSpPr>
        <p:spPr bwMode="auto">
          <a:xfrm>
            <a:off x="-1555750" y="2008188"/>
            <a:ext cx="1481137" cy="231775"/>
          </a:xfrm>
          <a:prstGeom prst="rect">
            <a:avLst/>
          </a:prstGeom>
          <a:solidFill>
            <a:srgbClr val="A041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R160 G65 B75</a:t>
            </a:r>
          </a:p>
        </p:txBody>
      </p:sp>
      <p:sp>
        <p:nvSpPr>
          <p:cNvPr id="33" name="テキスト ボックス 32"/>
          <p:cNvSpPr txBox="1">
            <a:spLocks noChangeArrowheads="1"/>
          </p:cNvSpPr>
          <p:nvPr userDrawn="1"/>
        </p:nvSpPr>
        <p:spPr bwMode="auto">
          <a:xfrm>
            <a:off x="-1555750" y="2232025"/>
            <a:ext cx="1481137" cy="231775"/>
          </a:xfrm>
          <a:prstGeom prst="rect">
            <a:avLst/>
          </a:prstGeom>
          <a:solidFill>
            <a:srgbClr val="B46E6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B110</a:t>
            </a:r>
          </a:p>
        </p:txBody>
      </p:sp>
      <p:sp>
        <p:nvSpPr>
          <p:cNvPr id="34" name="テキスト ボックス 33"/>
          <p:cNvSpPr txBox="1">
            <a:spLocks noChangeArrowheads="1"/>
          </p:cNvSpPr>
          <p:nvPr userDrawn="1"/>
        </p:nvSpPr>
        <p:spPr bwMode="auto">
          <a:xfrm>
            <a:off x="-1555750" y="2455863"/>
            <a:ext cx="1481137" cy="231775"/>
          </a:xfrm>
          <a:prstGeom prst="rect">
            <a:avLst/>
          </a:prstGeom>
          <a:solidFill>
            <a:srgbClr val="D7A0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R215 G160 B150</a:t>
            </a:r>
          </a:p>
        </p:txBody>
      </p:sp>
      <p:sp>
        <p:nvSpPr>
          <p:cNvPr id="35" name="テキスト ボックス 34"/>
          <p:cNvSpPr txBox="1">
            <a:spLocks noChangeArrowheads="1"/>
          </p:cNvSpPr>
          <p:nvPr userDrawn="1"/>
        </p:nvSpPr>
        <p:spPr bwMode="auto">
          <a:xfrm>
            <a:off x="-1555750" y="2689225"/>
            <a:ext cx="1481137" cy="230188"/>
          </a:xfrm>
          <a:prstGeom prst="rect">
            <a:avLst/>
          </a:prstGeom>
          <a:solidFill>
            <a:srgbClr val="EBD2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910A2D"/>
                </a:solidFill>
                <a:latin typeface="Interstate Mazda" charset="0"/>
                <a:ea typeface="Interstate Mazda" charset="0"/>
                <a:cs typeface="Interstate Mazda" charset="0"/>
              </a:rPr>
              <a:t>R235 G210 B200</a:t>
            </a:r>
          </a:p>
        </p:txBody>
      </p:sp>
      <p:sp>
        <p:nvSpPr>
          <p:cNvPr id="36" name="テキスト ボックス 35"/>
          <p:cNvSpPr txBox="1">
            <a:spLocks noChangeArrowheads="1"/>
          </p:cNvSpPr>
          <p:nvPr userDrawn="1"/>
        </p:nvSpPr>
        <p:spPr bwMode="auto">
          <a:xfrm>
            <a:off x="-3033713" y="4886325"/>
            <a:ext cx="1482725" cy="492125"/>
          </a:xfrm>
          <a:prstGeom prst="rect">
            <a:avLst/>
          </a:prstGeom>
          <a:solidFill>
            <a:srgbClr val="7D1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PANTONE 7610C</a:t>
            </a:r>
          </a:p>
          <a:p>
            <a:pPr>
              <a:defRPr/>
            </a:pPr>
            <a:r>
              <a:rPr lang="en-US" altLang="ja-JP" sz="900" dirty="0">
                <a:solidFill>
                  <a:srgbClr val="FFFFFF"/>
                </a:solidFill>
                <a:latin typeface="Interstate Mazda" charset="0"/>
                <a:ea typeface="Interstate Mazda" charset="0"/>
                <a:cs typeface="Interstate Mazda" charset="0"/>
              </a:rPr>
              <a:t>R125 G25 B0</a:t>
            </a:r>
          </a:p>
          <a:p>
            <a:pPr>
              <a:defRPr/>
            </a:pPr>
            <a:endParaRPr lang="ja-JP" altLang="en-US" sz="800" dirty="0">
              <a:solidFill>
                <a:srgbClr val="000000"/>
              </a:solidFill>
              <a:latin typeface="Interstate Mazda" charset="0"/>
              <a:ea typeface="Interstate Mazda" charset="0"/>
              <a:cs typeface="Interstate Mazda" charset="0"/>
            </a:endParaRPr>
          </a:p>
        </p:txBody>
      </p:sp>
      <p:sp>
        <p:nvSpPr>
          <p:cNvPr id="37" name="テキスト ボックス 36"/>
          <p:cNvSpPr txBox="1">
            <a:spLocks noChangeArrowheads="1"/>
          </p:cNvSpPr>
          <p:nvPr userDrawn="1"/>
        </p:nvSpPr>
        <p:spPr bwMode="auto">
          <a:xfrm>
            <a:off x="-3033713" y="5372100"/>
            <a:ext cx="1482725" cy="230188"/>
          </a:xfrm>
          <a:prstGeom prst="rect">
            <a:avLst/>
          </a:prstGeom>
          <a:solidFill>
            <a:srgbClr val="96462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R150 G70 B35</a:t>
            </a:r>
          </a:p>
        </p:txBody>
      </p:sp>
      <p:sp>
        <p:nvSpPr>
          <p:cNvPr id="38" name="テキスト ボックス 37"/>
          <p:cNvSpPr txBox="1">
            <a:spLocks noChangeArrowheads="1"/>
          </p:cNvSpPr>
          <p:nvPr userDrawn="1"/>
        </p:nvSpPr>
        <p:spPr bwMode="auto">
          <a:xfrm>
            <a:off x="-3033713" y="5599113"/>
            <a:ext cx="1482725" cy="231775"/>
          </a:xfrm>
          <a:prstGeom prst="rect">
            <a:avLst/>
          </a:prstGeom>
          <a:solidFill>
            <a:srgbClr val="B46E4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FFFFFF"/>
                </a:solidFill>
                <a:latin typeface="Interstate Mazda" charset="0"/>
                <a:ea typeface="Interstate Mazda" charset="0"/>
                <a:cs typeface="Interstate Mazda" charset="0"/>
              </a:rPr>
              <a:t>R180 G110 B75</a:t>
            </a:r>
          </a:p>
        </p:txBody>
      </p:sp>
      <p:sp>
        <p:nvSpPr>
          <p:cNvPr id="39" name="テキスト ボックス 38"/>
          <p:cNvSpPr txBox="1">
            <a:spLocks noChangeArrowheads="1"/>
          </p:cNvSpPr>
          <p:nvPr userDrawn="1"/>
        </p:nvSpPr>
        <p:spPr bwMode="auto">
          <a:xfrm>
            <a:off x="-3033713" y="5830888"/>
            <a:ext cx="1482725" cy="231775"/>
          </a:xfrm>
          <a:prstGeom prst="rect">
            <a:avLst/>
          </a:prstGeom>
          <a:solidFill>
            <a:srgbClr val="C89B8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R200 G155 B130</a:t>
            </a:r>
          </a:p>
        </p:txBody>
      </p:sp>
      <p:sp>
        <p:nvSpPr>
          <p:cNvPr id="40" name="テキスト ボックス 39"/>
          <p:cNvSpPr txBox="1">
            <a:spLocks noChangeArrowheads="1"/>
          </p:cNvSpPr>
          <p:nvPr userDrawn="1"/>
        </p:nvSpPr>
        <p:spPr bwMode="auto">
          <a:xfrm>
            <a:off x="-3033713" y="6059488"/>
            <a:ext cx="1482725" cy="231775"/>
          </a:xfrm>
          <a:prstGeom prst="rect">
            <a:avLst/>
          </a:prstGeom>
          <a:solidFill>
            <a:srgbClr val="E1C8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defTabSz="457200">
              <a:defRPr kumimoji="1">
                <a:solidFill>
                  <a:schemeClr val="tx1"/>
                </a:solidFill>
                <a:latin typeface="Calibri" pitchFamily="34" charset="0"/>
                <a:ea typeface="ＭＳ Ｐゴシック" charset="-128"/>
              </a:defRPr>
            </a:lvl1pPr>
            <a:lvl2pPr marL="742950" indent="-285750" defTabSz="457200">
              <a:defRPr kumimoji="1">
                <a:solidFill>
                  <a:schemeClr val="tx1"/>
                </a:solidFill>
                <a:latin typeface="Calibri" pitchFamily="34" charset="0"/>
                <a:ea typeface="ＭＳ Ｐゴシック" charset="-128"/>
              </a:defRPr>
            </a:lvl2pPr>
            <a:lvl3pPr marL="1143000" indent="-228600" defTabSz="457200">
              <a:defRPr kumimoji="1">
                <a:solidFill>
                  <a:schemeClr val="tx1"/>
                </a:solidFill>
                <a:latin typeface="Calibri" pitchFamily="34" charset="0"/>
                <a:ea typeface="ＭＳ Ｐゴシック" charset="-128"/>
              </a:defRPr>
            </a:lvl3pPr>
            <a:lvl4pPr marL="1600200" indent="-228600" defTabSz="457200">
              <a:defRPr kumimoji="1">
                <a:solidFill>
                  <a:schemeClr val="tx1"/>
                </a:solidFill>
                <a:latin typeface="Calibri" pitchFamily="34" charset="0"/>
                <a:ea typeface="ＭＳ Ｐゴシック" charset="-128"/>
              </a:defRPr>
            </a:lvl4pPr>
            <a:lvl5pPr marL="2057400" indent="-228600" defTabSz="457200">
              <a:defRPr kumimoji="1">
                <a:solidFill>
                  <a:schemeClr val="tx1"/>
                </a:solidFill>
                <a:latin typeface="Calibri" pitchFamily="34" charset="0"/>
                <a:ea typeface="ＭＳ Ｐゴシック" charset="-128"/>
              </a:defRPr>
            </a:lvl5pPr>
            <a:lvl6pPr marL="2514600" indent="-228600" defTabSz="457200" fontAlgn="base">
              <a:spcBef>
                <a:spcPct val="0"/>
              </a:spcBef>
              <a:spcAft>
                <a:spcPct val="0"/>
              </a:spcAft>
              <a:defRPr kumimoji="1">
                <a:solidFill>
                  <a:schemeClr val="tx1"/>
                </a:solidFill>
                <a:latin typeface="Calibri" pitchFamily="34" charset="0"/>
                <a:ea typeface="ＭＳ Ｐゴシック" charset="-128"/>
              </a:defRPr>
            </a:lvl6pPr>
            <a:lvl7pPr marL="2971800" indent="-228600" defTabSz="457200" fontAlgn="base">
              <a:spcBef>
                <a:spcPct val="0"/>
              </a:spcBef>
              <a:spcAft>
                <a:spcPct val="0"/>
              </a:spcAft>
              <a:defRPr kumimoji="1">
                <a:solidFill>
                  <a:schemeClr val="tx1"/>
                </a:solidFill>
                <a:latin typeface="Calibri" pitchFamily="34" charset="0"/>
                <a:ea typeface="ＭＳ Ｐゴシック" charset="-128"/>
              </a:defRPr>
            </a:lvl7pPr>
            <a:lvl8pPr marL="3429000" indent="-228600" defTabSz="457200" fontAlgn="base">
              <a:spcBef>
                <a:spcPct val="0"/>
              </a:spcBef>
              <a:spcAft>
                <a:spcPct val="0"/>
              </a:spcAft>
              <a:defRPr kumimoji="1">
                <a:solidFill>
                  <a:schemeClr val="tx1"/>
                </a:solidFill>
                <a:latin typeface="Calibri" pitchFamily="34" charset="0"/>
                <a:ea typeface="ＭＳ Ｐゴシック" charset="-128"/>
              </a:defRPr>
            </a:lvl8pPr>
            <a:lvl9pPr marL="3886200" indent="-228600" defTabSz="457200" fontAlgn="base">
              <a:spcBef>
                <a:spcPct val="0"/>
              </a:spcBef>
              <a:spcAft>
                <a:spcPct val="0"/>
              </a:spcAft>
              <a:defRPr kumimoji="1">
                <a:solidFill>
                  <a:schemeClr val="tx1"/>
                </a:solidFill>
                <a:latin typeface="Calibri" pitchFamily="34" charset="0"/>
                <a:ea typeface="ＭＳ Ｐゴシック" charset="-128"/>
              </a:defRPr>
            </a:lvl9pPr>
          </a:lstStyle>
          <a:p>
            <a:pPr>
              <a:defRPr/>
            </a:pPr>
            <a:r>
              <a:rPr lang="en-US" altLang="ja-JP" sz="900" dirty="0">
                <a:solidFill>
                  <a:srgbClr val="7D1900"/>
                </a:solidFill>
                <a:latin typeface="Interstate Mazda" charset="0"/>
                <a:ea typeface="Interstate Mazda" charset="0"/>
                <a:cs typeface="Interstate Mazda" charset="0"/>
              </a:rPr>
              <a:t>R225 G200 B185</a:t>
            </a:r>
          </a:p>
        </p:txBody>
      </p:sp>
      <p:sp>
        <p:nvSpPr>
          <p:cNvPr id="42" name="正方形/長方形 41"/>
          <p:cNvSpPr/>
          <p:nvPr userDrawn="1"/>
        </p:nvSpPr>
        <p:spPr>
          <a:xfrm>
            <a:off x="4196177" y="3104301"/>
            <a:ext cx="720000" cy="414000"/>
          </a:xfrm>
          <a:prstGeom prst="rect">
            <a:avLst/>
          </a:prstGeom>
          <a:solidFill>
            <a:srgbClr val="005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3" name="正方形/長方形 42"/>
          <p:cNvSpPr/>
          <p:nvPr userDrawn="1"/>
        </p:nvSpPr>
        <p:spPr>
          <a:xfrm>
            <a:off x="4196177" y="3518301"/>
            <a:ext cx="720000" cy="216000"/>
          </a:xfrm>
          <a:prstGeom prst="rect">
            <a:avLst/>
          </a:prstGeom>
          <a:solidFill>
            <a:srgbClr val="376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4" name="正方形/長方形 43"/>
          <p:cNvSpPr/>
          <p:nvPr userDrawn="1"/>
        </p:nvSpPr>
        <p:spPr>
          <a:xfrm>
            <a:off x="4196177" y="3734301"/>
            <a:ext cx="720000" cy="216000"/>
          </a:xfrm>
          <a:prstGeom prst="rect">
            <a:avLst/>
          </a:prstGeom>
          <a:solidFill>
            <a:srgbClr val="6E87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45" name="正方形/長方形 44"/>
          <p:cNvSpPr/>
          <p:nvPr userDrawn="1"/>
        </p:nvSpPr>
        <p:spPr>
          <a:xfrm>
            <a:off x="4196177" y="3948759"/>
            <a:ext cx="720000" cy="216000"/>
          </a:xfrm>
          <a:prstGeom prst="rect">
            <a:avLst/>
          </a:prstGeom>
          <a:solidFill>
            <a:srgbClr val="9BA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1" name="正方形/長方形 50"/>
          <p:cNvSpPr/>
          <p:nvPr userDrawn="1"/>
        </p:nvSpPr>
        <p:spPr>
          <a:xfrm>
            <a:off x="4196177" y="4161834"/>
            <a:ext cx="720000" cy="216000"/>
          </a:xfrm>
          <a:prstGeom prst="rect">
            <a:avLst/>
          </a:prstGeom>
          <a:solidFill>
            <a:srgbClr val="CDD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2" name="正方形/長方形 51"/>
          <p:cNvSpPr/>
          <p:nvPr userDrawn="1"/>
        </p:nvSpPr>
        <p:spPr>
          <a:xfrm>
            <a:off x="6190315" y="3104301"/>
            <a:ext cx="720000" cy="414000"/>
          </a:xfrm>
          <a:prstGeom prst="rect">
            <a:avLst/>
          </a:prstGeom>
          <a:solidFill>
            <a:srgbClr val="B4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3" name="正方形/長方形 52"/>
          <p:cNvSpPr/>
          <p:nvPr userDrawn="1"/>
        </p:nvSpPr>
        <p:spPr>
          <a:xfrm>
            <a:off x="6190315" y="3518301"/>
            <a:ext cx="720000" cy="216000"/>
          </a:xfrm>
          <a:prstGeom prst="rect">
            <a:avLst/>
          </a:prstGeom>
          <a:solidFill>
            <a:srgbClr val="BEA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4" name="正方形/長方形 53"/>
          <p:cNvSpPr/>
          <p:nvPr userDrawn="1"/>
        </p:nvSpPr>
        <p:spPr>
          <a:xfrm>
            <a:off x="6190315" y="3734301"/>
            <a:ext cx="720000" cy="216000"/>
          </a:xfrm>
          <a:prstGeom prst="rect">
            <a:avLst/>
          </a:prstGeom>
          <a:solidFill>
            <a:srgbClr val="D2B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5" name="正方形/長方形 54"/>
          <p:cNvSpPr/>
          <p:nvPr userDrawn="1"/>
        </p:nvSpPr>
        <p:spPr>
          <a:xfrm>
            <a:off x="6190315" y="3948759"/>
            <a:ext cx="720000" cy="216000"/>
          </a:xfrm>
          <a:prstGeom prst="rect">
            <a:avLst/>
          </a:prstGeom>
          <a:solidFill>
            <a:srgbClr val="E6D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6" name="正方形/長方形 55"/>
          <p:cNvSpPr/>
          <p:nvPr userDrawn="1"/>
        </p:nvSpPr>
        <p:spPr>
          <a:xfrm>
            <a:off x="6190315" y="4161834"/>
            <a:ext cx="720000" cy="216000"/>
          </a:xfrm>
          <a:prstGeom prst="rect">
            <a:avLst/>
          </a:prstGeom>
          <a:solidFill>
            <a:srgbClr val="F0E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7" name="正方形/長方形 56"/>
          <p:cNvSpPr/>
          <p:nvPr userDrawn="1"/>
        </p:nvSpPr>
        <p:spPr>
          <a:xfrm>
            <a:off x="6190315" y="4720199"/>
            <a:ext cx="720000" cy="414000"/>
          </a:xfrm>
          <a:prstGeom prst="rect">
            <a:avLst/>
          </a:prstGeom>
          <a:solidFill>
            <a:srgbClr val="641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8" name="正方形/長方形 57"/>
          <p:cNvSpPr/>
          <p:nvPr userDrawn="1"/>
        </p:nvSpPr>
        <p:spPr>
          <a:xfrm>
            <a:off x="6190315" y="5134199"/>
            <a:ext cx="720000" cy="216000"/>
          </a:xfrm>
          <a:prstGeom prst="rect">
            <a:avLst/>
          </a:prstGeom>
          <a:solidFill>
            <a:srgbClr val="784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59" name="正方形/長方形 58"/>
          <p:cNvSpPr/>
          <p:nvPr userDrawn="1"/>
        </p:nvSpPr>
        <p:spPr>
          <a:xfrm>
            <a:off x="6190315" y="5350199"/>
            <a:ext cx="720000" cy="216000"/>
          </a:xfrm>
          <a:prstGeom prst="rect">
            <a:avLst/>
          </a:prstGeom>
          <a:solidFill>
            <a:srgbClr val="9B6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0" name="正方形/長方形 59"/>
          <p:cNvSpPr/>
          <p:nvPr userDrawn="1"/>
        </p:nvSpPr>
        <p:spPr>
          <a:xfrm>
            <a:off x="6190315" y="5564657"/>
            <a:ext cx="720000" cy="216000"/>
          </a:xfrm>
          <a:prstGeom prst="rect">
            <a:avLst/>
          </a:prstGeom>
          <a:solidFill>
            <a:srgbClr val="B9A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1" name="正方形/長方形 60"/>
          <p:cNvSpPr/>
          <p:nvPr userDrawn="1"/>
        </p:nvSpPr>
        <p:spPr>
          <a:xfrm>
            <a:off x="6190315" y="5777732"/>
            <a:ext cx="720000" cy="216000"/>
          </a:xfrm>
          <a:prstGeom prst="rect">
            <a:avLst/>
          </a:prstGeom>
          <a:solidFill>
            <a:srgbClr val="E1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2" name="正方形/長方形 61"/>
          <p:cNvSpPr/>
          <p:nvPr userDrawn="1"/>
        </p:nvSpPr>
        <p:spPr>
          <a:xfrm>
            <a:off x="4196177" y="4720199"/>
            <a:ext cx="720000" cy="414000"/>
          </a:xfrm>
          <a:prstGeom prst="rect">
            <a:avLst/>
          </a:prstGeom>
          <a:solidFill>
            <a:srgbClr val="7D1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3" name="正方形/長方形 62"/>
          <p:cNvSpPr/>
          <p:nvPr userDrawn="1"/>
        </p:nvSpPr>
        <p:spPr>
          <a:xfrm>
            <a:off x="4196177" y="5134199"/>
            <a:ext cx="720000" cy="216000"/>
          </a:xfrm>
          <a:prstGeom prst="rect">
            <a:avLst/>
          </a:prstGeom>
          <a:solidFill>
            <a:srgbClr val="964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4" name="正方形/長方形 63"/>
          <p:cNvSpPr/>
          <p:nvPr userDrawn="1"/>
        </p:nvSpPr>
        <p:spPr>
          <a:xfrm>
            <a:off x="4196177" y="5350199"/>
            <a:ext cx="720000" cy="216000"/>
          </a:xfrm>
          <a:prstGeom prst="rect">
            <a:avLst/>
          </a:prstGeom>
          <a:solidFill>
            <a:srgbClr val="B46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5" name="正方形/長方形 64"/>
          <p:cNvSpPr/>
          <p:nvPr userDrawn="1"/>
        </p:nvSpPr>
        <p:spPr>
          <a:xfrm>
            <a:off x="4196177" y="5564657"/>
            <a:ext cx="720000" cy="216000"/>
          </a:xfrm>
          <a:prstGeom prst="rect">
            <a:avLst/>
          </a:prstGeom>
          <a:solidFill>
            <a:srgbClr val="C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6" name="正方形/長方形 65"/>
          <p:cNvSpPr/>
          <p:nvPr userDrawn="1"/>
        </p:nvSpPr>
        <p:spPr>
          <a:xfrm>
            <a:off x="4196177" y="5777732"/>
            <a:ext cx="720000" cy="216000"/>
          </a:xfrm>
          <a:prstGeom prst="rect">
            <a:avLst/>
          </a:prstGeom>
          <a:solidFill>
            <a:srgbClr val="E1C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Interstate Mazda" charset="0"/>
              <a:ea typeface="Interstate Mazda" charset="0"/>
            </a:endParaRPr>
          </a:p>
        </p:txBody>
      </p:sp>
      <p:sp>
        <p:nvSpPr>
          <p:cNvPr id="69" name="正方形/長方形 68"/>
          <p:cNvSpPr/>
          <p:nvPr userDrawn="1"/>
        </p:nvSpPr>
        <p:spPr>
          <a:xfrm>
            <a:off x="0" y="0"/>
            <a:ext cx="9144000" cy="90011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latin typeface="Interstate Mazda" charset="0"/>
              <a:ea typeface="Interstate Mazda" charset="0"/>
            </a:endParaRPr>
          </a:p>
        </p:txBody>
      </p:sp>
      <p:sp>
        <p:nvSpPr>
          <p:cNvPr id="70" name="テキスト ボックス 69"/>
          <p:cNvSpPr txBox="1"/>
          <p:nvPr userDrawn="1"/>
        </p:nvSpPr>
        <p:spPr>
          <a:xfrm>
            <a:off x="5351557" y="407771"/>
            <a:ext cx="3476531" cy="261610"/>
          </a:xfrm>
          <a:prstGeom prst="rect">
            <a:avLst/>
          </a:prstGeom>
          <a:noFill/>
        </p:spPr>
        <p:txBody>
          <a:bodyPr wrap="square">
            <a:spAutoFit/>
          </a:bodyPr>
          <a:lstStyle/>
          <a:p>
            <a:pPr algn="r" rtl="0" fontAlgn="auto">
              <a:spcBef>
                <a:spcPts val="0"/>
              </a:spcBef>
              <a:spcAft>
                <a:spcPts val="0"/>
              </a:spcAft>
              <a:defRPr/>
            </a:pPr>
            <a:r>
              <a:rPr lang="ja-JP" altLang="en-US" sz="1100" spc="30" dirty="0">
                <a:solidFill>
                  <a:schemeClr val="bg1">
                    <a:lumMod val="75000"/>
                  </a:schemeClr>
                </a:solidFill>
                <a:latin typeface="Interstate Mazda Regular" panose="00000000000000020000" pitchFamily="2" charset="0"/>
                <a:ea typeface="Interstate Mazda" charset="0"/>
                <a:cs typeface="Interstate Mazda" charset="0"/>
              </a:rPr>
              <a:t>*</a:t>
            </a:r>
            <a:r>
              <a:rPr kumimoji="1" lang="en-US" altLang="ja-JP" sz="1100" kern="1200" spc="30" dirty="0">
                <a:solidFill>
                  <a:schemeClr val="bg1">
                    <a:lumMod val="75000"/>
                  </a:schemeClr>
                </a:solidFill>
                <a:latin typeface="Interstate Mazda Regular" panose="00000000000000020000" pitchFamily="2" charset="0"/>
                <a:ea typeface="Interstate Mazda" charset="0"/>
                <a:cs typeface="Interstate Mazda" charset="0"/>
              </a:rPr>
              <a:t>The graphics below are sample images only.</a:t>
            </a:r>
            <a:endParaRPr kumimoji="1" lang="ja-JP" altLang="en-US" sz="1100" kern="1200" spc="30" dirty="0">
              <a:solidFill>
                <a:schemeClr val="bg1">
                  <a:lumMod val="75000"/>
                </a:schemeClr>
              </a:solidFill>
              <a:latin typeface="Interstate Mazda Regular" panose="00000000000000020000" pitchFamily="2" charset="0"/>
              <a:ea typeface="Interstate Mazda" charset="0"/>
              <a:cs typeface="Interstate Mazda" charset="0"/>
            </a:endParaRPr>
          </a:p>
        </p:txBody>
      </p:sp>
      <p:sp>
        <p:nvSpPr>
          <p:cNvPr id="71" name="テキスト ボックス 70"/>
          <p:cNvSpPr txBox="1"/>
          <p:nvPr userDrawn="1"/>
        </p:nvSpPr>
        <p:spPr>
          <a:xfrm>
            <a:off x="222440" y="266188"/>
            <a:ext cx="2671762" cy="461963"/>
          </a:xfrm>
          <a:prstGeom prst="rect">
            <a:avLst/>
          </a:prstGeom>
          <a:noFill/>
        </p:spPr>
        <p:txBody>
          <a:bodyPr>
            <a:spAutoFit/>
          </a:bodyPr>
          <a:lstStyle/>
          <a:p>
            <a:pPr algn="l" rtl="0" fontAlgn="auto">
              <a:spcBef>
                <a:spcPts val="0"/>
              </a:spcBef>
              <a:spcAft>
                <a:spcPts val="0"/>
              </a:spcAft>
              <a:defRPr/>
            </a:pP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Chart</a:t>
            </a:r>
            <a:r>
              <a:rPr kumimoji="1" lang="ja-JP" altLang="en-US" sz="2400" kern="1200" spc="30" dirty="0">
                <a:solidFill>
                  <a:schemeClr val="bg1">
                    <a:lumMod val="75000"/>
                  </a:schemeClr>
                </a:solidFill>
                <a:latin typeface="Interstate Mazda Regular" panose="00000000000000020000" pitchFamily="2" charset="0"/>
                <a:ea typeface="Interstate Mazda" charset="0"/>
                <a:cs typeface="+mn-cs"/>
              </a:rPr>
              <a:t> </a:t>
            </a: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Colors</a:t>
            </a:r>
            <a:r>
              <a:rPr kumimoji="1" lang="ja-JP" altLang="en-US" sz="2400" kern="1200" spc="30" dirty="0">
                <a:solidFill>
                  <a:schemeClr val="bg1">
                    <a:lumMod val="75000"/>
                  </a:schemeClr>
                </a:solidFill>
                <a:latin typeface="Interstate Mazda Regular" panose="00000000000000020000" pitchFamily="2" charset="0"/>
                <a:ea typeface="Interstate Mazda" charset="0"/>
                <a:cs typeface="+mn-cs"/>
              </a:rPr>
              <a:t> </a:t>
            </a:r>
            <a:r>
              <a:rPr kumimoji="1" lang="en-US" altLang="ja-JP" sz="2400" kern="1200" spc="30" dirty="0">
                <a:solidFill>
                  <a:schemeClr val="bg1">
                    <a:lumMod val="75000"/>
                  </a:schemeClr>
                </a:solidFill>
                <a:latin typeface="Interstate Mazda Regular" panose="00000000000000020000" pitchFamily="2" charset="0"/>
                <a:ea typeface="Interstate Mazda" charset="0"/>
                <a:cs typeface="+mn-cs"/>
              </a:rPr>
              <a:t>2</a:t>
            </a:r>
            <a:endParaRPr kumimoji="1" lang="ja-JP" altLang="en-US" sz="2400" kern="1200" spc="30" dirty="0">
              <a:solidFill>
                <a:schemeClr val="bg1">
                  <a:lumMod val="75000"/>
                </a:schemeClr>
              </a:solidFill>
              <a:latin typeface="Interstate Mazda Regular" panose="00000000000000020000" pitchFamily="2" charset="0"/>
              <a:ea typeface="Interstate Mazda" charset="0"/>
              <a:cs typeface="+mn-cs"/>
            </a:endParaRPr>
          </a:p>
        </p:txBody>
      </p:sp>
    </p:spTree>
    <p:extLst>
      <p:ext uri="{BB962C8B-B14F-4D97-AF65-F5344CB8AC3E}">
        <p14:creationId xmlns:p14="http://schemas.microsoft.com/office/powerpoint/2010/main" val="37672551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401638" y="1225296"/>
            <a:ext cx="7807325" cy="46243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2"/>
          </p:nvPr>
        </p:nvSpPr>
        <p:spPr>
          <a:xfrm>
            <a:off x="547688" y="6408738"/>
            <a:ext cx="374650" cy="365125"/>
          </a:xfrm>
        </p:spPr>
        <p:txBody>
          <a:bodyPr/>
          <a:lstStyle>
            <a:lvl1pPr>
              <a:defRPr/>
            </a:lvl1pPr>
          </a:lstStyle>
          <a:p>
            <a:pPr>
              <a:defRPr/>
            </a:pPr>
            <a:fld id="{E2D5B9B6-1C9F-43F8-83DA-8724DC9DBFDD}"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122957816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401638" y="1225296"/>
            <a:ext cx="3900215" cy="46243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9"/>
          <p:cNvSpPr>
            <a:spLocks noGrp="1"/>
          </p:cNvSpPr>
          <p:nvPr>
            <p:ph type="body" sz="quarter" idx="13"/>
          </p:nvPr>
        </p:nvSpPr>
        <p:spPr>
          <a:xfrm>
            <a:off x="4724400" y="1225296"/>
            <a:ext cx="3924300" cy="46243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4"/>
          </p:nvPr>
        </p:nvSpPr>
        <p:spPr/>
        <p:txBody>
          <a:bodyPr/>
          <a:lstStyle>
            <a:lvl1pPr>
              <a:defRPr/>
            </a:lvl1pPr>
          </a:lstStyle>
          <a:p>
            <a:pPr>
              <a:defRPr/>
            </a:pPr>
            <a:fld id="{6BF75A25-57DD-44FB-80E2-7045807D3D0A}" type="slidenum">
              <a:rPr lang="en-US">
                <a:solidFill>
                  <a:srgbClr val="141313"/>
                </a:solidFill>
              </a:rPr>
              <a:pPr>
                <a:defRPr/>
              </a:pPr>
              <a:t>‹#›</a:t>
            </a:fld>
            <a:endParaRPr lang="en-US" dirty="0">
              <a:solidFill>
                <a:srgbClr val="141313"/>
              </a:solidFill>
            </a:endParaRPr>
          </a:p>
        </p:txBody>
      </p:sp>
    </p:spTree>
    <p:extLst>
      <p:ext uri="{BB962C8B-B14F-4D97-AF65-F5344CB8AC3E}">
        <p14:creationId xmlns:p14="http://schemas.microsoft.com/office/powerpoint/2010/main" val="313022297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Lst>
  <p:txStyles>
    <p:titleStyle>
      <a:lvl1pPr algn="l" rtl="0" eaLnBrk="0" fontAlgn="base" hangingPunct="0">
        <a:lnSpc>
          <a:spcPct val="90000"/>
        </a:lnSpc>
        <a:spcBef>
          <a:spcPct val="0"/>
        </a:spcBef>
        <a:spcAft>
          <a:spcPct val="0"/>
        </a:spcAft>
        <a:defRPr kumimoji="1" sz="4400" kern="1200">
          <a:solidFill>
            <a:schemeClr val="bg1"/>
          </a:solidFill>
          <a:latin typeface="Interstate Mazda Regular"/>
          <a:ea typeface=""/>
          <a:cs typeface="Interstate Mazda Regular"/>
        </a:defRPr>
      </a:lvl1pPr>
      <a:lvl2pPr algn="l" rtl="0" eaLnBrk="0" fontAlgn="base" hangingPunct="0">
        <a:lnSpc>
          <a:spcPct val="90000"/>
        </a:lnSpc>
        <a:spcBef>
          <a:spcPct val="0"/>
        </a:spcBef>
        <a:spcAft>
          <a:spcPct val="0"/>
        </a:spcAft>
        <a:defRPr kumimoji="1" sz="4400">
          <a:solidFill>
            <a:schemeClr val="tx1"/>
          </a:solidFill>
          <a:latin typeface="Calibri Light" pitchFamily="34" charset="0"/>
          <a:ea typeface="ＭＳ Ｐゴシック" charset="-128"/>
        </a:defRPr>
      </a:lvl2pPr>
      <a:lvl3pPr algn="l" rtl="0" eaLnBrk="0" fontAlgn="base" hangingPunct="0">
        <a:lnSpc>
          <a:spcPct val="90000"/>
        </a:lnSpc>
        <a:spcBef>
          <a:spcPct val="0"/>
        </a:spcBef>
        <a:spcAft>
          <a:spcPct val="0"/>
        </a:spcAft>
        <a:defRPr kumimoji="1" sz="4400">
          <a:solidFill>
            <a:schemeClr val="tx1"/>
          </a:solidFill>
          <a:latin typeface="Calibri Light" pitchFamily="34" charset="0"/>
          <a:ea typeface="ＭＳ Ｐゴシック" charset="-128"/>
        </a:defRPr>
      </a:lvl3pPr>
      <a:lvl4pPr algn="l" rtl="0" eaLnBrk="0" fontAlgn="base" hangingPunct="0">
        <a:lnSpc>
          <a:spcPct val="90000"/>
        </a:lnSpc>
        <a:spcBef>
          <a:spcPct val="0"/>
        </a:spcBef>
        <a:spcAft>
          <a:spcPct val="0"/>
        </a:spcAft>
        <a:defRPr kumimoji="1" sz="4400">
          <a:solidFill>
            <a:schemeClr val="tx1"/>
          </a:solidFill>
          <a:latin typeface="Calibri Light" pitchFamily="34" charset="0"/>
          <a:ea typeface="ＭＳ Ｐゴシック" charset="-128"/>
        </a:defRPr>
      </a:lvl4pPr>
      <a:lvl5pPr algn="l" rtl="0" eaLnBrk="0" fontAlgn="base" hangingPunct="0">
        <a:lnSpc>
          <a:spcPct val="90000"/>
        </a:lnSpc>
        <a:spcBef>
          <a:spcPct val="0"/>
        </a:spcBef>
        <a:spcAft>
          <a:spcPct val="0"/>
        </a:spcAft>
        <a:defRPr kumimoji="1" sz="4400">
          <a:solidFill>
            <a:schemeClr val="tx1"/>
          </a:solidFill>
          <a:latin typeface="Calibri Light" pitchFamily="34" charset="0"/>
          <a:ea typeface="ＭＳ Ｐゴシック" charset="-128"/>
        </a:defRPr>
      </a:lvl5pPr>
      <a:lvl6pPr marL="457200" algn="l" rtl="0" fontAlgn="base">
        <a:lnSpc>
          <a:spcPct val="90000"/>
        </a:lnSpc>
        <a:spcBef>
          <a:spcPct val="0"/>
        </a:spcBef>
        <a:spcAft>
          <a:spcPct val="0"/>
        </a:spcAft>
        <a:defRPr kumimoji="1" sz="4400">
          <a:solidFill>
            <a:schemeClr val="tx1"/>
          </a:solidFill>
          <a:latin typeface="Calibri Light" pitchFamily="34" charset="0"/>
          <a:ea typeface="ＭＳ Ｐゴシック" charset="-128"/>
        </a:defRPr>
      </a:lvl6pPr>
      <a:lvl7pPr marL="914400" algn="l" rtl="0" fontAlgn="base">
        <a:lnSpc>
          <a:spcPct val="90000"/>
        </a:lnSpc>
        <a:spcBef>
          <a:spcPct val="0"/>
        </a:spcBef>
        <a:spcAft>
          <a:spcPct val="0"/>
        </a:spcAft>
        <a:defRPr kumimoji="1" sz="4400">
          <a:solidFill>
            <a:schemeClr val="tx1"/>
          </a:solidFill>
          <a:latin typeface="Calibri Light" pitchFamily="34" charset="0"/>
          <a:ea typeface="ＭＳ Ｐゴシック" charset="-128"/>
        </a:defRPr>
      </a:lvl7pPr>
      <a:lvl8pPr marL="1371600" algn="l" rtl="0" fontAlgn="base">
        <a:lnSpc>
          <a:spcPct val="90000"/>
        </a:lnSpc>
        <a:spcBef>
          <a:spcPct val="0"/>
        </a:spcBef>
        <a:spcAft>
          <a:spcPct val="0"/>
        </a:spcAft>
        <a:defRPr kumimoji="1" sz="4400">
          <a:solidFill>
            <a:schemeClr val="tx1"/>
          </a:solidFill>
          <a:latin typeface="Calibri Light" pitchFamily="34" charset="0"/>
          <a:ea typeface="ＭＳ Ｐゴシック" charset="-128"/>
        </a:defRPr>
      </a:lvl8pPr>
      <a:lvl9pPr marL="1828800" algn="l" rtl="0" fontAlgn="base">
        <a:lnSpc>
          <a:spcPct val="90000"/>
        </a:lnSpc>
        <a:spcBef>
          <a:spcPct val="0"/>
        </a:spcBef>
        <a:spcAft>
          <a:spcPct val="0"/>
        </a:spcAft>
        <a:defRPr kumimoji="1" sz="4400">
          <a:solidFill>
            <a:schemeClr val="tx1"/>
          </a:solidFill>
          <a:latin typeface="Calibri Light" pitchFamily="34" charset="0"/>
          <a:ea typeface="ＭＳ Ｐゴシック"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7907338" cy="911225"/>
          </a:xfrm>
          <a:prstGeom prst="rect">
            <a:avLst/>
          </a:prstGeom>
          <a:gradFill flip="none" rotWithShape="1">
            <a:gsLst>
              <a:gs pos="22000">
                <a:schemeClr val="tx1"/>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kumimoji="0" lang="en-US" dirty="0">
              <a:solidFill>
                <a:srgbClr val="FFFFFF"/>
              </a:solidFill>
              <a:ea typeface="MS PGothic" pitchFamily="34" charset="-128"/>
            </a:endParaRPr>
          </a:p>
        </p:txBody>
      </p:sp>
      <p:pic>
        <p:nvPicPr>
          <p:cNvPr id="2051" name="Picture 23" descr="MZDA_4C_Blue_VtHt.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67713" y="133350"/>
            <a:ext cx="733425"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Title Placeholder 28"/>
          <p:cNvSpPr>
            <a:spLocks noGrp="1"/>
          </p:cNvSpPr>
          <p:nvPr>
            <p:ph type="title"/>
          </p:nvPr>
        </p:nvSpPr>
        <p:spPr bwMode="auto">
          <a:xfrm>
            <a:off x="376238" y="160338"/>
            <a:ext cx="7216775" cy="70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30" name="Slide Number Placeholder 5"/>
          <p:cNvSpPr>
            <a:spLocks noGrp="1"/>
          </p:cNvSpPr>
          <p:nvPr>
            <p:ph type="sldNum" sz="quarter" idx="4"/>
          </p:nvPr>
        </p:nvSpPr>
        <p:spPr>
          <a:xfrm>
            <a:off x="547688" y="6343650"/>
            <a:ext cx="374650" cy="365125"/>
          </a:xfrm>
          <a:prstGeom prst="rect">
            <a:avLst/>
          </a:prstGeom>
        </p:spPr>
        <p:txBody>
          <a:bodyPr vert="horz" wrap="square" lIns="0" tIns="45720" rIns="0" bIns="45720" numCol="1" anchor="t" anchorCtr="0" compatLnSpc="1">
            <a:prstTxWarp prst="textNoShape">
              <a:avLst/>
            </a:prstTxWarp>
          </a:bodyPr>
          <a:lstStyle>
            <a:lvl1pPr algn="r">
              <a:defRPr sz="800">
                <a:latin typeface="Mazda" pitchFamily="2" charset="0"/>
                <a:cs typeface="+mn-cs"/>
              </a:defRPr>
            </a:lvl1pPr>
          </a:lstStyle>
          <a:p>
            <a:pPr defTabSz="457200">
              <a:defRPr/>
            </a:pPr>
            <a:fld id="{1ACED9F8-F867-4133-8D15-6C5677826333}" type="slidenum">
              <a:rPr kumimoji="0" lang="en-US">
                <a:solidFill>
                  <a:srgbClr val="141313"/>
                </a:solidFill>
                <a:ea typeface="MS PGothic" pitchFamily="34" charset="-128"/>
              </a:rPr>
              <a:pPr defTabSz="457200">
                <a:defRPr/>
              </a:pPr>
              <a:t>‹#›</a:t>
            </a:fld>
            <a:endParaRPr kumimoji="0" lang="en-US" dirty="0">
              <a:solidFill>
                <a:srgbClr val="141313"/>
              </a:solidFill>
              <a:ea typeface="MS PGothic" pitchFamily="34" charset="-128"/>
            </a:endParaRPr>
          </a:p>
        </p:txBody>
      </p:sp>
      <p:sp>
        <p:nvSpPr>
          <p:cNvPr id="2054" name="Text Placeholder 30"/>
          <p:cNvSpPr>
            <a:spLocks noGrp="1"/>
          </p:cNvSpPr>
          <p:nvPr>
            <p:ph type="body" idx="1"/>
          </p:nvPr>
        </p:nvSpPr>
        <p:spPr bwMode="auto">
          <a:xfrm>
            <a:off x="403225" y="1223963"/>
            <a:ext cx="8229600" cy="490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02522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Lst>
  <p:transition spd="med">
    <p:fade/>
  </p:transition>
  <p:hf hdr="0" ftr="0" dt="0"/>
  <p:txStyles>
    <p:titleStyle>
      <a:lvl1pPr algn="l" defTabSz="457200" rtl="0" eaLnBrk="0" fontAlgn="base" hangingPunct="0">
        <a:spcBef>
          <a:spcPct val="0"/>
        </a:spcBef>
        <a:spcAft>
          <a:spcPct val="0"/>
        </a:spcAft>
        <a:defRPr sz="1600" b="1" kern="1200">
          <a:solidFill>
            <a:schemeClr val="tx2"/>
          </a:solidFill>
          <a:latin typeface="Mazda"/>
          <a:ea typeface="MS PGothic" pitchFamily="34" charset="-128"/>
          <a:cs typeface="Mazda"/>
        </a:defRPr>
      </a:lvl1pPr>
      <a:lvl2pPr algn="l" defTabSz="457200" rtl="0" eaLnBrk="0" fontAlgn="base" hangingPunct="0">
        <a:spcBef>
          <a:spcPct val="0"/>
        </a:spcBef>
        <a:spcAft>
          <a:spcPct val="0"/>
        </a:spcAft>
        <a:defRPr sz="1600" b="1">
          <a:solidFill>
            <a:schemeClr val="tx2"/>
          </a:solidFill>
          <a:latin typeface="Mazda" charset="0"/>
          <a:ea typeface="MS PGothic" pitchFamily="34" charset="-128"/>
          <a:cs typeface="Mazda" charset="0"/>
        </a:defRPr>
      </a:lvl2pPr>
      <a:lvl3pPr algn="l" defTabSz="457200" rtl="0" eaLnBrk="0" fontAlgn="base" hangingPunct="0">
        <a:spcBef>
          <a:spcPct val="0"/>
        </a:spcBef>
        <a:spcAft>
          <a:spcPct val="0"/>
        </a:spcAft>
        <a:defRPr sz="1600" b="1">
          <a:solidFill>
            <a:schemeClr val="tx2"/>
          </a:solidFill>
          <a:latin typeface="Mazda" charset="0"/>
          <a:ea typeface="MS PGothic" pitchFamily="34" charset="-128"/>
          <a:cs typeface="Mazda" charset="0"/>
        </a:defRPr>
      </a:lvl3pPr>
      <a:lvl4pPr algn="l" defTabSz="457200" rtl="0" eaLnBrk="0" fontAlgn="base" hangingPunct="0">
        <a:spcBef>
          <a:spcPct val="0"/>
        </a:spcBef>
        <a:spcAft>
          <a:spcPct val="0"/>
        </a:spcAft>
        <a:defRPr sz="1600" b="1">
          <a:solidFill>
            <a:schemeClr val="tx2"/>
          </a:solidFill>
          <a:latin typeface="Mazda" charset="0"/>
          <a:ea typeface="MS PGothic" pitchFamily="34" charset="-128"/>
          <a:cs typeface="Mazda" charset="0"/>
        </a:defRPr>
      </a:lvl4pPr>
      <a:lvl5pPr algn="l" defTabSz="457200" rtl="0" eaLnBrk="0" fontAlgn="base" hangingPunct="0">
        <a:spcBef>
          <a:spcPct val="0"/>
        </a:spcBef>
        <a:spcAft>
          <a:spcPct val="0"/>
        </a:spcAft>
        <a:defRPr sz="1600" b="1">
          <a:solidFill>
            <a:schemeClr val="tx2"/>
          </a:solidFill>
          <a:latin typeface="Mazda" charset="0"/>
          <a:ea typeface="MS PGothic" pitchFamily="34" charset="-128"/>
          <a:cs typeface="Mazda" charset="0"/>
        </a:defRPr>
      </a:lvl5pPr>
      <a:lvl6pPr marL="457200" algn="l" defTabSz="457200" rtl="0" fontAlgn="base">
        <a:spcBef>
          <a:spcPct val="0"/>
        </a:spcBef>
        <a:spcAft>
          <a:spcPct val="0"/>
        </a:spcAft>
        <a:defRPr sz="1600" b="1">
          <a:solidFill>
            <a:schemeClr val="tx2"/>
          </a:solidFill>
          <a:latin typeface="Mazda" charset="0"/>
          <a:ea typeface="ＭＳ Ｐゴシック" charset="0"/>
        </a:defRPr>
      </a:lvl6pPr>
      <a:lvl7pPr marL="914400" algn="l" defTabSz="457200" rtl="0" fontAlgn="base">
        <a:spcBef>
          <a:spcPct val="0"/>
        </a:spcBef>
        <a:spcAft>
          <a:spcPct val="0"/>
        </a:spcAft>
        <a:defRPr sz="1600" b="1">
          <a:solidFill>
            <a:schemeClr val="tx2"/>
          </a:solidFill>
          <a:latin typeface="Mazda" charset="0"/>
          <a:ea typeface="ＭＳ Ｐゴシック" charset="0"/>
        </a:defRPr>
      </a:lvl7pPr>
      <a:lvl8pPr marL="1371600" algn="l" defTabSz="457200" rtl="0" fontAlgn="base">
        <a:spcBef>
          <a:spcPct val="0"/>
        </a:spcBef>
        <a:spcAft>
          <a:spcPct val="0"/>
        </a:spcAft>
        <a:defRPr sz="1600" b="1">
          <a:solidFill>
            <a:schemeClr val="tx2"/>
          </a:solidFill>
          <a:latin typeface="Mazda" charset="0"/>
          <a:ea typeface="ＭＳ Ｐゴシック" charset="0"/>
        </a:defRPr>
      </a:lvl8pPr>
      <a:lvl9pPr marL="1828800" algn="l" defTabSz="457200" rtl="0" fontAlgn="base">
        <a:spcBef>
          <a:spcPct val="0"/>
        </a:spcBef>
        <a:spcAft>
          <a:spcPct val="0"/>
        </a:spcAft>
        <a:defRPr sz="1600" b="1">
          <a:solidFill>
            <a:schemeClr val="tx2"/>
          </a:solidFill>
          <a:latin typeface="Mazda" charset="0"/>
          <a:ea typeface="ＭＳ Ｐゴシック" charset="0"/>
        </a:defRPr>
      </a:lvl9pPr>
    </p:titleStyle>
    <p:bodyStyle>
      <a:lvl1pPr marL="227013" indent="-227013" algn="l" defTabSz="457200" rtl="0" eaLnBrk="0" fontAlgn="base" hangingPunct="0">
        <a:spcBef>
          <a:spcPct val="20000"/>
        </a:spcBef>
        <a:spcAft>
          <a:spcPct val="0"/>
        </a:spcAft>
        <a:buFont typeface="Arial" charset="0"/>
        <a:buChar char="•"/>
        <a:defRPr sz="1400" kern="1200">
          <a:solidFill>
            <a:schemeClr val="tx1"/>
          </a:solidFill>
          <a:latin typeface="Interstate Mazda Regular"/>
          <a:ea typeface="MS PGothic" pitchFamily="34" charset="-128"/>
          <a:cs typeface="Interstate Mazda Regular"/>
        </a:defRPr>
      </a:lvl1pPr>
      <a:lvl2pPr marL="454025" indent="-173038" algn="l" defTabSz="457200" rtl="0" eaLnBrk="0" fontAlgn="base" hangingPunct="0">
        <a:spcBef>
          <a:spcPct val="20000"/>
        </a:spcBef>
        <a:spcAft>
          <a:spcPct val="0"/>
        </a:spcAft>
        <a:buFont typeface="Arial" charset="0"/>
        <a:buChar char="–"/>
        <a:defRPr sz="1400" kern="1200">
          <a:solidFill>
            <a:schemeClr val="tx1"/>
          </a:solidFill>
          <a:latin typeface="Interstate Mazda Regular"/>
          <a:ea typeface="MS PGothic" pitchFamily="34" charset="-128"/>
          <a:cs typeface="Interstate Mazda Regular"/>
        </a:defRPr>
      </a:lvl2pPr>
      <a:lvl3pPr marL="749300" indent="-174625" algn="l" defTabSz="457200" rtl="0" eaLnBrk="0" fontAlgn="base" hangingPunct="0">
        <a:spcBef>
          <a:spcPct val="20000"/>
        </a:spcBef>
        <a:spcAft>
          <a:spcPct val="0"/>
        </a:spcAft>
        <a:buFont typeface="Arial" charset="0"/>
        <a:buChar char="•"/>
        <a:defRPr sz="1400" kern="1200">
          <a:solidFill>
            <a:schemeClr val="tx1"/>
          </a:solidFill>
          <a:latin typeface="Interstate Mazda Regular"/>
          <a:ea typeface="MS PGothic" pitchFamily="34" charset="-128"/>
          <a:cs typeface="Interstate Mazda Regular"/>
        </a:defRPr>
      </a:lvl3pPr>
      <a:lvl4pPr marL="976313" indent="-174625" algn="l" defTabSz="457200" rtl="0" eaLnBrk="0" fontAlgn="base" hangingPunct="0">
        <a:spcBef>
          <a:spcPct val="20000"/>
        </a:spcBef>
        <a:spcAft>
          <a:spcPct val="0"/>
        </a:spcAft>
        <a:buFont typeface="Arial" charset="0"/>
        <a:buChar char="–"/>
        <a:defRPr sz="1400" kern="1200">
          <a:solidFill>
            <a:schemeClr val="tx1"/>
          </a:solidFill>
          <a:latin typeface="Interstate Mazda Regular"/>
          <a:ea typeface="MS PGothic" pitchFamily="34" charset="-128"/>
          <a:cs typeface="Interstate Mazda Regular"/>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60dheI4ARg&amp;list=PLC8D20F0772565FA1&amp;index=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ideo" Target="https://www.youtube.com/embed/rlQkr1t7HnE" TargetMode="Externa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cid:image003.jpg@01D3E8FB.75828640" TargetMode="External"/><Relationship Id="rId7" Type="http://schemas.openxmlformats.org/officeDocument/2006/relationships/image" Target="cid:image005.jpg@01D3E8FB.75828640" TargetMode="External"/><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cid:image004.jpg@01D3E8FB.75828640" TargetMode="Externa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a:xfrm>
            <a:off x="470849" y="2276403"/>
            <a:ext cx="8607837" cy="464113"/>
          </a:xfrm>
        </p:spPr>
        <p:txBody>
          <a:bodyPr/>
          <a:lstStyle/>
          <a:p>
            <a:r>
              <a:rPr lang="en-US" sz="4000" dirty="0">
                <a:solidFill>
                  <a:schemeClr val="bg1"/>
                </a:solidFill>
              </a:rPr>
              <a:t>MNAO Introduction to Project Management</a:t>
            </a:r>
          </a:p>
          <a:p>
            <a:r>
              <a:rPr lang="en-US" sz="3200" dirty="0">
                <a:solidFill>
                  <a:schemeClr val="bg1"/>
                </a:solidFill>
              </a:rPr>
              <a:t>June 13, 2018</a:t>
            </a:r>
          </a:p>
          <a:p>
            <a:endParaRPr kumimoji="1" lang="ja-JP" altLang="en-US" sz="3600" dirty="0">
              <a:solidFill>
                <a:schemeClr val="bg1"/>
              </a:solidFill>
            </a:endParaRPr>
          </a:p>
        </p:txBody>
      </p:sp>
    </p:spTree>
    <p:extLst>
      <p:ext uri="{BB962C8B-B14F-4D97-AF65-F5344CB8AC3E}">
        <p14:creationId xmlns:p14="http://schemas.microsoft.com/office/powerpoint/2010/main" val="236636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9</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Consider hosting a dinner…</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309013"/>
            <a:ext cx="7703127" cy="6103209"/>
          </a:xfrm>
          <a:prstGeom prst="rect">
            <a:avLst/>
          </a:prstGeom>
          <a:noFill/>
        </p:spPr>
        <p:txBody>
          <a:bodyPr wrap="square" rtlCol="0">
            <a:spAutoFit/>
          </a:bodyPr>
          <a:lstStyle/>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Host dinner on Saturday (fixed end date)</a:t>
            </a:r>
          </a:p>
          <a:p>
            <a:pPr marL="742950" lvl="1" indent="-285750">
              <a:lnSpc>
                <a:spcPct val="90000"/>
              </a:lnSpc>
              <a:buFont typeface="Arial" panose="020B0604020202020204" pitchFamily="34" charset="0"/>
              <a:buChar char="•"/>
            </a:pPr>
            <a:endParaRPr lang="en-US" altLang="en-US" dirty="0">
              <a:latin typeface="Interstate Mazda Regular" panose="02000503020000020004" pitchFamily="2" charset="0"/>
            </a:endParaRPr>
          </a:p>
          <a:p>
            <a:pPr marL="742950" lvl="1" indent="-285750">
              <a:lnSpc>
                <a:spcPct val="90000"/>
              </a:lnSpc>
              <a:buFont typeface="Arial" panose="020B0604020202020204" pitchFamily="34" charset="0"/>
              <a:buChar char="•"/>
            </a:pPr>
            <a:r>
              <a:rPr lang="en-US" altLang="en-US" dirty="0">
                <a:latin typeface="Interstate Mazda Regular" panose="02000503020000020004" pitchFamily="2" charset="0"/>
              </a:rPr>
              <a:t>Identify guests </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Invite guests</a:t>
            </a:r>
          </a:p>
          <a:p>
            <a:pPr marL="742950" lvl="1" indent="-285750">
              <a:lnSpc>
                <a:spcPct val="90000"/>
              </a:lnSpc>
              <a:buFont typeface="Arial" panose="020B0604020202020204" pitchFamily="34" charset="0"/>
              <a:buChar char="•"/>
            </a:pPr>
            <a:endParaRPr lang="en-US" altLang="en-US" dirty="0">
              <a:latin typeface="Interstate Mazda Regular" panose="02000503020000020004" pitchFamily="2" charset="0"/>
            </a:endParaRPr>
          </a:p>
          <a:p>
            <a:pPr marL="742950" lvl="1" indent="-285750">
              <a:lnSpc>
                <a:spcPct val="90000"/>
              </a:lnSpc>
              <a:buFont typeface="Arial" panose="020B0604020202020204" pitchFamily="34" charset="0"/>
              <a:buChar char="•"/>
            </a:pPr>
            <a:r>
              <a:rPr lang="en-US" altLang="en-US" dirty="0">
                <a:latin typeface="Interstate Mazda Regular" panose="02000503020000020004" pitchFamily="2" charset="0"/>
              </a:rPr>
              <a:t>Prepare menu </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Identify ingredients (# of guests is a </a:t>
            </a:r>
            <a:r>
              <a:rPr lang="en-US" altLang="en-US" dirty="0" err="1">
                <a:latin typeface="Interstate Mazda Regular" panose="02000503020000020004" pitchFamily="2" charset="0"/>
              </a:rPr>
              <a:t>prereq</a:t>
            </a:r>
            <a:r>
              <a:rPr lang="en-US" altLang="en-US" dirty="0">
                <a:latin typeface="Interstate Mazda Regular" panose="02000503020000020004" pitchFamily="2" charset="0"/>
              </a:rPr>
              <a:t>)</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Check what is available at home</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Create shopping list	</a:t>
            </a:r>
          </a:p>
          <a:p>
            <a:pPr marL="1657350" lvl="3" indent="-285750">
              <a:lnSpc>
                <a:spcPct val="90000"/>
              </a:lnSpc>
              <a:buFont typeface="Arial" panose="020B0604020202020204" pitchFamily="34" charset="0"/>
              <a:buChar char="•"/>
            </a:pPr>
            <a:r>
              <a:rPr lang="en-US" altLang="en-US" dirty="0">
                <a:latin typeface="Interstate Mazda Regular" panose="02000503020000020004" pitchFamily="2" charset="0"/>
              </a:rPr>
              <a:t>Purchase missing ingredients</a:t>
            </a:r>
          </a:p>
          <a:p>
            <a:pPr marL="742950" lvl="1" indent="-285750">
              <a:lnSpc>
                <a:spcPct val="90000"/>
              </a:lnSpc>
              <a:buFont typeface="Arial" panose="020B0604020202020204" pitchFamily="34" charset="0"/>
              <a:buChar char="•"/>
            </a:pPr>
            <a:endParaRPr lang="en-US" altLang="en-US" dirty="0">
              <a:latin typeface="Interstate Mazda Regular" panose="02000503020000020004" pitchFamily="2" charset="0"/>
            </a:endParaRPr>
          </a:p>
          <a:p>
            <a:pPr marL="742950" lvl="1" indent="-285750">
              <a:lnSpc>
                <a:spcPct val="90000"/>
              </a:lnSpc>
              <a:buFont typeface="Arial" panose="020B0604020202020204" pitchFamily="34" charset="0"/>
              <a:buChar char="•"/>
            </a:pPr>
            <a:r>
              <a:rPr lang="en-US" altLang="en-US" dirty="0">
                <a:latin typeface="Interstate Mazda Regular" panose="02000503020000020004" pitchFamily="2" charset="0"/>
              </a:rPr>
              <a:t>Set Table </a:t>
            </a:r>
          </a:p>
          <a:p>
            <a:pPr marL="742950" lvl="1" indent="-285750">
              <a:lnSpc>
                <a:spcPct val="90000"/>
              </a:lnSpc>
              <a:buFont typeface="Arial" panose="020B0604020202020204" pitchFamily="34" charset="0"/>
              <a:buChar char="•"/>
            </a:pPr>
            <a:endParaRPr lang="en-US" altLang="en-US" dirty="0">
              <a:latin typeface="Interstate Mazda Regular" panose="02000503020000020004" pitchFamily="2" charset="0"/>
            </a:endParaRPr>
          </a:p>
          <a:p>
            <a:pPr marL="742950" lvl="1" indent="-285750">
              <a:lnSpc>
                <a:spcPct val="90000"/>
              </a:lnSpc>
              <a:buFont typeface="Arial" panose="020B0604020202020204" pitchFamily="34" charset="0"/>
              <a:buChar char="•"/>
            </a:pPr>
            <a:r>
              <a:rPr lang="en-US" altLang="en-US" dirty="0">
                <a:latin typeface="Interstate Mazda Regular" panose="02000503020000020004" pitchFamily="2" charset="0"/>
              </a:rPr>
              <a:t>Cook the meal (having ingredients is a </a:t>
            </a:r>
            <a:r>
              <a:rPr lang="en-US" altLang="en-US" dirty="0" err="1">
                <a:latin typeface="Interstate Mazda Regular" panose="02000503020000020004" pitchFamily="2" charset="0"/>
              </a:rPr>
              <a:t>prereq</a:t>
            </a:r>
            <a:r>
              <a:rPr lang="en-US" altLang="en-US" dirty="0">
                <a:latin typeface="Interstate Mazda Regular" panose="02000503020000020004" pitchFamily="2" charset="0"/>
              </a:rPr>
              <a:t>)</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Mix ingredients for main course</a:t>
            </a:r>
          </a:p>
          <a:p>
            <a:pPr marL="1657350" lvl="3" indent="-285750">
              <a:lnSpc>
                <a:spcPct val="90000"/>
              </a:lnSpc>
              <a:buFont typeface="Arial" panose="020B0604020202020204" pitchFamily="34" charset="0"/>
              <a:buChar char="•"/>
            </a:pPr>
            <a:r>
              <a:rPr lang="en-US" altLang="en-US" dirty="0">
                <a:latin typeface="Interstate Mazda Regular" panose="02000503020000020004" pitchFamily="2" charset="0"/>
              </a:rPr>
              <a:t>Place in oven</a:t>
            </a:r>
          </a:p>
          <a:p>
            <a:pPr marL="2114550" lvl="4" indent="-285750">
              <a:lnSpc>
                <a:spcPct val="90000"/>
              </a:lnSpc>
              <a:buFont typeface="Arial" panose="020B0604020202020204" pitchFamily="34" charset="0"/>
              <a:buChar char="•"/>
            </a:pPr>
            <a:r>
              <a:rPr lang="en-US" altLang="en-US" dirty="0">
                <a:latin typeface="Interstate Mazda Regular" panose="02000503020000020004" pitchFamily="2" charset="0"/>
              </a:rPr>
              <a:t>Once cooked, move to serving plate</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Prepare side dish</a:t>
            </a:r>
          </a:p>
          <a:p>
            <a:pPr marL="1657350" lvl="3" indent="-285750">
              <a:lnSpc>
                <a:spcPct val="90000"/>
              </a:lnSpc>
              <a:buFont typeface="Arial" panose="020B0604020202020204" pitchFamily="34" charset="0"/>
              <a:buChar char="•"/>
            </a:pPr>
            <a:r>
              <a:rPr lang="en-US" altLang="en-US" dirty="0">
                <a:latin typeface="Interstate Mazda Regular" panose="02000503020000020004" pitchFamily="2" charset="0"/>
              </a:rPr>
              <a:t>Place on stove</a:t>
            </a:r>
          </a:p>
          <a:p>
            <a:pPr marL="2114550" lvl="4" indent="-285750">
              <a:lnSpc>
                <a:spcPct val="90000"/>
              </a:lnSpc>
              <a:buFont typeface="Arial" panose="020B0604020202020204" pitchFamily="34" charset="0"/>
              <a:buChar char="•"/>
            </a:pPr>
            <a:r>
              <a:rPr lang="en-US" altLang="en-US" dirty="0">
                <a:latin typeface="Interstate Mazda Regular" panose="02000503020000020004" pitchFamily="2" charset="0"/>
              </a:rPr>
              <a:t>Once cooked, move to serving bowl</a:t>
            </a:r>
          </a:p>
          <a:p>
            <a:pPr marL="1200150" lvl="2" indent="-285750">
              <a:lnSpc>
                <a:spcPct val="90000"/>
              </a:lnSpc>
              <a:buFont typeface="Arial" panose="020B0604020202020204" pitchFamily="34" charset="0"/>
              <a:buChar char="•"/>
            </a:pPr>
            <a:r>
              <a:rPr lang="en-US" altLang="en-US" dirty="0">
                <a:latin typeface="Interstate Mazda Regular" panose="02000503020000020004" pitchFamily="2" charset="0"/>
              </a:rPr>
              <a:t>Prepare dessert</a:t>
            </a:r>
          </a:p>
          <a:p>
            <a:pPr marL="1657350" lvl="3" indent="-285750">
              <a:lnSpc>
                <a:spcPct val="90000"/>
              </a:lnSpc>
              <a:buFont typeface="Arial" panose="020B0604020202020204" pitchFamily="34" charset="0"/>
              <a:buChar char="•"/>
            </a:pPr>
            <a:r>
              <a:rPr lang="en-US" altLang="en-US" dirty="0">
                <a:latin typeface="Interstate Mazda Regular" panose="02000503020000020004" pitchFamily="2" charset="0"/>
              </a:rPr>
              <a:t>Put in refrigerator</a:t>
            </a:r>
          </a:p>
          <a:p>
            <a:pPr marL="742950" lvl="1" indent="-285750">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48978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10</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Building a project schedule…</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801314"/>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What are your </a:t>
            </a:r>
            <a:r>
              <a:rPr lang="en-US" altLang="en-US" b="1" dirty="0">
                <a:latin typeface="Interstate Mazda Regular" panose="02000503020000020004" pitchFamily="2" charset="0"/>
              </a:rPr>
              <a:t>Milestones</a:t>
            </a:r>
            <a:r>
              <a:rPr lang="en-US" altLang="en-US" dirty="0">
                <a:latin typeface="Interstate Mazda Regular" panose="02000503020000020004" pitchFamily="2" charset="0"/>
              </a:rPr>
              <a:t>? (major events which sometimes requires an approval or sign-off before proceeding)</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Examples of Milestones are contract approval, requirements document completion, design completion, code completion, test completion, installation completion, etc.)</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What are your </a:t>
            </a:r>
            <a:r>
              <a:rPr lang="en-US" altLang="en-US" b="1" dirty="0">
                <a:latin typeface="Interstate Mazda Regular" panose="02000503020000020004" pitchFamily="2" charset="0"/>
              </a:rPr>
              <a:t>Tasks</a:t>
            </a:r>
            <a:r>
              <a:rPr lang="en-US" altLang="en-US" dirty="0">
                <a:latin typeface="Interstate Mazda Regular" panose="02000503020000020004" pitchFamily="2" charset="0"/>
              </a:rPr>
              <a: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There are units of work, typically 40 hours or less and assigned to individuals</a:t>
            </a:r>
          </a:p>
          <a:p>
            <a:pPr marL="742950" lvl="1"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What’s your </a:t>
            </a:r>
            <a:r>
              <a:rPr lang="en-US" altLang="en-US" b="1" dirty="0">
                <a:latin typeface="Interstate Mazda Regular" panose="02000503020000020004" pitchFamily="2" charset="0"/>
              </a:rPr>
              <a:t>critical path</a:t>
            </a:r>
            <a:r>
              <a:rPr lang="en-US" altLang="en-US" dirty="0">
                <a:latin typeface="Interstate Mazda Regular" panose="02000503020000020004" pitchFamily="2" charset="0"/>
              </a:rPr>
              <a: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As you lay out your scheduled tasks on a timeline, with prerequisites defined and being completed before associated tasks can start, it’s the longest duration path in your project (and it can change over the life of the project)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This tells you the earliest you can finish your project</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166667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11</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Can you find the Critical Path?</a:t>
            </a:r>
            <a:endParaRPr lang="en-US" dirty="0"/>
          </a:p>
        </p:txBody>
      </p:sp>
      <p:sp>
        <p:nvSpPr>
          <p:cNvPr id="63" name="Oval 62">
            <a:extLst>
              <a:ext uri="{FF2B5EF4-FFF2-40B4-BE49-F238E27FC236}">
                <a16:creationId xmlns:a16="http://schemas.microsoft.com/office/drawing/2014/main" id="{8284BAA7-AE05-4896-9F09-01D5367DBDE8}"/>
              </a:ext>
            </a:extLst>
          </p:cNvPr>
          <p:cNvSpPr/>
          <p:nvPr/>
        </p:nvSpPr>
        <p:spPr>
          <a:xfrm>
            <a:off x="678872" y="3221181"/>
            <a:ext cx="1073727" cy="103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64" name="Oval 63">
            <a:extLst>
              <a:ext uri="{FF2B5EF4-FFF2-40B4-BE49-F238E27FC236}">
                <a16:creationId xmlns:a16="http://schemas.microsoft.com/office/drawing/2014/main" id="{9EC245C0-ADB5-445E-A553-4D8B4D2254B5}"/>
              </a:ext>
            </a:extLst>
          </p:cNvPr>
          <p:cNvSpPr/>
          <p:nvPr/>
        </p:nvSpPr>
        <p:spPr>
          <a:xfrm>
            <a:off x="7426447" y="3221180"/>
            <a:ext cx="1073727" cy="103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65" name="Rectangle 64">
            <a:extLst>
              <a:ext uri="{FF2B5EF4-FFF2-40B4-BE49-F238E27FC236}">
                <a16:creationId xmlns:a16="http://schemas.microsoft.com/office/drawing/2014/main" id="{FDBE75DB-91FC-4C7D-AE96-29E79CA2DCD9}"/>
              </a:ext>
            </a:extLst>
          </p:cNvPr>
          <p:cNvSpPr/>
          <p:nvPr/>
        </p:nvSpPr>
        <p:spPr>
          <a:xfrm>
            <a:off x="2355273" y="2258291"/>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1 </a:t>
            </a:r>
          </a:p>
          <a:p>
            <a:pPr algn="ctr"/>
            <a:r>
              <a:rPr lang="en-US" dirty="0"/>
              <a:t>(4 hours)</a:t>
            </a:r>
          </a:p>
        </p:txBody>
      </p:sp>
      <p:sp>
        <p:nvSpPr>
          <p:cNvPr id="66" name="Rectangle 65">
            <a:extLst>
              <a:ext uri="{FF2B5EF4-FFF2-40B4-BE49-F238E27FC236}">
                <a16:creationId xmlns:a16="http://schemas.microsoft.com/office/drawing/2014/main" id="{24FCD524-FE3A-4AAD-A9AF-BEAE833239C5}"/>
              </a:ext>
            </a:extLst>
          </p:cNvPr>
          <p:cNvSpPr/>
          <p:nvPr/>
        </p:nvSpPr>
        <p:spPr>
          <a:xfrm>
            <a:off x="2355273" y="3072996"/>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2 </a:t>
            </a:r>
          </a:p>
          <a:p>
            <a:pPr algn="ctr"/>
            <a:r>
              <a:rPr lang="en-US" dirty="0"/>
              <a:t>(8 hours)</a:t>
            </a:r>
          </a:p>
        </p:txBody>
      </p:sp>
      <p:sp>
        <p:nvSpPr>
          <p:cNvPr id="67" name="Rectangle 66">
            <a:extLst>
              <a:ext uri="{FF2B5EF4-FFF2-40B4-BE49-F238E27FC236}">
                <a16:creationId xmlns:a16="http://schemas.microsoft.com/office/drawing/2014/main" id="{620788CD-4A64-49C9-B2B5-C264C3F25B4F}"/>
              </a:ext>
            </a:extLst>
          </p:cNvPr>
          <p:cNvSpPr/>
          <p:nvPr/>
        </p:nvSpPr>
        <p:spPr>
          <a:xfrm>
            <a:off x="2355273" y="3887701"/>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3 </a:t>
            </a:r>
          </a:p>
          <a:p>
            <a:pPr algn="ctr"/>
            <a:r>
              <a:rPr lang="en-US" dirty="0"/>
              <a:t>(2 hours)</a:t>
            </a:r>
          </a:p>
        </p:txBody>
      </p:sp>
      <p:sp>
        <p:nvSpPr>
          <p:cNvPr id="68" name="Rectangle 67">
            <a:extLst>
              <a:ext uri="{FF2B5EF4-FFF2-40B4-BE49-F238E27FC236}">
                <a16:creationId xmlns:a16="http://schemas.microsoft.com/office/drawing/2014/main" id="{53045BC3-F050-489D-9263-C4E1ECBAF45B}"/>
              </a:ext>
            </a:extLst>
          </p:cNvPr>
          <p:cNvSpPr/>
          <p:nvPr/>
        </p:nvSpPr>
        <p:spPr>
          <a:xfrm>
            <a:off x="2355273" y="4702406"/>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4 </a:t>
            </a:r>
          </a:p>
          <a:p>
            <a:pPr algn="ctr"/>
            <a:r>
              <a:rPr lang="en-US" dirty="0"/>
              <a:t>(3 hours)</a:t>
            </a:r>
          </a:p>
        </p:txBody>
      </p:sp>
      <p:sp>
        <p:nvSpPr>
          <p:cNvPr id="69" name="Rectangle 68">
            <a:extLst>
              <a:ext uri="{FF2B5EF4-FFF2-40B4-BE49-F238E27FC236}">
                <a16:creationId xmlns:a16="http://schemas.microsoft.com/office/drawing/2014/main" id="{8DC81B74-1D4A-4CD5-A23C-D579138B6071}"/>
              </a:ext>
            </a:extLst>
          </p:cNvPr>
          <p:cNvSpPr/>
          <p:nvPr/>
        </p:nvSpPr>
        <p:spPr>
          <a:xfrm>
            <a:off x="4045532" y="3072995"/>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5 </a:t>
            </a:r>
          </a:p>
          <a:p>
            <a:pPr algn="ctr"/>
            <a:r>
              <a:rPr lang="en-US" dirty="0"/>
              <a:t>(4 hours)</a:t>
            </a:r>
          </a:p>
        </p:txBody>
      </p:sp>
      <p:sp>
        <p:nvSpPr>
          <p:cNvPr id="70" name="Rectangle 69">
            <a:extLst>
              <a:ext uri="{FF2B5EF4-FFF2-40B4-BE49-F238E27FC236}">
                <a16:creationId xmlns:a16="http://schemas.microsoft.com/office/drawing/2014/main" id="{20B62A1D-2819-453F-9E21-49DD816A08DC}"/>
              </a:ext>
            </a:extLst>
          </p:cNvPr>
          <p:cNvSpPr/>
          <p:nvPr/>
        </p:nvSpPr>
        <p:spPr>
          <a:xfrm>
            <a:off x="4045532" y="3887700"/>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6 </a:t>
            </a:r>
          </a:p>
          <a:p>
            <a:pPr algn="ctr"/>
            <a:r>
              <a:rPr lang="en-US" dirty="0"/>
              <a:t>(6 hours)</a:t>
            </a:r>
          </a:p>
        </p:txBody>
      </p:sp>
      <p:sp>
        <p:nvSpPr>
          <p:cNvPr id="71" name="Rectangle 70">
            <a:extLst>
              <a:ext uri="{FF2B5EF4-FFF2-40B4-BE49-F238E27FC236}">
                <a16:creationId xmlns:a16="http://schemas.microsoft.com/office/drawing/2014/main" id="{F1A71483-7385-4DD6-86D0-665CAB49440C}"/>
              </a:ext>
            </a:extLst>
          </p:cNvPr>
          <p:cNvSpPr/>
          <p:nvPr/>
        </p:nvSpPr>
        <p:spPr>
          <a:xfrm>
            <a:off x="5701146" y="2258290"/>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7 </a:t>
            </a:r>
          </a:p>
          <a:p>
            <a:pPr algn="ctr"/>
            <a:r>
              <a:rPr lang="en-US" dirty="0"/>
              <a:t>(4 hours)</a:t>
            </a:r>
          </a:p>
        </p:txBody>
      </p:sp>
      <p:sp>
        <p:nvSpPr>
          <p:cNvPr id="72" name="Rectangle 71">
            <a:extLst>
              <a:ext uri="{FF2B5EF4-FFF2-40B4-BE49-F238E27FC236}">
                <a16:creationId xmlns:a16="http://schemas.microsoft.com/office/drawing/2014/main" id="{A7BF8E68-4715-45FE-A956-99F0C49395B5}"/>
              </a:ext>
            </a:extLst>
          </p:cNvPr>
          <p:cNvSpPr/>
          <p:nvPr/>
        </p:nvSpPr>
        <p:spPr>
          <a:xfrm>
            <a:off x="5701155" y="3072994"/>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8 </a:t>
            </a:r>
          </a:p>
          <a:p>
            <a:pPr algn="ctr"/>
            <a:r>
              <a:rPr lang="en-US" dirty="0"/>
              <a:t>(4 hours)</a:t>
            </a:r>
          </a:p>
        </p:txBody>
      </p:sp>
      <p:sp>
        <p:nvSpPr>
          <p:cNvPr id="73" name="Rectangle 72">
            <a:extLst>
              <a:ext uri="{FF2B5EF4-FFF2-40B4-BE49-F238E27FC236}">
                <a16:creationId xmlns:a16="http://schemas.microsoft.com/office/drawing/2014/main" id="{1AAD9229-D82C-4E05-992A-8C02EC803625}"/>
              </a:ext>
            </a:extLst>
          </p:cNvPr>
          <p:cNvSpPr/>
          <p:nvPr/>
        </p:nvSpPr>
        <p:spPr>
          <a:xfrm>
            <a:off x="5701146" y="3887698"/>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9 </a:t>
            </a:r>
          </a:p>
          <a:p>
            <a:pPr algn="ctr"/>
            <a:r>
              <a:rPr lang="en-US" dirty="0"/>
              <a:t>(4 hours)</a:t>
            </a:r>
          </a:p>
        </p:txBody>
      </p:sp>
      <p:sp>
        <p:nvSpPr>
          <p:cNvPr id="74" name="Rectangle 73">
            <a:extLst>
              <a:ext uri="{FF2B5EF4-FFF2-40B4-BE49-F238E27FC236}">
                <a16:creationId xmlns:a16="http://schemas.microsoft.com/office/drawing/2014/main" id="{29F256E0-6D87-483E-BEF3-615F459C29A9}"/>
              </a:ext>
            </a:extLst>
          </p:cNvPr>
          <p:cNvSpPr/>
          <p:nvPr/>
        </p:nvSpPr>
        <p:spPr>
          <a:xfrm>
            <a:off x="5701146" y="4702406"/>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10 </a:t>
            </a:r>
          </a:p>
          <a:p>
            <a:pPr algn="ctr"/>
            <a:r>
              <a:rPr lang="en-US" dirty="0"/>
              <a:t>(16 hours)</a:t>
            </a:r>
          </a:p>
        </p:txBody>
      </p:sp>
      <p:cxnSp>
        <p:nvCxnSpPr>
          <p:cNvPr id="75" name="Straight Arrow Connector 74">
            <a:extLst>
              <a:ext uri="{FF2B5EF4-FFF2-40B4-BE49-F238E27FC236}">
                <a16:creationId xmlns:a16="http://schemas.microsoft.com/office/drawing/2014/main" id="{E70B5077-8AF7-4B90-9E2C-019071572435}"/>
              </a:ext>
            </a:extLst>
          </p:cNvPr>
          <p:cNvCxnSpPr>
            <a:stCxn id="63" idx="6"/>
            <a:endCxn id="65" idx="1"/>
          </p:cNvCxnSpPr>
          <p:nvPr/>
        </p:nvCxnSpPr>
        <p:spPr>
          <a:xfrm flipV="1">
            <a:off x="1752599" y="2518064"/>
            <a:ext cx="602674" cy="121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BC148F9-C1A0-47EF-BD94-4B8CB5B77BA5}"/>
              </a:ext>
            </a:extLst>
          </p:cNvPr>
          <p:cNvCxnSpPr>
            <a:stCxn id="63" idx="6"/>
            <a:endCxn id="66" idx="1"/>
          </p:cNvCxnSpPr>
          <p:nvPr/>
        </p:nvCxnSpPr>
        <p:spPr>
          <a:xfrm flipV="1">
            <a:off x="1752599" y="3332769"/>
            <a:ext cx="602674" cy="40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A0C0F90-0074-4D3B-98C9-576D4A9D97CF}"/>
              </a:ext>
            </a:extLst>
          </p:cNvPr>
          <p:cNvCxnSpPr>
            <a:cxnSpLocks/>
            <a:stCxn id="63" idx="6"/>
            <a:endCxn id="67" idx="1"/>
          </p:cNvCxnSpPr>
          <p:nvPr/>
        </p:nvCxnSpPr>
        <p:spPr>
          <a:xfrm>
            <a:off x="1752599" y="3737263"/>
            <a:ext cx="602674" cy="41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4AAC1F5-ED09-4662-A779-0E549A4990E4}"/>
              </a:ext>
            </a:extLst>
          </p:cNvPr>
          <p:cNvCxnSpPr>
            <a:cxnSpLocks/>
            <a:stCxn id="63" idx="6"/>
            <a:endCxn id="68" idx="1"/>
          </p:cNvCxnSpPr>
          <p:nvPr/>
        </p:nvCxnSpPr>
        <p:spPr>
          <a:xfrm>
            <a:off x="1752599" y="3737263"/>
            <a:ext cx="602674" cy="12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216B256-F667-492A-8BD2-1A6A37EE69A3}"/>
              </a:ext>
            </a:extLst>
          </p:cNvPr>
          <p:cNvCxnSpPr>
            <a:cxnSpLocks/>
            <a:stCxn id="65" idx="3"/>
            <a:endCxn id="71" idx="1"/>
          </p:cNvCxnSpPr>
          <p:nvPr/>
        </p:nvCxnSpPr>
        <p:spPr>
          <a:xfrm flipV="1">
            <a:off x="3671455" y="2518063"/>
            <a:ext cx="20296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C10A6BC-DCA1-4240-AAD6-41ACA69EADF3}"/>
              </a:ext>
            </a:extLst>
          </p:cNvPr>
          <p:cNvCxnSpPr>
            <a:cxnSpLocks/>
            <a:stCxn id="68" idx="3"/>
            <a:endCxn id="70" idx="1"/>
          </p:cNvCxnSpPr>
          <p:nvPr/>
        </p:nvCxnSpPr>
        <p:spPr>
          <a:xfrm flipV="1">
            <a:off x="3671455" y="4147473"/>
            <a:ext cx="374077" cy="8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7902BBE-D24A-4EA4-8CF0-E74E1213655A}"/>
              </a:ext>
            </a:extLst>
          </p:cNvPr>
          <p:cNvCxnSpPr>
            <a:cxnSpLocks/>
            <a:stCxn id="71" idx="3"/>
            <a:endCxn id="64" idx="2"/>
          </p:cNvCxnSpPr>
          <p:nvPr/>
        </p:nvCxnSpPr>
        <p:spPr>
          <a:xfrm>
            <a:off x="7017328" y="2518063"/>
            <a:ext cx="409119" cy="121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6054C48-76DD-41AF-99D4-CE80B31DC3C9}"/>
              </a:ext>
            </a:extLst>
          </p:cNvPr>
          <p:cNvCxnSpPr>
            <a:cxnSpLocks/>
            <a:stCxn id="72" idx="3"/>
            <a:endCxn id="64" idx="2"/>
          </p:cNvCxnSpPr>
          <p:nvPr/>
        </p:nvCxnSpPr>
        <p:spPr>
          <a:xfrm>
            <a:off x="7017337" y="3332767"/>
            <a:ext cx="409110" cy="40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9ADF3DD-84EF-4192-914B-DC3ED24EB7B8}"/>
              </a:ext>
            </a:extLst>
          </p:cNvPr>
          <p:cNvCxnSpPr>
            <a:cxnSpLocks/>
            <a:stCxn id="73" idx="3"/>
            <a:endCxn id="64" idx="2"/>
          </p:cNvCxnSpPr>
          <p:nvPr/>
        </p:nvCxnSpPr>
        <p:spPr>
          <a:xfrm flipV="1">
            <a:off x="7017328" y="3737262"/>
            <a:ext cx="409119" cy="41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DBF290B-0A8D-4099-B480-A1C1A056F312}"/>
              </a:ext>
            </a:extLst>
          </p:cNvPr>
          <p:cNvCxnSpPr>
            <a:cxnSpLocks/>
            <a:stCxn id="74" idx="3"/>
            <a:endCxn id="64" idx="2"/>
          </p:cNvCxnSpPr>
          <p:nvPr/>
        </p:nvCxnSpPr>
        <p:spPr>
          <a:xfrm flipV="1">
            <a:off x="7017328" y="3737262"/>
            <a:ext cx="409119" cy="122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FAA5E89-9C1C-4EB2-A40C-F4523677DD70}"/>
              </a:ext>
            </a:extLst>
          </p:cNvPr>
          <p:cNvCxnSpPr>
            <a:cxnSpLocks/>
            <a:stCxn id="66" idx="3"/>
            <a:endCxn id="72" idx="1"/>
          </p:cNvCxnSpPr>
          <p:nvPr/>
        </p:nvCxnSpPr>
        <p:spPr>
          <a:xfrm flipV="1">
            <a:off x="3671455" y="3332767"/>
            <a:ext cx="20297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EE85F96-47C2-492E-8E1E-86BBC90FD78D}"/>
              </a:ext>
            </a:extLst>
          </p:cNvPr>
          <p:cNvCxnSpPr>
            <a:cxnSpLocks/>
            <a:stCxn id="67" idx="3"/>
            <a:endCxn id="73" idx="1"/>
          </p:cNvCxnSpPr>
          <p:nvPr/>
        </p:nvCxnSpPr>
        <p:spPr>
          <a:xfrm flipV="1">
            <a:off x="3671455" y="4147471"/>
            <a:ext cx="202969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79E7270-7AEE-4A3A-980F-808A25040B8E}"/>
              </a:ext>
            </a:extLst>
          </p:cNvPr>
          <p:cNvCxnSpPr>
            <a:cxnSpLocks/>
            <a:stCxn id="65" idx="3"/>
            <a:endCxn id="69" idx="1"/>
          </p:cNvCxnSpPr>
          <p:nvPr/>
        </p:nvCxnSpPr>
        <p:spPr>
          <a:xfrm>
            <a:off x="3671455" y="2518064"/>
            <a:ext cx="374077" cy="8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4833E33-D378-4C46-A77F-F0693FDA7618}"/>
              </a:ext>
            </a:extLst>
          </p:cNvPr>
          <p:cNvCxnSpPr>
            <a:cxnSpLocks/>
            <a:stCxn id="70" idx="3"/>
            <a:endCxn id="72" idx="1"/>
          </p:cNvCxnSpPr>
          <p:nvPr/>
        </p:nvCxnSpPr>
        <p:spPr>
          <a:xfrm flipV="1">
            <a:off x="5361714" y="3332767"/>
            <a:ext cx="339441" cy="8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7DE93EA-D50B-4481-B149-04A0CBB61A78}"/>
              </a:ext>
            </a:extLst>
          </p:cNvPr>
          <p:cNvCxnSpPr>
            <a:cxnSpLocks/>
            <a:stCxn id="70" idx="3"/>
            <a:endCxn id="74" idx="1"/>
          </p:cNvCxnSpPr>
          <p:nvPr/>
        </p:nvCxnSpPr>
        <p:spPr>
          <a:xfrm>
            <a:off x="5361714" y="4147473"/>
            <a:ext cx="339432" cy="8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68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12</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Critical Path relies on tasks and their prerequisites</a:t>
            </a:r>
            <a:endParaRPr lang="en-US" dirty="0"/>
          </a:p>
        </p:txBody>
      </p:sp>
      <p:sp>
        <p:nvSpPr>
          <p:cNvPr id="2" name="Oval 1">
            <a:extLst>
              <a:ext uri="{FF2B5EF4-FFF2-40B4-BE49-F238E27FC236}">
                <a16:creationId xmlns:a16="http://schemas.microsoft.com/office/drawing/2014/main" id="{8EBC769D-3447-4207-8F15-31E9DE9C0A0C}"/>
              </a:ext>
            </a:extLst>
          </p:cNvPr>
          <p:cNvSpPr/>
          <p:nvPr/>
        </p:nvSpPr>
        <p:spPr>
          <a:xfrm>
            <a:off x="727363" y="2341418"/>
            <a:ext cx="1073727" cy="103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1" name="Oval 10">
            <a:extLst>
              <a:ext uri="{FF2B5EF4-FFF2-40B4-BE49-F238E27FC236}">
                <a16:creationId xmlns:a16="http://schemas.microsoft.com/office/drawing/2014/main" id="{75D42E62-18F4-4948-B43C-06C9DBE41A9A}"/>
              </a:ext>
            </a:extLst>
          </p:cNvPr>
          <p:cNvSpPr/>
          <p:nvPr/>
        </p:nvSpPr>
        <p:spPr>
          <a:xfrm>
            <a:off x="7474938" y="2341417"/>
            <a:ext cx="1073727" cy="103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3" name="Rectangle 2">
            <a:extLst>
              <a:ext uri="{FF2B5EF4-FFF2-40B4-BE49-F238E27FC236}">
                <a16:creationId xmlns:a16="http://schemas.microsoft.com/office/drawing/2014/main" id="{FA9A04F3-210C-41EA-BD10-9DD40D6E622E}"/>
              </a:ext>
            </a:extLst>
          </p:cNvPr>
          <p:cNvSpPr/>
          <p:nvPr/>
        </p:nvSpPr>
        <p:spPr>
          <a:xfrm>
            <a:off x="2403764" y="1378528"/>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1 </a:t>
            </a:r>
          </a:p>
          <a:p>
            <a:pPr algn="ctr"/>
            <a:r>
              <a:rPr lang="en-US" dirty="0"/>
              <a:t>(4 hours)</a:t>
            </a:r>
          </a:p>
        </p:txBody>
      </p:sp>
      <p:sp>
        <p:nvSpPr>
          <p:cNvPr id="12" name="Rectangle 11">
            <a:extLst>
              <a:ext uri="{FF2B5EF4-FFF2-40B4-BE49-F238E27FC236}">
                <a16:creationId xmlns:a16="http://schemas.microsoft.com/office/drawing/2014/main" id="{FB87240E-CB0C-436B-8FFB-E88DCDEAB661}"/>
              </a:ext>
            </a:extLst>
          </p:cNvPr>
          <p:cNvSpPr/>
          <p:nvPr/>
        </p:nvSpPr>
        <p:spPr>
          <a:xfrm>
            <a:off x="2403764" y="2193233"/>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2 </a:t>
            </a:r>
          </a:p>
          <a:p>
            <a:pPr algn="ctr"/>
            <a:r>
              <a:rPr lang="en-US" dirty="0"/>
              <a:t>(8 hours)</a:t>
            </a:r>
          </a:p>
        </p:txBody>
      </p:sp>
      <p:sp>
        <p:nvSpPr>
          <p:cNvPr id="13" name="Rectangle 12">
            <a:extLst>
              <a:ext uri="{FF2B5EF4-FFF2-40B4-BE49-F238E27FC236}">
                <a16:creationId xmlns:a16="http://schemas.microsoft.com/office/drawing/2014/main" id="{362FAA51-B60E-4E7B-B9DB-FECC49FF0C13}"/>
              </a:ext>
            </a:extLst>
          </p:cNvPr>
          <p:cNvSpPr/>
          <p:nvPr/>
        </p:nvSpPr>
        <p:spPr>
          <a:xfrm>
            <a:off x="2403764" y="3007938"/>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3 </a:t>
            </a:r>
          </a:p>
          <a:p>
            <a:pPr algn="ctr"/>
            <a:r>
              <a:rPr lang="en-US" dirty="0"/>
              <a:t>(2 hours)</a:t>
            </a:r>
          </a:p>
        </p:txBody>
      </p:sp>
      <p:sp>
        <p:nvSpPr>
          <p:cNvPr id="14" name="Rectangle 13">
            <a:extLst>
              <a:ext uri="{FF2B5EF4-FFF2-40B4-BE49-F238E27FC236}">
                <a16:creationId xmlns:a16="http://schemas.microsoft.com/office/drawing/2014/main" id="{67B7199F-C626-4402-8E91-E39E890503E2}"/>
              </a:ext>
            </a:extLst>
          </p:cNvPr>
          <p:cNvSpPr/>
          <p:nvPr/>
        </p:nvSpPr>
        <p:spPr>
          <a:xfrm>
            <a:off x="2403764" y="3822643"/>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4 </a:t>
            </a:r>
          </a:p>
          <a:p>
            <a:pPr algn="ctr"/>
            <a:r>
              <a:rPr lang="en-US" dirty="0"/>
              <a:t>(3 hours)</a:t>
            </a:r>
          </a:p>
        </p:txBody>
      </p:sp>
      <p:sp>
        <p:nvSpPr>
          <p:cNvPr id="15" name="Rectangle 14">
            <a:extLst>
              <a:ext uri="{FF2B5EF4-FFF2-40B4-BE49-F238E27FC236}">
                <a16:creationId xmlns:a16="http://schemas.microsoft.com/office/drawing/2014/main" id="{600B76D0-9280-419A-A194-AA38605A65AA}"/>
              </a:ext>
            </a:extLst>
          </p:cNvPr>
          <p:cNvSpPr/>
          <p:nvPr/>
        </p:nvSpPr>
        <p:spPr>
          <a:xfrm>
            <a:off x="4094023" y="2193232"/>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5 </a:t>
            </a:r>
          </a:p>
          <a:p>
            <a:pPr algn="ctr"/>
            <a:r>
              <a:rPr lang="en-US" dirty="0"/>
              <a:t>(4 hours)</a:t>
            </a:r>
          </a:p>
        </p:txBody>
      </p:sp>
      <p:sp>
        <p:nvSpPr>
          <p:cNvPr id="16" name="Rectangle 15">
            <a:extLst>
              <a:ext uri="{FF2B5EF4-FFF2-40B4-BE49-F238E27FC236}">
                <a16:creationId xmlns:a16="http://schemas.microsoft.com/office/drawing/2014/main" id="{06C7A219-762F-46A9-93ED-BBE8CC3B08B1}"/>
              </a:ext>
            </a:extLst>
          </p:cNvPr>
          <p:cNvSpPr/>
          <p:nvPr/>
        </p:nvSpPr>
        <p:spPr>
          <a:xfrm>
            <a:off x="4094023" y="3007937"/>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6 </a:t>
            </a:r>
          </a:p>
          <a:p>
            <a:pPr algn="ctr"/>
            <a:r>
              <a:rPr lang="en-US" dirty="0"/>
              <a:t>(6 hours)</a:t>
            </a:r>
          </a:p>
        </p:txBody>
      </p:sp>
      <p:sp>
        <p:nvSpPr>
          <p:cNvPr id="17" name="Rectangle 16">
            <a:extLst>
              <a:ext uri="{FF2B5EF4-FFF2-40B4-BE49-F238E27FC236}">
                <a16:creationId xmlns:a16="http://schemas.microsoft.com/office/drawing/2014/main" id="{DBC82265-04C2-4980-A817-793FED50DBAE}"/>
              </a:ext>
            </a:extLst>
          </p:cNvPr>
          <p:cNvSpPr/>
          <p:nvPr/>
        </p:nvSpPr>
        <p:spPr>
          <a:xfrm>
            <a:off x="5749637" y="1378527"/>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7 </a:t>
            </a:r>
          </a:p>
          <a:p>
            <a:pPr algn="ctr"/>
            <a:r>
              <a:rPr lang="en-US" dirty="0"/>
              <a:t>(4 hours)</a:t>
            </a:r>
          </a:p>
        </p:txBody>
      </p:sp>
      <p:sp>
        <p:nvSpPr>
          <p:cNvPr id="18" name="Rectangle 17">
            <a:extLst>
              <a:ext uri="{FF2B5EF4-FFF2-40B4-BE49-F238E27FC236}">
                <a16:creationId xmlns:a16="http://schemas.microsoft.com/office/drawing/2014/main" id="{0F65A328-09CB-46B5-A02F-54DA2D831CA3}"/>
              </a:ext>
            </a:extLst>
          </p:cNvPr>
          <p:cNvSpPr/>
          <p:nvPr/>
        </p:nvSpPr>
        <p:spPr>
          <a:xfrm>
            <a:off x="5749646" y="2193231"/>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8 </a:t>
            </a:r>
          </a:p>
          <a:p>
            <a:pPr algn="ctr"/>
            <a:r>
              <a:rPr lang="en-US" dirty="0"/>
              <a:t>(4 hours)</a:t>
            </a:r>
          </a:p>
        </p:txBody>
      </p:sp>
      <p:sp>
        <p:nvSpPr>
          <p:cNvPr id="19" name="Rectangle 18">
            <a:extLst>
              <a:ext uri="{FF2B5EF4-FFF2-40B4-BE49-F238E27FC236}">
                <a16:creationId xmlns:a16="http://schemas.microsoft.com/office/drawing/2014/main" id="{7FF4ECA2-DE45-4043-84BD-9871BDEC9BA8}"/>
              </a:ext>
            </a:extLst>
          </p:cNvPr>
          <p:cNvSpPr/>
          <p:nvPr/>
        </p:nvSpPr>
        <p:spPr>
          <a:xfrm>
            <a:off x="5749637" y="3007935"/>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9 </a:t>
            </a:r>
          </a:p>
          <a:p>
            <a:pPr algn="ctr"/>
            <a:r>
              <a:rPr lang="en-US" dirty="0"/>
              <a:t>(4 hours)</a:t>
            </a:r>
          </a:p>
        </p:txBody>
      </p:sp>
      <p:sp>
        <p:nvSpPr>
          <p:cNvPr id="20" name="Rectangle 19">
            <a:extLst>
              <a:ext uri="{FF2B5EF4-FFF2-40B4-BE49-F238E27FC236}">
                <a16:creationId xmlns:a16="http://schemas.microsoft.com/office/drawing/2014/main" id="{10397CC8-D98C-40B3-8682-0998CAC5FBCD}"/>
              </a:ext>
            </a:extLst>
          </p:cNvPr>
          <p:cNvSpPr/>
          <p:nvPr/>
        </p:nvSpPr>
        <p:spPr>
          <a:xfrm>
            <a:off x="5749637" y="3822643"/>
            <a:ext cx="1316182"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10 </a:t>
            </a:r>
          </a:p>
          <a:p>
            <a:pPr algn="ctr"/>
            <a:r>
              <a:rPr lang="en-US" dirty="0"/>
              <a:t>(16 hours)</a:t>
            </a:r>
          </a:p>
        </p:txBody>
      </p:sp>
      <p:cxnSp>
        <p:nvCxnSpPr>
          <p:cNvPr id="9" name="Straight Arrow Connector 8">
            <a:extLst>
              <a:ext uri="{FF2B5EF4-FFF2-40B4-BE49-F238E27FC236}">
                <a16:creationId xmlns:a16="http://schemas.microsoft.com/office/drawing/2014/main" id="{AF57933F-9458-4DEA-970D-F5B50748D799}"/>
              </a:ext>
            </a:extLst>
          </p:cNvPr>
          <p:cNvCxnSpPr>
            <a:stCxn id="2" idx="6"/>
            <a:endCxn id="3" idx="1"/>
          </p:cNvCxnSpPr>
          <p:nvPr/>
        </p:nvCxnSpPr>
        <p:spPr>
          <a:xfrm flipV="1">
            <a:off x="1801090" y="1638301"/>
            <a:ext cx="602674" cy="121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DB608F-DD41-497C-ABFD-CA076E80A79B}"/>
              </a:ext>
            </a:extLst>
          </p:cNvPr>
          <p:cNvCxnSpPr>
            <a:stCxn id="2" idx="6"/>
            <a:endCxn id="12" idx="1"/>
          </p:cNvCxnSpPr>
          <p:nvPr/>
        </p:nvCxnSpPr>
        <p:spPr>
          <a:xfrm flipV="1">
            <a:off x="1801090" y="2453006"/>
            <a:ext cx="602674" cy="40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E66D2B-C488-46FE-A786-D9C455FC49DE}"/>
              </a:ext>
            </a:extLst>
          </p:cNvPr>
          <p:cNvCxnSpPr>
            <a:cxnSpLocks/>
            <a:stCxn id="2" idx="6"/>
            <a:endCxn id="13" idx="1"/>
          </p:cNvCxnSpPr>
          <p:nvPr/>
        </p:nvCxnSpPr>
        <p:spPr>
          <a:xfrm>
            <a:off x="1801090" y="2857500"/>
            <a:ext cx="602674" cy="41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DED5CA0-90CE-48AB-A984-BB1D2D4C94D4}"/>
              </a:ext>
            </a:extLst>
          </p:cNvPr>
          <p:cNvCxnSpPr>
            <a:cxnSpLocks/>
            <a:stCxn id="2" idx="6"/>
            <a:endCxn id="14" idx="1"/>
          </p:cNvCxnSpPr>
          <p:nvPr/>
        </p:nvCxnSpPr>
        <p:spPr>
          <a:xfrm>
            <a:off x="1801090" y="2857500"/>
            <a:ext cx="602674" cy="122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6441D52-BF25-4992-88E0-3DFBF30BF35A}"/>
              </a:ext>
            </a:extLst>
          </p:cNvPr>
          <p:cNvCxnSpPr>
            <a:cxnSpLocks/>
            <a:stCxn id="3" idx="3"/>
            <a:endCxn id="17" idx="1"/>
          </p:cNvCxnSpPr>
          <p:nvPr/>
        </p:nvCxnSpPr>
        <p:spPr>
          <a:xfrm flipV="1">
            <a:off x="3719946" y="1638300"/>
            <a:ext cx="20296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242595-E55E-450A-9CAD-B8AD703E8304}"/>
              </a:ext>
            </a:extLst>
          </p:cNvPr>
          <p:cNvCxnSpPr>
            <a:cxnSpLocks/>
            <a:stCxn id="14" idx="3"/>
            <a:endCxn id="16" idx="1"/>
          </p:cNvCxnSpPr>
          <p:nvPr/>
        </p:nvCxnSpPr>
        <p:spPr>
          <a:xfrm flipV="1">
            <a:off x="3719946" y="3267710"/>
            <a:ext cx="374077" cy="8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D61C853-B683-49D4-8774-76F1BAC6E805}"/>
              </a:ext>
            </a:extLst>
          </p:cNvPr>
          <p:cNvCxnSpPr>
            <a:cxnSpLocks/>
            <a:stCxn id="17" idx="3"/>
            <a:endCxn id="11" idx="2"/>
          </p:cNvCxnSpPr>
          <p:nvPr/>
        </p:nvCxnSpPr>
        <p:spPr>
          <a:xfrm>
            <a:off x="7065819" y="1638300"/>
            <a:ext cx="409119" cy="121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F7A519-F9B1-4BB1-992A-D70B7DEF30CC}"/>
              </a:ext>
            </a:extLst>
          </p:cNvPr>
          <p:cNvCxnSpPr>
            <a:cxnSpLocks/>
            <a:stCxn id="18" idx="3"/>
            <a:endCxn id="11" idx="2"/>
          </p:cNvCxnSpPr>
          <p:nvPr/>
        </p:nvCxnSpPr>
        <p:spPr>
          <a:xfrm>
            <a:off x="7065828" y="2453004"/>
            <a:ext cx="409110" cy="40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333B90-FDE4-4D09-B45A-ECD4EE1FD72D}"/>
              </a:ext>
            </a:extLst>
          </p:cNvPr>
          <p:cNvCxnSpPr>
            <a:cxnSpLocks/>
            <a:stCxn id="19" idx="3"/>
            <a:endCxn id="11" idx="2"/>
          </p:cNvCxnSpPr>
          <p:nvPr/>
        </p:nvCxnSpPr>
        <p:spPr>
          <a:xfrm flipV="1">
            <a:off x="7065819" y="2857499"/>
            <a:ext cx="409119" cy="41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727F8F9-A76A-446B-AF95-FE828DCE8870}"/>
              </a:ext>
            </a:extLst>
          </p:cNvPr>
          <p:cNvCxnSpPr>
            <a:cxnSpLocks/>
            <a:stCxn id="20" idx="3"/>
            <a:endCxn id="11" idx="2"/>
          </p:cNvCxnSpPr>
          <p:nvPr/>
        </p:nvCxnSpPr>
        <p:spPr>
          <a:xfrm flipV="1">
            <a:off x="7065819" y="2857499"/>
            <a:ext cx="409119" cy="122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354E66D-EE51-4FC8-91EC-FCD9486D54A8}"/>
              </a:ext>
            </a:extLst>
          </p:cNvPr>
          <p:cNvCxnSpPr>
            <a:cxnSpLocks/>
            <a:stCxn id="12" idx="3"/>
            <a:endCxn id="18" idx="1"/>
          </p:cNvCxnSpPr>
          <p:nvPr/>
        </p:nvCxnSpPr>
        <p:spPr>
          <a:xfrm flipV="1">
            <a:off x="3719946" y="2453004"/>
            <a:ext cx="20297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091EC30-DA99-43A3-AB0A-8BC790D11CD8}"/>
              </a:ext>
            </a:extLst>
          </p:cNvPr>
          <p:cNvCxnSpPr>
            <a:cxnSpLocks/>
            <a:stCxn id="13" idx="3"/>
            <a:endCxn id="19" idx="1"/>
          </p:cNvCxnSpPr>
          <p:nvPr/>
        </p:nvCxnSpPr>
        <p:spPr>
          <a:xfrm flipV="1">
            <a:off x="3719946" y="3267708"/>
            <a:ext cx="202969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8AC6178-526C-49D2-8A99-0DD6DA26352E}"/>
              </a:ext>
            </a:extLst>
          </p:cNvPr>
          <p:cNvCxnSpPr>
            <a:cxnSpLocks/>
            <a:stCxn id="3" idx="3"/>
            <a:endCxn id="15" idx="1"/>
          </p:cNvCxnSpPr>
          <p:nvPr/>
        </p:nvCxnSpPr>
        <p:spPr>
          <a:xfrm>
            <a:off x="3719946" y="1638301"/>
            <a:ext cx="374077" cy="8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D8F0F7F-4008-41EF-AA87-B350FCB539E2}"/>
              </a:ext>
            </a:extLst>
          </p:cNvPr>
          <p:cNvCxnSpPr>
            <a:cxnSpLocks/>
            <a:stCxn id="16" idx="3"/>
            <a:endCxn id="18" idx="1"/>
          </p:cNvCxnSpPr>
          <p:nvPr/>
        </p:nvCxnSpPr>
        <p:spPr>
          <a:xfrm flipV="1">
            <a:off x="5410205" y="2453004"/>
            <a:ext cx="339441" cy="81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6A8523E-7390-449F-9F38-13D349FC1FA3}"/>
              </a:ext>
            </a:extLst>
          </p:cNvPr>
          <p:cNvSpPr/>
          <p:nvPr/>
        </p:nvSpPr>
        <p:spPr>
          <a:xfrm>
            <a:off x="2362200" y="3774149"/>
            <a:ext cx="1399309" cy="616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48226F-0185-4845-A4D8-D9E10E5C14A2}"/>
              </a:ext>
            </a:extLst>
          </p:cNvPr>
          <p:cNvSpPr/>
          <p:nvPr/>
        </p:nvSpPr>
        <p:spPr>
          <a:xfrm>
            <a:off x="5708074" y="3787250"/>
            <a:ext cx="1399309" cy="616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D5B8335-0399-4039-99D1-16AC9972661C}"/>
              </a:ext>
            </a:extLst>
          </p:cNvPr>
          <p:cNvSpPr/>
          <p:nvPr/>
        </p:nvSpPr>
        <p:spPr>
          <a:xfrm>
            <a:off x="4066314" y="2972549"/>
            <a:ext cx="1399309" cy="616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083979F-3513-4547-8B10-3BD79DE0F599}"/>
              </a:ext>
            </a:extLst>
          </p:cNvPr>
          <p:cNvCxnSpPr>
            <a:cxnSpLocks/>
            <a:stCxn id="34" idx="3"/>
            <a:endCxn id="20" idx="1"/>
          </p:cNvCxnSpPr>
          <p:nvPr/>
        </p:nvCxnSpPr>
        <p:spPr>
          <a:xfrm>
            <a:off x="5465623" y="3280813"/>
            <a:ext cx="284014" cy="801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4FF004F-4E14-48DC-B23A-5714028ECD09}"/>
              </a:ext>
            </a:extLst>
          </p:cNvPr>
          <p:cNvSpPr txBox="1"/>
          <p:nvPr/>
        </p:nvSpPr>
        <p:spPr>
          <a:xfrm>
            <a:off x="458342" y="4861305"/>
            <a:ext cx="8090323" cy="1477328"/>
          </a:xfrm>
          <a:prstGeom prst="rect">
            <a:avLst/>
          </a:prstGeom>
          <a:noFill/>
        </p:spPr>
        <p:txBody>
          <a:bodyPr wrap="square" rtlCol="0">
            <a:spAutoFit/>
          </a:bodyPr>
          <a:lstStyle/>
          <a:p>
            <a:r>
              <a:rPr kumimoji="1" lang="en-US" dirty="0">
                <a:latin typeface="Interstate Mazda Regular" panose="00000000000000020000" pitchFamily="2" charset="0"/>
                <a:ea typeface="Interstate Mazda" charset="0"/>
                <a:cs typeface="Interstate Mazda" charset="0"/>
              </a:rPr>
              <a:t>25 hours is the longest path, so if Task 4, 6 or  10 are delayed, the entire project is guaranteed to slip</a:t>
            </a:r>
          </a:p>
          <a:p>
            <a:endParaRPr lang="en-US" dirty="0">
              <a:latin typeface="Interstate Mazda Regular" panose="00000000000000020000" pitchFamily="2" charset="0"/>
              <a:ea typeface="Interstate Mazda" charset="0"/>
              <a:cs typeface="Interstate Mazda" charset="0"/>
            </a:endParaRPr>
          </a:p>
          <a:p>
            <a:r>
              <a:rPr kumimoji="1" lang="en-US" dirty="0">
                <a:latin typeface="Interstate Mazda Regular" panose="00000000000000020000" pitchFamily="2" charset="0"/>
                <a:ea typeface="Interstate Mazda" charset="0"/>
                <a:cs typeface="Interstate Mazda" charset="0"/>
              </a:rPr>
              <a:t>Tasks 4, 6 and 10 might be: create an education module layout, build the module, deliver the module to the NE region </a:t>
            </a:r>
          </a:p>
        </p:txBody>
      </p:sp>
    </p:spTree>
    <p:extLst>
      <p:ext uri="{BB962C8B-B14F-4D97-AF65-F5344CB8AC3E}">
        <p14:creationId xmlns:p14="http://schemas.microsoft.com/office/powerpoint/2010/main" val="40857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13</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What’s in a basic project plan? </a:t>
            </a:r>
            <a:endParaRPr lang="en-US" dirty="0"/>
          </a:p>
        </p:txBody>
      </p:sp>
      <p:graphicFrame>
        <p:nvGraphicFramePr>
          <p:cNvPr id="7" name="Group 3">
            <a:extLst>
              <a:ext uri="{FF2B5EF4-FFF2-40B4-BE49-F238E27FC236}">
                <a16:creationId xmlns:a16="http://schemas.microsoft.com/office/drawing/2014/main" id="{F17865DE-B796-450D-BC92-617DEDC2E980}"/>
              </a:ext>
            </a:extLst>
          </p:cNvPr>
          <p:cNvGraphicFramePr>
            <a:graphicFrameLocks noGrp="1"/>
          </p:cNvGraphicFramePr>
          <p:nvPr>
            <p:extLst>
              <p:ext uri="{D42A27DB-BD31-4B8C-83A1-F6EECF244321}">
                <p14:modId xmlns:p14="http://schemas.microsoft.com/office/powerpoint/2010/main" val="4102471838"/>
              </p:ext>
            </p:extLst>
          </p:nvPr>
        </p:nvGraphicFramePr>
        <p:xfrm>
          <a:off x="130855" y="1412875"/>
          <a:ext cx="8853488" cy="3928382"/>
        </p:xfrm>
        <a:graphic>
          <a:graphicData uri="http://schemas.openxmlformats.org/drawingml/2006/table">
            <a:tbl>
              <a:tblPr/>
              <a:tblGrid>
                <a:gridCol w="759732">
                  <a:extLst>
                    <a:ext uri="{9D8B030D-6E8A-4147-A177-3AD203B41FA5}">
                      <a16:colId xmlns:a16="http://schemas.microsoft.com/office/drawing/2014/main" val="20000"/>
                    </a:ext>
                  </a:extLst>
                </a:gridCol>
                <a:gridCol w="912576">
                  <a:extLst>
                    <a:ext uri="{9D8B030D-6E8A-4147-A177-3AD203B41FA5}">
                      <a16:colId xmlns:a16="http://schemas.microsoft.com/office/drawing/2014/main" val="20001"/>
                    </a:ext>
                  </a:extLst>
                </a:gridCol>
                <a:gridCol w="734938">
                  <a:extLst>
                    <a:ext uri="{9D8B030D-6E8A-4147-A177-3AD203B41FA5}">
                      <a16:colId xmlns:a16="http://schemas.microsoft.com/office/drawing/2014/main" val="20002"/>
                    </a:ext>
                  </a:extLst>
                </a:gridCol>
                <a:gridCol w="1247686">
                  <a:extLst>
                    <a:ext uri="{9D8B030D-6E8A-4147-A177-3AD203B41FA5}">
                      <a16:colId xmlns:a16="http://schemas.microsoft.com/office/drawing/2014/main" val="20003"/>
                    </a:ext>
                  </a:extLst>
                </a:gridCol>
                <a:gridCol w="786439">
                  <a:extLst>
                    <a:ext uri="{9D8B030D-6E8A-4147-A177-3AD203B41FA5}">
                      <a16:colId xmlns:a16="http://schemas.microsoft.com/office/drawing/2014/main" val="20004"/>
                    </a:ext>
                  </a:extLst>
                </a:gridCol>
                <a:gridCol w="944336">
                  <a:extLst>
                    <a:ext uri="{9D8B030D-6E8A-4147-A177-3AD203B41FA5}">
                      <a16:colId xmlns:a16="http://schemas.microsoft.com/office/drawing/2014/main" val="20005"/>
                    </a:ext>
                  </a:extLst>
                </a:gridCol>
                <a:gridCol w="887413">
                  <a:extLst>
                    <a:ext uri="{9D8B030D-6E8A-4147-A177-3AD203B41FA5}">
                      <a16:colId xmlns:a16="http://schemas.microsoft.com/office/drawing/2014/main" val="20006"/>
                    </a:ext>
                  </a:extLst>
                </a:gridCol>
                <a:gridCol w="928687">
                  <a:extLst>
                    <a:ext uri="{9D8B030D-6E8A-4147-A177-3AD203B41FA5}">
                      <a16:colId xmlns:a16="http://schemas.microsoft.com/office/drawing/2014/main" val="20007"/>
                    </a:ext>
                  </a:extLst>
                </a:gridCol>
                <a:gridCol w="691839">
                  <a:extLst>
                    <a:ext uri="{9D8B030D-6E8A-4147-A177-3AD203B41FA5}">
                      <a16:colId xmlns:a16="http://schemas.microsoft.com/office/drawing/2014/main" val="20008"/>
                    </a:ext>
                  </a:extLst>
                </a:gridCol>
                <a:gridCol w="959842">
                  <a:extLst>
                    <a:ext uri="{9D8B030D-6E8A-4147-A177-3AD203B41FA5}">
                      <a16:colId xmlns:a16="http://schemas.microsoft.com/office/drawing/2014/main" val="20009"/>
                    </a:ext>
                  </a:extLst>
                </a:gridCol>
              </a:tblGrid>
              <a:tr h="880382">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Task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Task </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Assigned</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Planned</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Start</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Actual </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Start </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Planned </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End </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Actual</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End</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PlannedHours</a:t>
                      </a:r>
                      <a:endPar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Comp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1016000">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Widget Design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1/29/2018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1/31/</a:t>
                      </a: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4/01/2018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Production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1016000">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1016000">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a:buClr>
                          <a:schemeClr val="accent2"/>
                        </a:buClr>
                        <a:buFont typeface="Wingdings" panose="05000000000000000000" pitchFamily="2" charset="2"/>
                        <a:defRPr sz="1600">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2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2"/>
                        </a:buClr>
                        <a:buFont typeface="Arial" panose="020B0604020202020204" pitchFamily="34" charset="0"/>
                        <a:defRPr sz="12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endPar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0B42BC6F-B12D-42B8-8DF6-1EBAD8BCA6F9}"/>
              </a:ext>
            </a:extLst>
          </p:cNvPr>
          <p:cNvSpPr/>
          <p:nvPr/>
        </p:nvSpPr>
        <p:spPr>
          <a:xfrm>
            <a:off x="223199" y="5558433"/>
            <a:ext cx="8573313" cy="646331"/>
          </a:xfrm>
          <a:prstGeom prst="rect">
            <a:avLst/>
          </a:prstGeom>
        </p:spPr>
        <p:txBody>
          <a:bodyPr wrap="square">
            <a:spAutoFit/>
          </a:bodyPr>
          <a:lstStyle/>
          <a:p>
            <a:pPr eaLnBrk="1" hangingPunct="1"/>
            <a:r>
              <a:rPr lang="en-US" altLang="en-US" i="1" dirty="0">
                <a:latin typeface="Interstate Mazda Regular" panose="02000503020000020004" pitchFamily="2" charset="0"/>
              </a:rPr>
              <a:t>Simple plans can be tracked via a spreadsheet (for larger, more complex project you can use a tool like Microsoft Project Standard or Professional)</a:t>
            </a:r>
            <a:endParaRPr lang="en-US" i="1" dirty="0">
              <a:latin typeface="Interstate Mazda Regular" panose="02000503020000020004" pitchFamily="2" charset="0"/>
            </a:endParaRPr>
          </a:p>
        </p:txBody>
      </p:sp>
    </p:spTree>
    <p:extLst>
      <p:ext uri="{BB962C8B-B14F-4D97-AF65-F5344CB8AC3E}">
        <p14:creationId xmlns:p14="http://schemas.microsoft.com/office/powerpoint/2010/main" val="113514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14</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A screenshot from Microsoft Project Standard</a:t>
            </a:r>
            <a:endParaRPr lang="en-US" dirty="0"/>
          </a:p>
        </p:txBody>
      </p:sp>
      <p:pic>
        <p:nvPicPr>
          <p:cNvPr id="3074" name="Picture 2" descr="Image result for ms project standard screenshot">
            <a:extLst>
              <a:ext uri="{FF2B5EF4-FFF2-40B4-BE49-F238E27FC236}">
                <a16:creationId xmlns:a16="http://schemas.microsoft.com/office/drawing/2014/main" id="{1BF70B25-812F-49D1-BF0E-C944E978A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77" y="1329825"/>
            <a:ext cx="8354645" cy="452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9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15</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The  project management triangle</a:t>
            </a:r>
            <a:endParaRPr lang="en-US" dirty="0"/>
          </a:p>
        </p:txBody>
      </p:sp>
      <p:sp>
        <p:nvSpPr>
          <p:cNvPr id="7" name="Isosceles Triangle 6">
            <a:extLst>
              <a:ext uri="{FF2B5EF4-FFF2-40B4-BE49-F238E27FC236}">
                <a16:creationId xmlns:a16="http://schemas.microsoft.com/office/drawing/2014/main" id="{36635219-1EF4-4638-BA39-663F549A6ACC}"/>
              </a:ext>
            </a:extLst>
          </p:cNvPr>
          <p:cNvSpPr/>
          <p:nvPr/>
        </p:nvSpPr>
        <p:spPr>
          <a:xfrm>
            <a:off x="1281545" y="1468581"/>
            <a:ext cx="6941128" cy="4066310"/>
          </a:xfrm>
          <a:prstGeom prst="triangl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QUALITY</a:t>
            </a:r>
          </a:p>
        </p:txBody>
      </p:sp>
      <p:sp>
        <p:nvSpPr>
          <p:cNvPr id="9" name="TextBox 8">
            <a:extLst>
              <a:ext uri="{FF2B5EF4-FFF2-40B4-BE49-F238E27FC236}">
                <a16:creationId xmlns:a16="http://schemas.microsoft.com/office/drawing/2014/main" id="{4B20A11A-E1F1-4D0D-8444-7C4B2BFD2FE0}"/>
              </a:ext>
            </a:extLst>
          </p:cNvPr>
          <p:cNvSpPr txBox="1"/>
          <p:nvPr/>
        </p:nvSpPr>
        <p:spPr>
          <a:xfrm>
            <a:off x="3227589" y="5546661"/>
            <a:ext cx="3049040" cy="461665"/>
          </a:xfrm>
          <a:prstGeom prst="rect">
            <a:avLst/>
          </a:prstGeom>
          <a:noFill/>
        </p:spPr>
        <p:txBody>
          <a:bodyPr wrap="none" rtlCol="0">
            <a:spAutoFit/>
          </a:bodyPr>
          <a:lstStyle/>
          <a:p>
            <a:r>
              <a:rPr lang="en-US" sz="2400" dirty="0">
                <a:latin typeface="Interstate Mazda Regular" panose="00000000000000020000" pitchFamily="2" charset="0"/>
                <a:ea typeface="Interstate Mazda" charset="0"/>
                <a:cs typeface="Interstate Mazda" charset="0"/>
              </a:rPr>
              <a:t>RESOURCES ($/HC)</a:t>
            </a:r>
            <a:endParaRPr kumimoji="1" lang="en-US" sz="2400" dirty="0">
              <a:latin typeface="Interstate Mazda Regular" panose="00000000000000020000" pitchFamily="2" charset="0"/>
              <a:ea typeface="Interstate Mazda" charset="0"/>
              <a:cs typeface="Interstate Mazda" charset="0"/>
            </a:endParaRPr>
          </a:p>
        </p:txBody>
      </p:sp>
      <p:sp>
        <p:nvSpPr>
          <p:cNvPr id="11" name="TextBox 10">
            <a:extLst>
              <a:ext uri="{FF2B5EF4-FFF2-40B4-BE49-F238E27FC236}">
                <a16:creationId xmlns:a16="http://schemas.microsoft.com/office/drawing/2014/main" id="{4E2B1716-F9AD-443E-8A1A-928D146FEA51}"/>
              </a:ext>
            </a:extLst>
          </p:cNvPr>
          <p:cNvSpPr txBox="1"/>
          <p:nvPr/>
        </p:nvSpPr>
        <p:spPr>
          <a:xfrm rot="18638298">
            <a:off x="2486892" y="3006436"/>
            <a:ext cx="901209" cy="461665"/>
          </a:xfrm>
          <a:prstGeom prst="rect">
            <a:avLst/>
          </a:prstGeom>
          <a:noFill/>
        </p:spPr>
        <p:txBody>
          <a:bodyPr wrap="none" rtlCol="0">
            <a:spAutoFit/>
          </a:bodyPr>
          <a:lstStyle/>
          <a:p>
            <a:r>
              <a:rPr kumimoji="1" lang="en-US" sz="2400" dirty="0">
                <a:latin typeface="Interstate Mazda Regular" panose="00000000000000020000" pitchFamily="2" charset="0"/>
                <a:ea typeface="Interstate Mazda" charset="0"/>
                <a:cs typeface="Interstate Mazda" charset="0"/>
              </a:rPr>
              <a:t>TIME</a:t>
            </a:r>
          </a:p>
        </p:txBody>
      </p:sp>
      <p:sp>
        <p:nvSpPr>
          <p:cNvPr id="12" name="TextBox 11">
            <a:extLst>
              <a:ext uri="{FF2B5EF4-FFF2-40B4-BE49-F238E27FC236}">
                <a16:creationId xmlns:a16="http://schemas.microsoft.com/office/drawing/2014/main" id="{2ACF607A-E727-4FEB-A9A2-0B83041FF7CF}"/>
              </a:ext>
            </a:extLst>
          </p:cNvPr>
          <p:cNvSpPr txBox="1"/>
          <p:nvPr/>
        </p:nvSpPr>
        <p:spPr>
          <a:xfrm rot="2972689">
            <a:off x="5925228" y="3006435"/>
            <a:ext cx="1186672" cy="461665"/>
          </a:xfrm>
          <a:prstGeom prst="rect">
            <a:avLst/>
          </a:prstGeom>
          <a:noFill/>
        </p:spPr>
        <p:txBody>
          <a:bodyPr wrap="none" rtlCol="0">
            <a:spAutoFit/>
          </a:bodyPr>
          <a:lstStyle/>
          <a:p>
            <a:r>
              <a:rPr kumimoji="1" lang="en-US" sz="2400" dirty="0">
                <a:latin typeface="Interstate Mazda Regular" panose="00000000000000020000" pitchFamily="2" charset="0"/>
                <a:ea typeface="Interstate Mazda" charset="0"/>
                <a:cs typeface="Interstate Mazda" charset="0"/>
              </a:rPr>
              <a:t>SCOPE</a:t>
            </a:r>
          </a:p>
        </p:txBody>
      </p:sp>
    </p:spTree>
    <p:extLst>
      <p:ext uri="{BB962C8B-B14F-4D97-AF65-F5344CB8AC3E}">
        <p14:creationId xmlns:p14="http://schemas.microsoft.com/office/powerpoint/2010/main" val="106674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16</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Steve Jobs On Teamwork</a:t>
            </a:r>
          </a:p>
        </p:txBody>
      </p:sp>
      <p:sp>
        <p:nvSpPr>
          <p:cNvPr id="6" name="Rectangle 5">
            <a:extLst>
              <a:ext uri="{FF2B5EF4-FFF2-40B4-BE49-F238E27FC236}">
                <a16:creationId xmlns:a16="http://schemas.microsoft.com/office/drawing/2014/main" id="{86A0B1F7-ACBC-4E39-A0F8-F3329DE48A2E}"/>
              </a:ext>
            </a:extLst>
          </p:cNvPr>
          <p:cNvSpPr/>
          <p:nvPr/>
        </p:nvSpPr>
        <p:spPr>
          <a:xfrm>
            <a:off x="2991175" y="3361709"/>
            <a:ext cx="3156250" cy="461665"/>
          </a:xfrm>
          <a:prstGeom prst="rect">
            <a:avLst/>
          </a:prstGeom>
        </p:spPr>
        <p:txBody>
          <a:bodyPr wrap="square">
            <a:spAutoFit/>
          </a:bodyPr>
          <a:lstStyle/>
          <a:p>
            <a:r>
              <a:rPr lang="en-US" sz="2400" dirty="0">
                <a:hlinkClick r:id="rId3"/>
              </a:rPr>
              <a:t>YouTube Video</a:t>
            </a:r>
            <a:endParaRPr lang="en-US" sz="2400" dirty="0"/>
          </a:p>
        </p:txBody>
      </p:sp>
      <p:sp>
        <p:nvSpPr>
          <p:cNvPr id="2" name="TextBox 1">
            <a:extLst>
              <a:ext uri="{FF2B5EF4-FFF2-40B4-BE49-F238E27FC236}">
                <a16:creationId xmlns:a16="http://schemas.microsoft.com/office/drawing/2014/main" id="{A3D31E19-1B26-4B10-9B54-370A66248833}"/>
              </a:ext>
            </a:extLst>
          </p:cNvPr>
          <p:cNvSpPr txBox="1"/>
          <p:nvPr/>
        </p:nvSpPr>
        <p:spPr>
          <a:xfrm>
            <a:off x="891600" y="1517072"/>
            <a:ext cx="7227164" cy="4247317"/>
          </a:xfrm>
          <a:prstGeom prst="rect">
            <a:avLst/>
          </a:prstGeom>
          <a:noFill/>
        </p:spPr>
        <p:txBody>
          <a:bodyPr wrap="square" rtlCol="0">
            <a:spAutoFit/>
          </a:bodyPr>
          <a:lstStyle/>
          <a:p>
            <a:r>
              <a:rPr kumimoji="1" lang="en-US" dirty="0">
                <a:latin typeface="Interstate Mazda Regular" panose="00000000000000020000" pitchFamily="2" charset="0"/>
                <a:ea typeface="Interstate Mazda" charset="0"/>
                <a:cs typeface="Interstate Mazda" charset="0"/>
              </a:rPr>
              <a:t>Key messages – divide work, trust, collaborate…</a:t>
            </a:r>
          </a:p>
          <a:p>
            <a:endParaRPr lang="en-US" dirty="0">
              <a:latin typeface="Interstate Mazda Regular" panose="00000000000000020000" pitchFamily="2" charset="0"/>
              <a:ea typeface="Interstate Mazda" charset="0"/>
              <a:cs typeface="Interstate Mazda" charset="0"/>
            </a:endParaRPr>
          </a:p>
          <a:p>
            <a:endParaRPr kumimoji="1" lang="en-US" dirty="0">
              <a:latin typeface="Interstate Mazda Regular" panose="00000000000000020000" pitchFamily="2" charset="0"/>
              <a:ea typeface="Interstate Mazda" charset="0"/>
              <a:cs typeface="Interstate Mazda" charset="0"/>
            </a:endParaRPr>
          </a:p>
          <a:p>
            <a:endParaRPr lang="en-US" dirty="0">
              <a:latin typeface="Interstate Mazda Regular" panose="00000000000000020000" pitchFamily="2" charset="0"/>
              <a:ea typeface="Interstate Mazda" charset="0"/>
              <a:cs typeface="Interstate Mazda" charset="0"/>
            </a:endParaRPr>
          </a:p>
          <a:p>
            <a:endParaRPr kumimoji="1" lang="en-US" dirty="0">
              <a:latin typeface="Interstate Mazda Regular" panose="00000000000000020000" pitchFamily="2" charset="0"/>
              <a:ea typeface="Interstate Mazda" charset="0"/>
              <a:cs typeface="Interstate Mazda" charset="0"/>
            </a:endParaRPr>
          </a:p>
          <a:p>
            <a:endParaRPr lang="en-US" dirty="0">
              <a:latin typeface="Interstate Mazda Regular" panose="00000000000000020000" pitchFamily="2" charset="0"/>
              <a:ea typeface="Interstate Mazda" charset="0"/>
              <a:cs typeface="Interstate Mazda" charset="0"/>
            </a:endParaRPr>
          </a:p>
          <a:p>
            <a:endParaRPr kumimoji="1" lang="en-US" dirty="0">
              <a:latin typeface="Interstate Mazda Regular" panose="00000000000000020000" pitchFamily="2" charset="0"/>
              <a:ea typeface="Interstate Mazda" charset="0"/>
              <a:cs typeface="Interstate Mazda" charset="0"/>
            </a:endParaRPr>
          </a:p>
          <a:p>
            <a:endParaRPr lang="en-US" dirty="0">
              <a:latin typeface="Interstate Mazda Regular" panose="00000000000000020000" pitchFamily="2" charset="0"/>
              <a:ea typeface="Interstate Mazda" charset="0"/>
              <a:cs typeface="Interstate Mazda" charset="0"/>
            </a:endParaRPr>
          </a:p>
          <a:p>
            <a:endParaRPr kumimoji="1" lang="en-US" dirty="0">
              <a:latin typeface="Interstate Mazda Regular" panose="00000000000000020000" pitchFamily="2" charset="0"/>
              <a:ea typeface="Interstate Mazda" charset="0"/>
              <a:cs typeface="Interstate Mazda" charset="0"/>
            </a:endParaRPr>
          </a:p>
          <a:p>
            <a:endParaRPr lang="en-US" dirty="0">
              <a:latin typeface="Interstate Mazda Regular" panose="00000000000000020000" pitchFamily="2" charset="0"/>
              <a:ea typeface="Interstate Mazda" charset="0"/>
              <a:cs typeface="Interstate Mazda" charset="0"/>
            </a:endParaRPr>
          </a:p>
          <a:p>
            <a:endParaRPr kumimoji="1" lang="en-US" dirty="0">
              <a:latin typeface="Interstate Mazda Regular" panose="00000000000000020000" pitchFamily="2" charset="0"/>
              <a:ea typeface="Interstate Mazda" charset="0"/>
              <a:cs typeface="Interstate Mazda" charset="0"/>
            </a:endParaRPr>
          </a:p>
          <a:p>
            <a:endParaRPr lang="en-US" dirty="0">
              <a:latin typeface="Interstate Mazda Regular" panose="00000000000000020000" pitchFamily="2" charset="0"/>
              <a:ea typeface="Interstate Mazda" charset="0"/>
              <a:cs typeface="Interstate Mazda" charset="0"/>
            </a:endParaRPr>
          </a:p>
          <a:p>
            <a:r>
              <a:rPr kumimoji="1" lang="en-US" dirty="0">
                <a:latin typeface="Interstate Mazda Regular" panose="00000000000000020000" pitchFamily="2" charset="0"/>
                <a:ea typeface="Interstate Mazda" charset="0"/>
                <a:cs typeface="Interstate Mazda" charset="0"/>
              </a:rPr>
              <a:t>As a good PM – create an environment that facilities good communication across the project team.  You will raise issues that the team will together help address.</a:t>
            </a:r>
          </a:p>
        </p:txBody>
      </p:sp>
    </p:spTree>
    <p:extLst>
      <p:ext uri="{BB962C8B-B14F-4D97-AF65-F5344CB8AC3E}">
        <p14:creationId xmlns:p14="http://schemas.microsoft.com/office/powerpoint/2010/main" val="222056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17</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Part 2 – Additional ingredients  </a:t>
            </a:r>
            <a:endParaRPr lang="en-US" dirty="0"/>
          </a:p>
        </p:txBody>
      </p:sp>
      <p:pic>
        <p:nvPicPr>
          <p:cNvPr id="7170" name="Picture 2" descr="Image result for add more stuff">
            <a:extLst>
              <a:ext uri="{FF2B5EF4-FFF2-40B4-BE49-F238E27FC236}">
                <a16:creationId xmlns:a16="http://schemas.microsoft.com/office/drawing/2014/main" id="{73606116-7046-4E2F-85AC-0C893F640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87" y="2296660"/>
            <a:ext cx="64484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13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18</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Getting everyone aligned with a Project Charter</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5078313"/>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This is a document that is prepared at the start of a project (typically a larger, complex project with multiple parties)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The scope of the project is documented</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lays out roles and responsibilities across the parties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clearly highlights ownership and overall accountability</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includes risks and assumptions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may include formal sign-offs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A project charter will help flush out misunderstandings before the project starts in earnest</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The IT PMO has a template available for those interested</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124949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Why are we providing this course?</a:t>
            </a:r>
          </a:p>
        </p:txBody>
      </p:sp>
      <p:sp>
        <p:nvSpPr>
          <p:cNvPr id="10" name="TextBox 9">
            <a:extLst>
              <a:ext uri="{FF2B5EF4-FFF2-40B4-BE49-F238E27FC236}">
                <a16:creationId xmlns:a16="http://schemas.microsoft.com/office/drawing/2014/main" id="{1C957B68-7246-40F5-89A1-9B66CCA53F41}"/>
              </a:ext>
            </a:extLst>
          </p:cNvPr>
          <p:cNvSpPr txBox="1"/>
          <p:nvPr/>
        </p:nvSpPr>
        <p:spPr>
          <a:xfrm>
            <a:off x="685800" y="1364672"/>
            <a:ext cx="7703127" cy="4524315"/>
          </a:xfrm>
          <a:prstGeom prst="rect">
            <a:avLst/>
          </a:prstGeom>
          <a:noFill/>
        </p:spPr>
        <p:txBody>
          <a:bodyPr wrap="square" rtlCol="0">
            <a:spAutoFit/>
          </a:bodyPr>
          <a:lstStyle/>
          <a:p>
            <a:pPr marL="285750"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We are rolling out basic project management across MNAO along with a Project Office to both track projects and assist our project managers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This course provides an introduction to Project Management that can be used to help manage many activities within the business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includes an introduction to standard templates to be used for reporting project status at MNAO</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Guidance on additional education in Project Management will be provided</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We will end with information regarding certification (PMI and Mazda certification)  </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82730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19</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How to handle “scope creep”</a:t>
            </a:r>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801314"/>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The initial project plan supports the initial scope and objectives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Over the course of the project, requirements may change, new deliverables may be required, or deliverables already underway may need to be altered</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b="1" dirty="0">
                <a:latin typeface="Interstate Mazda Regular" panose="02000503020000020004" pitchFamily="2" charset="0"/>
              </a:rPr>
              <a:t>A common mistake is to accept these changes without assessing the impact </a:t>
            </a:r>
            <a:r>
              <a:rPr lang="en-US" altLang="en-US" dirty="0">
                <a:latin typeface="Interstate Mazda Regular" panose="02000503020000020004" pitchFamily="2" charset="0"/>
              </a:rPr>
              <a:t>to the project schedule, budget or resources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Assess the requested change, identify changes needed to the project plan, and determine the new end date or move to backlog</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Gain agreement from all stakeholders not only to apply the change, but to the modified plan</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Document the change of scope, the impact to the project plan, and the agreement to the new plan</a:t>
            </a: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153074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20</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Dealing with change</a:t>
            </a:r>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247317"/>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Scope creep is just one aspect of change in a project</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Other changes that can be encountered:</a:t>
            </a:r>
          </a:p>
          <a:p>
            <a:pPr marL="742950" lvl="1"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Initial estimates were </a:t>
            </a:r>
            <a:r>
              <a:rPr lang="en-US" dirty="0">
                <a:latin typeface="Interstate Mazda Regular" panose="02000503020000020004" pitchFamily="2" charset="0"/>
                <a:ea typeface="Interstate Mazda" charset="0"/>
                <a:cs typeface="Interstate Mazda" charset="0"/>
              </a:rPr>
              <a:t>too low</a:t>
            </a:r>
          </a:p>
          <a:p>
            <a:pPr marL="742950" lvl="1"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Key resources are lost during t</a:t>
            </a:r>
            <a:r>
              <a:rPr lang="en-US" dirty="0">
                <a:latin typeface="Interstate Mazda Regular" panose="02000503020000020004" pitchFamily="2" charset="0"/>
                <a:ea typeface="Interstate Mazda" charset="0"/>
                <a:cs typeface="Interstate Mazda" charset="0"/>
              </a:rPr>
              <a:t>he project, and new resources require onboarding time</a:t>
            </a:r>
          </a:p>
          <a:p>
            <a:pPr marL="742950" lvl="1"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Resource demands from outside the project pull cycles away</a:t>
            </a:r>
          </a:p>
          <a:p>
            <a:pPr marL="742950" lvl="1" indent="-285750">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Unexpected technology impacts that impact the team’s productivity  </a:t>
            </a:r>
          </a:p>
          <a:p>
            <a:pPr marL="742950" lvl="1" indent="-285750">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The important lesson is to MANAGE the change – that means taking stock of the impact, and adjusting the project plan accordingly</a:t>
            </a:r>
          </a:p>
          <a:p>
            <a:pPr marL="285750" indent="-285750">
              <a:buFont typeface="Arial" panose="020B0604020202020204" pitchFamily="34" charset="0"/>
              <a:buChar char="•"/>
            </a:pPr>
            <a:endParaRPr lang="en-US" dirty="0">
              <a:latin typeface="Interstate Mazda Regular" panose="00000000000000020000" pitchFamily="2" charset="0"/>
              <a:ea typeface="Interstate Mazda" charset="0"/>
              <a:cs typeface="Interstate Mazda" charset="0"/>
            </a:endParaRPr>
          </a:p>
          <a:p>
            <a:pPr marL="285750"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Changes to the plan must be documented and reported – do not try to manage impacts within the project – maintain transparency </a:t>
            </a:r>
          </a:p>
        </p:txBody>
      </p:sp>
    </p:spTree>
    <p:extLst>
      <p:ext uri="{BB962C8B-B14F-4D97-AF65-F5344CB8AC3E}">
        <p14:creationId xmlns:p14="http://schemas.microsoft.com/office/powerpoint/2010/main" val="208793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21</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Reporting your status using a top sheet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3693319"/>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Simple one page view of the status of your project</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Color coding provides an immediate snapshot of project health (red, yellow, green)</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Shows what work is complete and what is underway</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Highlights which activities are at risk of missing their targets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Highlights the issues and what is being done to address them</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A format like this can been used on small or large-scale projects</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395745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22</a:t>
            </a:fld>
            <a:endParaRPr lang="ja-JP" altLang="en-US" dirty="0"/>
          </a:p>
        </p:txBody>
      </p:sp>
      <p:sp>
        <p:nvSpPr>
          <p:cNvPr id="8" name="Text Placeholder 2"/>
          <p:cNvSpPr>
            <a:spLocks noGrp="1"/>
          </p:cNvSpPr>
          <p:nvPr>
            <p:ph type="body" sz="quarter" idx="13"/>
          </p:nvPr>
        </p:nvSpPr>
        <p:spPr>
          <a:xfrm>
            <a:off x="112075" y="291633"/>
            <a:ext cx="8692200" cy="425618"/>
          </a:xfrm>
        </p:spPr>
        <p:txBody>
          <a:bodyPr/>
          <a:lstStyle/>
          <a:p>
            <a:r>
              <a:rPr lang="en-US" altLang="en-US" dirty="0"/>
              <a:t>Use a top sheet to share your status</a:t>
            </a:r>
            <a:endParaRPr lang="en-US" dirty="0"/>
          </a:p>
        </p:txBody>
      </p:sp>
      <p:sp>
        <p:nvSpPr>
          <p:cNvPr id="7" name="TextBox 6">
            <a:extLst>
              <a:ext uri="{FF2B5EF4-FFF2-40B4-BE49-F238E27FC236}">
                <a16:creationId xmlns:a16="http://schemas.microsoft.com/office/drawing/2014/main" id="{941FF01C-CD30-4D03-91C9-D9C19EDD4C3C}"/>
              </a:ext>
            </a:extLst>
          </p:cNvPr>
          <p:cNvSpPr txBox="1"/>
          <p:nvPr/>
        </p:nvSpPr>
        <p:spPr>
          <a:xfrm>
            <a:off x="215463" y="999389"/>
            <a:ext cx="2174145" cy="461665"/>
          </a:xfrm>
          <a:prstGeom prst="rect">
            <a:avLst/>
          </a:prstGeom>
          <a:noFill/>
        </p:spPr>
        <p:txBody>
          <a:bodyPr wrap="square" rtlCol="0">
            <a:spAutoFit/>
          </a:bodyPr>
          <a:lstStyle/>
          <a:p>
            <a:r>
              <a:rPr lang="en-US" sz="1200" b="1" dirty="0">
                <a:solidFill>
                  <a:srgbClr val="002060"/>
                </a:solidFill>
              </a:rPr>
              <a:t>Reporting Date:  </a:t>
            </a:r>
            <a:r>
              <a:rPr lang="en-US" sz="1200" dirty="0">
                <a:solidFill>
                  <a:srgbClr val="000000"/>
                </a:solidFill>
              </a:rPr>
              <a:t>xx/xx/xx</a:t>
            </a:r>
          </a:p>
          <a:p>
            <a:r>
              <a:rPr lang="en-US" sz="1200" b="1" dirty="0">
                <a:solidFill>
                  <a:srgbClr val="000000"/>
                </a:solidFill>
              </a:rPr>
              <a:t>EVP Review: Yes/No</a:t>
            </a:r>
          </a:p>
        </p:txBody>
      </p:sp>
      <p:sp>
        <p:nvSpPr>
          <p:cNvPr id="9" name="TextBox 8">
            <a:extLst>
              <a:ext uri="{FF2B5EF4-FFF2-40B4-BE49-F238E27FC236}">
                <a16:creationId xmlns:a16="http://schemas.microsoft.com/office/drawing/2014/main" id="{12A38FFE-AEA2-4A6A-B4E4-D8B6D44CFA31}"/>
              </a:ext>
            </a:extLst>
          </p:cNvPr>
          <p:cNvSpPr txBox="1"/>
          <p:nvPr/>
        </p:nvSpPr>
        <p:spPr>
          <a:xfrm>
            <a:off x="1870146" y="1009124"/>
            <a:ext cx="5007806" cy="323165"/>
          </a:xfrm>
          <a:prstGeom prst="rect">
            <a:avLst/>
          </a:prstGeom>
          <a:noFill/>
        </p:spPr>
        <p:txBody>
          <a:bodyPr wrap="square" rtlCol="0">
            <a:spAutoFit/>
          </a:bodyPr>
          <a:lstStyle/>
          <a:p>
            <a:pPr algn="ctr"/>
            <a:r>
              <a:rPr lang="en-US" sz="1500" b="1" dirty="0">
                <a:solidFill>
                  <a:srgbClr val="000000"/>
                </a:solidFill>
              </a:rPr>
              <a:t> &lt;PROJECT TITLE&gt;</a:t>
            </a:r>
            <a:endParaRPr lang="en-US" sz="1500" b="1" dirty="0">
              <a:solidFill>
                <a:srgbClr val="002060"/>
              </a:solidFill>
            </a:endParaRPr>
          </a:p>
        </p:txBody>
      </p:sp>
      <p:graphicFrame>
        <p:nvGraphicFramePr>
          <p:cNvPr id="10" name="Table 9">
            <a:extLst>
              <a:ext uri="{FF2B5EF4-FFF2-40B4-BE49-F238E27FC236}">
                <a16:creationId xmlns:a16="http://schemas.microsoft.com/office/drawing/2014/main" id="{B0CD93DB-BF20-453D-95CD-60CF019552B1}"/>
              </a:ext>
            </a:extLst>
          </p:cNvPr>
          <p:cNvGraphicFramePr>
            <a:graphicFrameLocks noGrp="1"/>
          </p:cNvGraphicFramePr>
          <p:nvPr>
            <p:extLst>
              <p:ext uri="{D42A27DB-BD31-4B8C-83A1-F6EECF244321}">
                <p14:modId xmlns:p14="http://schemas.microsoft.com/office/powerpoint/2010/main" val="933648463"/>
              </p:ext>
            </p:extLst>
          </p:nvPr>
        </p:nvGraphicFramePr>
        <p:xfrm>
          <a:off x="215463" y="1467783"/>
          <a:ext cx="4477405" cy="4292551"/>
        </p:xfrm>
        <a:graphic>
          <a:graphicData uri="http://schemas.openxmlformats.org/drawingml/2006/table">
            <a:tbl>
              <a:tblPr/>
              <a:tblGrid>
                <a:gridCol w="2414446">
                  <a:extLst>
                    <a:ext uri="{9D8B030D-6E8A-4147-A177-3AD203B41FA5}">
                      <a16:colId xmlns:a16="http://schemas.microsoft.com/office/drawing/2014/main" val="20000"/>
                    </a:ext>
                  </a:extLst>
                </a:gridCol>
                <a:gridCol w="431991">
                  <a:extLst>
                    <a:ext uri="{9D8B030D-6E8A-4147-A177-3AD203B41FA5}">
                      <a16:colId xmlns:a16="http://schemas.microsoft.com/office/drawing/2014/main" val="20001"/>
                    </a:ext>
                  </a:extLst>
                </a:gridCol>
                <a:gridCol w="431991">
                  <a:extLst>
                    <a:ext uri="{9D8B030D-6E8A-4147-A177-3AD203B41FA5}">
                      <a16:colId xmlns:a16="http://schemas.microsoft.com/office/drawing/2014/main" val="3374283620"/>
                    </a:ext>
                  </a:extLst>
                </a:gridCol>
                <a:gridCol w="431991">
                  <a:extLst>
                    <a:ext uri="{9D8B030D-6E8A-4147-A177-3AD203B41FA5}">
                      <a16:colId xmlns:a16="http://schemas.microsoft.com/office/drawing/2014/main" val="20002"/>
                    </a:ext>
                  </a:extLst>
                </a:gridCol>
                <a:gridCol w="431991">
                  <a:extLst>
                    <a:ext uri="{9D8B030D-6E8A-4147-A177-3AD203B41FA5}">
                      <a16:colId xmlns:a16="http://schemas.microsoft.com/office/drawing/2014/main" val="20003"/>
                    </a:ext>
                  </a:extLst>
                </a:gridCol>
                <a:gridCol w="334995">
                  <a:extLst>
                    <a:ext uri="{9D8B030D-6E8A-4147-A177-3AD203B41FA5}">
                      <a16:colId xmlns:a16="http://schemas.microsoft.com/office/drawing/2014/main" val="20004"/>
                    </a:ext>
                  </a:extLst>
                </a:gridCol>
              </a:tblGrid>
              <a:tr h="346591">
                <a:tc>
                  <a:txBody>
                    <a:bodyPr/>
                    <a:lstStyle/>
                    <a:p>
                      <a:pPr algn="ctr" rtl="0" fontAlgn="ctr"/>
                      <a:r>
                        <a:rPr lang="en-US" sz="1000" b="1" i="0" u="none" strike="noStrike" dirty="0">
                          <a:solidFill>
                            <a:srgbClr val="FFFFFF"/>
                          </a:solidFill>
                          <a:latin typeface="Calibri"/>
                        </a:rPr>
                        <a:t>Project Milestones and Key Activities/Deliverables</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tc>
                  <a:txBody>
                    <a:bodyPr/>
                    <a:lstStyle/>
                    <a:p>
                      <a:pPr algn="ctr" rtl="0" fontAlgn="ctr"/>
                      <a:r>
                        <a:rPr lang="en-US" sz="800" b="1" i="0" u="none" strike="noStrike" dirty="0">
                          <a:solidFill>
                            <a:srgbClr val="FFFFFF"/>
                          </a:solidFill>
                          <a:latin typeface="Calibri"/>
                        </a:rPr>
                        <a:t>Planned</a:t>
                      </a:r>
                    </a:p>
                    <a:p>
                      <a:pPr algn="ctr" rtl="0" fontAlgn="ctr"/>
                      <a:r>
                        <a:rPr lang="en-US" sz="800" b="1" i="0" u="none" strike="noStrike" dirty="0">
                          <a:solidFill>
                            <a:srgbClr val="FFFFFF"/>
                          </a:solidFill>
                          <a:latin typeface="Calibri"/>
                        </a:rPr>
                        <a:t>Start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tc>
                  <a:txBody>
                    <a:bodyPr/>
                    <a:lstStyle/>
                    <a:p>
                      <a:pPr algn="ctr" rtl="0" fontAlgn="ctr"/>
                      <a:r>
                        <a:rPr lang="en-US" sz="800" b="1" i="0" u="none" strike="noStrike" dirty="0">
                          <a:solidFill>
                            <a:srgbClr val="FFFFFF"/>
                          </a:solidFill>
                          <a:latin typeface="Calibri"/>
                        </a:rPr>
                        <a:t>Revised</a:t>
                      </a:r>
                    </a:p>
                    <a:p>
                      <a:pPr algn="ctr" rtl="0" fontAlgn="ctr"/>
                      <a:r>
                        <a:rPr lang="en-US" sz="800" b="1" i="0" u="none" strike="noStrike" dirty="0">
                          <a:solidFill>
                            <a:srgbClr val="FFFFFF"/>
                          </a:solidFill>
                          <a:latin typeface="Calibri"/>
                        </a:rPr>
                        <a:t>Start</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tc>
                  <a:txBody>
                    <a:bodyPr/>
                    <a:lstStyle/>
                    <a:p>
                      <a:pPr algn="ctr" rtl="0" fontAlgn="ctr"/>
                      <a:r>
                        <a:rPr lang="en-US" sz="800" b="1" i="0" u="none" strike="noStrike" dirty="0">
                          <a:solidFill>
                            <a:srgbClr val="FFFFFF"/>
                          </a:solidFill>
                          <a:latin typeface="Calibri"/>
                        </a:rPr>
                        <a:t>Planned </a:t>
                      </a:r>
                    </a:p>
                    <a:p>
                      <a:pPr algn="ctr" rtl="0" fontAlgn="ctr"/>
                      <a:r>
                        <a:rPr lang="en-US" sz="800" b="1" i="0" u="none" strike="noStrike" dirty="0">
                          <a:solidFill>
                            <a:srgbClr val="FFFFFF"/>
                          </a:solidFill>
                          <a:latin typeface="Calibri"/>
                        </a:rPr>
                        <a:t>End</a:t>
                      </a:r>
                      <a:r>
                        <a:rPr lang="en-US" sz="800" b="1" i="0" u="none" strike="noStrike" baseline="0" dirty="0">
                          <a:solidFill>
                            <a:srgbClr val="FFFFFF"/>
                          </a:solidFill>
                          <a:latin typeface="Calibri"/>
                        </a:rPr>
                        <a:t> </a:t>
                      </a:r>
                      <a:endParaRPr lang="en-US" sz="800" b="1" i="0" u="none" strike="noStrike" dirty="0">
                        <a:solidFill>
                          <a:srgbClr val="FFFFFF"/>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tc>
                  <a:txBody>
                    <a:bodyPr/>
                    <a:lstStyle/>
                    <a:p>
                      <a:pPr algn="ctr" rtl="0" fontAlgn="ctr"/>
                      <a:r>
                        <a:rPr lang="en-US" sz="800" b="1" i="0" u="none" strike="noStrike" dirty="0">
                          <a:solidFill>
                            <a:srgbClr val="FFFFFF"/>
                          </a:solidFill>
                          <a:latin typeface="Calibri"/>
                        </a:rPr>
                        <a:t>Revised</a:t>
                      </a:r>
                    </a:p>
                    <a:p>
                      <a:pPr algn="ctr" rtl="0" fontAlgn="ctr"/>
                      <a:r>
                        <a:rPr lang="en-US" sz="800" b="1" i="0" u="none" strike="noStrike" dirty="0">
                          <a:solidFill>
                            <a:srgbClr val="FFFFFF"/>
                          </a:solidFill>
                          <a:latin typeface="Calibri"/>
                        </a:rPr>
                        <a:t>End</a:t>
                      </a: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tc>
                  <a:txBody>
                    <a:bodyPr/>
                    <a:lstStyle/>
                    <a:p>
                      <a:pPr algn="ctr" rtl="0" fontAlgn="ctr"/>
                      <a:r>
                        <a:rPr lang="en-US" sz="700" b="1" i="0" u="none" strike="noStrike" dirty="0">
                          <a:solidFill>
                            <a:srgbClr val="FFFFFF"/>
                          </a:solidFill>
                          <a:latin typeface="Calibri"/>
                        </a:rPr>
                        <a:t>Status</a:t>
                      </a:r>
                    </a:p>
                    <a:p>
                      <a:pPr algn="ctr" rtl="0" fontAlgn="ctr"/>
                      <a:r>
                        <a:rPr lang="en-US" sz="700" b="1" i="0" u="none" strike="noStrike" dirty="0">
                          <a:solidFill>
                            <a:srgbClr val="FFFFFF"/>
                          </a:solidFill>
                          <a:latin typeface="Calibri"/>
                        </a:rPr>
                        <a:t>R/Y/G</a:t>
                      </a: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375E"/>
                    </a:solidFill>
                  </a:tcPr>
                </a:tc>
                <a:extLst>
                  <a:ext uri="{0D108BD9-81ED-4DB2-BD59-A6C34878D82A}">
                    <a16:rowId xmlns:a16="http://schemas.microsoft.com/office/drawing/2014/main" val="10000"/>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Calibri"/>
                          <a:ea typeface="+mn-ea"/>
                          <a:cs typeface="+mn-cs"/>
                        </a:rPr>
                        <a:t>Initiation &lt;define each row per project&gt;</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b" latinLnBrk="0" hangingPunct="1"/>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b" latinLnBrk="0" hangingPunct="1"/>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800" b="0" i="0" u="none" strike="noStrike" dirty="0">
                        <a:solidFill>
                          <a:srgbClr val="000000"/>
                        </a:solidFill>
                        <a:latin typeface="Calibri"/>
                      </a:endParaRPr>
                    </a:p>
                  </a:txBody>
                  <a:tcPr marL="7144" marR="7144" marT="7144"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Calibri"/>
                        </a:rPr>
                        <a:t>Discovery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800" b="0" i="0" u="none" strike="noStrike" dirty="0">
                        <a:solidFill>
                          <a:srgbClr val="000000"/>
                        </a:solidFill>
                        <a:latin typeface="Calibri"/>
                      </a:endParaRPr>
                    </a:p>
                  </a:txBody>
                  <a:tcPr marL="7144" marR="7144" marT="7144"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Requirements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b" latinLnBrk="0" hangingPunct="1"/>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b" latinLnBrk="0" hangingPunct="1"/>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endParaRPr lang="en-US" sz="800" b="0" i="0" u="none" strike="noStrike" dirty="0">
                        <a:solidFill>
                          <a:schemeClr val="tx1"/>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Design New Process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Process Review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72852492"/>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Develop New Guidelines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68896877"/>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Develop Communications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56171623"/>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Create Rollout Plan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26454670"/>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Conduct Training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32292596"/>
                  </a:ext>
                </a:extLst>
              </a:tr>
              <a:tr h="394596">
                <a:tc>
                  <a:txBody>
                    <a:bodyPr/>
                    <a:lstStyle/>
                    <a:p>
                      <a:pPr marL="52388"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latin typeface="+mn-lt"/>
                        </a:rPr>
                        <a:t>Begin New Operations (example)</a:t>
                      </a:r>
                    </a:p>
                  </a:txBody>
                  <a:tcPr marL="7144" marR="7144" marT="714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kern="1200" baseline="0" dirty="0">
                        <a:solidFill>
                          <a:srgbClr val="000000"/>
                        </a:solidFill>
                        <a:latin typeface="Calibri"/>
                        <a:ea typeface="+mn-ea"/>
                        <a:cs typeface="+mn-cs"/>
                      </a:endParaRPr>
                    </a:p>
                  </a:txBody>
                  <a:tcPr marL="7144" marR="7144" marT="7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800" b="0" i="0" u="none" strike="noStrike" dirty="0">
                        <a:solidFill>
                          <a:srgbClr val="000000"/>
                        </a:solidFill>
                        <a:latin typeface="Calibri"/>
                      </a:endParaRPr>
                    </a:p>
                  </a:txBody>
                  <a:tcPr marL="7144" marR="7144" marT="714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68564995"/>
                  </a:ext>
                </a:extLst>
              </a:tr>
            </a:tbl>
          </a:graphicData>
        </a:graphic>
      </p:graphicFrame>
      <p:pic>
        <p:nvPicPr>
          <p:cNvPr id="11" name="Picture 10">
            <a:extLst>
              <a:ext uri="{FF2B5EF4-FFF2-40B4-BE49-F238E27FC236}">
                <a16:creationId xmlns:a16="http://schemas.microsoft.com/office/drawing/2014/main" id="{F5D2F439-A2C1-4777-8023-903739EC3E75}"/>
              </a:ext>
            </a:extLst>
          </p:cNvPr>
          <p:cNvPicPr>
            <a:picLocks noChangeAspect="1"/>
          </p:cNvPicPr>
          <p:nvPr/>
        </p:nvPicPr>
        <p:blipFill>
          <a:blip r:embed="rId3"/>
          <a:stretch>
            <a:fillRect/>
          </a:stretch>
        </p:blipFill>
        <p:spPr>
          <a:xfrm>
            <a:off x="8207150" y="923357"/>
            <a:ext cx="793771" cy="627585"/>
          </a:xfrm>
          <a:prstGeom prst="rect">
            <a:avLst/>
          </a:prstGeom>
        </p:spPr>
      </p:pic>
      <p:grpSp>
        <p:nvGrpSpPr>
          <p:cNvPr id="12" name="Group 11">
            <a:extLst>
              <a:ext uri="{FF2B5EF4-FFF2-40B4-BE49-F238E27FC236}">
                <a16:creationId xmlns:a16="http://schemas.microsoft.com/office/drawing/2014/main" id="{C5C2140C-DEFE-472E-A256-9E3FFF512CAF}"/>
              </a:ext>
            </a:extLst>
          </p:cNvPr>
          <p:cNvGrpSpPr/>
          <p:nvPr/>
        </p:nvGrpSpPr>
        <p:grpSpPr>
          <a:xfrm>
            <a:off x="4792718" y="1447243"/>
            <a:ext cx="4267975" cy="744578"/>
            <a:chOff x="4853674" y="513918"/>
            <a:chExt cx="4267975" cy="765687"/>
          </a:xfrm>
        </p:grpSpPr>
        <p:sp>
          <p:nvSpPr>
            <p:cNvPr id="13" name="TextBox 12">
              <a:extLst>
                <a:ext uri="{FF2B5EF4-FFF2-40B4-BE49-F238E27FC236}">
                  <a16:creationId xmlns:a16="http://schemas.microsoft.com/office/drawing/2014/main" id="{E1F17728-1351-44BA-952C-6EABFC560202}"/>
                </a:ext>
              </a:extLst>
            </p:cNvPr>
            <p:cNvSpPr txBox="1"/>
            <p:nvPr/>
          </p:nvSpPr>
          <p:spPr>
            <a:xfrm>
              <a:off x="4853674" y="551650"/>
              <a:ext cx="4148433" cy="727955"/>
            </a:xfrm>
            <a:prstGeom prst="rect">
              <a:avLst/>
            </a:prstGeom>
            <a:noFill/>
            <a:ln>
              <a:solidFill>
                <a:schemeClr val="tx1"/>
              </a:solidFill>
            </a:ln>
          </p:spPr>
          <p:txBody>
            <a:bodyPr wrap="square" rtlCol="0">
              <a:spAutoFit/>
            </a:bodyPr>
            <a:lstStyle/>
            <a:p>
              <a:r>
                <a:rPr lang="en-US" sz="1000" dirty="0">
                  <a:solidFill>
                    <a:srgbClr val="000000"/>
                  </a:solidFill>
                </a:rPr>
                <a:t>Project Leader: </a:t>
              </a:r>
              <a:r>
                <a:rPr lang="en-US" sz="1000" dirty="0" err="1">
                  <a:solidFill>
                    <a:srgbClr val="000000"/>
                  </a:solidFill>
                </a:rPr>
                <a:t>xxxxx</a:t>
              </a:r>
              <a:endParaRPr lang="en-US" sz="1000" dirty="0">
                <a:solidFill>
                  <a:srgbClr val="000000"/>
                </a:solidFill>
              </a:endParaRPr>
            </a:p>
            <a:p>
              <a:r>
                <a:rPr lang="en-US" sz="1000" dirty="0">
                  <a:solidFill>
                    <a:srgbClr val="000000"/>
                  </a:solidFill>
                </a:rPr>
                <a:t>MNAO Manager :  </a:t>
              </a:r>
              <a:r>
                <a:rPr lang="en-US" sz="1000" dirty="0" err="1">
                  <a:solidFill>
                    <a:srgbClr val="000000"/>
                  </a:solidFill>
                </a:rPr>
                <a:t>xxxxxxx</a:t>
              </a:r>
              <a:endParaRPr lang="en-US" sz="1000" dirty="0">
                <a:solidFill>
                  <a:srgbClr val="000000"/>
                </a:solidFill>
              </a:endParaRPr>
            </a:p>
            <a:p>
              <a:r>
                <a:rPr lang="en-US" sz="1000" dirty="0">
                  <a:solidFill>
                    <a:srgbClr val="000000"/>
                  </a:solidFill>
                </a:rPr>
                <a:t>Business Executive: </a:t>
              </a:r>
              <a:r>
                <a:rPr lang="en-US" sz="1000" dirty="0" err="1">
                  <a:solidFill>
                    <a:srgbClr val="000000"/>
                  </a:solidFill>
                </a:rPr>
                <a:t>xxxxx</a:t>
              </a:r>
              <a:endParaRPr lang="en-US" sz="1000" dirty="0">
                <a:solidFill>
                  <a:srgbClr val="000000"/>
                </a:solidFill>
              </a:endParaRPr>
            </a:p>
            <a:p>
              <a:r>
                <a:rPr lang="en-US" sz="1000" dirty="0">
                  <a:solidFill>
                    <a:srgbClr val="000000"/>
                  </a:solidFill>
                </a:rPr>
                <a:t>Vendor Lead: </a:t>
              </a:r>
              <a:r>
                <a:rPr lang="en-US" sz="1000" dirty="0" err="1">
                  <a:solidFill>
                    <a:srgbClr val="000000"/>
                  </a:solidFill>
                </a:rPr>
                <a:t>xxxxxxx</a:t>
              </a:r>
              <a:r>
                <a:rPr lang="en-US" sz="1000" dirty="0">
                  <a:solidFill>
                    <a:srgbClr val="000000"/>
                  </a:solidFill>
                </a:rPr>
                <a:t> </a:t>
              </a:r>
            </a:p>
          </p:txBody>
        </p:sp>
        <p:sp>
          <p:nvSpPr>
            <p:cNvPr id="14" name="Flowchart: Process 13">
              <a:extLst>
                <a:ext uri="{FF2B5EF4-FFF2-40B4-BE49-F238E27FC236}">
                  <a16:creationId xmlns:a16="http://schemas.microsoft.com/office/drawing/2014/main" id="{3E6858AF-0D64-4A45-AF20-DDD9EF58E996}"/>
                </a:ext>
              </a:extLst>
            </p:cNvPr>
            <p:cNvSpPr/>
            <p:nvPr/>
          </p:nvSpPr>
          <p:spPr bwMode="auto">
            <a:xfrm>
              <a:off x="7330615" y="834615"/>
              <a:ext cx="269964" cy="254764"/>
            </a:xfrm>
            <a:prstGeom prst="flowChart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b="1" dirty="0">
                <a:solidFill>
                  <a:srgbClr val="000000"/>
                </a:solidFill>
              </a:endParaRPr>
            </a:p>
          </p:txBody>
        </p:sp>
        <p:sp>
          <p:nvSpPr>
            <p:cNvPr id="15" name="TextBox 14">
              <a:extLst>
                <a:ext uri="{FF2B5EF4-FFF2-40B4-BE49-F238E27FC236}">
                  <a16:creationId xmlns:a16="http://schemas.microsoft.com/office/drawing/2014/main" id="{B553AF43-39D2-4454-BF12-F4D38B61E2F0}"/>
                </a:ext>
              </a:extLst>
            </p:cNvPr>
            <p:cNvSpPr txBox="1"/>
            <p:nvPr/>
          </p:nvSpPr>
          <p:spPr>
            <a:xfrm>
              <a:off x="6865903" y="750845"/>
              <a:ext cx="481142" cy="411453"/>
            </a:xfrm>
            <a:prstGeom prst="rect">
              <a:avLst/>
            </a:prstGeom>
            <a:noFill/>
          </p:spPr>
          <p:txBody>
            <a:bodyPr wrap="square" rtlCol="0">
              <a:spAutoFit/>
            </a:bodyPr>
            <a:lstStyle/>
            <a:p>
              <a:pPr algn="ctr"/>
              <a:r>
                <a:rPr lang="en-US" sz="1000" dirty="0">
                  <a:solidFill>
                    <a:srgbClr val="000000"/>
                  </a:solidFill>
                </a:rPr>
                <a:t>Last Week</a:t>
              </a:r>
            </a:p>
          </p:txBody>
        </p:sp>
        <p:sp>
          <p:nvSpPr>
            <p:cNvPr id="16" name="TextBox 15">
              <a:extLst>
                <a:ext uri="{FF2B5EF4-FFF2-40B4-BE49-F238E27FC236}">
                  <a16:creationId xmlns:a16="http://schemas.microsoft.com/office/drawing/2014/main" id="{B4EC2037-DB9D-4B80-A953-B9B078312811}"/>
                </a:ext>
              </a:extLst>
            </p:cNvPr>
            <p:cNvSpPr txBox="1"/>
            <p:nvPr/>
          </p:nvSpPr>
          <p:spPr>
            <a:xfrm>
              <a:off x="7596873" y="729386"/>
              <a:ext cx="517579" cy="411453"/>
            </a:xfrm>
            <a:prstGeom prst="rect">
              <a:avLst/>
            </a:prstGeom>
            <a:noFill/>
          </p:spPr>
          <p:txBody>
            <a:bodyPr wrap="square" rtlCol="0">
              <a:spAutoFit/>
            </a:bodyPr>
            <a:lstStyle/>
            <a:p>
              <a:pPr algn="ctr"/>
              <a:r>
                <a:rPr lang="en-US" sz="1000" dirty="0">
                  <a:solidFill>
                    <a:srgbClr val="000000"/>
                  </a:solidFill>
                </a:rPr>
                <a:t>This Week</a:t>
              </a:r>
            </a:p>
          </p:txBody>
        </p:sp>
        <p:sp>
          <p:nvSpPr>
            <p:cNvPr id="17" name="TextBox 16">
              <a:extLst>
                <a:ext uri="{FF2B5EF4-FFF2-40B4-BE49-F238E27FC236}">
                  <a16:creationId xmlns:a16="http://schemas.microsoft.com/office/drawing/2014/main" id="{98BDD70E-C444-45EB-965D-ACE711C01BBA}"/>
                </a:ext>
              </a:extLst>
            </p:cNvPr>
            <p:cNvSpPr txBox="1"/>
            <p:nvPr/>
          </p:nvSpPr>
          <p:spPr>
            <a:xfrm>
              <a:off x="6865903" y="513918"/>
              <a:ext cx="2255746" cy="253201"/>
            </a:xfrm>
            <a:prstGeom prst="rect">
              <a:avLst/>
            </a:prstGeom>
            <a:noFill/>
          </p:spPr>
          <p:txBody>
            <a:bodyPr wrap="none" rtlCol="0">
              <a:spAutoFit/>
            </a:bodyPr>
            <a:lstStyle/>
            <a:p>
              <a:r>
                <a:rPr lang="en-US" sz="1000" b="1" dirty="0">
                  <a:solidFill>
                    <a:srgbClr val="000000"/>
                  </a:solidFill>
                </a:rPr>
                <a:t>Overall Project Status:        On budget:</a:t>
              </a:r>
            </a:p>
          </p:txBody>
        </p:sp>
        <p:cxnSp>
          <p:nvCxnSpPr>
            <p:cNvPr id="18" name="Straight Connector 17">
              <a:extLst>
                <a:ext uri="{FF2B5EF4-FFF2-40B4-BE49-F238E27FC236}">
                  <a16:creationId xmlns:a16="http://schemas.microsoft.com/office/drawing/2014/main" id="{026C3E68-2423-4C14-A84B-A6B4841EFFE7}"/>
                </a:ext>
              </a:extLst>
            </p:cNvPr>
            <p:cNvCxnSpPr>
              <a:cxnSpLocks/>
              <a:stCxn id="13" idx="0"/>
              <a:endCxn id="13" idx="2"/>
            </p:cNvCxnSpPr>
            <p:nvPr/>
          </p:nvCxnSpPr>
          <p:spPr>
            <a:xfrm>
              <a:off x="6927891" y="551650"/>
              <a:ext cx="0" cy="727955"/>
            </a:xfrm>
            <a:prstGeom prst="line">
              <a:avLst/>
            </a:prstGeom>
            <a:ln w="9525"/>
          </p:spPr>
          <p:style>
            <a:lnRef idx="1">
              <a:schemeClr val="accent1"/>
            </a:lnRef>
            <a:fillRef idx="0">
              <a:schemeClr val="accent1"/>
            </a:fillRef>
            <a:effectRef idx="0">
              <a:schemeClr val="accent1"/>
            </a:effectRef>
            <a:fontRef idx="minor">
              <a:schemeClr val="tx1"/>
            </a:fontRef>
          </p:style>
        </p:cxnSp>
      </p:grpSp>
      <p:graphicFrame>
        <p:nvGraphicFramePr>
          <p:cNvPr id="19" name="Table 18">
            <a:extLst>
              <a:ext uri="{FF2B5EF4-FFF2-40B4-BE49-F238E27FC236}">
                <a16:creationId xmlns:a16="http://schemas.microsoft.com/office/drawing/2014/main" id="{0755CDCF-AE66-402E-9388-0A959A3EFB2D}"/>
              </a:ext>
            </a:extLst>
          </p:cNvPr>
          <p:cNvGraphicFramePr>
            <a:graphicFrameLocks noGrp="1"/>
          </p:cNvGraphicFramePr>
          <p:nvPr>
            <p:extLst/>
          </p:nvPr>
        </p:nvGraphicFramePr>
        <p:xfrm>
          <a:off x="4800287" y="2244720"/>
          <a:ext cx="4148433" cy="851337"/>
        </p:xfrm>
        <a:graphic>
          <a:graphicData uri="http://schemas.openxmlformats.org/drawingml/2006/table">
            <a:tbl>
              <a:tblPr/>
              <a:tblGrid>
                <a:gridCol w="4148433">
                  <a:extLst>
                    <a:ext uri="{9D8B030D-6E8A-4147-A177-3AD203B41FA5}">
                      <a16:colId xmlns:a16="http://schemas.microsoft.com/office/drawing/2014/main" val="2172506949"/>
                    </a:ext>
                  </a:extLst>
                </a:gridCol>
              </a:tblGrid>
              <a:tr h="212856">
                <a:tc>
                  <a:txBody>
                    <a:bodyPr/>
                    <a:lstStyle/>
                    <a:p>
                      <a:pPr marL="91440" marR="0" lvl="1" indent="-91440" algn="ctr" defTabSz="914400" rtl="0" eaLnBrk="1" fontAlgn="b" latinLnBrk="0" hangingPunct="1">
                        <a:lnSpc>
                          <a:spcPct val="100000"/>
                        </a:lnSpc>
                        <a:spcBef>
                          <a:spcPts val="0"/>
                        </a:spcBef>
                        <a:spcAft>
                          <a:spcPts val="0"/>
                        </a:spcAft>
                        <a:buClrTx/>
                        <a:buSzTx/>
                        <a:buFontTx/>
                        <a:buNone/>
                        <a:tabLst/>
                        <a:defRPr/>
                      </a:pPr>
                      <a:r>
                        <a:rPr lang="en-US" sz="1000" b="1" i="0" u="none" strike="noStrike" kern="1200" baseline="0" dirty="0">
                          <a:solidFill>
                            <a:schemeClr val="bg1"/>
                          </a:solidFill>
                          <a:effectLst/>
                          <a:latin typeface="Calibri" panose="020F0502020204030204" pitchFamily="34" charset="0"/>
                          <a:ea typeface="+mn-ea"/>
                          <a:cs typeface="Calibri" panose="020F0502020204030204" pitchFamily="34" charset="0"/>
                        </a:rPr>
                        <a:t>Project Description</a:t>
                      </a:r>
                    </a:p>
                  </a:txBody>
                  <a:tcPr marL="45720" marR="0"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990269395"/>
                  </a:ext>
                </a:extLst>
              </a:tr>
              <a:tr h="638481">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r>
                        <a:rPr lang="en-US" sz="1000" dirty="0">
                          <a:solidFill>
                            <a:schemeClr val="tx1"/>
                          </a:solidFill>
                          <a:cs typeface="Calibri" panose="020F0502020204030204" pitchFamily="34" charset="0"/>
                        </a:rPr>
                        <a:t>&lt;brief description of the project, including any special business challenges or objectives, platform, etc.&gt;</a:t>
                      </a: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6709952"/>
                  </a:ext>
                </a:extLst>
              </a:tr>
            </a:tbl>
          </a:graphicData>
        </a:graphic>
      </p:graphicFrame>
      <p:sp>
        <p:nvSpPr>
          <p:cNvPr id="20" name="Flowchart: Process 19">
            <a:extLst>
              <a:ext uri="{FF2B5EF4-FFF2-40B4-BE49-F238E27FC236}">
                <a16:creationId xmlns:a16="http://schemas.microsoft.com/office/drawing/2014/main" id="{7E667888-E198-4067-A457-DFE9AF705017}"/>
              </a:ext>
            </a:extLst>
          </p:cNvPr>
          <p:cNvSpPr/>
          <p:nvPr/>
        </p:nvSpPr>
        <p:spPr bwMode="auto">
          <a:xfrm>
            <a:off x="8017524" y="1748576"/>
            <a:ext cx="269964" cy="247742"/>
          </a:xfrm>
          <a:prstGeom prst="flowChart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dirty="0">
              <a:solidFill>
                <a:srgbClr val="000000"/>
              </a:solidFill>
            </a:endParaRPr>
          </a:p>
        </p:txBody>
      </p:sp>
      <p:graphicFrame>
        <p:nvGraphicFramePr>
          <p:cNvPr id="21" name="Table 20">
            <a:extLst>
              <a:ext uri="{FF2B5EF4-FFF2-40B4-BE49-F238E27FC236}">
                <a16:creationId xmlns:a16="http://schemas.microsoft.com/office/drawing/2014/main" id="{EC9FB128-70A4-469C-B76B-8A91D66E6F3A}"/>
              </a:ext>
            </a:extLst>
          </p:cNvPr>
          <p:cNvGraphicFramePr>
            <a:graphicFrameLocks noGrp="1"/>
          </p:cNvGraphicFramePr>
          <p:nvPr>
            <p:extLst/>
          </p:nvPr>
        </p:nvGraphicFramePr>
        <p:xfrm>
          <a:off x="4807855" y="3153760"/>
          <a:ext cx="4133296" cy="2627186"/>
        </p:xfrm>
        <a:graphic>
          <a:graphicData uri="http://schemas.openxmlformats.org/drawingml/2006/table">
            <a:tbl>
              <a:tblPr/>
              <a:tblGrid>
                <a:gridCol w="2066648">
                  <a:extLst>
                    <a:ext uri="{9D8B030D-6E8A-4147-A177-3AD203B41FA5}">
                      <a16:colId xmlns:a16="http://schemas.microsoft.com/office/drawing/2014/main" val="20000"/>
                    </a:ext>
                  </a:extLst>
                </a:gridCol>
                <a:gridCol w="2066648">
                  <a:extLst>
                    <a:ext uri="{9D8B030D-6E8A-4147-A177-3AD203B41FA5}">
                      <a16:colId xmlns:a16="http://schemas.microsoft.com/office/drawing/2014/main" val="20001"/>
                    </a:ext>
                  </a:extLst>
                </a:gridCol>
              </a:tblGrid>
              <a:tr h="219300">
                <a:tc gridSpan="2">
                  <a:txBody>
                    <a:bodyPr/>
                    <a:lstStyle/>
                    <a:p>
                      <a:pPr marL="91440" indent="-91440" algn="ctr" rtl="0" fontAlgn="ctr"/>
                      <a:r>
                        <a:rPr lang="en-US" sz="1000" b="1" i="0" u="none" strike="noStrike" dirty="0">
                          <a:solidFill>
                            <a:srgbClr val="FFFFFF"/>
                          </a:solidFill>
                          <a:latin typeface="Calibri"/>
                        </a:rPr>
                        <a:t>Critical Activities (This </a:t>
                      </a:r>
                      <a:r>
                        <a:rPr lang="en-US" sz="1000" b="1" i="0" u="none" strike="noStrike" baseline="0" dirty="0">
                          <a:solidFill>
                            <a:srgbClr val="FFFFFF"/>
                          </a:solidFill>
                          <a:latin typeface="Calibri"/>
                        </a:rPr>
                        <a:t>Week)</a:t>
                      </a:r>
                      <a:endParaRPr lang="en-US" sz="1000" b="1" i="0" u="none" strike="noStrike" dirty="0">
                        <a:solidFill>
                          <a:srgbClr val="FFFFFF"/>
                        </a:solidFill>
                        <a:latin typeface="Calibri"/>
                      </a:endParaRPr>
                    </a:p>
                  </a:txBody>
                  <a:tcPr marL="45720" marR="0"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hMerge="1">
                  <a:txBody>
                    <a:bodyPr/>
                    <a:lstStyle/>
                    <a:p>
                      <a:pPr marL="91440" indent="-91440" algn="ctr" rtl="0" fontAlgn="ctr"/>
                      <a:endParaRPr lang="en-US" sz="900" b="1" i="0" u="none" strike="noStrike" dirty="0">
                        <a:solidFill>
                          <a:srgbClr val="FFFFFF"/>
                        </a:solidFill>
                        <a:latin typeface="Calibri"/>
                      </a:endParaRPr>
                    </a:p>
                  </a:txBody>
                  <a:tcPr marL="45720" marR="0"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419349">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dirty="0">
                          <a:solidFill>
                            <a:schemeClr val="tx1"/>
                          </a:solidFill>
                          <a:cs typeface="Calibri" panose="020F0502020204030204" pitchFamily="34" charset="0"/>
                        </a:rPr>
                        <a:t>&lt;brief description of critical issue encountered this week, as well as major accomplishments.&gt;</a:t>
                      </a:r>
                    </a:p>
                    <a:p>
                      <a:pPr marL="91440" marR="0" lvl="0" indent="-91440" algn="l" defTabSz="914400" rtl="0" eaLnBrk="1" fontAlgn="b" latinLnBrk="0" hangingPunct="1">
                        <a:lnSpc>
                          <a:spcPct val="100000"/>
                        </a:lnSpc>
                        <a:spcBef>
                          <a:spcPts val="0"/>
                        </a:spcBef>
                        <a:spcAft>
                          <a:spcPts val="0"/>
                        </a:spcAft>
                        <a:buClrTx/>
                        <a:buSzTx/>
                        <a:buFontTx/>
                        <a:buChar char="-"/>
                        <a:tabLst/>
                        <a:defRPr/>
                      </a:pPr>
                      <a:endParaRPr lang="en-US" sz="8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45720" marR="0"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91440" marR="0" lvl="0" indent="-91440" algn="l" defTabSz="914400" rtl="0" eaLnBrk="1" fontAlgn="b" latinLnBrk="0" hangingPunct="1">
                        <a:lnSpc>
                          <a:spcPct val="100000"/>
                        </a:lnSpc>
                        <a:spcBef>
                          <a:spcPts val="0"/>
                        </a:spcBef>
                        <a:spcAft>
                          <a:spcPts val="0"/>
                        </a:spcAft>
                        <a:buClrTx/>
                        <a:buSzTx/>
                        <a:buFontTx/>
                        <a:buChar char="-"/>
                        <a:tabLst/>
                        <a:defRPr/>
                      </a:pPr>
                      <a:endParaRPr kumimoji="1" lang="en-US" sz="1200" kern="1200" dirty="0">
                        <a:solidFill>
                          <a:schemeClr val="tx1"/>
                        </a:solidFill>
                        <a:effectLst/>
                        <a:latin typeface="+mn-lt"/>
                        <a:ea typeface="+mn-ea"/>
                        <a:cs typeface="+mn-cs"/>
                      </a:endParaRPr>
                    </a:p>
                  </a:txBody>
                  <a:tcPr marL="45720" marR="0"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57182">
                <a:tc>
                  <a:txBody>
                    <a:bodyPr/>
                    <a:lstStyle/>
                    <a:p>
                      <a:pPr marL="91440" marR="0" lvl="1" indent="-91440" algn="ctr" defTabSz="914400" rtl="0" eaLnBrk="1" fontAlgn="b" latinLnBrk="0" hangingPunct="1">
                        <a:lnSpc>
                          <a:spcPct val="100000"/>
                        </a:lnSpc>
                        <a:spcBef>
                          <a:spcPts val="0"/>
                        </a:spcBef>
                        <a:spcAft>
                          <a:spcPts val="0"/>
                        </a:spcAft>
                        <a:buClrTx/>
                        <a:buSzTx/>
                        <a:buFontTx/>
                        <a:buNone/>
                        <a:tabLst/>
                        <a:defRPr/>
                      </a:pPr>
                      <a:r>
                        <a:rPr lang="en-US" sz="1000" b="1" i="0" u="none" strike="noStrike" kern="1200" baseline="0" dirty="0">
                          <a:solidFill>
                            <a:schemeClr val="bg1"/>
                          </a:solidFill>
                          <a:effectLst/>
                          <a:latin typeface="Calibri" panose="020F0502020204030204" pitchFamily="34" charset="0"/>
                          <a:ea typeface="+mn-ea"/>
                          <a:cs typeface="Calibri" panose="020F0502020204030204" pitchFamily="34" charset="0"/>
                        </a:rPr>
                        <a:t>Key Open Issues</a:t>
                      </a:r>
                    </a:p>
                  </a:txBody>
                  <a:tcPr marL="45720" marR="0"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marL="91440" marR="0" lvl="0" indent="-91440" algn="ctr" defTabSz="914400" rtl="0" eaLnBrk="1" fontAlgn="b" latinLnBrk="0" hangingPunct="1">
                        <a:lnSpc>
                          <a:spcPct val="100000"/>
                        </a:lnSpc>
                        <a:spcBef>
                          <a:spcPts val="0"/>
                        </a:spcBef>
                        <a:spcAft>
                          <a:spcPts val="0"/>
                        </a:spcAft>
                        <a:buClrTx/>
                        <a:buSzTx/>
                        <a:buFontTx/>
                        <a:buNone/>
                        <a:tabLst/>
                        <a:defRPr/>
                      </a:pPr>
                      <a:r>
                        <a:rPr lang="en-US" sz="1000" b="1" i="0" u="none" strike="noStrike" kern="1200" baseline="0" dirty="0">
                          <a:solidFill>
                            <a:schemeClr val="bg1"/>
                          </a:solidFill>
                          <a:effectLst/>
                          <a:latin typeface="Calibri" panose="020F0502020204030204" pitchFamily="34" charset="0"/>
                          <a:ea typeface="+mn-ea"/>
                          <a:cs typeface="+mn-cs"/>
                        </a:rPr>
                        <a:t>Plan to Address</a:t>
                      </a:r>
                    </a:p>
                  </a:txBody>
                  <a:tcPr marL="45720" marR="0"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2"/>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r>
                        <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rPr>
                        <a:t>&lt;open issue&gt;</a:t>
                      </a: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r>
                        <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rPr>
                        <a:t>&lt;plan to address issue&gt;</a:t>
                      </a: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0843677"/>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923621"/>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749988"/>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910551"/>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0729498"/>
                  </a:ext>
                </a:extLst>
              </a:tr>
              <a:tr h="302413">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indent="0" algn="l" defTabSz="914400" rtl="0" eaLnBrk="1" fontAlgn="b" latinLnBrk="0" hangingPunct="1">
                        <a:lnSpc>
                          <a:spcPct val="100000"/>
                        </a:lnSpc>
                        <a:spcBef>
                          <a:spcPts val="0"/>
                        </a:spcBef>
                        <a:spcAft>
                          <a:spcPts val="0"/>
                        </a:spcAft>
                        <a:buClrTx/>
                        <a:buSzTx/>
                        <a:buFont typeface="Arial" pitchFamily="34" charset="0"/>
                        <a:buNone/>
                        <a:tabLst/>
                        <a:defRPr/>
                      </a:pPr>
                      <a:endParaRPr lang="en-US" sz="1000" b="0" i="0" u="none" strike="noStrike" kern="1200" baseline="0" dirty="0">
                        <a:solidFill>
                          <a:schemeClr val="tx1"/>
                        </a:solidFill>
                        <a:effectLst/>
                        <a:latin typeface="Calibri" panose="020F0502020204030204" pitchFamily="34" charset="0"/>
                        <a:ea typeface="+mn-ea"/>
                        <a:cs typeface="Calibri" panose="020F0502020204030204" pitchFamily="34" charset="0"/>
                      </a:endParaRPr>
                    </a:p>
                  </a:txBody>
                  <a:tcPr marL="7144" marR="7144" marT="714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683241"/>
                  </a:ext>
                </a:extLst>
              </a:tr>
            </a:tbl>
          </a:graphicData>
        </a:graphic>
      </p:graphicFrame>
      <p:sp>
        <p:nvSpPr>
          <p:cNvPr id="22" name="Flowchart: Process 21">
            <a:extLst>
              <a:ext uri="{FF2B5EF4-FFF2-40B4-BE49-F238E27FC236}">
                <a16:creationId xmlns:a16="http://schemas.microsoft.com/office/drawing/2014/main" id="{6C9F22E5-6C13-4EEF-959B-8990DCD4213A}"/>
              </a:ext>
            </a:extLst>
          </p:cNvPr>
          <p:cNvSpPr/>
          <p:nvPr/>
        </p:nvSpPr>
        <p:spPr bwMode="auto">
          <a:xfrm>
            <a:off x="8475443" y="1742027"/>
            <a:ext cx="269964" cy="247742"/>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endParaRPr lang="en-US" dirty="0">
              <a:solidFill>
                <a:srgbClr val="000000"/>
              </a:solidFill>
            </a:endParaRPr>
          </a:p>
        </p:txBody>
      </p:sp>
      <p:sp>
        <p:nvSpPr>
          <p:cNvPr id="23" name="TextBox 22">
            <a:extLst>
              <a:ext uri="{FF2B5EF4-FFF2-40B4-BE49-F238E27FC236}">
                <a16:creationId xmlns:a16="http://schemas.microsoft.com/office/drawing/2014/main" id="{80B9C437-0512-489F-8FE8-C44FBADFCC9A}"/>
              </a:ext>
            </a:extLst>
          </p:cNvPr>
          <p:cNvSpPr txBox="1"/>
          <p:nvPr/>
        </p:nvSpPr>
        <p:spPr>
          <a:xfrm>
            <a:off x="6195271" y="941942"/>
            <a:ext cx="1823884" cy="553998"/>
          </a:xfrm>
          <a:prstGeom prst="rect">
            <a:avLst/>
          </a:prstGeom>
          <a:noFill/>
        </p:spPr>
        <p:txBody>
          <a:bodyPr wrap="square" rtlCol="0">
            <a:spAutoFit/>
          </a:bodyPr>
          <a:lstStyle/>
          <a:p>
            <a:r>
              <a:rPr lang="en-US" sz="1000" dirty="0">
                <a:solidFill>
                  <a:srgbClr val="000000"/>
                </a:solidFill>
                <a:latin typeface="Interstate Mazda Regular" panose="00000000000000020000" pitchFamily="2" charset="0"/>
                <a:ea typeface="Interstate Mazda" charset="0"/>
                <a:cs typeface="Interstate Mazda" charset="0"/>
              </a:rPr>
              <a:t>Infra </a:t>
            </a:r>
            <a:r>
              <a:rPr lang="en-US" sz="1000" dirty="0" err="1">
                <a:solidFill>
                  <a:srgbClr val="000000"/>
                </a:solidFill>
                <a:latin typeface="Interstate Mazda Regular" panose="00000000000000020000" pitchFamily="2" charset="0"/>
                <a:ea typeface="Interstate Mazda" charset="0"/>
                <a:cs typeface="Interstate Mazda" charset="0"/>
              </a:rPr>
              <a:t>Req</a:t>
            </a:r>
            <a:r>
              <a:rPr lang="en-US" sz="1000" dirty="0">
                <a:solidFill>
                  <a:srgbClr val="000000"/>
                </a:solidFill>
                <a:latin typeface="Interstate Mazda Regular" panose="00000000000000020000" pitchFamily="2" charset="0"/>
                <a:ea typeface="Interstate Mazda" charset="0"/>
                <a:cs typeface="Interstate Mazda" charset="0"/>
              </a:rPr>
              <a:t>: _   Committed: _ </a:t>
            </a:r>
          </a:p>
          <a:p>
            <a:r>
              <a:rPr lang="en-US" sz="1000" dirty="0">
                <a:solidFill>
                  <a:srgbClr val="000000"/>
                </a:solidFill>
                <a:latin typeface="Interstate Mazda Regular" panose="00000000000000020000" pitchFamily="2" charset="0"/>
                <a:ea typeface="Interstate Mazda" charset="0"/>
                <a:cs typeface="Interstate Mazda" charset="0"/>
              </a:rPr>
              <a:t>Data </a:t>
            </a:r>
            <a:r>
              <a:rPr lang="en-US" sz="1000" dirty="0" err="1">
                <a:solidFill>
                  <a:srgbClr val="000000"/>
                </a:solidFill>
                <a:latin typeface="Interstate Mazda Regular" panose="00000000000000020000" pitchFamily="2" charset="0"/>
                <a:ea typeface="Interstate Mazda" charset="0"/>
                <a:cs typeface="Interstate Mazda" charset="0"/>
              </a:rPr>
              <a:t>Req</a:t>
            </a:r>
            <a:r>
              <a:rPr lang="en-US" sz="1000" dirty="0">
                <a:solidFill>
                  <a:srgbClr val="000000"/>
                </a:solidFill>
                <a:latin typeface="Interstate Mazda Regular" panose="00000000000000020000" pitchFamily="2" charset="0"/>
                <a:ea typeface="Interstate Mazda" charset="0"/>
                <a:cs typeface="Interstate Mazda" charset="0"/>
              </a:rPr>
              <a:t>: _   Committed: _</a:t>
            </a:r>
          </a:p>
          <a:p>
            <a:r>
              <a:rPr lang="en-US" sz="1000" dirty="0">
                <a:solidFill>
                  <a:srgbClr val="000000"/>
                </a:solidFill>
                <a:latin typeface="Interstate Mazda Regular" panose="00000000000000020000" pitchFamily="2" charset="0"/>
                <a:ea typeface="Interstate Mazda" charset="0"/>
                <a:cs typeface="Interstate Mazda" charset="0"/>
              </a:rPr>
              <a:t>App </a:t>
            </a:r>
            <a:r>
              <a:rPr lang="en-US" sz="1000" dirty="0" err="1">
                <a:solidFill>
                  <a:srgbClr val="000000"/>
                </a:solidFill>
                <a:latin typeface="Interstate Mazda Regular" panose="00000000000000020000" pitchFamily="2" charset="0"/>
                <a:ea typeface="Interstate Mazda" charset="0"/>
                <a:cs typeface="Interstate Mazda" charset="0"/>
              </a:rPr>
              <a:t>Req</a:t>
            </a:r>
            <a:r>
              <a:rPr lang="en-US" sz="1000" dirty="0">
                <a:solidFill>
                  <a:srgbClr val="000000"/>
                </a:solidFill>
                <a:latin typeface="Interstate Mazda Regular" panose="00000000000000020000" pitchFamily="2" charset="0"/>
                <a:ea typeface="Interstate Mazda" charset="0"/>
                <a:cs typeface="Interstate Mazda" charset="0"/>
              </a:rPr>
              <a:t>:  _   Committed: _</a:t>
            </a:r>
          </a:p>
        </p:txBody>
      </p:sp>
      <p:sp>
        <p:nvSpPr>
          <p:cNvPr id="24" name="Rectangle 23">
            <a:extLst>
              <a:ext uri="{FF2B5EF4-FFF2-40B4-BE49-F238E27FC236}">
                <a16:creationId xmlns:a16="http://schemas.microsoft.com/office/drawing/2014/main" id="{3BBB6664-55D3-4E26-B35A-9A1379E78DC3}"/>
              </a:ext>
            </a:extLst>
          </p:cNvPr>
          <p:cNvSpPr/>
          <p:nvPr/>
        </p:nvSpPr>
        <p:spPr>
          <a:xfrm>
            <a:off x="6195271" y="947484"/>
            <a:ext cx="1911679" cy="510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152925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23</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The left section provides an overall view of the project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524315"/>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For small, simple projects, the top sheet may capture much of the project plan</a:t>
            </a:r>
          </a:p>
          <a:p>
            <a:pPr marL="742950" lvl="1" indent="-285750">
              <a:buFont typeface="Arial" panose="020B0604020202020204" pitchFamily="34" charset="0"/>
              <a:buChar char="•"/>
            </a:pPr>
            <a:r>
              <a:rPr lang="en-US" altLang="en-US" dirty="0">
                <a:latin typeface="Interstate Mazda Regular" panose="02000503020000020004" pitchFamily="2" charset="0"/>
              </a:rPr>
              <a:t> For larger projects, show the milestones on the top sheet</a:t>
            </a:r>
          </a:p>
          <a:p>
            <a:pPr marL="742950" lvl="1" indent="-285750">
              <a:buFont typeface="Arial" panose="020B0604020202020204" pitchFamily="34" charset="0"/>
              <a:buChar char="•"/>
            </a:pPr>
            <a:r>
              <a:rPr lang="en-US" altLang="en-US" dirty="0">
                <a:latin typeface="Interstate Mazda Regular" panose="02000503020000020004" pitchFamily="2" charset="0"/>
              </a:rPr>
              <a:t>The milestone may be a phase exit, or when an important deliverable is complete</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This offers overall status, sequence of activities, ownership, slips, areas of concern, etc. in one view.</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The open critical issues section calls attention to major factors that must be addressed, and sometimes require executive support</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Use the color coding to highlight areas that are slipping or are being impacted by issues</a:t>
            </a:r>
          </a:p>
          <a:p>
            <a:pPr marL="742950" lvl="1" indent="-285750">
              <a:buFont typeface="Arial" panose="020B0604020202020204" pitchFamily="34" charset="0"/>
              <a:buChar char="•"/>
            </a:pPr>
            <a:r>
              <a:rPr lang="en-US" altLang="en-US" dirty="0">
                <a:latin typeface="Interstate Mazda Regular" panose="02000503020000020004" pitchFamily="2" charset="0"/>
              </a:rPr>
              <a:t>The audience always focuses on the </a:t>
            </a:r>
            <a:r>
              <a:rPr lang="en-US" altLang="en-US" dirty="0">
                <a:solidFill>
                  <a:srgbClr val="FF0000"/>
                </a:solidFill>
                <a:latin typeface="Interstate Mazda Regular" panose="02000503020000020004" pitchFamily="2" charset="0"/>
              </a:rPr>
              <a:t>RED</a:t>
            </a:r>
            <a:r>
              <a:rPr lang="en-US" altLang="en-US" dirty="0">
                <a:latin typeface="Interstate Mazda Regular" panose="02000503020000020004" pitchFamily="2" charset="0"/>
              </a:rPr>
              <a:t>!</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266744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24</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A closer look at the top sheet…</a:t>
            </a:r>
            <a:endParaRPr lang="en-US" dirty="0"/>
          </a:p>
        </p:txBody>
      </p:sp>
      <p:pic>
        <p:nvPicPr>
          <p:cNvPr id="6" name="Picture 5">
            <a:extLst>
              <a:ext uri="{FF2B5EF4-FFF2-40B4-BE49-F238E27FC236}">
                <a16:creationId xmlns:a16="http://schemas.microsoft.com/office/drawing/2014/main" id="{7C6313F0-C101-401B-B787-D9354F74143F}"/>
              </a:ext>
            </a:extLst>
          </p:cNvPr>
          <p:cNvPicPr>
            <a:picLocks noChangeAspect="1"/>
          </p:cNvPicPr>
          <p:nvPr/>
        </p:nvPicPr>
        <p:blipFill rotWithShape="1">
          <a:blip r:embed="rId3"/>
          <a:srcRect l="22363" t="26565" r="13940" b="10144"/>
          <a:stretch/>
        </p:blipFill>
        <p:spPr>
          <a:xfrm>
            <a:off x="3040520" y="2772847"/>
            <a:ext cx="4024336" cy="2249292"/>
          </a:xfrm>
          <a:prstGeom prst="rect">
            <a:avLst/>
          </a:prstGeom>
        </p:spPr>
      </p:pic>
      <p:sp>
        <p:nvSpPr>
          <p:cNvPr id="9" name="TextBox 8">
            <a:extLst>
              <a:ext uri="{FF2B5EF4-FFF2-40B4-BE49-F238E27FC236}">
                <a16:creationId xmlns:a16="http://schemas.microsoft.com/office/drawing/2014/main" id="{432AF343-8D27-45FE-9ABC-2EDA512ABA43}"/>
              </a:ext>
            </a:extLst>
          </p:cNvPr>
          <p:cNvSpPr txBox="1"/>
          <p:nvPr/>
        </p:nvSpPr>
        <p:spPr>
          <a:xfrm>
            <a:off x="189664" y="2135749"/>
            <a:ext cx="2667077" cy="307777"/>
          </a:xfrm>
          <a:prstGeom prst="rect">
            <a:avLst/>
          </a:prstGeom>
          <a:noFill/>
        </p:spPr>
        <p:txBody>
          <a:bodyPr wrap="none" rtlCol="0">
            <a:spAutoFit/>
          </a:bodyPr>
          <a:lstStyle/>
          <a:p>
            <a:r>
              <a:rPr kumimoji="1" lang="en-US" sz="1400" dirty="0">
                <a:latin typeface="Interstate Mazda Regular" panose="00000000000000020000" pitchFamily="2" charset="0"/>
                <a:ea typeface="Interstate Mazda" charset="0"/>
                <a:cs typeface="Interstate Mazda" charset="0"/>
              </a:rPr>
              <a:t>Shade completed rows in gray</a:t>
            </a:r>
          </a:p>
        </p:txBody>
      </p:sp>
      <p:cxnSp>
        <p:nvCxnSpPr>
          <p:cNvPr id="11" name="Straight Arrow Connector 10">
            <a:extLst>
              <a:ext uri="{FF2B5EF4-FFF2-40B4-BE49-F238E27FC236}">
                <a16:creationId xmlns:a16="http://schemas.microsoft.com/office/drawing/2014/main" id="{EB674EFA-5820-4B90-9B57-2A915A06E7DE}"/>
              </a:ext>
            </a:extLst>
          </p:cNvPr>
          <p:cNvCxnSpPr>
            <a:stCxn id="9" idx="2"/>
          </p:cNvCxnSpPr>
          <p:nvPr/>
        </p:nvCxnSpPr>
        <p:spPr>
          <a:xfrm>
            <a:off x="1523203" y="2443526"/>
            <a:ext cx="1430681" cy="927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70A04A2-ED31-460D-A33D-AB06686CCDB0}"/>
              </a:ext>
            </a:extLst>
          </p:cNvPr>
          <p:cNvSpPr txBox="1"/>
          <p:nvPr/>
        </p:nvSpPr>
        <p:spPr>
          <a:xfrm>
            <a:off x="2856741" y="1827972"/>
            <a:ext cx="1774525" cy="307777"/>
          </a:xfrm>
          <a:prstGeom prst="rect">
            <a:avLst/>
          </a:prstGeom>
          <a:noFill/>
        </p:spPr>
        <p:txBody>
          <a:bodyPr wrap="none" rtlCol="0">
            <a:spAutoFit/>
          </a:bodyPr>
          <a:lstStyle/>
          <a:p>
            <a:r>
              <a:rPr kumimoji="1" lang="en-US" sz="1400" dirty="0">
                <a:latin typeface="Interstate Mazda Regular" panose="00000000000000020000" pitchFamily="2" charset="0"/>
                <a:ea typeface="Interstate Mazda" charset="0"/>
                <a:cs typeface="Interstate Mazda" charset="0"/>
              </a:rPr>
              <a:t>Update report date</a:t>
            </a:r>
          </a:p>
        </p:txBody>
      </p:sp>
      <p:cxnSp>
        <p:nvCxnSpPr>
          <p:cNvPr id="13" name="Straight Arrow Connector 12">
            <a:extLst>
              <a:ext uri="{FF2B5EF4-FFF2-40B4-BE49-F238E27FC236}">
                <a16:creationId xmlns:a16="http://schemas.microsoft.com/office/drawing/2014/main" id="{E087DB9F-D188-4304-8C6A-3DCC3404FC02}"/>
              </a:ext>
            </a:extLst>
          </p:cNvPr>
          <p:cNvCxnSpPr>
            <a:cxnSpLocks/>
          </p:cNvCxnSpPr>
          <p:nvPr/>
        </p:nvCxnSpPr>
        <p:spPr>
          <a:xfrm>
            <a:off x="3388789" y="2109822"/>
            <a:ext cx="216737" cy="593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C6470A-15B1-4326-BD3C-869258D2AE4B}"/>
              </a:ext>
            </a:extLst>
          </p:cNvPr>
          <p:cNvSpPr txBox="1"/>
          <p:nvPr/>
        </p:nvSpPr>
        <p:spPr>
          <a:xfrm>
            <a:off x="7428741" y="2482600"/>
            <a:ext cx="1537061" cy="954107"/>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Overall status this </a:t>
            </a:r>
            <a:r>
              <a:rPr lang="en-US" sz="1400" dirty="0">
                <a:latin typeface="Interstate Mazda Regular" panose="00000000000000020000" pitchFamily="2" charset="0"/>
                <a:ea typeface="Interstate Mazda" charset="0"/>
                <a:cs typeface="Interstate Mazda" charset="0"/>
              </a:rPr>
              <a:t>week and last; also overall budget status</a:t>
            </a:r>
            <a:endParaRPr kumimoji="1" lang="en-US" sz="1400" dirty="0">
              <a:latin typeface="Interstate Mazda Regular" panose="00000000000000020000" pitchFamily="2" charset="0"/>
              <a:ea typeface="Interstate Mazda" charset="0"/>
              <a:cs typeface="Interstate Mazda" charset="0"/>
            </a:endParaRPr>
          </a:p>
        </p:txBody>
      </p:sp>
      <p:sp>
        <p:nvSpPr>
          <p:cNvPr id="15" name="TextBox 14">
            <a:extLst>
              <a:ext uri="{FF2B5EF4-FFF2-40B4-BE49-F238E27FC236}">
                <a16:creationId xmlns:a16="http://schemas.microsoft.com/office/drawing/2014/main" id="{DAC531EC-E856-4FFA-AD6A-25267363E55D}"/>
              </a:ext>
            </a:extLst>
          </p:cNvPr>
          <p:cNvSpPr txBox="1"/>
          <p:nvPr/>
        </p:nvSpPr>
        <p:spPr>
          <a:xfrm>
            <a:off x="7473332" y="3619196"/>
            <a:ext cx="1545021" cy="523220"/>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What happened this week?</a:t>
            </a:r>
          </a:p>
        </p:txBody>
      </p:sp>
      <p:sp>
        <p:nvSpPr>
          <p:cNvPr id="16" name="TextBox 15">
            <a:extLst>
              <a:ext uri="{FF2B5EF4-FFF2-40B4-BE49-F238E27FC236}">
                <a16:creationId xmlns:a16="http://schemas.microsoft.com/office/drawing/2014/main" id="{FCDA3846-E765-4430-B366-6975F41413B8}"/>
              </a:ext>
            </a:extLst>
          </p:cNvPr>
          <p:cNvSpPr txBox="1"/>
          <p:nvPr/>
        </p:nvSpPr>
        <p:spPr>
          <a:xfrm>
            <a:off x="6022905" y="5369168"/>
            <a:ext cx="2995448" cy="738664"/>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Remove closed issues, add new issues and plans, update open issues</a:t>
            </a:r>
          </a:p>
        </p:txBody>
      </p:sp>
      <p:sp>
        <p:nvSpPr>
          <p:cNvPr id="17" name="TextBox 16">
            <a:extLst>
              <a:ext uri="{FF2B5EF4-FFF2-40B4-BE49-F238E27FC236}">
                <a16:creationId xmlns:a16="http://schemas.microsoft.com/office/drawing/2014/main" id="{4937FB93-D272-40B1-B99D-15744E399C9D}"/>
              </a:ext>
            </a:extLst>
          </p:cNvPr>
          <p:cNvSpPr txBox="1"/>
          <p:nvPr/>
        </p:nvSpPr>
        <p:spPr>
          <a:xfrm>
            <a:off x="273746" y="5242539"/>
            <a:ext cx="2995448" cy="954107"/>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Update status of key milestones and activities, only modify revised dates. Update row color status.</a:t>
            </a:r>
          </a:p>
        </p:txBody>
      </p:sp>
      <p:sp>
        <p:nvSpPr>
          <p:cNvPr id="18" name="TextBox 17">
            <a:extLst>
              <a:ext uri="{FF2B5EF4-FFF2-40B4-BE49-F238E27FC236}">
                <a16:creationId xmlns:a16="http://schemas.microsoft.com/office/drawing/2014/main" id="{6E1D4986-47D5-402B-9861-A4CA265E3933}"/>
              </a:ext>
            </a:extLst>
          </p:cNvPr>
          <p:cNvSpPr txBox="1"/>
          <p:nvPr/>
        </p:nvSpPr>
        <p:spPr>
          <a:xfrm>
            <a:off x="4755287" y="1458640"/>
            <a:ext cx="3311880" cy="738664"/>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First time – complete title, Project Lead and owners, and lay out all project milestones and key activities</a:t>
            </a:r>
          </a:p>
        </p:txBody>
      </p:sp>
      <p:cxnSp>
        <p:nvCxnSpPr>
          <p:cNvPr id="19" name="Straight Arrow Connector 18">
            <a:extLst>
              <a:ext uri="{FF2B5EF4-FFF2-40B4-BE49-F238E27FC236}">
                <a16:creationId xmlns:a16="http://schemas.microsoft.com/office/drawing/2014/main" id="{F00F5695-C78A-4AE0-9515-2F4591B1D990}"/>
              </a:ext>
            </a:extLst>
          </p:cNvPr>
          <p:cNvCxnSpPr>
            <a:cxnSpLocks/>
          </p:cNvCxnSpPr>
          <p:nvPr/>
        </p:nvCxnSpPr>
        <p:spPr>
          <a:xfrm flipH="1">
            <a:off x="5052688" y="2197304"/>
            <a:ext cx="344851" cy="50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8140DA-B7D8-429B-9C74-B88D68B290D0}"/>
              </a:ext>
            </a:extLst>
          </p:cNvPr>
          <p:cNvCxnSpPr>
            <a:cxnSpLocks/>
          </p:cNvCxnSpPr>
          <p:nvPr/>
        </p:nvCxnSpPr>
        <p:spPr>
          <a:xfrm>
            <a:off x="5641984" y="2185857"/>
            <a:ext cx="91886" cy="72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9D3E57-A3D5-4E7E-82F2-E98EDA1F54F7}"/>
              </a:ext>
            </a:extLst>
          </p:cNvPr>
          <p:cNvCxnSpPr>
            <a:cxnSpLocks/>
          </p:cNvCxnSpPr>
          <p:nvPr/>
        </p:nvCxnSpPr>
        <p:spPr>
          <a:xfrm flipH="1">
            <a:off x="4190280" y="2197304"/>
            <a:ext cx="970778" cy="65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82C41F-B9D2-4BB6-987E-D2BC12E61AF1}"/>
              </a:ext>
            </a:extLst>
          </p:cNvPr>
          <p:cNvCxnSpPr>
            <a:cxnSpLocks/>
          </p:cNvCxnSpPr>
          <p:nvPr/>
        </p:nvCxnSpPr>
        <p:spPr>
          <a:xfrm flipH="1">
            <a:off x="6957319" y="2907120"/>
            <a:ext cx="563311" cy="247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DAF1DA-6A90-45C2-92E7-4689518274D8}"/>
              </a:ext>
            </a:extLst>
          </p:cNvPr>
          <p:cNvCxnSpPr>
            <a:cxnSpLocks/>
          </p:cNvCxnSpPr>
          <p:nvPr/>
        </p:nvCxnSpPr>
        <p:spPr>
          <a:xfrm flipH="1">
            <a:off x="6957319" y="3845673"/>
            <a:ext cx="563311" cy="103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3E5B18-D1EB-4A37-AFC4-53CDBFEC6C67}"/>
              </a:ext>
            </a:extLst>
          </p:cNvPr>
          <p:cNvCxnSpPr>
            <a:cxnSpLocks/>
          </p:cNvCxnSpPr>
          <p:nvPr/>
        </p:nvCxnSpPr>
        <p:spPr>
          <a:xfrm>
            <a:off x="5900125" y="2191413"/>
            <a:ext cx="236481" cy="133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4B10DF-3293-4239-8F10-EF458869C8D6}"/>
              </a:ext>
            </a:extLst>
          </p:cNvPr>
          <p:cNvCxnSpPr>
            <a:cxnSpLocks/>
          </p:cNvCxnSpPr>
          <p:nvPr/>
        </p:nvCxnSpPr>
        <p:spPr>
          <a:xfrm flipH="1" flipV="1">
            <a:off x="5975608" y="4929477"/>
            <a:ext cx="1308539" cy="487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CE96B0-F6A4-45BE-8955-057A33ED546B}"/>
              </a:ext>
            </a:extLst>
          </p:cNvPr>
          <p:cNvCxnSpPr>
            <a:cxnSpLocks/>
          </p:cNvCxnSpPr>
          <p:nvPr/>
        </p:nvCxnSpPr>
        <p:spPr>
          <a:xfrm flipV="1">
            <a:off x="1619070" y="4142416"/>
            <a:ext cx="1334814" cy="116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57EB896-4A65-48A1-9FD5-E9B3D6847609}"/>
              </a:ext>
            </a:extLst>
          </p:cNvPr>
          <p:cNvSpPr txBox="1"/>
          <p:nvPr/>
        </p:nvSpPr>
        <p:spPr>
          <a:xfrm>
            <a:off x="122623" y="3743604"/>
            <a:ext cx="2785510" cy="523220"/>
          </a:xfrm>
          <a:prstGeom prst="rect">
            <a:avLst/>
          </a:prstGeom>
          <a:noFill/>
        </p:spPr>
        <p:txBody>
          <a:bodyPr wrap="square" rtlCol="0">
            <a:spAutoFit/>
          </a:bodyPr>
          <a:lstStyle/>
          <a:p>
            <a:r>
              <a:rPr kumimoji="1" lang="en-US" sz="1400" dirty="0">
                <a:latin typeface="Interstate Mazda Regular" panose="00000000000000020000" pitchFamily="2" charset="0"/>
                <a:ea typeface="Interstate Mazda" charset="0"/>
                <a:cs typeface="Interstate Mazda" charset="0"/>
              </a:rPr>
              <a:t>Create a relevant view of milestones for THIS project</a:t>
            </a:r>
          </a:p>
        </p:txBody>
      </p:sp>
      <p:cxnSp>
        <p:nvCxnSpPr>
          <p:cNvPr id="28" name="Straight Arrow Connector 27">
            <a:extLst>
              <a:ext uri="{FF2B5EF4-FFF2-40B4-BE49-F238E27FC236}">
                <a16:creationId xmlns:a16="http://schemas.microsoft.com/office/drawing/2014/main" id="{F3BB431B-E72A-461A-9AF3-716A2FF0A6D1}"/>
              </a:ext>
            </a:extLst>
          </p:cNvPr>
          <p:cNvCxnSpPr>
            <a:cxnSpLocks/>
          </p:cNvCxnSpPr>
          <p:nvPr/>
        </p:nvCxnSpPr>
        <p:spPr>
          <a:xfrm flipV="1">
            <a:off x="2350448" y="3880806"/>
            <a:ext cx="591206" cy="16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99F5727-5547-491B-81D6-1BC3A90AFF96}"/>
              </a:ext>
            </a:extLst>
          </p:cNvPr>
          <p:cNvSpPr txBox="1"/>
          <p:nvPr/>
        </p:nvSpPr>
        <p:spPr>
          <a:xfrm>
            <a:off x="958195" y="1531286"/>
            <a:ext cx="2603277" cy="307777"/>
          </a:xfrm>
          <a:prstGeom prst="rect">
            <a:avLst/>
          </a:prstGeom>
          <a:noFill/>
        </p:spPr>
        <p:txBody>
          <a:bodyPr wrap="none" rtlCol="0">
            <a:spAutoFit/>
          </a:bodyPr>
          <a:lstStyle/>
          <a:p>
            <a:r>
              <a:rPr kumimoji="1" lang="en-US" sz="1400" dirty="0">
                <a:latin typeface="Interstate Mazda Regular" panose="00000000000000020000" pitchFamily="2" charset="0"/>
                <a:ea typeface="Interstate Mazda" charset="0"/>
                <a:cs typeface="Interstate Mazda" charset="0"/>
              </a:rPr>
              <a:t>Specify if this rolls up to EVP</a:t>
            </a:r>
          </a:p>
        </p:txBody>
      </p:sp>
      <p:cxnSp>
        <p:nvCxnSpPr>
          <p:cNvPr id="30" name="Straight Arrow Connector 29">
            <a:extLst>
              <a:ext uri="{FF2B5EF4-FFF2-40B4-BE49-F238E27FC236}">
                <a16:creationId xmlns:a16="http://schemas.microsoft.com/office/drawing/2014/main" id="{AF72EF42-6B0A-47F9-860F-12B423E9F437}"/>
              </a:ext>
            </a:extLst>
          </p:cNvPr>
          <p:cNvCxnSpPr>
            <a:cxnSpLocks/>
          </p:cNvCxnSpPr>
          <p:nvPr/>
        </p:nvCxnSpPr>
        <p:spPr>
          <a:xfrm>
            <a:off x="2662223" y="1839063"/>
            <a:ext cx="429657" cy="105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45C749-D3EE-43FE-BB12-F0A906F69695}"/>
              </a:ext>
            </a:extLst>
          </p:cNvPr>
          <p:cNvSpPr txBox="1"/>
          <p:nvPr/>
        </p:nvSpPr>
        <p:spPr>
          <a:xfrm>
            <a:off x="5745812" y="2710767"/>
            <a:ext cx="1333370" cy="323165"/>
          </a:xfrm>
          <a:prstGeom prst="rect">
            <a:avLst/>
          </a:prstGeom>
          <a:noFill/>
        </p:spPr>
        <p:txBody>
          <a:bodyPr wrap="square" rtlCol="0">
            <a:spAutoFit/>
          </a:bodyPr>
          <a:lstStyle/>
          <a:p>
            <a:r>
              <a:rPr lang="en-US" sz="500" dirty="0">
                <a:solidFill>
                  <a:srgbClr val="000000"/>
                </a:solidFill>
                <a:latin typeface="Interstate Mazda Regular" panose="00000000000000020000" pitchFamily="2" charset="0"/>
                <a:ea typeface="Interstate Mazda" charset="0"/>
                <a:cs typeface="Interstate Mazda" charset="0"/>
              </a:rPr>
              <a:t>Infra </a:t>
            </a:r>
            <a:r>
              <a:rPr lang="en-US" sz="500" dirty="0" err="1">
                <a:solidFill>
                  <a:srgbClr val="000000"/>
                </a:solidFill>
                <a:latin typeface="Interstate Mazda Regular" panose="00000000000000020000" pitchFamily="2" charset="0"/>
                <a:ea typeface="Interstate Mazda" charset="0"/>
                <a:cs typeface="Interstate Mazda" charset="0"/>
              </a:rPr>
              <a:t>Req</a:t>
            </a:r>
            <a:r>
              <a:rPr lang="en-US" sz="500" dirty="0">
                <a:solidFill>
                  <a:srgbClr val="000000"/>
                </a:solidFill>
                <a:latin typeface="Interstate Mazda Regular" panose="00000000000000020000" pitchFamily="2" charset="0"/>
                <a:ea typeface="Interstate Mazda" charset="0"/>
                <a:cs typeface="Interstate Mazda" charset="0"/>
              </a:rPr>
              <a:t>: _   Committed: _ </a:t>
            </a:r>
          </a:p>
          <a:p>
            <a:r>
              <a:rPr lang="en-US" sz="500" dirty="0">
                <a:solidFill>
                  <a:srgbClr val="000000"/>
                </a:solidFill>
                <a:latin typeface="Interstate Mazda Regular" panose="00000000000000020000" pitchFamily="2" charset="0"/>
                <a:ea typeface="Interstate Mazda" charset="0"/>
                <a:cs typeface="Interstate Mazda" charset="0"/>
              </a:rPr>
              <a:t>Data </a:t>
            </a:r>
            <a:r>
              <a:rPr lang="en-US" sz="500" dirty="0" err="1">
                <a:solidFill>
                  <a:srgbClr val="000000"/>
                </a:solidFill>
                <a:latin typeface="Interstate Mazda Regular" panose="00000000000000020000" pitchFamily="2" charset="0"/>
                <a:ea typeface="Interstate Mazda" charset="0"/>
                <a:cs typeface="Interstate Mazda" charset="0"/>
              </a:rPr>
              <a:t>Req</a:t>
            </a:r>
            <a:r>
              <a:rPr lang="en-US" sz="500" dirty="0">
                <a:solidFill>
                  <a:srgbClr val="000000"/>
                </a:solidFill>
                <a:latin typeface="Interstate Mazda Regular" panose="00000000000000020000" pitchFamily="2" charset="0"/>
                <a:ea typeface="Interstate Mazda" charset="0"/>
                <a:cs typeface="Interstate Mazda" charset="0"/>
              </a:rPr>
              <a:t>: _   Committed: _</a:t>
            </a:r>
          </a:p>
          <a:p>
            <a:r>
              <a:rPr lang="en-US" sz="500" dirty="0">
                <a:solidFill>
                  <a:srgbClr val="000000"/>
                </a:solidFill>
                <a:latin typeface="Interstate Mazda Regular" panose="00000000000000020000" pitchFamily="2" charset="0"/>
                <a:ea typeface="Interstate Mazda" charset="0"/>
                <a:cs typeface="Interstate Mazda" charset="0"/>
              </a:rPr>
              <a:t>App </a:t>
            </a:r>
            <a:r>
              <a:rPr lang="en-US" sz="500" dirty="0" err="1">
                <a:solidFill>
                  <a:srgbClr val="000000"/>
                </a:solidFill>
                <a:latin typeface="Interstate Mazda Regular" panose="00000000000000020000" pitchFamily="2" charset="0"/>
                <a:ea typeface="Interstate Mazda" charset="0"/>
                <a:cs typeface="Interstate Mazda" charset="0"/>
              </a:rPr>
              <a:t>Req</a:t>
            </a:r>
            <a:r>
              <a:rPr lang="en-US" sz="500" dirty="0">
                <a:solidFill>
                  <a:srgbClr val="000000"/>
                </a:solidFill>
                <a:latin typeface="Interstate Mazda Regular" panose="00000000000000020000" pitchFamily="2" charset="0"/>
                <a:ea typeface="Interstate Mazda" charset="0"/>
                <a:cs typeface="Interstate Mazda" charset="0"/>
              </a:rPr>
              <a:t>:  _   Committed: _</a:t>
            </a:r>
          </a:p>
        </p:txBody>
      </p:sp>
      <p:cxnSp>
        <p:nvCxnSpPr>
          <p:cNvPr id="33" name="Straight Arrow Connector 32">
            <a:extLst>
              <a:ext uri="{FF2B5EF4-FFF2-40B4-BE49-F238E27FC236}">
                <a16:creationId xmlns:a16="http://schemas.microsoft.com/office/drawing/2014/main" id="{70972403-0B12-4F5D-9031-74345C99464D}"/>
              </a:ext>
            </a:extLst>
          </p:cNvPr>
          <p:cNvCxnSpPr>
            <a:cxnSpLocks/>
            <a:endCxn id="31" idx="0"/>
          </p:cNvCxnSpPr>
          <p:nvPr/>
        </p:nvCxnSpPr>
        <p:spPr>
          <a:xfrm flipH="1">
            <a:off x="6412497" y="2341700"/>
            <a:ext cx="1010260" cy="369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5CB6C6-CDDF-4A62-AE3E-B9BFE73E35AF}"/>
              </a:ext>
            </a:extLst>
          </p:cNvPr>
          <p:cNvSpPr txBox="1"/>
          <p:nvPr/>
        </p:nvSpPr>
        <p:spPr>
          <a:xfrm>
            <a:off x="7419828" y="2173261"/>
            <a:ext cx="1350811" cy="430887"/>
          </a:xfrm>
          <a:prstGeom prst="rect">
            <a:avLst/>
          </a:prstGeom>
          <a:noFill/>
        </p:spPr>
        <p:txBody>
          <a:bodyPr wrap="square" rtlCol="0">
            <a:spAutoFit/>
          </a:bodyPr>
          <a:lstStyle/>
          <a:p>
            <a:r>
              <a:rPr kumimoji="1" lang="en-US" sz="1050" b="1" dirty="0">
                <a:latin typeface="Interstate Mazda Regular" panose="00000000000000020000" pitchFamily="2" charset="0"/>
                <a:ea typeface="Interstate Mazda" charset="0"/>
                <a:cs typeface="Interstate Mazda" charset="0"/>
              </a:rPr>
              <a:t>Confirm cros</a:t>
            </a:r>
            <a:r>
              <a:rPr lang="en-US" sz="1050" b="1" dirty="0">
                <a:latin typeface="Interstate Mazda Regular" panose="00000000000000020000" pitchFamily="2" charset="0"/>
                <a:ea typeface="Interstate Mazda" charset="0"/>
                <a:cs typeface="Interstate Mazda" charset="0"/>
              </a:rPr>
              <a:t>s dependency</a:t>
            </a:r>
            <a:endParaRPr kumimoji="1" lang="en-US" sz="1050" b="1"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4277556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25</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Issue Management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247317"/>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Issues impact your project and are typically external factors (not planned for) - they may be due to technology, audience, other organizations, etc.  If not addressed, they will delay or even prevent your delivery</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Each issue should be identified, assigned to someone for resolution, have a plan to address it and tracked to closure</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Your top sheet will show the major open issues, but as a project manager you should maintain a complete list with status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Again, a spreadsheet is useful, capturing: issue title, description, assigned to, date identified, planned date to be closed, action to close and status (open or closed and an indicator of severity) </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2065892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26</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Issue Log</a:t>
            </a:r>
            <a:endParaRPr lang="en-US" dirty="0"/>
          </a:p>
        </p:txBody>
      </p:sp>
      <p:graphicFrame>
        <p:nvGraphicFramePr>
          <p:cNvPr id="7" name="Group 61">
            <a:extLst>
              <a:ext uri="{FF2B5EF4-FFF2-40B4-BE49-F238E27FC236}">
                <a16:creationId xmlns:a16="http://schemas.microsoft.com/office/drawing/2014/main" id="{4C266AAF-9B8C-48DC-BA22-1DFC4DDC3AAE}"/>
              </a:ext>
            </a:extLst>
          </p:cNvPr>
          <p:cNvGraphicFramePr>
            <a:graphicFrameLocks noGrp="1"/>
          </p:cNvGraphicFramePr>
          <p:nvPr>
            <p:extLst>
              <p:ext uri="{D42A27DB-BD31-4B8C-83A1-F6EECF244321}">
                <p14:modId xmlns:p14="http://schemas.microsoft.com/office/powerpoint/2010/main" val="3175444689"/>
              </p:ext>
            </p:extLst>
          </p:nvPr>
        </p:nvGraphicFramePr>
        <p:xfrm>
          <a:off x="243362" y="1827240"/>
          <a:ext cx="8672037" cy="1765301"/>
        </p:xfrm>
        <a:graphic>
          <a:graphicData uri="http://schemas.openxmlformats.org/drawingml/2006/table">
            <a:tbl>
              <a:tblPr/>
              <a:tblGrid>
                <a:gridCol w="2406151">
                  <a:extLst>
                    <a:ext uri="{9D8B030D-6E8A-4147-A177-3AD203B41FA5}">
                      <a16:colId xmlns:a16="http://schemas.microsoft.com/office/drawing/2014/main" val="20000"/>
                    </a:ext>
                  </a:extLst>
                </a:gridCol>
                <a:gridCol w="733568">
                  <a:extLst>
                    <a:ext uri="{9D8B030D-6E8A-4147-A177-3AD203B41FA5}">
                      <a16:colId xmlns:a16="http://schemas.microsoft.com/office/drawing/2014/main" val="20001"/>
                    </a:ext>
                  </a:extLst>
                </a:gridCol>
                <a:gridCol w="733568">
                  <a:extLst>
                    <a:ext uri="{9D8B030D-6E8A-4147-A177-3AD203B41FA5}">
                      <a16:colId xmlns:a16="http://schemas.microsoft.com/office/drawing/2014/main" val="4056600938"/>
                    </a:ext>
                  </a:extLst>
                </a:gridCol>
                <a:gridCol w="710354">
                  <a:extLst>
                    <a:ext uri="{9D8B030D-6E8A-4147-A177-3AD203B41FA5}">
                      <a16:colId xmlns:a16="http://schemas.microsoft.com/office/drawing/2014/main" val="20002"/>
                    </a:ext>
                  </a:extLst>
                </a:gridCol>
                <a:gridCol w="710354">
                  <a:extLst>
                    <a:ext uri="{9D8B030D-6E8A-4147-A177-3AD203B41FA5}">
                      <a16:colId xmlns:a16="http://schemas.microsoft.com/office/drawing/2014/main" val="2013948729"/>
                    </a:ext>
                  </a:extLst>
                </a:gridCol>
                <a:gridCol w="1689021">
                  <a:extLst>
                    <a:ext uri="{9D8B030D-6E8A-4147-A177-3AD203B41FA5}">
                      <a16:colId xmlns:a16="http://schemas.microsoft.com/office/drawing/2014/main" val="20003"/>
                    </a:ext>
                  </a:extLst>
                </a:gridCol>
                <a:gridCol w="1689021">
                  <a:extLst>
                    <a:ext uri="{9D8B030D-6E8A-4147-A177-3AD203B41FA5}">
                      <a16:colId xmlns:a16="http://schemas.microsoft.com/office/drawing/2014/main" val="2326906547"/>
                    </a:ext>
                  </a:extLst>
                </a:gridCol>
              </a:tblGrid>
              <a:tr h="711200">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Issue </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Owner</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Date</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Opened</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Target  Date</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Priority</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(L, M, H)</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Actions to Close</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Status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(Open, Closed)</a:t>
                      </a: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0"/>
                  </a:ext>
                </a:extLst>
              </a:tr>
              <a:tr h="352425">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50838">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50838">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4000"/>
                        </a:lnSpc>
                        <a:spcBef>
                          <a:spcPct val="20000"/>
                        </a:spcBef>
                        <a:spcAft>
                          <a:spcPct val="0"/>
                        </a:spcAft>
                        <a:buClr>
                          <a:schemeClr val="accent1"/>
                        </a:buClr>
                        <a:buSzTx/>
                        <a:buFont typeface="Wingdings" panose="05000000000000000000" pitchFamily="2" charset="2"/>
                        <a:buNone/>
                        <a:tabLst/>
                      </a:pP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lvl1pPr>
                        <a:lnSpc>
                          <a:spcPct val="104000"/>
                        </a:lnSpc>
                        <a:spcBef>
                          <a:spcPct val="20000"/>
                        </a:spcBef>
                        <a:buClr>
                          <a:schemeClr val="accent1"/>
                        </a:buClr>
                        <a:buFont typeface="Wingdings" panose="05000000000000000000" pitchFamily="2" charset="2"/>
                        <a:defRPr sz="1200" b="1">
                          <a:solidFill>
                            <a:schemeClr val="tx1"/>
                          </a:solidFill>
                          <a:latin typeface="Arial" panose="020B0604020202020204" pitchFamily="34" charset="0"/>
                          <a:cs typeface="Arial" panose="020B0604020202020204" pitchFamily="34" charset="0"/>
                        </a:defRPr>
                      </a:lvl1pPr>
                      <a:lvl2pPr>
                        <a:lnSpc>
                          <a:spcPct val="104000"/>
                        </a:lnSpc>
                        <a:spcBef>
                          <a:spcPct val="20000"/>
                        </a:spcBef>
                        <a:buClr>
                          <a:schemeClr val="accent1"/>
                        </a:buClr>
                        <a:buSzPct val="70000"/>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chemeClr val="accent1"/>
                        </a:buClr>
                        <a:buFont typeface="SimSun" panose="02010600030101010101" pitchFamily="2" charset="-122"/>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chemeClr val="accent1"/>
                        </a:buClr>
                        <a:buFont typeface="Wingdings" panose="05000000000000000000" pitchFamily="2" charset="2"/>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18288" marB="182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9" name="Rectangle 3">
            <a:extLst>
              <a:ext uri="{FF2B5EF4-FFF2-40B4-BE49-F238E27FC236}">
                <a16:creationId xmlns:a16="http://schemas.microsoft.com/office/drawing/2014/main" id="{D0AC1D93-9CE3-4DF8-A43E-92B32B8FD196}"/>
              </a:ext>
            </a:extLst>
          </p:cNvPr>
          <p:cNvSpPr txBox="1">
            <a:spLocks noChangeArrowheads="1"/>
          </p:cNvSpPr>
          <p:nvPr/>
        </p:nvSpPr>
        <p:spPr>
          <a:xfrm>
            <a:off x="613229" y="4051300"/>
            <a:ext cx="7772400" cy="1763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eaLnBrk="1" hangingPunct="1"/>
            <a:r>
              <a:rPr lang="en-US" altLang="en-US" sz="1800" dirty="0">
                <a:latin typeface="Interstate Mazda Regular" panose="02000503020000020004" pitchFamily="2" charset="0"/>
              </a:rPr>
              <a:t>When Issues are not resolved, they will cause impact the project</a:t>
            </a:r>
          </a:p>
          <a:p>
            <a:pPr eaLnBrk="1" hangingPunct="1"/>
            <a:r>
              <a:rPr lang="en-US" altLang="en-US" sz="1800" dirty="0">
                <a:latin typeface="Interstate Mazda Regular" panose="02000503020000020004" pitchFamily="2" charset="0"/>
              </a:rPr>
              <a:t>Use the log to track your issues – make sure they have owners; focus on progress by tracking the target date for closure  </a:t>
            </a:r>
          </a:p>
          <a:p>
            <a:pPr eaLnBrk="1" hangingPunct="1"/>
            <a:r>
              <a:rPr lang="en-US" altLang="en-US" sz="1800" dirty="0">
                <a:latin typeface="Interstate Mazda Regular" panose="02000503020000020004" pitchFamily="2" charset="0"/>
              </a:rPr>
              <a:t>Be proactive.  Ensure the issue is understood, has an owner, and a plan and date for closure.  </a:t>
            </a:r>
          </a:p>
          <a:p>
            <a:pPr eaLnBrk="1" hangingPunct="1"/>
            <a:r>
              <a:rPr lang="en-US" altLang="en-US" sz="1800" dirty="0">
                <a:latin typeface="Interstate Mazda Regular" panose="02000503020000020004" pitchFamily="2" charset="0"/>
              </a:rPr>
              <a:t>If you have no owner or date for a high priority issue, your project is in RED status</a:t>
            </a:r>
          </a:p>
        </p:txBody>
      </p:sp>
    </p:spTree>
    <p:extLst>
      <p:ext uri="{BB962C8B-B14F-4D97-AF65-F5344CB8AC3E}">
        <p14:creationId xmlns:p14="http://schemas.microsoft.com/office/powerpoint/2010/main" val="587648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27</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Dealing with risks</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5355312"/>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For some projects, you will want to identify risks and associated mitigation plans.  Better to plan for a disaster before it happens, then be caught without a plan</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Risks are determined by playing out “what if” scenarios…</a:t>
            </a:r>
          </a:p>
          <a:p>
            <a:pPr marL="742950" lvl="1" indent="-285750">
              <a:buFont typeface="Arial" panose="020B0604020202020204" pitchFamily="34" charset="0"/>
              <a:buChar char="•"/>
            </a:pPr>
            <a:r>
              <a:rPr lang="en-US" altLang="en-US" dirty="0">
                <a:latin typeface="Interstate Mazda Regular" panose="02000503020000020004" pitchFamily="2" charset="0"/>
              </a:rPr>
              <a:t>What will happen if I cannot fully staff key roles?</a:t>
            </a:r>
          </a:p>
          <a:p>
            <a:pPr marL="742950" lvl="1" indent="-285750">
              <a:buFont typeface="Arial" panose="020B0604020202020204" pitchFamily="34" charset="0"/>
              <a:buChar char="•"/>
            </a:pPr>
            <a:r>
              <a:rPr lang="en-US" altLang="en-US" dirty="0">
                <a:latin typeface="Interstate Mazda Regular" panose="02000503020000020004" pitchFamily="2" charset="0"/>
              </a:rPr>
              <a:t>What will happen if a critical dependency fails to deliver?</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For each risk, create a mitigation plan</a:t>
            </a:r>
          </a:p>
          <a:p>
            <a:pPr marL="742950" lvl="1" indent="-285750">
              <a:buFont typeface="Arial" panose="020B0604020202020204" pitchFamily="34" charset="0"/>
              <a:buChar char="•"/>
            </a:pPr>
            <a:r>
              <a:rPr lang="en-US" altLang="en-US" dirty="0">
                <a:latin typeface="Interstate Mazda Regular" panose="02000503020000020004" pitchFamily="2" charset="0"/>
              </a:rPr>
              <a:t>Some mitigation plans may require an additional investment </a:t>
            </a:r>
          </a:p>
          <a:p>
            <a:pPr marL="742950" lvl="1" indent="-285750">
              <a:buFont typeface="Arial" panose="020B0604020202020204" pitchFamily="34" charset="0"/>
              <a:buChar char="•"/>
            </a:pPr>
            <a:r>
              <a:rPr lang="en-US" altLang="en-US" dirty="0">
                <a:latin typeface="Interstate Mazda Regular" panose="02000503020000020004" pitchFamily="2" charset="0"/>
              </a:rPr>
              <a:t>However, if the risk is serious enough, it is warranted to reduce overall project risk</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Often, a mitigation plan may be a manual process, or a method for falling back to original processes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You may also have risks that may occur over the course of the project (technical environment unavailable for UAT, etc.) </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1075437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28</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Formal steps in risk management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3970318"/>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Risk Identification – they may identified at any time in the project life cycle, but the earlier the better</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Risk Analysis – this includes understanding the impact of the risk (very high to very low) and the probability it will occur (again, very high to very low). This allows the risks to be prioritized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Response Planning – how will you respond to the risk? Develop executable plans to respond to the risk if it becomes reality</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Tracking and Control – Monitor the risks.  Risks can change over the life of a project, and as they change, response plans will change</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Reaction – Implement risk actions when the actual risk occurs</a:t>
            </a:r>
            <a:endParaRPr kumimoji="1" lang="en-US" dirty="0">
              <a:latin typeface="Interstate Mazda Regular" panose="02000503020000020004" pitchFamily="2" charset="0"/>
              <a:ea typeface="Interstate Mazda" charset="0"/>
              <a:cs typeface="Interstate Mazda" charset="0"/>
            </a:endParaRPr>
          </a:p>
        </p:txBody>
      </p:sp>
    </p:spTree>
    <p:extLst>
      <p:ext uri="{BB962C8B-B14F-4D97-AF65-F5344CB8AC3E}">
        <p14:creationId xmlns:p14="http://schemas.microsoft.com/office/powerpoint/2010/main" val="199515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Your instructor for this session</a:t>
            </a:r>
          </a:p>
        </p:txBody>
      </p:sp>
      <p:sp>
        <p:nvSpPr>
          <p:cNvPr id="10" name="TextBox 9">
            <a:extLst>
              <a:ext uri="{FF2B5EF4-FFF2-40B4-BE49-F238E27FC236}">
                <a16:creationId xmlns:a16="http://schemas.microsoft.com/office/drawing/2014/main" id="{1C957B68-7246-40F5-89A1-9B66CCA53F41}"/>
              </a:ext>
            </a:extLst>
          </p:cNvPr>
          <p:cNvSpPr txBox="1"/>
          <p:nvPr/>
        </p:nvSpPr>
        <p:spPr>
          <a:xfrm>
            <a:off x="717736" y="3377414"/>
            <a:ext cx="7703127" cy="3693319"/>
          </a:xfrm>
          <a:prstGeom prst="rect">
            <a:avLst/>
          </a:prstGeom>
          <a:noFill/>
        </p:spPr>
        <p:txBody>
          <a:bodyPr wrap="square" rtlCol="0">
            <a:spAutoFit/>
          </a:bodyPr>
          <a:lstStyle/>
          <a:p>
            <a:pPr marL="285750"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Patrick Halfpenny, Senior Manager, Application Development</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Over 23 years of IT and Project Management Experience with Minacs, DaimlerChrysler and MNAO</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Served as Minacs first IT project manager</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IT Project+ and PMP Certified</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University of New Mexico, B.A. Economics</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Central Michigan University;  Master of Science in Information Resource Management</a:t>
            </a:r>
          </a:p>
          <a:p>
            <a:pPr marL="742950" lvl="1" indent="-285750">
              <a:buFont typeface="Arial" panose="020B0604020202020204" pitchFamily="34" charset="0"/>
              <a:buChar char="•"/>
            </a:pPr>
            <a:r>
              <a:rPr lang="en-US" dirty="0">
                <a:latin typeface="Interstate Mazda Regular" panose="00000000000000020000" pitchFamily="2" charset="0"/>
                <a:ea typeface="Interstate Mazda" charset="0"/>
                <a:cs typeface="Interstate Mazda" charset="0"/>
              </a:rPr>
              <a:t>Portfolio of work includes management of consumer websites for multiple OEMs as well as backend marketing systems</a:t>
            </a:r>
          </a:p>
          <a:p>
            <a:pPr marL="285750" indent="-285750">
              <a:buFont typeface="Arial" panose="020B0604020202020204" pitchFamily="34" charset="0"/>
              <a:buChar char="•"/>
            </a:pPr>
            <a:endParaRPr lang="en-US" dirty="0">
              <a:latin typeface="Interstate Mazda Regular" panose="00000000000000020000" pitchFamily="2" charset="0"/>
              <a:ea typeface="Interstate Mazda" charset="0"/>
              <a:cs typeface="Interstate Mazda" charset="0"/>
            </a:endParaRPr>
          </a:p>
          <a:p>
            <a:pPr marL="285750" indent="-285750">
              <a:buFont typeface="Arial" panose="020B0604020202020204" pitchFamily="34" charset="0"/>
              <a:buChar char="•"/>
            </a:pPr>
            <a:endParaRPr lang="en-US" dirty="0">
              <a:latin typeface="Interstate Mazda Regular" panose="00000000000000020000" pitchFamily="2" charset="0"/>
              <a:ea typeface="Interstate Mazda" charset="0"/>
              <a:cs typeface="Interstate Mazda" charset="0"/>
            </a:endParaRP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pic>
        <p:nvPicPr>
          <p:cNvPr id="6" name="Picture 5">
            <a:extLst>
              <a:ext uri="{FF2B5EF4-FFF2-40B4-BE49-F238E27FC236}">
                <a16:creationId xmlns:a16="http://schemas.microsoft.com/office/drawing/2014/main" id="{325C8BF8-57E6-4865-BC5A-514C772E4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773" y="1156855"/>
            <a:ext cx="2111970" cy="2111970"/>
          </a:xfrm>
          <a:prstGeom prst="rect">
            <a:avLst/>
          </a:prstGeom>
        </p:spPr>
      </p:pic>
    </p:spTree>
    <p:extLst>
      <p:ext uri="{BB962C8B-B14F-4D97-AF65-F5344CB8AC3E}">
        <p14:creationId xmlns:p14="http://schemas.microsoft.com/office/powerpoint/2010/main" val="2383547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29</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Contingency management </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3693319"/>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No project plan is perfect – there will always be deviations – sometimes for the better but more typically for the worse</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Consider the overall complexity of the project and any uncertainties</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Establish a contingency factor</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The contingency is applied to the project budget as a percentage</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A contingency factor may also be applied to the end date (often as additional test or development time)</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Setting contingencies at the start helps manage expectations</a:t>
            </a:r>
            <a:endParaRPr kumimoji="1" lang="en-US" dirty="0">
              <a:latin typeface="Interstate Mazda Regular" panose="02000503020000020004" pitchFamily="2" charset="0"/>
              <a:ea typeface="Interstate Mazda" charset="0"/>
              <a:cs typeface="Interstate Mazda" charset="0"/>
            </a:endParaRPr>
          </a:p>
        </p:txBody>
      </p:sp>
    </p:spTree>
    <p:extLst>
      <p:ext uri="{BB962C8B-B14F-4D97-AF65-F5344CB8AC3E}">
        <p14:creationId xmlns:p14="http://schemas.microsoft.com/office/powerpoint/2010/main" val="842185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30</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Agile versus Waterfall</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3970318"/>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Waterfall refers to phased projects which start at basic requirements and end with a completed deliverable</a:t>
            </a:r>
          </a:p>
          <a:p>
            <a:pPr marL="742950" lvl="1" indent="-285750">
              <a:buFont typeface="Arial" panose="020B0604020202020204" pitchFamily="34" charset="0"/>
              <a:buChar char="•"/>
            </a:pPr>
            <a:r>
              <a:rPr lang="en-US" altLang="en-US" dirty="0">
                <a:latin typeface="Interstate Mazda Regular" panose="02000503020000020004" pitchFamily="2" charset="0"/>
              </a:rPr>
              <a:t>Common phases like requirements, design, build, test and rollout</a:t>
            </a:r>
          </a:p>
          <a:p>
            <a:pPr marL="742950" lvl="1" indent="-285750">
              <a:buFont typeface="Arial" panose="020B0604020202020204" pitchFamily="34" charset="0"/>
              <a:buChar char="•"/>
            </a:pPr>
            <a:endParaRPr lang="en-US" altLang="en-US" dirty="0">
              <a:latin typeface="Interstate Mazda Regular" panose="02000503020000020004" pitchFamily="2" charset="0"/>
            </a:endParaRPr>
          </a:p>
          <a:p>
            <a:pPr marL="285750" indent="-285750">
              <a:buFont typeface="Arial" panose="020B0604020202020204" pitchFamily="34" charset="0"/>
              <a:buChar char="•"/>
            </a:pPr>
            <a:r>
              <a:rPr lang="en-US" altLang="en-US" dirty="0">
                <a:latin typeface="Interstate Mazda Regular" panose="02000503020000020004" pitchFamily="2" charset="0"/>
              </a:rPr>
              <a:t> Agile is a different way to structure a project and team</a:t>
            </a:r>
          </a:p>
          <a:p>
            <a:pPr marL="742950" lvl="1"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Iterative “sprints”</a:t>
            </a:r>
          </a:p>
          <a:p>
            <a:pPr marL="742950" lvl="1" indent="-285750">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Daily stand-ups (scrum meetings)</a:t>
            </a:r>
          </a:p>
          <a:p>
            <a:pPr marL="742950" lvl="1"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Direct user involvement on </a:t>
            </a:r>
            <a:r>
              <a:rPr lang="en-US" dirty="0">
                <a:latin typeface="Interstate Mazda Regular" panose="02000503020000020004" pitchFamily="2" charset="0"/>
                <a:ea typeface="Interstate Mazda" charset="0"/>
                <a:cs typeface="Interstate Mazda" charset="0"/>
              </a:rPr>
              <a:t>teams</a:t>
            </a:r>
          </a:p>
          <a:p>
            <a:pPr marL="742950" lvl="1" indent="-285750">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Agile is not new nor is it necessarily faster (a common assumption given the name) – but can provide small drops of function sooner</a:t>
            </a:r>
          </a:p>
          <a:p>
            <a:pPr marL="742950" lvl="1" indent="-285750">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The Agile Manifesto was written in 2001</a:t>
            </a:r>
            <a:endParaRPr kumimoji="1" lang="en-US" dirty="0">
              <a:latin typeface="Interstate Mazda Regular" panose="02000503020000020004" pitchFamily="2" charset="0"/>
              <a:ea typeface="Interstate Mazda" charset="0"/>
              <a:cs typeface="Interstate Mazda" charset="0"/>
            </a:endParaRPr>
          </a:p>
          <a:p>
            <a:pPr lvl="1"/>
            <a:endParaRPr kumimoji="1" lang="en-US" dirty="0">
              <a:latin typeface="Interstate Mazda Regular" panose="02000503020000020004" pitchFamily="2" charset="0"/>
              <a:ea typeface="Interstate Mazda" charset="0"/>
              <a:cs typeface="Interstate Mazda" charset="0"/>
            </a:endParaRPr>
          </a:p>
        </p:txBody>
      </p:sp>
    </p:spTree>
    <p:extLst>
      <p:ext uri="{BB962C8B-B14F-4D97-AF65-F5344CB8AC3E}">
        <p14:creationId xmlns:p14="http://schemas.microsoft.com/office/powerpoint/2010/main" val="2410267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31</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Project management – the completion date</a:t>
            </a:r>
          </a:p>
        </p:txBody>
      </p:sp>
      <p:pic>
        <p:nvPicPr>
          <p:cNvPr id="7" name="Online Media 6">
            <a:hlinkClick r:id="" action="ppaction://media"/>
            <a:extLst>
              <a:ext uri="{FF2B5EF4-FFF2-40B4-BE49-F238E27FC236}">
                <a16:creationId xmlns:a16="http://schemas.microsoft.com/office/drawing/2014/main" id="{A592B514-AA57-45A2-821A-1BF4E7A67AAF}"/>
              </a:ext>
            </a:extLst>
          </p:cNvPr>
          <p:cNvPicPr>
            <a:picLocks noRot="1" noChangeAspect="1"/>
          </p:cNvPicPr>
          <p:nvPr>
            <a:videoFile r:link="rId1"/>
          </p:nvPr>
        </p:nvPicPr>
        <p:blipFill>
          <a:blip r:embed="rId4"/>
          <a:stretch>
            <a:fillRect/>
          </a:stretch>
        </p:blipFill>
        <p:spPr>
          <a:xfrm>
            <a:off x="1231473" y="1618369"/>
            <a:ext cx="6131539" cy="4598655"/>
          </a:xfrm>
          <a:prstGeom prst="rect">
            <a:avLst/>
          </a:prstGeom>
        </p:spPr>
      </p:pic>
    </p:spTree>
    <p:extLst>
      <p:ext uri="{BB962C8B-B14F-4D97-AF65-F5344CB8AC3E}">
        <p14:creationId xmlns:p14="http://schemas.microsoft.com/office/powerpoint/2010/main" val="3131336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32</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Part 3 – Conclusion</a:t>
            </a:r>
            <a:endParaRPr lang="en-US" dirty="0"/>
          </a:p>
        </p:txBody>
      </p:sp>
      <p:pic>
        <p:nvPicPr>
          <p:cNvPr id="8196" name="Picture 4" descr="Image result for finish line mazda raceway">
            <a:extLst>
              <a:ext uri="{FF2B5EF4-FFF2-40B4-BE49-F238E27FC236}">
                <a16:creationId xmlns:a16="http://schemas.microsoft.com/office/drawing/2014/main" id="{DCFBFBDA-BBA7-45ED-AE24-AFCC63F2A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817" y="2026008"/>
            <a:ext cx="5690507" cy="401749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finish line mazda raceway">
            <a:extLst>
              <a:ext uri="{FF2B5EF4-FFF2-40B4-BE49-F238E27FC236}">
                <a16:creationId xmlns:a16="http://schemas.microsoft.com/office/drawing/2014/main" id="{0FB2DF48-ADB1-4934-B57A-B7FCDE945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43" y="1291771"/>
            <a:ext cx="4292128" cy="285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28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33</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Start with the basics</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3416320"/>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Create a simple project plan for efforts that have clear deliverables, a target date and multiple resources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For very large efforts, consider the project charter</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lang="en-US" dirty="0">
                <a:latin typeface="Interstate Mazda Regular" panose="02000503020000020004" pitchFamily="2" charset="0"/>
                <a:ea typeface="Interstate Mazda" charset="0"/>
                <a:cs typeface="Interstate Mazda" charset="0"/>
              </a:rPr>
              <a:t>Use the top sheet to report overall status</a:t>
            </a:r>
          </a:p>
          <a:p>
            <a:pPr marL="285750" indent="-285750" eaLnBrk="1" hangingPunct="1">
              <a:buFont typeface="Arial" panose="020B0604020202020204" pitchFamily="34" charset="0"/>
              <a:buChar char="•"/>
            </a:pPr>
            <a:endParaRPr kumimoji="1"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Identify and track issues</a:t>
            </a:r>
          </a:p>
          <a:p>
            <a:pPr marL="285750" indent="-285750" eaLnBrk="1" hangingPunct="1">
              <a:buFont typeface="Arial" panose="020B0604020202020204" pitchFamily="34" charset="0"/>
              <a:buChar char="•"/>
            </a:pPr>
            <a:endParaRPr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Address scope changes with appropriate re-planning</a:t>
            </a:r>
          </a:p>
          <a:p>
            <a:pPr marL="285750" indent="-285750" eaLnBrk="1" hangingPunct="1">
              <a:buFont typeface="Arial" panose="020B0604020202020204" pitchFamily="34" charset="0"/>
              <a:buChar char="•"/>
            </a:pPr>
            <a:endParaRPr lang="en-US" dirty="0">
              <a:latin typeface="Interstate Mazda Regular" panose="02000503020000020004" pitchFamily="2" charset="0"/>
              <a:ea typeface="Interstate Mazda" charset="0"/>
              <a:cs typeface="Interstate Mazda" charset="0"/>
            </a:endParaRPr>
          </a:p>
          <a:p>
            <a:pPr marL="285750" indent="-285750" eaLnBrk="1" hangingPunct="1">
              <a:buFont typeface="Arial" panose="020B0604020202020204" pitchFamily="34" charset="0"/>
              <a:buChar char="•"/>
            </a:pPr>
            <a:r>
              <a:rPr kumimoji="1" lang="en-US" dirty="0">
                <a:latin typeface="Interstate Mazda Regular" panose="02000503020000020004" pitchFamily="2" charset="0"/>
                <a:ea typeface="Interstate Mazda" charset="0"/>
                <a:cs typeface="Interstate Mazda" charset="0"/>
              </a:rPr>
              <a:t>Ask the IT PMO for guidance</a:t>
            </a:r>
          </a:p>
        </p:txBody>
      </p:sp>
    </p:spTree>
    <p:extLst>
      <p:ext uri="{BB962C8B-B14F-4D97-AF65-F5344CB8AC3E}">
        <p14:creationId xmlns:p14="http://schemas.microsoft.com/office/powerpoint/2010/main" val="1130654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34</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Some reasons why projects fail</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15692" y="1281544"/>
            <a:ext cx="8180821" cy="5355312"/>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Failure to set and manage customer expectations/scope</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Failure to manage scope/requirement changes (“scope creep”)</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Poor requirements (incomplete, not fully understood, inaccurate)</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Inaccurate estimates (effort to complete tasks)</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Lack of contingency planning/funding</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Poor project management </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Project plan not sufficiently detailed/decomposed</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Project organization/roles not clearly defined</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Lack of change control</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Failure to plan for project risks (this is related to contingency management)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Inadequate communications and project reporting</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Poor senior management support</a:t>
            </a:r>
          </a:p>
          <a:p>
            <a:pPr marL="742950" lvl="1" indent="-285750">
              <a:buFont typeface="Arial" panose="020B0604020202020204" pitchFamily="34" charset="0"/>
              <a:buChar char="•"/>
            </a:pPr>
            <a:r>
              <a:rPr lang="en-US" altLang="en-US" dirty="0">
                <a:latin typeface="Interstate Mazda Regular" panose="02000503020000020004" pitchFamily="2" charset="0"/>
              </a:rPr>
              <a:t>Typically a lack of support for scope change management </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Problems with new products/technologies</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Skill shortfall on project team</a:t>
            </a: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At a broader initiative level, failure to deliver committed business benefits (stemming from inaccurate/overly optimistic business justification)</a:t>
            </a:r>
          </a:p>
        </p:txBody>
      </p:sp>
    </p:spTree>
    <p:extLst>
      <p:ext uri="{BB962C8B-B14F-4D97-AF65-F5344CB8AC3E}">
        <p14:creationId xmlns:p14="http://schemas.microsoft.com/office/powerpoint/2010/main" val="13909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35</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Growing in the project management discipline</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5078313"/>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Reading is highly recommended first step. Some reasonable books are…</a:t>
            </a:r>
          </a:p>
          <a:p>
            <a:pPr marL="742950" lvl="1" indent="-285750">
              <a:buFont typeface="Arial" panose="020B0604020202020204" pitchFamily="34" charset="0"/>
              <a:buChar char="•"/>
            </a:pPr>
            <a:endParaRPr lang="en-US" altLang="en-US" dirty="0">
              <a:latin typeface="Interstate Mazda Regular" panose="02000503020000020004" pitchFamily="2" charset="0"/>
            </a:endParaRPr>
          </a:p>
          <a:p>
            <a:pPr marL="742950" lvl="1" indent="-285750">
              <a:buFont typeface="Arial" panose="020B0604020202020204" pitchFamily="34" charset="0"/>
              <a:buChar char="•"/>
            </a:pPr>
            <a:r>
              <a:rPr lang="en-US" altLang="en-US" dirty="0">
                <a:latin typeface="Interstate Mazda Regular" panose="02000503020000020004" pitchFamily="2" charset="0"/>
              </a:rPr>
              <a:t>The Phoenix Project</a:t>
            </a:r>
          </a:p>
          <a:p>
            <a:pPr marL="742950" lvl="1" indent="-285750">
              <a:buFont typeface="Arial" panose="020B0604020202020204" pitchFamily="34" charset="0"/>
              <a:buChar char="•"/>
            </a:pPr>
            <a:r>
              <a:rPr lang="en-US" altLang="en-US" dirty="0">
                <a:latin typeface="Interstate Mazda Regular" panose="02000503020000020004" pitchFamily="2" charset="0"/>
              </a:rPr>
              <a:t>Project Management for Dummies</a:t>
            </a:r>
          </a:p>
          <a:p>
            <a:pPr marL="742950" lvl="1" indent="-285750">
              <a:buFont typeface="Arial" panose="020B0604020202020204" pitchFamily="34" charset="0"/>
              <a:buChar char="•"/>
            </a:pPr>
            <a:r>
              <a:rPr lang="en-US" altLang="en-US" dirty="0">
                <a:latin typeface="Interstate Mazda Regular" panose="02000503020000020004" pitchFamily="2" charset="0"/>
              </a:rPr>
              <a:t>Making Things Happen: Mastering Project Management</a:t>
            </a:r>
          </a:p>
          <a:p>
            <a:pPr marL="742950" lvl="1" indent="-285750">
              <a:buFont typeface="Arial" panose="020B0604020202020204" pitchFamily="34" charset="0"/>
              <a:buChar char="•"/>
            </a:pPr>
            <a:endParaRPr lang="en-US" altLang="en-US" dirty="0">
              <a:latin typeface="Interstate Mazda Regular" panose="02000503020000020004" pitchFamily="2" charset="0"/>
            </a:endParaRPr>
          </a:p>
          <a:p>
            <a:pPr marL="285750" indent="-285750">
              <a:buFont typeface="Arial" panose="020B0604020202020204" pitchFamily="34" charset="0"/>
              <a:buChar char="•"/>
            </a:pPr>
            <a:r>
              <a:rPr lang="en-US" altLang="en-US" dirty="0">
                <a:latin typeface="Interstate Mazda Regular" panose="02000503020000020004" pitchFamily="2" charset="0"/>
              </a:rPr>
              <a:t>Use these techniques in the workplace where they lend themselves</a:t>
            </a:r>
          </a:p>
          <a:p>
            <a:pPr marL="742950" lvl="1" indent="-285750">
              <a:buFont typeface="Arial" panose="020B0604020202020204" pitchFamily="34" charset="0"/>
              <a:buChar char="•"/>
            </a:pPr>
            <a:r>
              <a:rPr lang="en-US" altLang="en-US" dirty="0">
                <a:latin typeface="Interstate Mazda Regular" panose="02000503020000020004" pitchFamily="2" charset="0"/>
              </a:rPr>
              <a:t>Experience is the best teacher in planning, estimating, reporting, managing issues and risks, etc.</a:t>
            </a:r>
          </a:p>
          <a:p>
            <a:pPr marL="285750" indent="-285750">
              <a:buFont typeface="Arial" panose="020B0604020202020204" pitchFamily="34" charset="0"/>
              <a:buChar char="•"/>
            </a:pPr>
            <a:endParaRPr lang="en-US" altLang="en-US" dirty="0">
              <a:latin typeface="Interstate Mazda Regular" panose="02000503020000020004" pitchFamily="2" charset="0"/>
            </a:endParaRPr>
          </a:p>
          <a:p>
            <a:pPr marL="285750" indent="-285750">
              <a:buFont typeface="Arial" panose="020B0604020202020204" pitchFamily="34" charset="0"/>
              <a:buChar char="•"/>
            </a:pPr>
            <a:r>
              <a:rPr lang="en-US" altLang="en-US" dirty="0">
                <a:latin typeface="Interstate Mazda Regular" panose="02000503020000020004" pitchFamily="2" charset="0"/>
              </a:rPr>
              <a:t>Project Management professionals will earn PMI (PM Institute) PMP (PM Professional) certification, but multiple certification exist such as Program Management, Business Analysis and Scheduling</a:t>
            </a:r>
          </a:p>
          <a:p>
            <a:pPr marL="742950" lvl="1" indent="-285750">
              <a:buFont typeface="Arial" panose="020B0604020202020204" pitchFamily="34" charset="0"/>
              <a:buChar char="•"/>
            </a:pPr>
            <a:r>
              <a:rPr lang="en-US" altLang="en-US" dirty="0">
                <a:latin typeface="Interstate Mazda Regular" panose="02000503020000020004" pitchFamily="2" charset="0"/>
              </a:rPr>
              <a:t>See the </a:t>
            </a:r>
            <a:r>
              <a:rPr lang="en-US" altLang="en-US" dirty="0">
                <a:latin typeface="Interstate Mazda Regular" panose="02000503020000020004" pitchFamily="2" charset="0"/>
                <a:hlinkClick r:id="rId3"/>
              </a:rPr>
              <a:t>www.pmi.org</a:t>
            </a:r>
            <a:r>
              <a:rPr lang="en-US" altLang="en-US" dirty="0">
                <a:latin typeface="Interstate Mazda Regular" panose="02000503020000020004" pitchFamily="2" charset="0"/>
              </a:rPr>
              <a:t> website ($139 annual membership for access to materials)</a:t>
            </a:r>
          </a:p>
          <a:p>
            <a:pPr marL="742950" lvl="1" indent="-285750">
              <a:buFont typeface="Arial" panose="020B0604020202020204" pitchFamily="34" charset="0"/>
              <a:buChar char="•"/>
            </a:pPr>
            <a:endParaRPr lang="en-US" altLang="en-US" dirty="0">
              <a:latin typeface="Interstate Mazda Regular" panose="02000503020000020004" pitchFamily="2" charset="0"/>
            </a:endParaRPr>
          </a:p>
          <a:p>
            <a:pPr marL="742950" lvl="1" indent="-285750">
              <a:buFont typeface="Arial" panose="020B0604020202020204" pitchFamily="34" charset="0"/>
              <a:buChar char="•"/>
            </a:pPr>
            <a:endParaRPr lang="en-US" altLang="en-US" dirty="0">
              <a:latin typeface="Interstate Mazda Regular" panose="02000503020000020004" pitchFamily="2" charset="0"/>
            </a:endParaRPr>
          </a:p>
        </p:txBody>
      </p:sp>
    </p:spTree>
    <p:extLst>
      <p:ext uri="{BB962C8B-B14F-4D97-AF65-F5344CB8AC3E}">
        <p14:creationId xmlns:p14="http://schemas.microsoft.com/office/powerpoint/2010/main" val="234168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1FC4F4-8020-4C56-97A6-2A589DD190CD}"/>
              </a:ext>
            </a:extLst>
          </p:cNvPr>
          <p:cNvSpPr>
            <a:spLocks noGrp="1"/>
          </p:cNvSpPr>
          <p:nvPr>
            <p:ph type="body" sz="quarter" idx="13"/>
          </p:nvPr>
        </p:nvSpPr>
        <p:spPr/>
        <p:txBody>
          <a:bodyPr/>
          <a:lstStyle/>
          <a:p>
            <a:r>
              <a:rPr lang="en-US" dirty="0"/>
              <a:t>Instructions for downloading Microsoft Project </a:t>
            </a:r>
          </a:p>
        </p:txBody>
      </p:sp>
      <p:sp>
        <p:nvSpPr>
          <p:cNvPr id="4" name="Date Placeholder 3">
            <a:extLst>
              <a:ext uri="{FF2B5EF4-FFF2-40B4-BE49-F238E27FC236}">
                <a16:creationId xmlns:a16="http://schemas.microsoft.com/office/drawing/2014/main" id="{3106587F-D4ED-4CD1-BD1A-FC2B043F70BA}"/>
              </a:ext>
            </a:extLst>
          </p:cNvPr>
          <p:cNvSpPr>
            <a:spLocks noGrp="1"/>
          </p:cNvSpPr>
          <p:nvPr>
            <p:ph type="dt" sz="half" idx="16"/>
          </p:nvPr>
        </p:nvSpPr>
        <p:spPr/>
        <p:txBody>
          <a:bodyPr/>
          <a:lstStyle/>
          <a:p>
            <a:pPr>
              <a:defRPr/>
            </a:pPr>
            <a:r>
              <a:rPr lang="en-US" altLang="ja-JP">
                <a:ea typeface="Interstate Mazda" charset="0"/>
              </a:rPr>
              <a:t>©</a:t>
            </a:r>
            <a:r>
              <a:rPr lang="ja-JP" altLang="en-US">
                <a:ea typeface="Interstate Mazda" charset="0"/>
              </a:rPr>
              <a:t> </a:t>
            </a:r>
            <a:r>
              <a:rPr lang="en-US" altLang="ja-JP">
                <a:ea typeface="Interstate Mazda" charset="0"/>
              </a:rPr>
              <a:t>Mazda Motor Corporation  │  Strictly Confidential  │</a:t>
            </a:r>
            <a:endParaRPr lang="ja-JP" altLang="en-US" dirty="0">
              <a:ea typeface="Interstate Mazda" charset="0"/>
            </a:endParaRPr>
          </a:p>
        </p:txBody>
      </p:sp>
      <p:sp>
        <p:nvSpPr>
          <p:cNvPr id="5" name="Slide Number Placeholder 4">
            <a:extLst>
              <a:ext uri="{FF2B5EF4-FFF2-40B4-BE49-F238E27FC236}">
                <a16:creationId xmlns:a16="http://schemas.microsoft.com/office/drawing/2014/main" id="{0E34D4DF-0408-42D5-9A8D-BFFA769D9673}"/>
              </a:ext>
            </a:extLst>
          </p:cNvPr>
          <p:cNvSpPr>
            <a:spLocks noGrp="1"/>
          </p:cNvSpPr>
          <p:nvPr>
            <p:ph type="sldNum" sz="quarter" idx="17"/>
          </p:nvPr>
        </p:nvSpPr>
        <p:spPr/>
        <p:txBody>
          <a:bodyPr/>
          <a:lstStyle/>
          <a:p>
            <a:fld id="{B4D67CC9-980E-40D1-9E67-9D7757EC811F}" type="slidenum">
              <a:rPr lang="ja-JP" altLang="en-US" smtClean="0"/>
              <a:pPr/>
              <a:t>36</a:t>
            </a:fld>
            <a:endParaRPr lang="ja-JP" altLang="en-US" dirty="0"/>
          </a:p>
        </p:txBody>
      </p:sp>
      <p:sp>
        <p:nvSpPr>
          <p:cNvPr id="6" name="Rectangle 2">
            <a:extLst>
              <a:ext uri="{FF2B5EF4-FFF2-40B4-BE49-F238E27FC236}">
                <a16:creationId xmlns:a16="http://schemas.microsoft.com/office/drawing/2014/main" id="{720C1BD6-48D3-43B5-B84B-300782375290}"/>
              </a:ext>
            </a:extLst>
          </p:cNvPr>
          <p:cNvSpPr>
            <a:spLocks noChangeArrowheads="1"/>
          </p:cNvSpPr>
          <p:nvPr/>
        </p:nvSpPr>
        <p:spPr bwMode="auto">
          <a:xfrm>
            <a:off x="231912" y="1160520"/>
            <a:ext cx="181812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Go to mits.mazdausa.com</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1. Login</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2" descr="cid:image003.jpg@01D3E8FB.75828640">
            <a:extLst>
              <a:ext uri="{FF2B5EF4-FFF2-40B4-BE49-F238E27FC236}">
                <a16:creationId xmlns:a16="http://schemas.microsoft.com/office/drawing/2014/main" id="{E67FA4EE-E372-4132-A32F-35C6B81A5A7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6155" y="1710267"/>
            <a:ext cx="1631950" cy="1822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4337C406-F9E4-454B-B0BD-297956F20827}"/>
              </a:ext>
            </a:extLst>
          </p:cNvPr>
          <p:cNvSpPr>
            <a:spLocks noChangeArrowheads="1"/>
          </p:cNvSpPr>
          <p:nvPr/>
        </p:nvSpPr>
        <p:spPr bwMode="auto">
          <a:xfrm>
            <a:off x="2444559" y="1413446"/>
            <a:ext cx="705221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2. Go to Requests/Service Catalog</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cid:image004.jpg@01D3E8FB.75828640">
            <a:extLst>
              <a:ext uri="{FF2B5EF4-FFF2-40B4-BE49-F238E27FC236}">
                <a16:creationId xmlns:a16="http://schemas.microsoft.com/office/drawing/2014/main" id="{9DD5AA19-A215-4A4B-B427-D3F80BCC2A8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444559" y="1693333"/>
            <a:ext cx="5997737" cy="24364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0D83EDF4-1DB1-46D6-A779-9DC9D43AF52C}"/>
              </a:ext>
            </a:extLst>
          </p:cNvPr>
          <p:cNvSpPr>
            <a:spLocks noChangeArrowheads="1"/>
          </p:cNvSpPr>
          <p:nvPr/>
        </p:nvSpPr>
        <p:spPr bwMode="auto">
          <a:xfrm>
            <a:off x="2946400" y="4768240"/>
            <a:ext cx="7052219" cy="40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7">
            <a:extLst>
              <a:ext uri="{FF2B5EF4-FFF2-40B4-BE49-F238E27FC236}">
                <a16:creationId xmlns:a16="http://schemas.microsoft.com/office/drawing/2014/main" id="{E7EB6899-20F9-4241-8848-9A2F8A87D744}"/>
              </a:ext>
            </a:extLst>
          </p:cNvPr>
          <p:cNvSpPr>
            <a:spLocks noChangeArrowheads="1"/>
          </p:cNvSpPr>
          <p:nvPr/>
        </p:nvSpPr>
        <p:spPr bwMode="auto">
          <a:xfrm>
            <a:off x="325719" y="418369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3. Click Additional Software/select Microsoft Project and then Submit!</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4" descr="cid:image005.jpg@01D3E8FB.75828640">
            <a:extLst>
              <a:ext uri="{FF2B5EF4-FFF2-40B4-BE49-F238E27FC236}">
                <a16:creationId xmlns:a16="http://schemas.microsoft.com/office/drawing/2014/main" id="{3EE8E6BE-6BF3-4281-A872-DE8B0BA8173A}"/>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13403" y="4412293"/>
            <a:ext cx="7138863" cy="2444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607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8407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3</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dirty="0"/>
              <a:t>Your instructor for this session</a:t>
            </a:r>
          </a:p>
        </p:txBody>
      </p:sp>
      <p:sp>
        <p:nvSpPr>
          <p:cNvPr id="10" name="TextBox 9">
            <a:extLst>
              <a:ext uri="{FF2B5EF4-FFF2-40B4-BE49-F238E27FC236}">
                <a16:creationId xmlns:a16="http://schemas.microsoft.com/office/drawing/2014/main" id="{1C957B68-7246-40F5-89A1-9B66CCA53F41}"/>
              </a:ext>
            </a:extLst>
          </p:cNvPr>
          <p:cNvSpPr txBox="1"/>
          <p:nvPr/>
        </p:nvSpPr>
        <p:spPr>
          <a:xfrm>
            <a:off x="484909" y="3248890"/>
            <a:ext cx="7703127" cy="3139321"/>
          </a:xfrm>
          <a:prstGeom prst="rect">
            <a:avLst/>
          </a:prstGeom>
          <a:noFill/>
        </p:spPr>
        <p:txBody>
          <a:bodyPr wrap="square" rtlCol="0">
            <a:spAutoFit/>
          </a:bodyPr>
          <a:lstStyle/>
          <a:p>
            <a:pPr marL="285750"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Rob Valle, VP, Information Technology at Mazda</a:t>
            </a:r>
          </a:p>
          <a:p>
            <a:pPr marL="742950" lvl="1" indent="-285750">
              <a:buFont typeface="Arial" panose="020B0604020202020204" pitchFamily="34" charset="0"/>
              <a:buChar char="•"/>
            </a:pPr>
            <a:r>
              <a:rPr kumimoji="1" lang="en-US" dirty="0">
                <a:latin typeface="Interstate Mazda Regular" panose="00000000000000020000" pitchFamily="2" charset="0"/>
                <a:ea typeface="Interstate Mazda" charset="0"/>
                <a:cs typeface="Interstate Mazda" charset="0"/>
              </a:rPr>
              <a:t>IBM Certified Executive Project Manager</a:t>
            </a:r>
          </a:p>
          <a:p>
            <a:pPr marL="742950" lvl="1" indent="-285750">
              <a:buFont typeface="Arial" panose="020B0604020202020204" pitchFamily="34" charset="0"/>
              <a:buChar char="•"/>
            </a:pPr>
            <a:r>
              <a:rPr lang="en-US" altLang="en-US" dirty="0">
                <a:latin typeface="Interstate Mazda Regular" panose="02000503020000020004" pitchFamily="2" charset="0"/>
              </a:rPr>
              <a:t>30 years of IT management experience</a:t>
            </a:r>
          </a:p>
          <a:p>
            <a:pPr marL="742950" lvl="1" indent="-285750">
              <a:buFont typeface="Arial" panose="020B0604020202020204" pitchFamily="34" charset="0"/>
              <a:buChar char="•"/>
            </a:pPr>
            <a:r>
              <a:rPr lang="en-US" altLang="en-US" dirty="0">
                <a:latin typeface="Interstate Mazda Regular" panose="02000503020000020004" pitchFamily="2" charset="0"/>
              </a:rPr>
              <a:t>Experience in managing numerous projects in IT as well as Business Transformation and Divestitures</a:t>
            </a:r>
          </a:p>
          <a:p>
            <a:pPr marL="742950" lvl="1" indent="-285750">
              <a:buFont typeface="Arial" panose="020B0604020202020204" pitchFamily="34" charset="0"/>
              <a:buChar char="•"/>
            </a:pPr>
            <a:r>
              <a:rPr lang="en-US" altLang="en-US" dirty="0">
                <a:latin typeface="Interstate Mazda Regular" panose="02000503020000020004" pitchFamily="2" charset="0"/>
              </a:rPr>
              <a:t>Major projects include company manufacturing division divestitures, CRM system development, rollout of new systems and processes</a:t>
            </a:r>
          </a:p>
          <a:p>
            <a:pPr marL="742950" lvl="1" indent="-285750">
              <a:buFont typeface="Arial" panose="020B0604020202020204" pitchFamily="34" charset="0"/>
              <a:buChar char="•"/>
            </a:pPr>
            <a:r>
              <a:rPr lang="en-US" altLang="en-US" dirty="0">
                <a:latin typeface="Interstate Mazda Regular" panose="02000503020000020004" pitchFamily="2" charset="0"/>
              </a:rPr>
              <a:t>Formation of multiple project offices for multi-hundred million dollar operations</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pic>
        <p:nvPicPr>
          <p:cNvPr id="3" name="Picture 2">
            <a:extLst>
              <a:ext uri="{FF2B5EF4-FFF2-40B4-BE49-F238E27FC236}">
                <a16:creationId xmlns:a16="http://schemas.microsoft.com/office/drawing/2014/main" id="{3E32861D-4842-4C5F-954F-CEE4713CE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508" y="1096817"/>
            <a:ext cx="1911927" cy="1911927"/>
          </a:xfrm>
          <a:prstGeom prst="rect">
            <a:avLst/>
          </a:prstGeom>
        </p:spPr>
      </p:pic>
    </p:spTree>
    <p:extLst>
      <p:ext uri="{BB962C8B-B14F-4D97-AF65-F5344CB8AC3E}">
        <p14:creationId xmlns:p14="http://schemas.microsoft.com/office/powerpoint/2010/main" val="357284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4</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Part 1 – Getting Started</a:t>
            </a:r>
            <a:endParaRPr lang="en-US" dirty="0"/>
          </a:p>
        </p:txBody>
      </p:sp>
      <p:pic>
        <p:nvPicPr>
          <p:cNvPr id="6146" name="Picture 2" descr="Image result for einstein at board">
            <a:extLst>
              <a:ext uri="{FF2B5EF4-FFF2-40B4-BE49-F238E27FC236}">
                <a16:creationId xmlns:a16="http://schemas.microsoft.com/office/drawing/2014/main" id="{A4FE3067-64ED-4771-8700-E15B91B6B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2136322"/>
            <a:ext cx="59055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16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5</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What is Project Management and how does it help us?</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247317"/>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It is a methodology which helps to keep track of a set of related activities and the team assigned to it – with a focus on time and effort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Helps us break down large activities into manageable tasks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Gives us a consistent way to report our status</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Gives us an early warning as problems arise  </a:t>
            </a:r>
          </a:p>
          <a:p>
            <a:pPr marL="285750" indent="-285750" eaLnBrk="1" hangingPunct="1">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Provides us with helpful concepts such as -  task assignments, start dates, end dates, sizing, critical path, scope management, risk assessment, issue management, phase exits, sign-offs – all of which help us deliver projects on time and within estimate</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20041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6</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When I Receive An Assignment - Where Do I Start?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5355312"/>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Start by getting answers to the following questions:</a:t>
            </a:r>
          </a:p>
          <a:p>
            <a:pPr lvl="1" eaLnBrk="1" hangingPunct="1"/>
            <a:endParaRPr lang="en-US" altLang="en-US" dirty="0">
              <a:latin typeface="Interstate Mazda Regular" panose="02000503020000020004" pitchFamily="2" charset="0"/>
            </a:endParaRP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EXACTLY am I being asked to deliver?</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is the scope of this work effort? (i.e., what audience is served by my deliverable? What business unit is supported? What are the functions or capabilities that I must provide?)</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resources are available to work on this effort? If they are part-time, how much time can they devote to my project?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Are there any special timing constraints? (i.e., must be complete by end of next quarter, etc.)</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funding is available?  </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are my assumptions?</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How is my project dependent on other organizations or projects? </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Who is the executive sponsor for this effort?  </a:t>
            </a:r>
          </a:p>
          <a:p>
            <a:pPr eaLnBrk="1" hangingPunct="1"/>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Be sure to document what you have learned and what you are committing to deliver – and then VALIDATE with the requestor</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287657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7</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When I Receive An Assignment - Where Do I Start?</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5078313"/>
          </a:xfrm>
          <a:prstGeom prst="rect">
            <a:avLst/>
          </a:prstGeom>
          <a:noFill/>
        </p:spPr>
        <p:txBody>
          <a:bodyPr wrap="square" rtlCol="0">
            <a:spAutoFit/>
          </a:bodyPr>
          <a:lstStyle/>
          <a:p>
            <a:pPr marL="285750" indent="-285750" eaLnBrk="1" hangingPunct="1">
              <a:buFont typeface="Arial" panose="020B0604020202020204" pitchFamily="34" charset="0"/>
              <a:buChar char="•"/>
            </a:pPr>
            <a:r>
              <a:rPr lang="en-US" altLang="en-US" dirty="0">
                <a:latin typeface="Interstate Mazda Regular" panose="02000503020000020004" pitchFamily="2" charset="0"/>
              </a:rPr>
              <a:t>Start by getting answers to the following questions:</a:t>
            </a:r>
          </a:p>
          <a:p>
            <a:pPr lvl="1" eaLnBrk="1" hangingPunct="1"/>
            <a:endParaRPr lang="en-US" altLang="en-US" dirty="0">
              <a:latin typeface="Interstate Mazda Regular" panose="02000503020000020004" pitchFamily="2" charset="0"/>
            </a:endParaRP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EXACTLY am I being asked to deliver?</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is the scope of this work effort? (i.e., what audience is served by my deliverable? What business unit is supported? What are the functions or capabilities that I must provide?)</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resources are available to work on this effort? If they are part-time, how much time can they devote to my project?</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Are there any special timing constraints? (i.e., must be complete by end of next quarter, etc.)</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What funding is available?  </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How is my project dependent on other organizations or projects? </a:t>
            </a:r>
          </a:p>
          <a:p>
            <a:pPr marL="742950" lvl="1" indent="-285750" eaLnBrk="1" hangingPunct="1">
              <a:buFont typeface="Arial" panose="020B0604020202020204" pitchFamily="34" charset="0"/>
              <a:buChar char="•"/>
            </a:pPr>
            <a:r>
              <a:rPr lang="en-US" altLang="en-US" dirty="0">
                <a:latin typeface="Interstate Mazda Regular" panose="02000503020000020004" pitchFamily="2" charset="0"/>
              </a:rPr>
              <a:t>Who is the executive sponsor for this effort?  </a:t>
            </a:r>
          </a:p>
          <a:p>
            <a:pPr eaLnBrk="1" hangingPunct="1"/>
            <a:endParaRPr lang="en-US" altLang="en-US" dirty="0">
              <a:latin typeface="Interstate Mazda Regular" panose="02000503020000020004" pitchFamily="2" charset="0"/>
            </a:endParaRPr>
          </a:p>
          <a:p>
            <a:pPr marL="285750" indent="-285750" eaLnBrk="1" hangingPunct="1">
              <a:buFont typeface="Arial" panose="020B0604020202020204" pitchFamily="34" charset="0"/>
              <a:buChar char="•"/>
            </a:pPr>
            <a:r>
              <a:rPr lang="en-US" altLang="en-US" dirty="0">
                <a:latin typeface="Interstate Mazda Regular" panose="02000503020000020004" pitchFamily="2" charset="0"/>
              </a:rPr>
              <a:t>Be sure to document what you have learned and what you are committing to deliver</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pic>
        <p:nvPicPr>
          <p:cNvPr id="6" name="Picture 4">
            <a:extLst>
              <a:ext uri="{FF2B5EF4-FFF2-40B4-BE49-F238E27FC236}">
                <a16:creationId xmlns:a16="http://schemas.microsoft.com/office/drawing/2014/main" id="{B3BA044E-A343-4C02-9539-4BA2CA121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95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pPr>
              <a:defRPr/>
            </a:pPr>
            <a:r>
              <a:rPr lang="en-US" altLang="ja-JP" dirty="0">
                <a:solidFill>
                  <a:srgbClr val="000000">
                    <a:lumMod val="75000"/>
                    <a:lumOff val="25000"/>
                  </a:srgbClr>
                </a:solidFill>
                <a:ea typeface="Interstate Mazda" charset="0"/>
              </a:rPr>
              <a:t>©</a:t>
            </a:r>
            <a:r>
              <a:rPr lang="ja-JP" altLang="en-US" dirty="0">
                <a:solidFill>
                  <a:srgbClr val="000000">
                    <a:lumMod val="75000"/>
                    <a:lumOff val="25000"/>
                  </a:srgbClr>
                </a:solidFill>
                <a:ea typeface="Interstate Mazda" charset="0"/>
              </a:rPr>
              <a:t> </a:t>
            </a:r>
            <a:r>
              <a:rPr lang="en-US" altLang="ja-JP" dirty="0">
                <a:solidFill>
                  <a:srgbClr val="000000">
                    <a:lumMod val="75000"/>
                    <a:lumOff val="25000"/>
                  </a:srgbClr>
                </a:solidFill>
                <a:ea typeface="Interstate Mazda" charset="0"/>
              </a:rPr>
              <a:t>Mazda Motor Corporation  │  Strictly Confidential  │</a:t>
            </a:r>
            <a:endParaRPr lang="ja-JP" altLang="en-US" dirty="0">
              <a:solidFill>
                <a:srgbClr val="000000">
                  <a:lumMod val="75000"/>
                  <a:lumOff val="25000"/>
                </a:srgbClr>
              </a:solidFill>
              <a:ea typeface="Interstate Mazda" charset="0"/>
            </a:endParaRPr>
          </a:p>
        </p:txBody>
      </p:sp>
      <p:sp>
        <p:nvSpPr>
          <p:cNvPr id="5" name="Slide Number Placeholder 4"/>
          <p:cNvSpPr>
            <a:spLocks noGrp="1"/>
          </p:cNvSpPr>
          <p:nvPr>
            <p:ph type="sldNum" sz="quarter" idx="17"/>
          </p:nvPr>
        </p:nvSpPr>
        <p:spPr/>
        <p:txBody>
          <a:bodyPr/>
          <a:lstStyle/>
          <a:p>
            <a:fld id="{B4D67CC9-980E-40D1-9E67-9D7757EC811F}" type="slidenum">
              <a:rPr lang="ja-JP" altLang="en-US" smtClean="0"/>
              <a:pPr/>
              <a:t>8</a:t>
            </a:fld>
            <a:endParaRPr lang="ja-JP" altLang="en-US" dirty="0"/>
          </a:p>
        </p:txBody>
      </p:sp>
      <p:sp>
        <p:nvSpPr>
          <p:cNvPr id="8" name="Text Placeholder 2"/>
          <p:cNvSpPr>
            <a:spLocks noGrp="1"/>
          </p:cNvSpPr>
          <p:nvPr>
            <p:ph type="body" sz="quarter" idx="13"/>
          </p:nvPr>
        </p:nvSpPr>
        <p:spPr>
          <a:xfrm>
            <a:off x="223200" y="277702"/>
            <a:ext cx="8692200" cy="425618"/>
          </a:xfrm>
        </p:spPr>
        <p:txBody>
          <a:bodyPr/>
          <a:lstStyle/>
          <a:p>
            <a:r>
              <a:rPr lang="en-US" altLang="en-US" dirty="0"/>
              <a:t>I have an idea of what I need to do – what are the steps?</a:t>
            </a:r>
            <a:endParaRPr lang="en-US" dirty="0"/>
          </a:p>
        </p:txBody>
      </p:sp>
      <p:sp>
        <p:nvSpPr>
          <p:cNvPr id="10" name="TextBox 9">
            <a:extLst>
              <a:ext uri="{FF2B5EF4-FFF2-40B4-BE49-F238E27FC236}">
                <a16:creationId xmlns:a16="http://schemas.microsoft.com/office/drawing/2014/main" id="{1C957B68-7246-40F5-89A1-9B66CCA53F41}"/>
              </a:ext>
            </a:extLst>
          </p:cNvPr>
          <p:cNvSpPr txBox="1"/>
          <p:nvPr/>
        </p:nvSpPr>
        <p:spPr>
          <a:xfrm>
            <a:off x="623454" y="1489363"/>
            <a:ext cx="7703127" cy="4856714"/>
          </a:xfrm>
          <a:prstGeom prst="rect">
            <a:avLst/>
          </a:prstGeom>
          <a:noFill/>
        </p:spPr>
        <p:txBody>
          <a:bodyPr wrap="square" rtlCol="0">
            <a:spAutoFit/>
          </a:bodyPr>
          <a:lstStyle/>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Document your deliverables and scope – share this with the sponsor and/or requestor for confirmation</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Identify who will be working on this effort</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Lay out the large segments of work that have to be completed</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Work with your team to break down the segments of work into tasks</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Start building your project schedule - which maps out how you get from today to the delivery of your deliverables</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Conduct a project kickoff – get everyone on the same page</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Schedule regular project status checkpoints</a:t>
            </a:r>
          </a:p>
          <a:p>
            <a:pPr marL="285750" indent="-285750" eaLnBrk="1" hangingPunct="1">
              <a:lnSpc>
                <a:spcPct val="90000"/>
              </a:lnSpc>
              <a:buFont typeface="Arial" panose="020B0604020202020204" pitchFamily="34" charset="0"/>
              <a:buChar char="•"/>
            </a:pPr>
            <a:endParaRPr lang="en-US" altLang="en-US" dirty="0">
              <a:latin typeface="Interstate Mazda Regular" panose="02000503020000020004" pitchFamily="2" charset="0"/>
            </a:endParaRPr>
          </a:p>
          <a:p>
            <a:pPr marL="285750" indent="-285750" eaLnBrk="1" hangingPunct="1">
              <a:lnSpc>
                <a:spcPct val="90000"/>
              </a:lnSpc>
              <a:buFont typeface="Arial" panose="020B0604020202020204" pitchFamily="34" charset="0"/>
              <a:buChar char="•"/>
            </a:pPr>
            <a:r>
              <a:rPr lang="en-US" altLang="en-US" dirty="0">
                <a:latin typeface="Interstate Mazda Regular" panose="02000503020000020004" pitchFamily="2" charset="0"/>
              </a:rPr>
              <a:t>Use the standard </a:t>
            </a:r>
            <a:r>
              <a:rPr lang="en-US" altLang="en-US" dirty="0" err="1">
                <a:latin typeface="Interstate Mazda Regular" panose="02000503020000020004" pitchFamily="2" charset="0"/>
              </a:rPr>
              <a:t>topsheet</a:t>
            </a:r>
            <a:r>
              <a:rPr lang="en-US" altLang="en-US" dirty="0">
                <a:latin typeface="Interstate Mazda Regular" panose="02000503020000020004" pitchFamily="2" charset="0"/>
              </a:rPr>
              <a:t> when required to share your status with upper management</a:t>
            </a:r>
          </a:p>
          <a:p>
            <a:pPr marL="285750" indent="-285750">
              <a:buFont typeface="Arial" panose="020B0604020202020204" pitchFamily="34" charset="0"/>
              <a:buChar char="•"/>
            </a:pPr>
            <a:endParaRPr kumimoji="1" lang="en-US" dirty="0">
              <a:latin typeface="Interstate Mazda Regular" panose="00000000000000020000" pitchFamily="2" charset="0"/>
              <a:ea typeface="Interstate Mazda" charset="0"/>
              <a:cs typeface="Interstate Mazda" charset="0"/>
            </a:endParaRPr>
          </a:p>
        </p:txBody>
      </p:sp>
    </p:spTree>
    <p:extLst>
      <p:ext uri="{BB962C8B-B14F-4D97-AF65-F5344CB8AC3E}">
        <p14:creationId xmlns:p14="http://schemas.microsoft.com/office/powerpoint/2010/main" val="2474167482"/>
      </p:ext>
    </p:extLst>
  </p:cSld>
  <p:clrMapOvr>
    <a:masterClrMapping/>
  </p:clrMapOvr>
</p:sld>
</file>

<file path=ppt/theme/theme1.xml><?xml version="1.0" encoding="utf-8"?>
<a:theme xmlns:a="http://schemas.openxmlformats.org/drawingml/2006/main" name="e_ppttemplate_black">
  <a:themeElements>
    <a:clrScheme name="MAZDA">
      <a:dk1>
        <a:srgbClr val="000000"/>
      </a:dk1>
      <a:lt1>
        <a:sysClr val="window" lastClr="FFFFFF"/>
      </a:lt1>
      <a:dk2>
        <a:srgbClr val="1F497D"/>
      </a:dk2>
      <a:lt2>
        <a:srgbClr val="EEECE1"/>
      </a:lt2>
      <a:accent1>
        <a:srgbClr val="0F1437"/>
      </a:accent1>
      <a:accent2>
        <a:srgbClr val="910A2D"/>
      </a:accent2>
      <a:accent3>
        <a:srgbClr val="005032"/>
      </a:accent3>
      <a:accent4>
        <a:srgbClr val="B49600"/>
      </a:accent4>
      <a:accent5>
        <a:srgbClr val="7D1900"/>
      </a:accent5>
      <a:accent6>
        <a:srgbClr val="641E73"/>
      </a:accent6>
      <a:hlink>
        <a:srgbClr val="0000FF"/>
      </a:hlink>
      <a:folHlink>
        <a:srgbClr val="800080"/>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smtClean="0">
            <a:latin typeface="Interstate Mazda Regular" panose="00000000000000020000" pitchFamily="2" charset="0"/>
            <a:ea typeface="Interstate Mazda" charset="0"/>
            <a:cs typeface="Interstate Mazda" charset="0"/>
          </a:defRPr>
        </a:defPPr>
      </a:lstStyle>
    </a:txDef>
  </a:objectDefaults>
  <a:extraClrSchemeLst/>
  <a:extLst>
    <a:ext uri="{05A4C25C-085E-4340-85A3-A5531E510DB2}">
      <thm15:themeFamily xmlns:thm15="http://schemas.microsoft.com/office/thememl/2012/main" name="0930e_b.pptx" id="{80B0FB73-BE29-428A-A80D-0E6FE24A1EBA}" vid="{48E51460-E575-42D1-9200-06C05A449F3E}"/>
    </a:ext>
  </a:extLst>
</a:theme>
</file>

<file path=ppt/theme/theme2.xml><?xml version="1.0" encoding="utf-8"?>
<a:theme xmlns:a="http://schemas.openxmlformats.org/drawingml/2006/main" name="Guts">
  <a:themeElements>
    <a:clrScheme name="Mazda 3">
      <a:dk1>
        <a:srgbClr val="141313"/>
      </a:dk1>
      <a:lt1>
        <a:sysClr val="window" lastClr="FFFFFF"/>
      </a:lt1>
      <a:dk2>
        <a:srgbClr val="0093D0"/>
      </a:dk2>
      <a:lt2>
        <a:srgbClr val="949CA1"/>
      </a:lt2>
      <a:accent1>
        <a:srgbClr val="6E298D"/>
      </a:accent1>
      <a:accent2>
        <a:srgbClr val="949CA1"/>
      </a:accent2>
      <a:accent3>
        <a:srgbClr val="A7A9AC"/>
      </a:accent3>
      <a:accent4>
        <a:srgbClr val="A45FC3"/>
      </a:accent4>
      <a:accent5>
        <a:srgbClr val="77C9F5"/>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0230B5EBACB04D93EE9462BB80D7AD" ma:contentTypeVersion="8" ma:contentTypeDescription="Create a new document." ma:contentTypeScope="" ma:versionID="354b80258e1cc7db73d13e7dee55176a">
  <xsd:schema xmlns:xsd="http://www.w3.org/2001/XMLSchema" xmlns:p="http://schemas.microsoft.com/office/2006/metadata/properties" xmlns:ns2="5a566fe6-a852-4524-a33b-ab1f6c03f4cc" targetNamespace="http://schemas.microsoft.com/office/2006/metadata/properties" ma:root="true" ma:fieldsID="ad2fbd15298edb7e1c137a3cfd55527a" ns2:_="">
    <xsd:import namespace="5a566fe6-a852-4524-a33b-ab1f6c03f4cc"/>
    <xsd:element name="properties">
      <xsd:complexType>
        <xsd:sequence>
          <xsd:element name="documentManagement">
            <xsd:complexType>
              <xsd:all>
                <xsd:element ref="ns2:Document_x0020_Summary"/>
                <xsd:element ref="ns2:Department"/>
                <xsd:element ref="ns2:Topic"/>
              </xsd:all>
            </xsd:complexType>
          </xsd:element>
        </xsd:sequence>
      </xsd:complexType>
    </xsd:element>
  </xsd:schema>
  <xsd:schema xmlns:xsd="http://www.w3.org/2001/XMLSchema" xmlns:dms="http://schemas.microsoft.com/office/2006/documentManagement/types" targetNamespace="5a566fe6-a852-4524-a33b-ab1f6c03f4cc" elementFormDefault="qualified">
    <xsd:import namespace="http://schemas.microsoft.com/office/2006/documentManagement/types"/>
    <xsd:element name="Document_x0020_Summary" ma:index="2" ma:displayName="Document Summary" ma:default="" ma:description="Add a description for the document being uploaded." ma:internalName="Document_x0020_Summary">
      <xsd:simpleType>
        <xsd:restriction base="dms:Note"/>
      </xsd:simpleType>
    </xsd:element>
    <xsd:element name="Department" ma:index="9" ma:displayName="Department" ma:default="General Information" ma:description="Enter the target audience for this document by department name." ma:format="Dropdown" ma:internalName="Department">
      <xsd:simpleType>
        <xsd:restriction base="dms:Choice">
          <xsd:enumeration value="General Information"/>
          <xsd:enumeration value="Sales Ops"/>
          <xsd:enumeration value="Customer Service Ops"/>
          <xsd:enumeration value="Marketing"/>
          <xsd:enumeration value="Executive"/>
        </xsd:restriction>
      </xsd:simpleType>
    </xsd:element>
    <xsd:element name="Topic" ma:index="10" ma:displayName="Topic" ma:description="General topic of the document being submitted." ma:format="Dropdown" ma:internalName="Topic">
      <xsd:simpleType>
        <xsd:restriction base="dms:Choice">
          <xsd:enumeration value="General"/>
          <xsd:enumeration value="Carline Inf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Topic xmlns="5a566fe6-a852-4524-a33b-ab1f6c03f4cc">General</Topic>
    <Department xmlns="5a566fe6-a852-4524-a33b-ab1f6c03f4cc">General Information</Department>
    <Document_x0020_Summary xmlns="5a566fe6-a852-4524-a33b-ab1f6c03f4cc">e_ppttemplate_black_4.3_Interstate</Document_x0020_Summa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EEA854-3690-4AE9-AD5F-D54BF0B228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566fe6-a852-4524-a33b-ab1f6c03f4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7C42B24-5678-4BAE-9C12-BCCB2149A9B9}">
  <ds:schemaRefs>
    <ds:schemaRef ds:uri="http://schemas.microsoft.com/office/2006/metadata/properties"/>
    <ds:schemaRef ds:uri="http://purl.org/dc/terms/"/>
    <ds:schemaRef ds:uri="http://schemas.microsoft.com/office/2006/documentManagement/types"/>
    <ds:schemaRef ds:uri="http://purl.org/dc/dcmitype/"/>
    <ds:schemaRef ds:uri="5a566fe6-a852-4524-a33b-ab1f6c03f4cc"/>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BD38EC-F42D-40F1-BACA-90F366E999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e_ppttemplate_black</Template>
  <TotalTime>9180</TotalTime>
  <Words>3506</Words>
  <Application>Microsoft Office PowerPoint</Application>
  <PresentationFormat>On-screen Show (4:3)</PresentationFormat>
  <Paragraphs>564</Paragraphs>
  <Slides>38</Slides>
  <Notes>36</Notes>
  <HiddenSlides>0</HiddenSlides>
  <MMClips>1</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MS PGothic</vt:lpstr>
      <vt:lpstr>MS PGothic</vt:lpstr>
      <vt:lpstr>Arial</vt:lpstr>
      <vt:lpstr>Arial Unicode MS</vt:lpstr>
      <vt:lpstr>Calibri</vt:lpstr>
      <vt:lpstr>Calibri Light</vt:lpstr>
      <vt:lpstr>Interstate Mazda</vt:lpstr>
      <vt:lpstr>Interstate Mazda Regular</vt:lpstr>
      <vt:lpstr>Mazda</vt:lpstr>
      <vt:lpstr>Wingdings</vt:lpstr>
      <vt:lpstr>e_ppttemplate_black</vt:lpstr>
      <vt:lpstr>Guts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Mazda Motor Corporation</dc:creator>
  <cp:lastModifiedBy>Kara Centineo</cp:lastModifiedBy>
  <cp:revision>740</cp:revision>
  <dcterms:created xsi:type="dcterms:W3CDTF">2015-10-13T07:15:10Z</dcterms:created>
  <dcterms:modified xsi:type="dcterms:W3CDTF">2018-06-13T20:52:50Z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0x0101009B0230B5EBACB04D93EE9462BB80D7AD</vt:lpwstr>
  </property>
</Properties>
</file>