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0" r:id="rId2"/>
    <p:sldId id="314" r:id="rId3"/>
    <p:sldId id="374" r:id="rId4"/>
    <p:sldId id="293" r:id="rId5"/>
    <p:sldId id="375" r:id="rId6"/>
    <p:sldId id="282" r:id="rId7"/>
    <p:sldId id="296" r:id="rId8"/>
    <p:sldId id="309" r:id="rId9"/>
    <p:sldId id="356" r:id="rId10"/>
    <p:sldId id="377" r:id="rId11"/>
    <p:sldId id="378" r:id="rId12"/>
    <p:sldId id="376" r:id="rId13"/>
    <p:sldId id="316" r:id="rId14"/>
    <p:sldId id="317" r:id="rId15"/>
    <p:sldId id="321" r:id="rId16"/>
    <p:sldId id="322" r:id="rId17"/>
    <p:sldId id="368" r:id="rId18"/>
    <p:sldId id="370" r:id="rId19"/>
    <p:sldId id="379" r:id="rId20"/>
    <p:sldId id="380" r:id="rId21"/>
    <p:sldId id="381" r:id="rId22"/>
    <p:sldId id="382" r:id="rId23"/>
    <p:sldId id="35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5" autoAdjust="0"/>
    <p:restoredTop sz="93623"/>
  </p:normalViewPr>
  <p:slideViewPr>
    <p:cSldViewPr snapToGrid="0">
      <p:cViewPr varScale="1">
        <p:scale>
          <a:sx n="137" d="100"/>
          <a:sy n="137" d="100"/>
        </p:scale>
        <p:origin x="1200" y="200"/>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4808E-B9EB-3542-A205-4AE1954E5E72}" type="datetimeFigureOut">
              <a:rPr lang="en-US" smtClean="0"/>
              <a:t>8/7/22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F9402-CF40-A841-8B5B-F06D0E362E83}" type="slidenum">
              <a:rPr lang="en-US" smtClean="0"/>
              <a:t>‹#›</a:t>
            </a:fld>
            <a:endParaRPr lang="en-US"/>
          </a:p>
        </p:txBody>
      </p:sp>
    </p:spTree>
    <p:extLst>
      <p:ext uri="{BB962C8B-B14F-4D97-AF65-F5344CB8AC3E}">
        <p14:creationId xmlns:p14="http://schemas.microsoft.com/office/powerpoint/2010/main" val="161078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61D9D-E90B-1940-9829-55F077460946}" type="slidenum">
              <a:rPr lang="en-US" smtClean="0"/>
              <a:t>4</a:t>
            </a:fld>
            <a:endParaRPr lang="en-US"/>
          </a:p>
        </p:txBody>
      </p:sp>
    </p:spTree>
    <p:extLst>
      <p:ext uri="{BB962C8B-B14F-4D97-AF65-F5344CB8AC3E}">
        <p14:creationId xmlns:p14="http://schemas.microsoft.com/office/powerpoint/2010/main" val="420955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5061D9D-E90B-1940-9829-55F077460946}" type="slidenum">
              <a:rPr lang="en-US" smtClean="0"/>
              <a:t>18</a:t>
            </a:fld>
            <a:endParaRPr lang="en-US"/>
          </a:p>
        </p:txBody>
      </p:sp>
    </p:spTree>
    <p:extLst>
      <p:ext uri="{BB962C8B-B14F-4D97-AF65-F5344CB8AC3E}">
        <p14:creationId xmlns:p14="http://schemas.microsoft.com/office/powerpoint/2010/main" val="3170560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5061D9D-E90B-1940-9829-55F077460946}" type="slidenum">
              <a:rPr lang="en-US" smtClean="0"/>
              <a:t>19</a:t>
            </a:fld>
            <a:endParaRPr lang="en-US"/>
          </a:p>
        </p:txBody>
      </p:sp>
    </p:spTree>
    <p:extLst>
      <p:ext uri="{BB962C8B-B14F-4D97-AF65-F5344CB8AC3E}">
        <p14:creationId xmlns:p14="http://schemas.microsoft.com/office/powerpoint/2010/main" val="401776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5061D9D-E90B-1940-9829-55F077460946}" type="slidenum">
              <a:rPr lang="en-US" smtClean="0"/>
              <a:t>20</a:t>
            </a:fld>
            <a:endParaRPr lang="en-US"/>
          </a:p>
        </p:txBody>
      </p:sp>
    </p:spTree>
    <p:extLst>
      <p:ext uri="{BB962C8B-B14F-4D97-AF65-F5344CB8AC3E}">
        <p14:creationId xmlns:p14="http://schemas.microsoft.com/office/powerpoint/2010/main" val="163271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5061D9D-E90B-1940-9829-55F077460946}" type="slidenum">
              <a:rPr lang="en-US" smtClean="0"/>
              <a:t>21</a:t>
            </a:fld>
            <a:endParaRPr lang="en-US"/>
          </a:p>
        </p:txBody>
      </p:sp>
    </p:spTree>
    <p:extLst>
      <p:ext uri="{BB962C8B-B14F-4D97-AF65-F5344CB8AC3E}">
        <p14:creationId xmlns:p14="http://schemas.microsoft.com/office/powerpoint/2010/main" val="343215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5061D9D-E90B-1940-9829-55F077460946}" type="slidenum">
              <a:rPr lang="en-US" smtClean="0"/>
              <a:t>22</a:t>
            </a:fld>
            <a:endParaRPr lang="en-US"/>
          </a:p>
        </p:txBody>
      </p:sp>
    </p:spTree>
    <p:extLst>
      <p:ext uri="{BB962C8B-B14F-4D97-AF65-F5344CB8AC3E}">
        <p14:creationId xmlns:p14="http://schemas.microsoft.com/office/powerpoint/2010/main" val="57609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800" dirty="0"/>
          </a:p>
        </p:txBody>
      </p:sp>
      <p:sp>
        <p:nvSpPr>
          <p:cNvPr id="4" name="Slide Number Placeholder 3"/>
          <p:cNvSpPr>
            <a:spLocks noGrp="1"/>
          </p:cNvSpPr>
          <p:nvPr>
            <p:ph type="sldNum" sz="quarter" idx="5"/>
          </p:nvPr>
        </p:nvSpPr>
        <p:spPr/>
        <p:txBody>
          <a:bodyPr/>
          <a:lstStyle/>
          <a:p>
            <a:fld id="{25061D9D-E90B-1940-9829-55F077460946}" type="slidenum">
              <a:rPr lang="en-US" smtClean="0"/>
              <a:t>8</a:t>
            </a:fld>
            <a:endParaRPr lang="en-US"/>
          </a:p>
        </p:txBody>
      </p:sp>
    </p:spTree>
    <p:extLst>
      <p:ext uri="{BB962C8B-B14F-4D97-AF65-F5344CB8AC3E}">
        <p14:creationId xmlns:p14="http://schemas.microsoft.com/office/powerpoint/2010/main" val="146013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5"/>
          </p:nvPr>
        </p:nvSpPr>
        <p:spPr/>
        <p:txBody>
          <a:bodyPr/>
          <a:lstStyle/>
          <a:p>
            <a:fld id="{25061D9D-E90B-1940-9829-55F077460946}" type="slidenum">
              <a:rPr lang="en-US" smtClean="0"/>
              <a:t>9</a:t>
            </a:fld>
            <a:endParaRPr lang="en-US"/>
          </a:p>
        </p:txBody>
      </p:sp>
    </p:spTree>
    <p:extLst>
      <p:ext uri="{BB962C8B-B14F-4D97-AF65-F5344CB8AC3E}">
        <p14:creationId xmlns:p14="http://schemas.microsoft.com/office/powerpoint/2010/main" val="132741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800" dirty="0"/>
          </a:p>
        </p:txBody>
      </p:sp>
      <p:sp>
        <p:nvSpPr>
          <p:cNvPr id="4" name="Slide Number Placeholder 3"/>
          <p:cNvSpPr>
            <a:spLocks noGrp="1"/>
          </p:cNvSpPr>
          <p:nvPr>
            <p:ph type="sldNum" sz="quarter" idx="5"/>
          </p:nvPr>
        </p:nvSpPr>
        <p:spPr/>
        <p:txBody>
          <a:bodyPr/>
          <a:lstStyle/>
          <a:p>
            <a:fld id="{25061D9D-E90B-1940-9829-55F077460946}" type="slidenum">
              <a:rPr lang="en-US" smtClean="0"/>
              <a:t>10</a:t>
            </a:fld>
            <a:endParaRPr lang="en-US"/>
          </a:p>
        </p:txBody>
      </p:sp>
    </p:spTree>
    <p:extLst>
      <p:ext uri="{BB962C8B-B14F-4D97-AF65-F5344CB8AC3E}">
        <p14:creationId xmlns:p14="http://schemas.microsoft.com/office/powerpoint/2010/main" val="256400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5"/>
          </p:nvPr>
        </p:nvSpPr>
        <p:spPr/>
        <p:txBody>
          <a:bodyPr/>
          <a:lstStyle/>
          <a:p>
            <a:fld id="{25061D9D-E90B-1940-9829-55F077460946}" type="slidenum">
              <a:rPr lang="en-US" smtClean="0"/>
              <a:t>11</a:t>
            </a:fld>
            <a:endParaRPr lang="en-US"/>
          </a:p>
        </p:txBody>
      </p:sp>
    </p:spTree>
    <p:extLst>
      <p:ext uri="{BB962C8B-B14F-4D97-AF65-F5344CB8AC3E}">
        <p14:creationId xmlns:p14="http://schemas.microsoft.com/office/powerpoint/2010/main" val="225529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Since the SC matrix has many parameters (68x68) and SC matrices from different groups are highly similar. We can use neural nets to extract features ("embedding") from the SC matrix and proceed further with the SC feature with a much lower dimension. In this way, we have much fewer input parameters, which can address overfitting to some extent.</a:t>
            </a:r>
          </a:p>
          <a:p>
            <a:endParaRPr lang="en-SG" sz="1200" b="0" i="0" u="none" strike="noStrike" kern="1200" dirty="0">
              <a:solidFill>
                <a:schemeClr val="tx1"/>
              </a:solidFill>
              <a:effectLst/>
              <a:latin typeface="+mn-lt"/>
              <a:ea typeface="+mn-ea"/>
              <a:cs typeface="+mn-cs"/>
            </a:endParaRPr>
          </a:p>
          <a:p>
            <a:r>
              <a:rPr lang="en-US" dirty="0"/>
              <a:t>The current SC feature extractor used is CNN, using which we treat an SC matrix as a 68x68 image and use convolution to extract latent features of the SC matrix.</a:t>
            </a:r>
          </a:p>
        </p:txBody>
      </p:sp>
      <p:sp>
        <p:nvSpPr>
          <p:cNvPr id="4" name="Slide Number Placeholder 3"/>
          <p:cNvSpPr>
            <a:spLocks noGrp="1"/>
          </p:cNvSpPr>
          <p:nvPr>
            <p:ph type="sldNum" sz="quarter" idx="5"/>
          </p:nvPr>
        </p:nvSpPr>
        <p:spPr/>
        <p:txBody>
          <a:bodyPr/>
          <a:lstStyle/>
          <a:p>
            <a:fld id="{25061D9D-E90B-1940-9829-55F077460946}" type="slidenum">
              <a:rPr lang="en-US" smtClean="0"/>
              <a:t>14</a:t>
            </a:fld>
            <a:endParaRPr lang="en-US"/>
          </a:p>
        </p:txBody>
      </p:sp>
    </p:spTree>
    <p:extLst>
      <p:ext uri="{BB962C8B-B14F-4D97-AF65-F5344CB8AC3E}">
        <p14:creationId xmlns:p14="http://schemas.microsoft.com/office/powerpoint/2010/main" val="16878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Naive net is a straightforward simple network with several </a:t>
            </a:r>
            <a:r>
              <a:rPr lang="en-SG" sz="1200" b="0" i="0" u="none" strike="noStrike" kern="1200" dirty="0" err="1">
                <a:solidFill>
                  <a:schemeClr val="tx1"/>
                </a:solidFill>
                <a:effectLst/>
                <a:latin typeface="+mn-lt"/>
                <a:ea typeface="+mn-ea"/>
                <a:cs typeface="+mn-cs"/>
              </a:rPr>
              <a:t>ReLU</a:t>
            </a:r>
            <a:r>
              <a:rPr lang="en-SG" sz="1200" b="0" i="0" u="none" strike="noStrike" kern="1200" dirty="0">
                <a:solidFill>
                  <a:schemeClr val="tx1"/>
                </a:solidFill>
                <a:effectLst/>
                <a:latin typeface="+mn-lt"/>
                <a:ea typeface="+mn-ea"/>
                <a:cs typeface="+mn-cs"/>
              </a:rPr>
              <a:t> activated linear layers.</a:t>
            </a:r>
          </a:p>
        </p:txBody>
      </p:sp>
      <p:sp>
        <p:nvSpPr>
          <p:cNvPr id="4" name="Slide Number Placeholder 3"/>
          <p:cNvSpPr>
            <a:spLocks noGrp="1"/>
          </p:cNvSpPr>
          <p:nvPr>
            <p:ph type="sldNum" sz="quarter" idx="5"/>
          </p:nvPr>
        </p:nvSpPr>
        <p:spPr/>
        <p:txBody>
          <a:bodyPr/>
          <a:lstStyle/>
          <a:p>
            <a:fld id="{25061D9D-E90B-1940-9829-55F077460946}" type="slidenum">
              <a:rPr lang="en-US" smtClean="0"/>
              <a:t>15</a:t>
            </a:fld>
            <a:endParaRPr lang="en-US"/>
          </a:p>
        </p:txBody>
      </p:sp>
    </p:spTree>
    <p:extLst>
      <p:ext uri="{BB962C8B-B14F-4D97-AF65-F5344CB8AC3E}">
        <p14:creationId xmlns:p14="http://schemas.microsoft.com/office/powerpoint/2010/main" val="351585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And we have plain GCN, where we can treat each brain region as a node, and the parameters associated with a brain region as the corresponding node features. The edge and edge weight come from non-zero entries of a group's SC. The global scaling factor G is used to scale the edge weight, similar to its role in the </a:t>
            </a:r>
            <a:r>
              <a:rPr lang="en-SG" sz="1200" b="0" i="0" u="none" strike="noStrike" kern="1200" dirty="0" err="1">
                <a:solidFill>
                  <a:schemeClr val="tx1"/>
                </a:solidFill>
                <a:effectLst/>
                <a:latin typeface="+mn-lt"/>
                <a:ea typeface="+mn-ea"/>
                <a:cs typeface="+mn-cs"/>
              </a:rPr>
              <a:t>pMFM</a:t>
            </a:r>
            <a:r>
              <a:rPr lang="en-SG" sz="1200" b="0" i="0" u="none" strike="noStrike" kern="1200" dirty="0">
                <a:solidFill>
                  <a:schemeClr val="tx1"/>
                </a:solidFill>
                <a:effectLst/>
                <a:latin typeface="+mn-lt"/>
                <a:ea typeface="+mn-ea"/>
                <a:cs typeface="+mn-cs"/>
              </a:rPr>
              <a:t> (scaling connections between brain regions uniformly).</a:t>
            </a:r>
          </a:p>
        </p:txBody>
      </p:sp>
      <p:sp>
        <p:nvSpPr>
          <p:cNvPr id="4" name="Slide Number Placeholder 3"/>
          <p:cNvSpPr>
            <a:spLocks noGrp="1"/>
          </p:cNvSpPr>
          <p:nvPr>
            <p:ph type="sldNum" sz="quarter" idx="5"/>
          </p:nvPr>
        </p:nvSpPr>
        <p:spPr/>
        <p:txBody>
          <a:bodyPr/>
          <a:lstStyle/>
          <a:p>
            <a:fld id="{25061D9D-E90B-1940-9829-55F077460946}" type="slidenum">
              <a:rPr lang="en-US" smtClean="0"/>
              <a:t>16</a:t>
            </a:fld>
            <a:endParaRPr lang="en-US"/>
          </a:p>
        </p:txBody>
      </p:sp>
    </p:spTree>
    <p:extLst>
      <p:ext uri="{BB962C8B-B14F-4D97-AF65-F5344CB8AC3E}">
        <p14:creationId xmlns:p14="http://schemas.microsoft.com/office/powerpoint/2010/main" val="260819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5061D9D-E90B-1940-9829-55F077460946}" type="slidenum">
              <a:rPr lang="en-US" smtClean="0"/>
              <a:t>17</a:t>
            </a:fld>
            <a:endParaRPr lang="en-US"/>
          </a:p>
        </p:txBody>
      </p:sp>
    </p:spTree>
    <p:extLst>
      <p:ext uri="{BB962C8B-B14F-4D97-AF65-F5344CB8AC3E}">
        <p14:creationId xmlns:p14="http://schemas.microsoft.com/office/powerpoint/2010/main" val="273238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1320-2B89-0F47-9C11-9C7325058094}"/>
              </a:ext>
            </a:extLst>
          </p:cNvPr>
          <p:cNvSpPr>
            <a:spLocks noGrp="1"/>
          </p:cNvSpPr>
          <p:nvPr>
            <p:ph type="ctrTitle"/>
          </p:nvPr>
        </p:nvSpPr>
        <p:spPr>
          <a:xfrm>
            <a:off x="743997" y="1230022"/>
            <a:ext cx="8127227" cy="2301359"/>
          </a:xfrm>
        </p:spPr>
        <p:txBody>
          <a:bodyPr anchor="b">
            <a:normAutofit/>
          </a:bodyPr>
          <a:lstStyle/>
          <a:p>
            <a:r>
              <a:rPr lang="en-US" sz="8800" dirty="0" err="1"/>
              <a:t>pMFM</a:t>
            </a:r>
            <a:r>
              <a:rPr lang="en-US" sz="8800" dirty="0"/>
              <a:t> speedup</a:t>
            </a:r>
          </a:p>
        </p:txBody>
      </p:sp>
      <p:sp>
        <p:nvSpPr>
          <p:cNvPr id="3" name="Subtitle 2">
            <a:extLst>
              <a:ext uri="{FF2B5EF4-FFF2-40B4-BE49-F238E27FC236}">
                <a16:creationId xmlns:a16="http://schemas.microsoft.com/office/drawing/2014/main" id="{3FB70C26-6EEB-604F-82A6-E6AD1092E019}"/>
              </a:ext>
            </a:extLst>
          </p:cNvPr>
          <p:cNvSpPr>
            <a:spLocks noGrp="1"/>
          </p:cNvSpPr>
          <p:nvPr>
            <p:ph type="subTitle" idx="1"/>
          </p:nvPr>
        </p:nvSpPr>
        <p:spPr>
          <a:xfrm>
            <a:off x="7873595" y="4111288"/>
            <a:ext cx="5769131" cy="2163418"/>
          </a:xfrm>
        </p:spPr>
        <p:txBody>
          <a:bodyPr anchor="t">
            <a:normAutofit/>
          </a:bodyPr>
          <a:lstStyle/>
          <a:p>
            <a:r>
              <a:rPr lang="en-US" dirty="0"/>
              <a:t>Tian Fang</a:t>
            </a:r>
          </a:p>
        </p:txBody>
      </p:sp>
    </p:spTree>
    <p:extLst>
      <p:ext uri="{BB962C8B-B14F-4D97-AF65-F5344CB8AC3E}">
        <p14:creationId xmlns:p14="http://schemas.microsoft.com/office/powerpoint/2010/main" val="229262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599" y="178248"/>
            <a:ext cx="10713719" cy="1022100"/>
          </a:xfrm>
        </p:spPr>
        <p:txBody>
          <a:bodyPr>
            <a:noAutofit/>
          </a:bodyPr>
          <a:lstStyle/>
          <a:p>
            <a:r>
              <a:rPr lang="en-US" sz="3200" dirty="0"/>
              <a:t>Simulated FCD are not sensitive to changes in param vector</a:t>
            </a:r>
          </a:p>
        </p:txBody>
      </p:sp>
      <p:sp>
        <p:nvSpPr>
          <p:cNvPr id="5" name="Content Placeholder 2">
            <a:extLst>
              <a:ext uri="{FF2B5EF4-FFF2-40B4-BE49-F238E27FC236}">
                <a16:creationId xmlns:a16="http://schemas.microsoft.com/office/drawing/2014/main" id="{86A5137C-06C7-2845-AAB1-4D0D4225EE5E}"/>
              </a:ext>
            </a:extLst>
          </p:cNvPr>
          <p:cNvSpPr>
            <a:spLocks noGrp="1"/>
          </p:cNvSpPr>
          <p:nvPr>
            <p:ph idx="1"/>
          </p:nvPr>
        </p:nvSpPr>
        <p:spPr>
          <a:xfrm>
            <a:off x="724103" y="1338015"/>
            <a:ext cx="6116311" cy="4753866"/>
          </a:xfrm>
        </p:spPr>
        <p:txBody>
          <a:bodyPr anchor="ctr">
            <a:normAutofit/>
          </a:bodyPr>
          <a:lstStyle/>
          <a:p>
            <a:pPr marL="0" indent="0">
              <a:buNone/>
            </a:pPr>
            <a:endParaRPr lang="en-SG" dirty="0"/>
          </a:p>
          <a:p>
            <a:r>
              <a:rPr lang="en-SG" dirty="0"/>
              <a:t>Randomly choose an SC from the validation set</a:t>
            </a:r>
          </a:p>
          <a:p>
            <a:r>
              <a:rPr lang="en-SG" dirty="0"/>
              <a:t>Fix the SC and use different parameter vectors with that SC to generate corresponding simulated FCD</a:t>
            </a:r>
          </a:p>
          <a:p>
            <a:r>
              <a:rPr lang="en-SG" dirty="0"/>
              <a:t>For each pair of parameter vectors, compute the pair-wise KS statistic and correlation between parameter vectors</a:t>
            </a:r>
          </a:p>
        </p:txBody>
      </p:sp>
      <p:pic>
        <p:nvPicPr>
          <p:cNvPr id="4" name="Picture 3" descr="Diagram&#10;&#10;Description automatically generated">
            <a:extLst>
              <a:ext uri="{FF2B5EF4-FFF2-40B4-BE49-F238E27FC236}">
                <a16:creationId xmlns:a16="http://schemas.microsoft.com/office/drawing/2014/main" id="{CB836BC8-51BD-E844-BB68-DC3A1F9AE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895" y="1269181"/>
            <a:ext cx="4050100" cy="4891533"/>
          </a:xfrm>
          <a:prstGeom prst="rect">
            <a:avLst/>
          </a:prstGeom>
        </p:spPr>
      </p:pic>
    </p:spTree>
    <p:extLst>
      <p:ext uri="{BB962C8B-B14F-4D97-AF65-F5344CB8AC3E}">
        <p14:creationId xmlns:p14="http://schemas.microsoft.com/office/powerpoint/2010/main" val="333821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352417D-D5D9-184B-AE71-869AA51D910A}"/>
              </a:ext>
            </a:extLst>
          </p:cNvPr>
          <p:cNvSpPr txBox="1">
            <a:spLocks/>
          </p:cNvSpPr>
          <p:nvPr/>
        </p:nvSpPr>
        <p:spPr>
          <a:xfrm>
            <a:off x="482599" y="178248"/>
            <a:ext cx="10713719" cy="1022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Simulated FCD are not sensitive to changes in param vector</a:t>
            </a:r>
          </a:p>
        </p:txBody>
      </p:sp>
      <p:pic>
        <p:nvPicPr>
          <p:cNvPr id="4" name="Picture 3">
            <a:extLst>
              <a:ext uri="{FF2B5EF4-FFF2-40B4-BE49-F238E27FC236}">
                <a16:creationId xmlns:a16="http://schemas.microsoft.com/office/drawing/2014/main" id="{E002D1B3-6865-3244-990E-608F6DD17BBB}"/>
              </a:ext>
            </a:extLst>
          </p:cNvPr>
          <p:cNvPicPr>
            <a:picLocks noChangeAspect="1"/>
          </p:cNvPicPr>
          <p:nvPr/>
        </p:nvPicPr>
        <p:blipFill>
          <a:blip r:embed="rId3"/>
          <a:stretch>
            <a:fillRect/>
          </a:stretch>
        </p:blipFill>
        <p:spPr>
          <a:xfrm>
            <a:off x="1026851" y="989896"/>
            <a:ext cx="10138297" cy="5322391"/>
          </a:xfrm>
          <a:prstGeom prst="rect">
            <a:avLst/>
          </a:prstGeom>
        </p:spPr>
      </p:pic>
    </p:spTree>
    <p:extLst>
      <p:ext uri="{BB962C8B-B14F-4D97-AF65-F5344CB8AC3E}">
        <p14:creationId xmlns:p14="http://schemas.microsoft.com/office/powerpoint/2010/main" val="199046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0" y="559391"/>
            <a:ext cx="10634472" cy="1332304"/>
          </a:xfrm>
        </p:spPr>
        <p:txBody>
          <a:bodyPr/>
          <a:lstStyle/>
          <a:p>
            <a:r>
              <a:rPr lang="en-US" sz="7200" dirty="0"/>
              <a:t>Outline</a:t>
            </a:r>
          </a:p>
        </p:txBody>
      </p:sp>
      <p:sp>
        <p:nvSpPr>
          <p:cNvPr id="3" name="Content Placeholder 2">
            <a:extLst>
              <a:ext uri="{FF2B5EF4-FFF2-40B4-BE49-F238E27FC236}">
                <a16:creationId xmlns:a16="http://schemas.microsoft.com/office/drawing/2014/main" id="{8608D4E4-2583-FA42-B6F3-86A4B7EF4D27}"/>
              </a:ext>
            </a:extLst>
          </p:cNvPr>
          <p:cNvSpPr>
            <a:spLocks noGrp="1"/>
          </p:cNvSpPr>
          <p:nvPr>
            <p:ph idx="1"/>
          </p:nvPr>
        </p:nvSpPr>
        <p:spPr>
          <a:xfrm>
            <a:off x="482600" y="1895213"/>
            <a:ext cx="8400143" cy="4247848"/>
          </a:xfrm>
        </p:spPr>
        <p:txBody>
          <a:bodyPr>
            <a:noAutofit/>
          </a:bodyPr>
          <a:lstStyle/>
          <a:p>
            <a:pPr marL="342900" indent="-342900">
              <a:buFontTx/>
              <a:buChar char="-"/>
            </a:pPr>
            <a:r>
              <a:rPr lang="en-US" sz="3600" dirty="0"/>
              <a:t>Introduction</a:t>
            </a:r>
          </a:p>
          <a:p>
            <a:pPr marL="342900" indent="-342900">
              <a:buFontTx/>
              <a:buChar char="-"/>
            </a:pPr>
            <a:r>
              <a:rPr lang="en-US" sz="3600" dirty="0"/>
              <a:t>Dataset Creation</a:t>
            </a:r>
          </a:p>
          <a:p>
            <a:pPr marL="342900" indent="-342900">
              <a:buFontTx/>
              <a:buChar char="-"/>
            </a:pPr>
            <a:r>
              <a:rPr lang="en-US" sz="3600" dirty="0">
                <a:solidFill>
                  <a:srgbClr val="00B0F0"/>
                </a:solidFill>
              </a:rPr>
              <a:t>Models and Performance</a:t>
            </a:r>
          </a:p>
        </p:txBody>
      </p:sp>
    </p:spTree>
    <p:extLst>
      <p:ext uri="{BB962C8B-B14F-4D97-AF65-F5344CB8AC3E}">
        <p14:creationId xmlns:p14="http://schemas.microsoft.com/office/powerpoint/2010/main" val="374826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721946"/>
            <a:ext cx="10774679" cy="1022100"/>
          </a:xfrm>
        </p:spPr>
        <p:txBody>
          <a:bodyPr>
            <a:noAutofit/>
          </a:bodyPr>
          <a:lstStyle/>
          <a:p>
            <a:pPr>
              <a:lnSpc>
                <a:spcPct val="90000"/>
              </a:lnSpc>
            </a:pPr>
            <a:r>
              <a:rPr lang="en-US" sz="4000" dirty="0"/>
              <a:t>Model:</a:t>
            </a:r>
          </a:p>
        </p:txBody>
      </p:sp>
      <p:sp>
        <p:nvSpPr>
          <p:cNvPr id="5" name="Content Placeholder 2">
            <a:extLst>
              <a:ext uri="{FF2B5EF4-FFF2-40B4-BE49-F238E27FC236}">
                <a16:creationId xmlns:a16="http://schemas.microsoft.com/office/drawing/2014/main" id="{86A5137C-06C7-2845-AAB1-4D0D4225EE5E}"/>
              </a:ext>
            </a:extLst>
          </p:cNvPr>
          <p:cNvSpPr>
            <a:spLocks noGrp="1"/>
          </p:cNvSpPr>
          <p:nvPr>
            <p:ph idx="1"/>
          </p:nvPr>
        </p:nvSpPr>
        <p:spPr>
          <a:xfrm>
            <a:off x="562329" y="1744046"/>
            <a:ext cx="10694951" cy="4175275"/>
          </a:xfrm>
        </p:spPr>
        <p:txBody>
          <a:bodyPr anchor="ctr">
            <a:normAutofit lnSpcReduction="10000"/>
          </a:bodyPr>
          <a:lstStyle/>
          <a:p>
            <a:r>
              <a:rPr lang="en-SG" sz="2800" b="1" dirty="0"/>
              <a:t>Loss function</a:t>
            </a:r>
            <a:r>
              <a:rPr lang="en-SG" sz="2800" dirty="0"/>
              <a:t>: Mean Square Error (MSE) Loss</a:t>
            </a:r>
          </a:p>
          <a:p>
            <a:r>
              <a:rPr lang="en-SG" sz="2800" b="1" dirty="0"/>
              <a:t>Optimizer</a:t>
            </a:r>
            <a:r>
              <a:rPr lang="en-SG" sz="2800" dirty="0"/>
              <a:t>: Adam optimizer (initial </a:t>
            </a:r>
            <a:r>
              <a:rPr lang="en-SG" sz="2800" dirty="0" err="1"/>
              <a:t>lr</a:t>
            </a:r>
            <a:r>
              <a:rPr lang="en-SG" dirty="0"/>
              <a:t> = 5e-4</a:t>
            </a:r>
            <a:r>
              <a:rPr lang="en-SG" sz="2800" dirty="0"/>
              <a:t>) with exponential decay learning rate scheduler (multiply</a:t>
            </a:r>
            <a:r>
              <a:rPr lang="en-SG" dirty="0"/>
              <a:t> </a:t>
            </a:r>
            <a:r>
              <a:rPr lang="en-SG" dirty="0" err="1"/>
              <a:t>lr</a:t>
            </a:r>
            <a:r>
              <a:rPr lang="en-SG" dirty="0"/>
              <a:t> by 0.98 every epoch</a:t>
            </a:r>
            <a:r>
              <a:rPr lang="en-SG" sz="2800" dirty="0"/>
              <a:t>)</a:t>
            </a:r>
          </a:p>
          <a:p>
            <a:r>
              <a:rPr lang="en-SG" sz="2800" b="1" dirty="0"/>
              <a:t>Regularization</a:t>
            </a:r>
            <a:r>
              <a:rPr lang="en-SG" sz="2800" dirty="0"/>
              <a:t>: batch normalization is used to reduce overfitting</a:t>
            </a:r>
          </a:p>
          <a:p>
            <a:r>
              <a:rPr lang="en-US" b="1" dirty="0"/>
              <a:t>Batch Size</a:t>
            </a:r>
            <a:r>
              <a:rPr lang="en-US" dirty="0"/>
              <a:t>: 256</a:t>
            </a:r>
          </a:p>
          <a:p>
            <a:r>
              <a:rPr lang="en-US" b="1" dirty="0"/>
              <a:t>Metrics logged</a:t>
            </a:r>
            <a:r>
              <a:rPr lang="en-US" dirty="0"/>
              <a:t>:</a:t>
            </a:r>
          </a:p>
          <a:p>
            <a:pPr marL="742950" lvl="1" indent="-285750">
              <a:buFontTx/>
              <a:buChar char="-"/>
            </a:pPr>
            <a:r>
              <a:rPr lang="en-US" dirty="0"/>
              <a:t>During </a:t>
            </a:r>
            <a:r>
              <a:rPr lang="en-US" b="1" dirty="0"/>
              <a:t>training</a:t>
            </a:r>
            <a:r>
              <a:rPr lang="en-US" dirty="0"/>
              <a:t>: </a:t>
            </a:r>
            <a:r>
              <a:rPr lang="en-US" dirty="0" err="1"/>
              <a:t>mse</a:t>
            </a:r>
            <a:r>
              <a:rPr lang="en-US" dirty="0"/>
              <a:t> loss across 3 different cost terms</a:t>
            </a:r>
          </a:p>
          <a:p>
            <a:pPr marL="742950" lvl="1" indent="-285750">
              <a:buFontTx/>
              <a:buChar char="-"/>
            </a:pPr>
            <a:r>
              <a:rPr lang="en-US" dirty="0"/>
              <a:t>During </a:t>
            </a:r>
            <a:r>
              <a:rPr lang="en-US" b="1" dirty="0"/>
              <a:t>validation</a:t>
            </a:r>
            <a:r>
              <a:rPr lang="en-US" dirty="0"/>
              <a:t>: </a:t>
            </a:r>
            <a:r>
              <a:rPr lang="en-US" dirty="0" err="1"/>
              <a:t>mse</a:t>
            </a:r>
            <a:r>
              <a:rPr lang="en-US" dirty="0"/>
              <a:t> loss across 3 different cost terms, and </a:t>
            </a:r>
            <a:r>
              <a:rPr lang="en-US" dirty="0" err="1"/>
              <a:t>mse</a:t>
            </a:r>
            <a:r>
              <a:rPr lang="en-US" dirty="0"/>
              <a:t> loss for each individual cost</a:t>
            </a:r>
            <a:endParaRPr lang="en-SG" sz="2800" dirty="0"/>
          </a:p>
          <a:p>
            <a:r>
              <a:rPr lang="en-SG" b="1" dirty="0"/>
              <a:t>Hyperparameter</a:t>
            </a:r>
            <a:r>
              <a:rPr lang="en-SG" dirty="0"/>
              <a:t> </a:t>
            </a:r>
            <a:r>
              <a:rPr lang="en-SG" b="1" dirty="0"/>
              <a:t>tuning</a:t>
            </a:r>
            <a:r>
              <a:rPr lang="en-SG" dirty="0"/>
              <a:t>: </a:t>
            </a:r>
            <a:r>
              <a:rPr lang="en-SG" dirty="0" err="1"/>
              <a:t>Optuna</a:t>
            </a:r>
            <a:endParaRPr lang="en-SG" sz="2800" dirty="0"/>
          </a:p>
        </p:txBody>
      </p:sp>
    </p:spTree>
    <p:extLst>
      <p:ext uri="{BB962C8B-B14F-4D97-AF65-F5344CB8AC3E}">
        <p14:creationId xmlns:p14="http://schemas.microsoft.com/office/powerpoint/2010/main" val="389058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721946"/>
            <a:ext cx="10774679" cy="1022100"/>
          </a:xfrm>
        </p:spPr>
        <p:txBody>
          <a:bodyPr>
            <a:noAutofit/>
          </a:bodyPr>
          <a:lstStyle/>
          <a:p>
            <a:pPr>
              <a:lnSpc>
                <a:spcPct val="90000"/>
              </a:lnSpc>
            </a:pPr>
            <a:r>
              <a:rPr lang="en-US" sz="4000" dirty="0"/>
              <a:t>Model: SC Feature Extractor</a:t>
            </a:r>
          </a:p>
        </p:txBody>
      </p:sp>
      <p:pic>
        <p:nvPicPr>
          <p:cNvPr id="4" name="Picture 3" descr="Diagram&#10;&#10;Description automatically generated">
            <a:extLst>
              <a:ext uri="{FF2B5EF4-FFF2-40B4-BE49-F238E27FC236}">
                <a16:creationId xmlns:a16="http://schemas.microsoft.com/office/drawing/2014/main" id="{F2B9EE4A-C281-4F4A-987C-56A205D6E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91" y="3064762"/>
            <a:ext cx="11078817" cy="1428609"/>
          </a:xfrm>
          <a:prstGeom prst="rect">
            <a:avLst/>
          </a:prstGeom>
        </p:spPr>
      </p:pic>
    </p:spTree>
    <p:extLst>
      <p:ext uri="{BB962C8B-B14F-4D97-AF65-F5344CB8AC3E}">
        <p14:creationId xmlns:p14="http://schemas.microsoft.com/office/powerpoint/2010/main" val="387066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435075"/>
            <a:ext cx="10774679" cy="1022100"/>
          </a:xfrm>
        </p:spPr>
        <p:txBody>
          <a:bodyPr>
            <a:noAutofit/>
          </a:bodyPr>
          <a:lstStyle/>
          <a:p>
            <a:pPr>
              <a:lnSpc>
                <a:spcPct val="90000"/>
              </a:lnSpc>
            </a:pPr>
            <a:r>
              <a:rPr lang="en-US" sz="4000" dirty="0"/>
              <a:t>Model: Naive Net</a:t>
            </a:r>
          </a:p>
        </p:txBody>
      </p:sp>
      <p:pic>
        <p:nvPicPr>
          <p:cNvPr id="8194" name="Picture 2">
            <a:extLst>
              <a:ext uri="{FF2B5EF4-FFF2-40B4-BE49-F238E27FC236}">
                <a16:creationId xmlns:a16="http://schemas.microsoft.com/office/drawing/2014/main" id="{86A5DB23-32BB-8E48-AF00-1303E4D35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722" y="1195917"/>
            <a:ext cx="9512555" cy="42311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3E6B52-5241-3149-8F6B-E7EE60966332}"/>
              </a:ext>
            </a:extLst>
          </p:cNvPr>
          <p:cNvSpPr txBox="1"/>
          <p:nvPr/>
        </p:nvSpPr>
        <p:spPr>
          <a:xfrm>
            <a:off x="238754" y="5626456"/>
            <a:ext cx="3849195" cy="646331"/>
          </a:xfrm>
          <a:prstGeom prst="rect">
            <a:avLst/>
          </a:prstGeom>
          <a:noFill/>
        </p:spPr>
        <p:txBody>
          <a:bodyPr wrap="none" rtlCol="0">
            <a:spAutoFit/>
          </a:bodyPr>
          <a:lstStyle/>
          <a:p>
            <a:r>
              <a:rPr lang="en-SG" dirty="0"/>
              <a:t>If SC feature is used, it will concatenate</a:t>
            </a:r>
          </a:p>
          <a:p>
            <a:r>
              <a:rPr lang="en-SG" dirty="0"/>
              <a:t>with the param vector of length 205</a:t>
            </a:r>
            <a:endParaRPr lang="en-US" dirty="0"/>
          </a:p>
        </p:txBody>
      </p:sp>
    </p:spTree>
    <p:extLst>
      <p:ext uri="{BB962C8B-B14F-4D97-AF65-F5344CB8AC3E}">
        <p14:creationId xmlns:p14="http://schemas.microsoft.com/office/powerpoint/2010/main" val="239880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435075"/>
            <a:ext cx="10774679" cy="1022100"/>
          </a:xfrm>
        </p:spPr>
        <p:txBody>
          <a:bodyPr>
            <a:noAutofit/>
          </a:bodyPr>
          <a:lstStyle/>
          <a:p>
            <a:pPr>
              <a:lnSpc>
                <a:spcPct val="90000"/>
              </a:lnSpc>
            </a:pPr>
            <a:r>
              <a:rPr lang="en-US" sz="4000" dirty="0"/>
              <a:t>Model: Plain GCN</a:t>
            </a:r>
          </a:p>
        </p:txBody>
      </p:sp>
      <p:pic>
        <p:nvPicPr>
          <p:cNvPr id="6" name="Picture 5">
            <a:extLst>
              <a:ext uri="{FF2B5EF4-FFF2-40B4-BE49-F238E27FC236}">
                <a16:creationId xmlns:a16="http://schemas.microsoft.com/office/drawing/2014/main" id="{5C4A88D0-1FD6-B041-900E-BC2188FC3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1457175"/>
            <a:ext cx="11709399" cy="4741034"/>
          </a:xfrm>
          <a:prstGeom prst="rect">
            <a:avLst/>
          </a:prstGeom>
        </p:spPr>
      </p:pic>
      <p:sp>
        <p:nvSpPr>
          <p:cNvPr id="7" name="TextBox 6">
            <a:extLst>
              <a:ext uri="{FF2B5EF4-FFF2-40B4-BE49-F238E27FC236}">
                <a16:creationId xmlns:a16="http://schemas.microsoft.com/office/drawing/2014/main" id="{FE852DCA-09A1-034B-A21A-F78ECDEC60E2}"/>
              </a:ext>
            </a:extLst>
          </p:cNvPr>
          <p:cNvSpPr txBox="1"/>
          <p:nvPr/>
        </p:nvSpPr>
        <p:spPr>
          <a:xfrm>
            <a:off x="8618220" y="5875043"/>
            <a:ext cx="3006090" cy="646331"/>
          </a:xfrm>
          <a:prstGeom prst="rect">
            <a:avLst/>
          </a:prstGeom>
          <a:noFill/>
        </p:spPr>
        <p:txBody>
          <a:bodyPr wrap="square" rtlCol="0">
            <a:spAutoFit/>
          </a:bodyPr>
          <a:lstStyle/>
          <a:p>
            <a:r>
              <a:rPr lang="en-US" dirty="0"/>
              <a:t>Node features for each ROI are concatenated before MLP</a:t>
            </a:r>
          </a:p>
        </p:txBody>
      </p:sp>
    </p:spTree>
    <p:extLst>
      <p:ext uri="{BB962C8B-B14F-4D97-AF65-F5344CB8AC3E}">
        <p14:creationId xmlns:p14="http://schemas.microsoft.com/office/powerpoint/2010/main" val="322219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435075"/>
            <a:ext cx="10774679" cy="1022100"/>
          </a:xfrm>
        </p:spPr>
        <p:txBody>
          <a:bodyPr>
            <a:noAutofit/>
          </a:bodyPr>
          <a:lstStyle/>
          <a:p>
            <a:pPr>
              <a:lnSpc>
                <a:spcPct val="90000"/>
              </a:lnSpc>
            </a:pPr>
            <a:r>
              <a:rPr lang="en-US" sz="4000" dirty="0"/>
              <a:t>Top 10 sets of hyperparameters for each model</a:t>
            </a:r>
          </a:p>
        </p:txBody>
      </p:sp>
      <p:sp>
        <p:nvSpPr>
          <p:cNvPr id="7" name="TextBox 6">
            <a:extLst>
              <a:ext uri="{FF2B5EF4-FFF2-40B4-BE49-F238E27FC236}">
                <a16:creationId xmlns:a16="http://schemas.microsoft.com/office/drawing/2014/main" id="{54BFA3B2-C2BD-AF44-8714-2279CA175DE4}"/>
              </a:ext>
            </a:extLst>
          </p:cNvPr>
          <p:cNvSpPr txBox="1"/>
          <p:nvPr/>
        </p:nvSpPr>
        <p:spPr>
          <a:xfrm>
            <a:off x="3791533" y="5627913"/>
            <a:ext cx="4156813" cy="400110"/>
          </a:xfrm>
          <a:prstGeom prst="rect">
            <a:avLst/>
          </a:prstGeom>
          <a:noFill/>
        </p:spPr>
        <p:txBody>
          <a:bodyPr wrap="square" rtlCol="0">
            <a:spAutoFit/>
          </a:bodyPr>
          <a:lstStyle/>
          <a:p>
            <a:r>
              <a:rPr lang="en-US" sz="2000" dirty="0"/>
              <a:t>MSE loss across 3 different cost terms</a:t>
            </a:r>
          </a:p>
        </p:txBody>
      </p:sp>
      <p:sp>
        <p:nvSpPr>
          <p:cNvPr id="8" name="TextBox 7">
            <a:extLst>
              <a:ext uri="{FF2B5EF4-FFF2-40B4-BE49-F238E27FC236}">
                <a16:creationId xmlns:a16="http://schemas.microsoft.com/office/drawing/2014/main" id="{456DBAE9-FA96-C940-91B9-C3383487CE81}"/>
              </a:ext>
            </a:extLst>
          </p:cNvPr>
          <p:cNvSpPr txBox="1"/>
          <p:nvPr/>
        </p:nvSpPr>
        <p:spPr>
          <a:xfrm>
            <a:off x="1141185" y="1235529"/>
            <a:ext cx="8987970" cy="830997"/>
          </a:xfrm>
          <a:prstGeom prst="rect">
            <a:avLst/>
          </a:prstGeom>
          <a:noFill/>
        </p:spPr>
        <p:txBody>
          <a:bodyPr wrap="square" rtlCol="0">
            <a:spAutoFit/>
          </a:bodyPr>
          <a:lstStyle/>
          <a:p>
            <a:pPr marL="342900" indent="-342900">
              <a:buFontTx/>
              <a:buChar char="-"/>
            </a:pPr>
            <a:r>
              <a:rPr lang="en-US" sz="2400" dirty="0"/>
              <a:t>Top 10 set of hyperparameters are picked based on validation cost</a:t>
            </a:r>
          </a:p>
          <a:p>
            <a:pPr marL="342900" indent="-342900">
              <a:buFontTx/>
              <a:buChar char="-"/>
            </a:pPr>
            <a:endParaRPr lang="en-US" sz="2400" dirty="0"/>
          </a:p>
        </p:txBody>
      </p:sp>
      <p:pic>
        <p:nvPicPr>
          <p:cNvPr id="9" name="Picture 8">
            <a:extLst>
              <a:ext uri="{FF2B5EF4-FFF2-40B4-BE49-F238E27FC236}">
                <a16:creationId xmlns:a16="http://schemas.microsoft.com/office/drawing/2014/main" id="{89E698C6-DE08-2142-A4F6-D5F218DDEA5A}"/>
              </a:ext>
            </a:extLst>
          </p:cNvPr>
          <p:cNvPicPr>
            <a:picLocks noChangeAspect="1"/>
          </p:cNvPicPr>
          <p:nvPr/>
        </p:nvPicPr>
        <p:blipFill rotWithShape="1">
          <a:blip r:embed="rId3"/>
          <a:srcRect l="2562" t="9677" r="8267"/>
          <a:stretch/>
        </p:blipFill>
        <p:spPr>
          <a:xfrm>
            <a:off x="3030478" y="1664944"/>
            <a:ext cx="5209384" cy="3957527"/>
          </a:xfrm>
          <a:prstGeom prst="rect">
            <a:avLst/>
          </a:prstGeom>
        </p:spPr>
      </p:pic>
      <p:sp>
        <p:nvSpPr>
          <p:cNvPr id="10" name="TextBox 9">
            <a:extLst>
              <a:ext uri="{FF2B5EF4-FFF2-40B4-BE49-F238E27FC236}">
                <a16:creationId xmlns:a16="http://schemas.microsoft.com/office/drawing/2014/main" id="{8AA293A7-C0D2-F04C-9E68-297DA94034BA}"/>
              </a:ext>
            </a:extLst>
          </p:cNvPr>
          <p:cNvSpPr txBox="1"/>
          <p:nvPr/>
        </p:nvSpPr>
        <p:spPr>
          <a:xfrm>
            <a:off x="1358537" y="6348549"/>
            <a:ext cx="9170203" cy="369332"/>
          </a:xfrm>
          <a:prstGeom prst="rect">
            <a:avLst/>
          </a:prstGeom>
          <a:noFill/>
        </p:spPr>
        <p:txBody>
          <a:bodyPr wrap="none" rtlCol="0">
            <a:spAutoFit/>
          </a:bodyPr>
          <a:lstStyle/>
          <a:p>
            <a:r>
              <a:rPr lang="en-US" dirty="0"/>
              <a:t>Naïve Net without SC performs the best (has the lowest validation loss and the lowest variation)</a:t>
            </a:r>
          </a:p>
        </p:txBody>
      </p:sp>
    </p:spTree>
    <p:extLst>
      <p:ext uri="{BB962C8B-B14F-4D97-AF65-F5344CB8AC3E}">
        <p14:creationId xmlns:p14="http://schemas.microsoft.com/office/powerpoint/2010/main" val="424627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435075"/>
            <a:ext cx="10774679" cy="1022100"/>
          </a:xfrm>
        </p:spPr>
        <p:txBody>
          <a:bodyPr>
            <a:noAutofit/>
          </a:bodyPr>
          <a:lstStyle/>
          <a:p>
            <a:r>
              <a:rPr lang="en-US" sz="4000" dirty="0"/>
              <a:t>Top 10 sets of hyperparameters for each model</a:t>
            </a:r>
          </a:p>
        </p:txBody>
      </p:sp>
      <p:sp>
        <p:nvSpPr>
          <p:cNvPr id="7" name="TextBox 6">
            <a:extLst>
              <a:ext uri="{FF2B5EF4-FFF2-40B4-BE49-F238E27FC236}">
                <a16:creationId xmlns:a16="http://schemas.microsoft.com/office/drawing/2014/main" id="{54BFA3B2-C2BD-AF44-8714-2279CA175DE4}"/>
              </a:ext>
            </a:extLst>
          </p:cNvPr>
          <p:cNvSpPr txBox="1"/>
          <p:nvPr/>
        </p:nvSpPr>
        <p:spPr>
          <a:xfrm>
            <a:off x="860595" y="5266591"/>
            <a:ext cx="2730842" cy="954107"/>
          </a:xfrm>
          <a:prstGeom prst="rect">
            <a:avLst/>
          </a:prstGeom>
          <a:noFill/>
        </p:spPr>
        <p:txBody>
          <a:bodyPr wrap="square" rtlCol="0">
            <a:spAutoFit/>
          </a:bodyPr>
          <a:lstStyle/>
          <a:p>
            <a:r>
              <a:rPr lang="en-US" sz="2800" dirty="0"/>
              <a:t>FC_CORR’s MSE</a:t>
            </a:r>
          </a:p>
          <a:p>
            <a:endParaRPr lang="en-US" sz="2800" dirty="0"/>
          </a:p>
        </p:txBody>
      </p:sp>
      <p:sp>
        <p:nvSpPr>
          <p:cNvPr id="8" name="TextBox 7">
            <a:extLst>
              <a:ext uri="{FF2B5EF4-FFF2-40B4-BE49-F238E27FC236}">
                <a16:creationId xmlns:a16="http://schemas.microsoft.com/office/drawing/2014/main" id="{4EBB1723-96C8-704D-9EE8-414C27453FD9}"/>
              </a:ext>
            </a:extLst>
          </p:cNvPr>
          <p:cNvSpPr txBox="1"/>
          <p:nvPr/>
        </p:nvSpPr>
        <p:spPr>
          <a:xfrm>
            <a:off x="4995729" y="5266592"/>
            <a:ext cx="2730842" cy="954107"/>
          </a:xfrm>
          <a:prstGeom prst="rect">
            <a:avLst/>
          </a:prstGeom>
          <a:noFill/>
        </p:spPr>
        <p:txBody>
          <a:bodyPr wrap="square" rtlCol="0">
            <a:spAutoFit/>
          </a:bodyPr>
          <a:lstStyle/>
          <a:p>
            <a:r>
              <a:rPr lang="en-US" sz="2800" dirty="0"/>
              <a:t>FC_L1’s MSE</a:t>
            </a:r>
          </a:p>
          <a:p>
            <a:endParaRPr lang="en-US" sz="2800" dirty="0"/>
          </a:p>
        </p:txBody>
      </p:sp>
      <p:sp>
        <p:nvSpPr>
          <p:cNvPr id="10" name="TextBox 9">
            <a:extLst>
              <a:ext uri="{FF2B5EF4-FFF2-40B4-BE49-F238E27FC236}">
                <a16:creationId xmlns:a16="http://schemas.microsoft.com/office/drawing/2014/main" id="{A21D1CAD-4F82-2340-BDF2-B34259C13633}"/>
              </a:ext>
            </a:extLst>
          </p:cNvPr>
          <p:cNvSpPr txBox="1"/>
          <p:nvPr/>
        </p:nvSpPr>
        <p:spPr>
          <a:xfrm>
            <a:off x="8940042" y="5266593"/>
            <a:ext cx="2730842" cy="954107"/>
          </a:xfrm>
          <a:prstGeom prst="rect">
            <a:avLst/>
          </a:prstGeom>
          <a:noFill/>
        </p:spPr>
        <p:txBody>
          <a:bodyPr wrap="square" rtlCol="0">
            <a:spAutoFit/>
          </a:bodyPr>
          <a:lstStyle/>
          <a:p>
            <a:r>
              <a:rPr lang="en-US" sz="2800" dirty="0"/>
              <a:t>FCD_KS’s MSE</a:t>
            </a:r>
          </a:p>
          <a:p>
            <a:endParaRPr lang="en-US" sz="2800" dirty="0"/>
          </a:p>
        </p:txBody>
      </p:sp>
      <p:pic>
        <p:nvPicPr>
          <p:cNvPr id="11" name="Picture 10">
            <a:extLst>
              <a:ext uri="{FF2B5EF4-FFF2-40B4-BE49-F238E27FC236}">
                <a16:creationId xmlns:a16="http://schemas.microsoft.com/office/drawing/2014/main" id="{BE0F4CC8-11EF-1048-8269-29E16E97915D}"/>
              </a:ext>
            </a:extLst>
          </p:cNvPr>
          <p:cNvPicPr>
            <a:picLocks noChangeAspect="1"/>
          </p:cNvPicPr>
          <p:nvPr/>
        </p:nvPicPr>
        <p:blipFill>
          <a:blip r:embed="rId3"/>
          <a:stretch>
            <a:fillRect/>
          </a:stretch>
        </p:blipFill>
        <p:spPr>
          <a:xfrm>
            <a:off x="207442" y="1847954"/>
            <a:ext cx="4037148" cy="3027861"/>
          </a:xfrm>
          <a:prstGeom prst="rect">
            <a:avLst/>
          </a:prstGeom>
        </p:spPr>
      </p:pic>
      <p:pic>
        <p:nvPicPr>
          <p:cNvPr id="12" name="Picture 11">
            <a:extLst>
              <a:ext uri="{FF2B5EF4-FFF2-40B4-BE49-F238E27FC236}">
                <a16:creationId xmlns:a16="http://schemas.microsoft.com/office/drawing/2014/main" id="{E0F0C732-CA86-A24A-A914-77812F1C1521}"/>
              </a:ext>
            </a:extLst>
          </p:cNvPr>
          <p:cNvPicPr>
            <a:picLocks noChangeAspect="1"/>
          </p:cNvPicPr>
          <p:nvPr/>
        </p:nvPicPr>
        <p:blipFill>
          <a:blip r:embed="rId4"/>
          <a:stretch>
            <a:fillRect/>
          </a:stretch>
        </p:blipFill>
        <p:spPr>
          <a:xfrm>
            <a:off x="3958886" y="1847954"/>
            <a:ext cx="4037147" cy="3027860"/>
          </a:xfrm>
          <a:prstGeom prst="rect">
            <a:avLst/>
          </a:prstGeom>
        </p:spPr>
      </p:pic>
      <p:pic>
        <p:nvPicPr>
          <p:cNvPr id="13" name="Picture 12">
            <a:extLst>
              <a:ext uri="{FF2B5EF4-FFF2-40B4-BE49-F238E27FC236}">
                <a16:creationId xmlns:a16="http://schemas.microsoft.com/office/drawing/2014/main" id="{2552D843-FD7D-6E46-823C-F961DFB17B44}"/>
              </a:ext>
            </a:extLst>
          </p:cNvPr>
          <p:cNvPicPr>
            <a:picLocks noChangeAspect="1"/>
          </p:cNvPicPr>
          <p:nvPr/>
        </p:nvPicPr>
        <p:blipFill>
          <a:blip r:embed="rId5"/>
          <a:stretch>
            <a:fillRect/>
          </a:stretch>
        </p:blipFill>
        <p:spPr>
          <a:xfrm>
            <a:off x="7996033" y="1847954"/>
            <a:ext cx="4037147" cy="3027860"/>
          </a:xfrm>
          <a:prstGeom prst="rect">
            <a:avLst/>
          </a:prstGeom>
        </p:spPr>
      </p:pic>
      <p:sp>
        <p:nvSpPr>
          <p:cNvPr id="15" name="TextBox 14">
            <a:extLst>
              <a:ext uri="{FF2B5EF4-FFF2-40B4-BE49-F238E27FC236}">
                <a16:creationId xmlns:a16="http://schemas.microsoft.com/office/drawing/2014/main" id="{F91F3387-4B87-0647-8EB1-13F2D0256A53}"/>
              </a:ext>
            </a:extLst>
          </p:cNvPr>
          <p:cNvSpPr txBox="1"/>
          <p:nvPr/>
        </p:nvSpPr>
        <p:spPr>
          <a:xfrm>
            <a:off x="1392357" y="6197758"/>
            <a:ext cx="9170203" cy="369332"/>
          </a:xfrm>
          <a:prstGeom prst="rect">
            <a:avLst/>
          </a:prstGeom>
          <a:noFill/>
        </p:spPr>
        <p:txBody>
          <a:bodyPr wrap="none" rtlCol="0">
            <a:spAutoFit/>
          </a:bodyPr>
          <a:lstStyle/>
          <a:p>
            <a:r>
              <a:rPr lang="en-US" dirty="0"/>
              <a:t>Naïve Net without SC performs the best (has the lowest validation loss and the lowest variation)</a:t>
            </a:r>
          </a:p>
        </p:txBody>
      </p:sp>
    </p:spTree>
    <p:extLst>
      <p:ext uri="{BB962C8B-B14F-4D97-AF65-F5344CB8AC3E}">
        <p14:creationId xmlns:p14="http://schemas.microsoft.com/office/powerpoint/2010/main" val="3775434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04224" y="65743"/>
            <a:ext cx="10774679" cy="1022100"/>
          </a:xfrm>
        </p:spPr>
        <p:txBody>
          <a:bodyPr>
            <a:noAutofit/>
          </a:bodyPr>
          <a:lstStyle/>
          <a:p>
            <a:pPr>
              <a:lnSpc>
                <a:spcPct val="90000"/>
              </a:lnSpc>
            </a:pPr>
            <a:r>
              <a:rPr lang="en-US" sz="4000" dirty="0"/>
              <a:t>Compare prediction and actual costs</a:t>
            </a:r>
          </a:p>
        </p:txBody>
      </p:sp>
      <p:sp>
        <p:nvSpPr>
          <p:cNvPr id="9" name="TextBox 8">
            <a:extLst>
              <a:ext uri="{FF2B5EF4-FFF2-40B4-BE49-F238E27FC236}">
                <a16:creationId xmlns:a16="http://schemas.microsoft.com/office/drawing/2014/main" id="{80ECBB8F-91E4-014E-88A9-90CE6780A22C}"/>
              </a:ext>
            </a:extLst>
          </p:cNvPr>
          <p:cNvSpPr txBox="1"/>
          <p:nvPr/>
        </p:nvSpPr>
        <p:spPr>
          <a:xfrm>
            <a:off x="189911" y="1354096"/>
            <a:ext cx="3667714" cy="4524315"/>
          </a:xfrm>
          <a:prstGeom prst="rect">
            <a:avLst/>
          </a:prstGeom>
          <a:noFill/>
        </p:spPr>
        <p:txBody>
          <a:bodyPr wrap="square" rtlCol="0">
            <a:spAutoFit/>
          </a:bodyPr>
          <a:lstStyle/>
          <a:p>
            <a:pPr marL="285750" indent="-285750">
              <a:buFontTx/>
              <a:buChar char="-"/>
            </a:pPr>
            <a:r>
              <a:rPr lang="en-US" sz="2400" dirty="0"/>
              <a:t>Only consider naïve net without SC</a:t>
            </a:r>
          </a:p>
          <a:p>
            <a:pPr marL="285750" indent="-285750">
              <a:buFontTx/>
              <a:buChar char="-"/>
            </a:pPr>
            <a:r>
              <a:rPr lang="en-US" sz="2400" dirty="0"/>
              <a:t>Evaluate the model’s performance on each validation sample by comparing the prediction and the actual costs</a:t>
            </a:r>
          </a:p>
          <a:p>
            <a:pPr marL="285750" indent="-285750">
              <a:buFontTx/>
              <a:buChar char="-"/>
            </a:pPr>
            <a:r>
              <a:rPr lang="en-US" sz="2400" dirty="0"/>
              <a:t>Dots with an actual cost of 3 represent parameters that generate </a:t>
            </a:r>
            <a:r>
              <a:rPr lang="en-US" sz="2400" dirty="0" err="1"/>
              <a:t>NaN</a:t>
            </a:r>
            <a:r>
              <a:rPr lang="en-US" sz="2400" dirty="0"/>
              <a:t> using Euler forward simulation</a:t>
            </a:r>
          </a:p>
        </p:txBody>
      </p:sp>
      <p:pic>
        <p:nvPicPr>
          <p:cNvPr id="8" name="Picture 7">
            <a:extLst>
              <a:ext uri="{FF2B5EF4-FFF2-40B4-BE49-F238E27FC236}">
                <a16:creationId xmlns:a16="http://schemas.microsoft.com/office/drawing/2014/main" id="{9F1DF282-9D27-5643-B79C-2D8F2A094DFB}"/>
              </a:ext>
            </a:extLst>
          </p:cNvPr>
          <p:cNvPicPr>
            <a:picLocks noChangeAspect="1"/>
          </p:cNvPicPr>
          <p:nvPr/>
        </p:nvPicPr>
        <p:blipFill rotWithShape="1">
          <a:blip r:embed="rId3"/>
          <a:srcRect l="4635" r="7813"/>
          <a:stretch/>
        </p:blipFill>
        <p:spPr>
          <a:xfrm>
            <a:off x="3996326" y="1143000"/>
            <a:ext cx="8005763" cy="4572000"/>
          </a:xfrm>
          <a:prstGeom prst="rect">
            <a:avLst/>
          </a:prstGeom>
        </p:spPr>
      </p:pic>
      <p:sp>
        <p:nvSpPr>
          <p:cNvPr id="11" name="TextBox 10">
            <a:extLst>
              <a:ext uri="{FF2B5EF4-FFF2-40B4-BE49-F238E27FC236}">
                <a16:creationId xmlns:a16="http://schemas.microsoft.com/office/drawing/2014/main" id="{D00F0C82-3F57-8648-9CFF-42D15ECB14E7}"/>
              </a:ext>
            </a:extLst>
          </p:cNvPr>
          <p:cNvSpPr txBox="1"/>
          <p:nvPr/>
        </p:nvSpPr>
        <p:spPr>
          <a:xfrm>
            <a:off x="5064369" y="5878411"/>
            <a:ext cx="6256393" cy="400110"/>
          </a:xfrm>
          <a:prstGeom prst="rect">
            <a:avLst/>
          </a:prstGeom>
          <a:noFill/>
        </p:spPr>
        <p:txBody>
          <a:bodyPr wrap="none" rtlCol="0">
            <a:spAutoFit/>
          </a:bodyPr>
          <a:lstStyle/>
          <a:p>
            <a:r>
              <a:rPr lang="en-US" sz="2000" dirty="0"/>
              <a:t>Predicted costs and actual costs for one validation sample </a:t>
            </a:r>
          </a:p>
        </p:txBody>
      </p:sp>
    </p:spTree>
    <p:extLst>
      <p:ext uri="{BB962C8B-B14F-4D97-AF65-F5344CB8AC3E}">
        <p14:creationId xmlns:p14="http://schemas.microsoft.com/office/powerpoint/2010/main" val="32524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0" y="559391"/>
            <a:ext cx="10634472" cy="1332304"/>
          </a:xfrm>
        </p:spPr>
        <p:txBody>
          <a:bodyPr/>
          <a:lstStyle/>
          <a:p>
            <a:r>
              <a:rPr lang="en-US" sz="7200" dirty="0"/>
              <a:t>Outline</a:t>
            </a:r>
          </a:p>
        </p:txBody>
      </p:sp>
      <p:sp>
        <p:nvSpPr>
          <p:cNvPr id="3" name="Content Placeholder 2">
            <a:extLst>
              <a:ext uri="{FF2B5EF4-FFF2-40B4-BE49-F238E27FC236}">
                <a16:creationId xmlns:a16="http://schemas.microsoft.com/office/drawing/2014/main" id="{8608D4E4-2583-FA42-B6F3-86A4B7EF4D27}"/>
              </a:ext>
            </a:extLst>
          </p:cNvPr>
          <p:cNvSpPr>
            <a:spLocks noGrp="1"/>
          </p:cNvSpPr>
          <p:nvPr>
            <p:ph idx="1"/>
          </p:nvPr>
        </p:nvSpPr>
        <p:spPr>
          <a:xfrm>
            <a:off x="482600" y="1895213"/>
            <a:ext cx="8400143" cy="4247848"/>
          </a:xfrm>
        </p:spPr>
        <p:txBody>
          <a:bodyPr>
            <a:noAutofit/>
          </a:bodyPr>
          <a:lstStyle/>
          <a:p>
            <a:pPr marL="342900" indent="-342900">
              <a:buFontTx/>
              <a:buChar char="-"/>
            </a:pPr>
            <a:r>
              <a:rPr lang="en-US" sz="3600" dirty="0"/>
              <a:t>Introduction</a:t>
            </a:r>
          </a:p>
          <a:p>
            <a:pPr marL="342900" indent="-342900">
              <a:buFontTx/>
              <a:buChar char="-"/>
            </a:pPr>
            <a:r>
              <a:rPr lang="en-US" sz="3600" dirty="0"/>
              <a:t>Dataset Creation</a:t>
            </a:r>
          </a:p>
          <a:p>
            <a:pPr marL="342900" indent="-342900">
              <a:buFontTx/>
              <a:buChar char="-"/>
            </a:pPr>
            <a:r>
              <a:rPr lang="en-US" sz="3600" dirty="0"/>
              <a:t>Models and Performance</a:t>
            </a:r>
          </a:p>
        </p:txBody>
      </p:sp>
    </p:spTree>
    <p:extLst>
      <p:ext uri="{BB962C8B-B14F-4D97-AF65-F5344CB8AC3E}">
        <p14:creationId xmlns:p14="http://schemas.microsoft.com/office/powerpoint/2010/main" val="1503226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04224" y="65743"/>
            <a:ext cx="10774679" cy="1022100"/>
          </a:xfrm>
        </p:spPr>
        <p:txBody>
          <a:bodyPr>
            <a:noAutofit/>
          </a:bodyPr>
          <a:lstStyle/>
          <a:p>
            <a:pPr>
              <a:lnSpc>
                <a:spcPct val="90000"/>
              </a:lnSpc>
            </a:pPr>
            <a:r>
              <a:rPr lang="en-US" sz="4000" dirty="0"/>
              <a:t>Compare prediction and actual costs</a:t>
            </a:r>
          </a:p>
        </p:txBody>
      </p:sp>
      <p:sp>
        <p:nvSpPr>
          <p:cNvPr id="9" name="TextBox 8">
            <a:extLst>
              <a:ext uri="{FF2B5EF4-FFF2-40B4-BE49-F238E27FC236}">
                <a16:creationId xmlns:a16="http://schemas.microsoft.com/office/drawing/2014/main" id="{80ECBB8F-91E4-014E-88A9-90CE6780A22C}"/>
              </a:ext>
            </a:extLst>
          </p:cNvPr>
          <p:cNvSpPr txBox="1"/>
          <p:nvPr/>
        </p:nvSpPr>
        <p:spPr>
          <a:xfrm>
            <a:off x="189911" y="1354096"/>
            <a:ext cx="3667714" cy="4524315"/>
          </a:xfrm>
          <a:prstGeom prst="rect">
            <a:avLst/>
          </a:prstGeom>
          <a:noFill/>
        </p:spPr>
        <p:txBody>
          <a:bodyPr wrap="square" rtlCol="0">
            <a:spAutoFit/>
          </a:bodyPr>
          <a:lstStyle/>
          <a:p>
            <a:pPr marL="285750" indent="-285750">
              <a:buFontTx/>
              <a:buChar char="-"/>
            </a:pPr>
            <a:r>
              <a:rPr lang="en-US" sz="2400" dirty="0"/>
              <a:t>Only consider naïve net without SC</a:t>
            </a:r>
          </a:p>
          <a:p>
            <a:pPr marL="285750" indent="-285750">
              <a:buFontTx/>
              <a:buChar char="-"/>
            </a:pPr>
            <a:r>
              <a:rPr lang="en-US" sz="2400" dirty="0"/>
              <a:t>Evaluate the model’s performance on each validation sample by comparing the prediction and the actual costs</a:t>
            </a:r>
          </a:p>
          <a:p>
            <a:pPr marL="285750" indent="-285750">
              <a:buFontTx/>
              <a:buChar char="-"/>
            </a:pPr>
            <a:r>
              <a:rPr lang="en-US" sz="2400" dirty="0"/>
              <a:t>Dots with an actual cost of 3 represent parameters that generate </a:t>
            </a:r>
            <a:r>
              <a:rPr lang="en-US" sz="2400" dirty="0" err="1"/>
              <a:t>NaN</a:t>
            </a:r>
            <a:r>
              <a:rPr lang="en-US" sz="2400" dirty="0"/>
              <a:t> using Euler forward simulation</a:t>
            </a:r>
          </a:p>
        </p:txBody>
      </p:sp>
      <p:pic>
        <p:nvPicPr>
          <p:cNvPr id="3" name="Picture 2">
            <a:extLst>
              <a:ext uri="{FF2B5EF4-FFF2-40B4-BE49-F238E27FC236}">
                <a16:creationId xmlns:a16="http://schemas.microsoft.com/office/drawing/2014/main" id="{35C533BF-76B7-544E-B9DE-99D85A8F10AA}"/>
              </a:ext>
            </a:extLst>
          </p:cNvPr>
          <p:cNvPicPr>
            <a:picLocks noChangeAspect="1"/>
          </p:cNvPicPr>
          <p:nvPr/>
        </p:nvPicPr>
        <p:blipFill rotWithShape="1">
          <a:blip r:embed="rId3"/>
          <a:srcRect l="8409" t="4617" r="8975"/>
          <a:stretch/>
        </p:blipFill>
        <p:spPr>
          <a:xfrm>
            <a:off x="4135902" y="1435801"/>
            <a:ext cx="7554351" cy="4360904"/>
          </a:xfrm>
          <a:prstGeom prst="rect">
            <a:avLst/>
          </a:prstGeom>
        </p:spPr>
      </p:pic>
      <p:sp>
        <p:nvSpPr>
          <p:cNvPr id="5" name="TextBox 4">
            <a:extLst>
              <a:ext uri="{FF2B5EF4-FFF2-40B4-BE49-F238E27FC236}">
                <a16:creationId xmlns:a16="http://schemas.microsoft.com/office/drawing/2014/main" id="{690A1822-2A93-1241-AE19-D422BADCA37B}"/>
              </a:ext>
            </a:extLst>
          </p:cNvPr>
          <p:cNvSpPr txBox="1"/>
          <p:nvPr/>
        </p:nvSpPr>
        <p:spPr>
          <a:xfrm>
            <a:off x="1321808" y="6226369"/>
            <a:ext cx="9548383" cy="461665"/>
          </a:xfrm>
          <a:prstGeom prst="rect">
            <a:avLst/>
          </a:prstGeom>
          <a:noFill/>
        </p:spPr>
        <p:txBody>
          <a:bodyPr wrap="none" rtlCol="0">
            <a:spAutoFit/>
          </a:bodyPr>
          <a:lstStyle/>
          <a:p>
            <a:r>
              <a:rPr lang="en-US" sz="2400" dirty="0"/>
              <a:t>Strong correlation between prediction and actual costs in the validation set</a:t>
            </a:r>
          </a:p>
        </p:txBody>
      </p:sp>
    </p:spTree>
    <p:extLst>
      <p:ext uri="{BB962C8B-B14F-4D97-AF65-F5344CB8AC3E}">
        <p14:creationId xmlns:p14="http://schemas.microsoft.com/office/powerpoint/2010/main" val="354080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04224" y="65743"/>
            <a:ext cx="10774679" cy="1022100"/>
          </a:xfrm>
        </p:spPr>
        <p:txBody>
          <a:bodyPr>
            <a:noAutofit/>
          </a:bodyPr>
          <a:lstStyle/>
          <a:p>
            <a:pPr>
              <a:lnSpc>
                <a:spcPct val="90000"/>
              </a:lnSpc>
            </a:pPr>
            <a:r>
              <a:rPr lang="en-US" sz="4000" dirty="0"/>
              <a:t>Compare prediction and actual costs</a:t>
            </a:r>
          </a:p>
        </p:txBody>
      </p:sp>
      <p:sp>
        <p:nvSpPr>
          <p:cNvPr id="9" name="TextBox 8">
            <a:extLst>
              <a:ext uri="{FF2B5EF4-FFF2-40B4-BE49-F238E27FC236}">
                <a16:creationId xmlns:a16="http://schemas.microsoft.com/office/drawing/2014/main" id="{80ECBB8F-91E4-014E-88A9-90CE6780A22C}"/>
              </a:ext>
            </a:extLst>
          </p:cNvPr>
          <p:cNvSpPr txBox="1"/>
          <p:nvPr/>
        </p:nvSpPr>
        <p:spPr>
          <a:xfrm>
            <a:off x="189911" y="2090172"/>
            <a:ext cx="3667714" cy="2677656"/>
          </a:xfrm>
          <a:prstGeom prst="rect">
            <a:avLst/>
          </a:prstGeom>
          <a:noFill/>
        </p:spPr>
        <p:txBody>
          <a:bodyPr wrap="square" rtlCol="0">
            <a:spAutoFit/>
          </a:bodyPr>
          <a:lstStyle/>
          <a:p>
            <a:pPr marL="285750" indent="-285750">
              <a:buFontTx/>
              <a:buChar char="-"/>
            </a:pPr>
            <a:r>
              <a:rPr lang="en-US" sz="2400" dirty="0"/>
              <a:t>Only consider naïve net without SC</a:t>
            </a:r>
          </a:p>
          <a:p>
            <a:pPr marL="285750" indent="-285750">
              <a:buFontTx/>
              <a:buChar char="-"/>
            </a:pPr>
            <a:r>
              <a:rPr lang="en-US" sz="2400" dirty="0"/>
              <a:t>Evaluate the model’s performance on each validation sample by comparing the prediction and the actual costs</a:t>
            </a:r>
          </a:p>
        </p:txBody>
      </p:sp>
      <p:sp>
        <p:nvSpPr>
          <p:cNvPr id="11" name="TextBox 10">
            <a:extLst>
              <a:ext uri="{FF2B5EF4-FFF2-40B4-BE49-F238E27FC236}">
                <a16:creationId xmlns:a16="http://schemas.microsoft.com/office/drawing/2014/main" id="{D00F0C82-3F57-8648-9CFF-42D15ECB14E7}"/>
              </a:ext>
            </a:extLst>
          </p:cNvPr>
          <p:cNvSpPr txBox="1"/>
          <p:nvPr/>
        </p:nvSpPr>
        <p:spPr>
          <a:xfrm>
            <a:off x="5064369" y="5878411"/>
            <a:ext cx="6256393" cy="400110"/>
          </a:xfrm>
          <a:prstGeom prst="rect">
            <a:avLst/>
          </a:prstGeom>
          <a:noFill/>
        </p:spPr>
        <p:txBody>
          <a:bodyPr wrap="none" rtlCol="0">
            <a:spAutoFit/>
          </a:bodyPr>
          <a:lstStyle/>
          <a:p>
            <a:r>
              <a:rPr lang="en-US" sz="2000" dirty="0"/>
              <a:t>Predicted costs and actual costs for one validation sample </a:t>
            </a:r>
          </a:p>
        </p:txBody>
      </p:sp>
      <p:pic>
        <p:nvPicPr>
          <p:cNvPr id="3" name="Picture 2">
            <a:extLst>
              <a:ext uri="{FF2B5EF4-FFF2-40B4-BE49-F238E27FC236}">
                <a16:creationId xmlns:a16="http://schemas.microsoft.com/office/drawing/2014/main" id="{C6C0F0BA-2862-2F43-BF44-F193425EF755}"/>
              </a:ext>
            </a:extLst>
          </p:cNvPr>
          <p:cNvPicPr>
            <a:picLocks noChangeAspect="1"/>
          </p:cNvPicPr>
          <p:nvPr/>
        </p:nvPicPr>
        <p:blipFill rotWithShape="1">
          <a:blip r:embed="rId3"/>
          <a:srcRect l="3614" r="8847"/>
          <a:stretch/>
        </p:blipFill>
        <p:spPr>
          <a:xfrm>
            <a:off x="3857625" y="1193610"/>
            <a:ext cx="8004517" cy="4572000"/>
          </a:xfrm>
          <a:prstGeom prst="rect">
            <a:avLst/>
          </a:prstGeom>
        </p:spPr>
      </p:pic>
    </p:spTree>
    <p:extLst>
      <p:ext uri="{BB962C8B-B14F-4D97-AF65-F5344CB8AC3E}">
        <p14:creationId xmlns:p14="http://schemas.microsoft.com/office/powerpoint/2010/main" val="260537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04224" y="65743"/>
            <a:ext cx="10774679" cy="1022100"/>
          </a:xfrm>
        </p:spPr>
        <p:txBody>
          <a:bodyPr>
            <a:noAutofit/>
          </a:bodyPr>
          <a:lstStyle/>
          <a:p>
            <a:pPr>
              <a:lnSpc>
                <a:spcPct val="90000"/>
              </a:lnSpc>
            </a:pPr>
            <a:r>
              <a:rPr lang="en-US" sz="4000" dirty="0"/>
              <a:t>Compare prediction and actual costs</a:t>
            </a:r>
          </a:p>
        </p:txBody>
      </p:sp>
      <p:pic>
        <p:nvPicPr>
          <p:cNvPr id="4" name="Picture 3">
            <a:extLst>
              <a:ext uri="{FF2B5EF4-FFF2-40B4-BE49-F238E27FC236}">
                <a16:creationId xmlns:a16="http://schemas.microsoft.com/office/drawing/2014/main" id="{F655A29E-1B9C-1445-92E7-A19FCD1191F4}"/>
              </a:ext>
            </a:extLst>
          </p:cNvPr>
          <p:cNvPicPr>
            <a:picLocks noChangeAspect="1"/>
          </p:cNvPicPr>
          <p:nvPr/>
        </p:nvPicPr>
        <p:blipFill rotWithShape="1">
          <a:blip r:embed="rId3"/>
          <a:srcRect l="8256" r="9539"/>
          <a:stretch/>
        </p:blipFill>
        <p:spPr>
          <a:xfrm>
            <a:off x="4079630" y="1306411"/>
            <a:ext cx="7516837" cy="4572000"/>
          </a:xfrm>
          <a:prstGeom prst="rect">
            <a:avLst/>
          </a:prstGeom>
        </p:spPr>
      </p:pic>
      <p:sp>
        <p:nvSpPr>
          <p:cNvPr id="8" name="TextBox 7">
            <a:extLst>
              <a:ext uri="{FF2B5EF4-FFF2-40B4-BE49-F238E27FC236}">
                <a16:creationId xmlns:a16="http://schemas.microsoft.com/office/drawing/2014/main" id="{323FCCEE-A71C-0C4E-A526-5EEE8F84CB83}"/>
              </a:ext>
            </a:extLst>
          </p:cNvPr>
          <p:cNvSpPr txBox="1"/>
          <p:nvPr/>
        </p:nvSpPr>
        <p:spPr>
          <a:xfrm>
            <a:off x="1321808" y="6226369"/>
            <a:ext cx="9548383" cy="461665"/>
          </a:xfrm>
          <a:prstGeom prst="rect">
            <a:avLst/>
          </a:prstGeom>
          <a:noFill/>
        </p:spPr>
        <p:txBody>
          <a:bodyPr wrap="none" rtlCol="0">
            <a:spAutoFit/>
          </a:bodyPr>
          <a:lstStyle/>
          <a:p>
            <a:r>
              <a:rPr lang="en-US" sz="2400" dirty="0"/>
              <a:t>Strong correlation between prediction and actual costs in the validation set</a:t>
            </a:r>
          </a:p>
        </p:txBody>
      </p:sp>
      <p:sp>
        <p:nvSpPr>
          <p:cNvPr id="10" name="TextBox 9">
            <a:extLst>
              <a:ext uri="{FF2B5EF4-FFF2-40B4-BE49-F238E27FC236}">
                <a16:creationId xmlns:a16="http://schemas.microsoft.com/office/drawing/2014/main" id="{B59F91C2-65A7-324B-92A1-C24B99340675}"/>
              </a:ext>
            </a:extLst>
          </p:cNvPr>
          <p:cNvSpPr txBox="1"/>
          <p:nvPr/>
        </p:nvSpPr>
        <p:spPr>
          <a:xfrm>
            <a:off x="189911" y="2090172"/>
            <a:ext cx="3667714" cy="2677656"/>
          </a:xfrm>
          <a:prstGeom prst="rect">
            <a:avLst/>
          </a:prstGeom>
          <a:noFill/>
        </p:spPr>
        <p:txBody>
          <a:bodyPr wrap="square" rtlCol="0">
            <a:spAutoFit/>
          </a:bodyPr>
          <a:lstStyle/>
          <a:p>
            <a:pPr marL="285750" indent="-285750">
              <a:buFontTx/>
              <a:buChar char="-"/>
            </a:pPr>
            <a:r>
              <a:rPr lang="en-US" sz="2400" dirty="0"/>
              <a:t>Only consider naïve net without SC</a:t>
            </a:r>
          </a:p>
          <a:p>
            <a:pPr marL="285750" indent="-285750">
              <a:buFontTx/>
              <a:buChar char="-"/>
            </a:pPr>
            <a:r>
              <a:rPr lang="en-US" sz="2400" dirty="0"/>
              <a:t>Evaluate the model’s performance on each validation sample by comparing the prediction and the actual costs</a:t>
            </a:r>
          </a:p>
        </p:txBody>
      </p:sp>
    </p:spTree>
    <p:extLst>
      <p:ext uri="{BB962C8B-B14F-4D97-AF65-F5344CB8AC3E}">
        <p14:creationId xmlns:p14="http://schemas.microsoft.com/office/powerpoint/2010/main" val="414252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C49483-A699-C142-B4F5-99C442D1C78E}"/>
              </a:ext>
            </a:extLst>
          </p:cNvPr>
          <p:cNvSpPr txBox="1">
            <a:spLocks/>
          </p:cNvSpPr>
          <p:nvPr/>
        </p:nvSpPr>
        <p:spPr>
          <a:xfrm>
            <a:off x="3656106" y="2640718"/>
            <a:ext cx="4501776" cy="1332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t>Thank you</a:t>
            </a:r>
            <a:endParaRPr lang="en-US" sz="7200" dirty="0"/>
          </a:p>
        </p:txBody>
      </p:sp>
    </p:spTree>
    <p:extLst>
      <p:ext uri="{BB962C8B-B14F-4D97-AF65-F5344CB8AC3E}">
        <p14:creationId xmlns:p14="http://schemas.microsoft.com/office/powerpoint/2010/main" val="159332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0" y="559391"/>
            <a:ext cx="10634472" cy="1332304"/>
          </a:xfrm>
        </p:spPr>
        <p:txBody>
          <a:bodyPr/>
          <a:lstStyle/>
          <a:p>
            <a:r>
              <a:rPr lang="en-US" sz="7200" dirty="0"/>
              <a:t>Outline</a:t>
            </a:r>
          </a:p>
        </p:txBody>
      </p:sp>
      <p:sp>
        <p:nvSpPr>
          <p:cNvPr id="3" name="Content Placeholder 2">
            <a:extLst>
              <a:ext uri="{FF2B5EF4-FFF2-40B4-BE49-F238E27FC236}">
                <a16:creationId xmlns:a16="http://schemas.microsoft.com/office/drawing/2014/main" id="{8608D4E4-2583-FA42-B6F3-86A4B7EF4D27}"/>
              </a:ext>
            </a:extLst>
          </p:cNvPr>
          <p:cNvSpPr>
            <a:spLocks noGrp="1"/>
          </p:cNvSpPr>
          <p:nvPr>
            <p:ph idx="1"/>
          </p:nvPr>
        </p:nvSpPr>
        <p:spPr>
          <a:xfrm>
            <a:off x="482600" y="1895213"/>
            <a:ext cx="8400143" cy="4247848"/>
          </a:xfrm>
        </p:spPr>
        <p:txBody>
          <a:bodyPr>
            <a:noAutofit/>
          </a:bodyPr>
          <a:lstStyle/>
          <a:p>
            <a:pPr marL="342900" indent="-342900">
              <a:buFontTx/>
              <a:buChar char="-"/>
            </a:pPr>
            <a:r>
              <a:rPr lang="en-US" sz="3600" dirty="0">
                <a:solidFill>
                  <a:srgbClr val="00B0F0"/>
                </a:solidFill>
              </a:rPr>
              <a:t>Introduction</a:t>
            </a:r>
          </a:p>
          <a:p>
            <a:pPr marL="342900" indent="-342900">
              <a:buFontTx/>
              <a:buChar char="-"/>
            </a:pPr>
            <a:r>
              <a:rPr lang="en-US" sz="3600" dirty="0"/>
              <a:t>Dataset Creation</a:t>
            </a:r>
          </a:p>
          <a:p>
            <a:pPr marL="342900" indent="-342900">
              <a:buFontTx/>
              <a:buChar char="-"/>
            </a:pPr>
            <a:r>
              <a:rPr lang="en-US" sz="3600" dirty="0"/>
              <a:t>Models and Performance</a:t>
            </a:r>
          </a:p>
        </p:txBody>
      </p:sp>
    </p:spTree>
    <p:extLst>
      <p:ext uri="{BB962C8B-B14F-4D97-AF65-F5344CB8AC3E}">
        <p14:creationId xmlns:p14="http://schemas.microsoft.com/office/powerpoint/2010/main" val="69193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599" y="312257"/>
            <a:ext cx="11404601" cy="1332304"/>
          </a:xfrm>
        </p:spPr>
        <p:txBody>
          <a:bodyPr/>
          <a:lstStyle/>
          <a:p>
            <a:r>
              <a:rPr lang="en-US" sz="4000"/>
              <a:t>Introduction: Motivation for pMFM_speedup</a:t>
            </a:r>
            <a:endParaRPr lang="en-US" sz="4000" dirty="0"/>
          </a:p>
        </p:txBody>
      </p:sp>
      <p:sp>
        <p:nvSpPr>
          <p:cNvPr id="6" name="Content Placeholder 2">
            <a:extLst>
              <a:ext uri="{FF2B5EF4-FFF2-40B4-BE49-F238E27FC236}">
                <a16:creationId xmlns:a16="http://schemas.microsoft.com/office/drawing/2014/main" id="{2E4C20DE-5C70-AE46-AE3A-F467FAEB21F8}"/>
              </a:ext>
            </a:extLst>
          </p:cNvPr>
          <p:cNvSpPr>
            <a:spLocks noGrp="1"/>
          </p:cNvSpPr>
          <p:nvPr>
            <p:ph idx="1"/>
          </p:nvPr>
        </p:nvSpPr>
        <p:spPr>
          <a:xfrm>
            <a:off x="482600" y="3878317"/>
            <a:ext cx="10873377" cy="2667426"/>
          </a:xfrm>
        </p:spPr>
        <p:txBody>
          <a:bodyPr>
            <a:normAutofit/>
          </a:bodyPr>
          <a:lstStyle/>
          <a:p>
            <a:pPr marL="342900" indent="-342900">
              <a:buFontTx/>
              <a:buChar char="-"/>
            </a:pPr>
            <a:r>
              <a:rPr lang="en-US" sz="2800" dirty="0"/>
              <a:t>Current </a:t>
            </a:r>
            <a:r>
              <a:rPr lang="en-US" sz="2800" dirty="0" err="1"/>
              <a:t>pMFM’s</a:t>
            </a:r>
            <a:r>
              <a:rPr lang="en-US" sz="2800" dirty="0"/>
              <a:t> major downside: slow simulation.</a:t>
            </a:r>
          </a:p>
          <a:p>
            <a:pPr marL="342900" indent="-342900">
              <a:buFontTx/>
              <a:buChar char="-"/>
            </a:pPr>
            <a:r>
              <a:rPr lang="en-US" sz="2800" dirty="0" err="1"/>
              <a:t>pMFM_speedup</a:t>
            </a:r>
            <a:r>
              <a:rPr lang="en-US" sz="2800" dirty="0"/>
              <a:t> models</a:t>
            </a:r>
          </a:p>
          <a:p>
            <a:pPr marL="1028700" lvl="1" indent="-342900">
              <a:buFontTx/>
              <a:buChar char="-"/>
            </a:pPr>
            <a:r>
              <a:rPr lang="en-US" sz="2400" dirty="0"/>
              <a:t>Takes the same inputs as the </a:t>
            </a:r>
            <a:r>
              <a:rPr lang="en-US" sz="2400" dirty="0" err="1"/>
              <a:t>pMFM</a:t>
            </a:r>
            <a:endParaRPr lang="en-US" sz="2400" dirty="0"/>
          </a:p>
          <a:p>
            <a:pPr marL="1028700" lvl="1" indent="-342900">
              <a:buFontTx/>
              <a:buChar char="-"/>
            </a:pPr>
            <a:r>
              <a:rPr lang="en-US" sz="2400" dirty="0"/>
              <a:t>perform a </a:t>
            </a:r>
            <a:r>
              <a:rPr lang="en-US" sz="2400" b="1" dirty="0"/>
              <a:t>regression</a:t>
            </a:r>
            <a:r>
              <a:rPr lang="en-US" sz="2400" dirty="0"/>
              <a:t> task and output predicted cost vector (of </a:t>
            </a:r>
            <a:r>
              <a:rPr lang="en-US" dirty="0"/>
              <a:t>length 3: </a:t>
            </a:r>
            <a:r>
              <a:rPr lang="en-US" sz="2400" dirty="0"/>
              <a:t>FC_CORR cost, FC_L1, and FCD_KS)</a:t>
            </a:r>
          </a:p>
        </p:txBody>
      </p:sp>
      <p:pic>
        <p:nvPicPr>
          <p:cNvPr id="4" name="Picture 3" descr="Diagram&#10;&#10;Description automatically generated">
            <a:extLst>
              <a:ext uri="{FF2B5EF4-FFF2-40B4-BE49-F238E27FC236}">
                <a16:creationId xmlns:a16="http://schemas.microsoft.com/office/drawing/2014/main" id="{E2F6E087-3676-2749-8092-B9D86B456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610" y="1572586"/>
            <a:ext cx="10202780" cy="2190656"/>
          </a:xfrm>
          <a:prstGeom prst="rect">
            <a:avLst/>
          </a:prstGeom>
        </p:spPr>
      </p:pic>
    </p:spTree>
    <p:extLst>
      <p:ext uri="{BB962C8B-B14F-4D97-AF65-F5344CB8AC3E}">
        <p14:creationId xmlns:p14="http://schemas.microsoft.com/office/powerpoint/2010/main" val="114959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0" y="559391"/>
            <a:ext cx="10634472" cy="1332304"/>
          </a:xfrm>
        </p:spPr>
        <p:txBody>
          <a:bodyPr/>
          <a:lstStyle/>
          <a:p>
            <a:r>
              <a:rPr lang="en-US" sz="7200" dirty="0"/>
              <a:t>Outline</a:t>
            </a:r>
          </a:p>
        </p:txBody>
      </p:sp>
      <p:sp>
        <p:nvSpPr>
          <p:cNvPr id="3" name="Content Placeholder 2">
            <a:extLst>
              <a:ext uri="{FF2B5EF4-FFF2-40B4-BE49-F238E27FC236}">
                <a16:creationId xmlns:a16="http://schemas.microsoft.com/office/drawing/2014/main" id="{8608D4E4-2583-FA42-B6F3-86A4B7EF4D27}"/>
              </a:ext>
            </a:extLst>
          </p:cNvPr>
          <p:cNvSpPr>
            <a:spLocks noGrp="1"/>
          </p:cNvSpPr>
          <p:nvPr>
            <p:ph idx="1"/>
          </p:nvPr>
        </p:nvSpPr>
        <p:spPr>
          <a:xfrm>
            <a:off x="482600" y="1895213"/>
            <a:ext cx="8400143" cy="4247848"/>
          </a:xfrm>
        </p:spPr>
        <p:txBody>
          <a:bodyPr>
            <a:noAutofit/>
          </a:bodyPr>
          <a:lstStyle/>
          <a:p>
            <a:pPr marL="342900" indent="-342900">
              <a:buFontTx/>
              <a:buChar char="-"/>
            </a:pPr>
            <a:r>
              <a:rPr lang="en-US" sz="3600" dirty="0"/>
              <a:t>Introduction</a:t>
            </a:r>
          </a:p>
          <a:p>
            <a:pPr marL="342900" indent="-342900">
              <a:buFontTx/>
              <a:buChar char="-"/>
            </a:pPr>
            <a:r>
              <a:rPr lang="en-US" sz="3600" dirty="0">
                <a:solidFill>
                  <a:srgbClr val="00B0F0"/>
                </a:solidFill>
              </a:rPr>
              <a:t>Dataset Creation</a:t>
            </a:r>
          </a:p>
          <a:p>
            <a:pPr marL="342900" indent="-342900">
              <a:buFontTx/>
              <a:buChar char="-"/>
            </a:pPr>
            <a:r>
              <a:rPr lang="en-US" sz="3600" dirty="0"/>
              <a:t>Models and Performance</a:t>
            </a:r>
          </a:p>
        </p:txBody>
      </p:sp>
    </p:spTree>
    <p:extLst>
      <p:ext uri="{BB962C8B-B14F-4D97-AF65-F5344CB8AC3E}">
        <p14:creationId xmlns:p14="http://schemas.microsoft.com/office/powerpoint/2010/main" val="29732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721946"/>
            <a:ext cx="10813250" cy="1022100"/>
          </a:xfrm>
        </p:spPr>
        <p:txBody>
          <a:bodyPr>
            <a:normAutofit/>
          </a:bodyPr>
          <a:lstStyle/>
          <a:p>
            <a:pPr>
              <a:lnSpc>
                <a:spcPct val="90000"/>
              </a:lnSpc>
            </a:pPr>
            <a:r>
              <a:rPr lang="en-US" sz="4100" dirty="0"/>
              <a:t>Dataset Creation: Dataset Generation Process</a:t>
            </a:r>
          </a:p>
        </p:txBody>
      </p:sp>
      <p:sp>
        <p:nvSpPr>
          <p:cNvPr id="5" name="Content Placeholder 2">
            <a:extLst>
              <a:ext uri="{FF2B5EF4-FFF2-40B4-BE49-F238E27FC236}">
                <a16:creationId xmlns:a16="http://schemas.microsoft.com/office/drawing/2014/main" id="{86A5137C-06C7-2845-AAB1-4D0D4225EE5E}"/>
              </a:ext>
            </a:extLst>
          </p:cNvPr>
          <p:cNvSpPr>
            <a:spLocks noGrp="1"/>
          </p:cNvSpPr>
          <p:nvPr>
            <p:ph idx="1"/>
          </p:nvPr>
        </p:nvSpPr>
        <p:spPr>
          <a:xfrm>
            <a:off x="5301771" y="2143612"/>
            <a:ext cx="6810500" cy="4175275"/>
          </a:xfrm>
        </p:spPr>
        <p:txBody>
          <a:bodyPr anchor="ctr">
            <a:normAutofit/>
          </a:bodyPr>
          <a:lstStyle/>
          <a:p>
            <a:pPr>
              <a:buFontTx/>
              <a:buChar char="-"/>
            </a:pPr>
            <a:r>
              <a:rPr lang="en-US" dirty="0"/>
              <a:t>1000 subjects are split into 88 samples (50 subjects per sample)</a:t>
            </a:r>
          </a:p>
          <a:p>
            <a:pPr marL="571500" indent="-342900"/>
            <a:r>
              <a:rPr lang="en-US" dirty="0"/>
              <a:t>57 training samples</a:t>
            </a:r>
          </a:p>
          <a:p>
            <a:pPr marL="571500" indent="-342900"/>
            <a:r>
              <a:rPr lang="en-US" dirty="0"/>
              <a:t>14 validation samples</a:t>
            </a:r>
          </a:p>
          <a:p>
            <a:pPr marL="571500" indent="-342900"/>
            <a:r>
              <a:rPr lang="en-US" dirty="0"/>
              <a:t>17 test samples</a:t>
            </a:r>
          </a:p>
          <a:p>
            <a:pPr>
              <a:buFontTx/>
              <a:buChar char="-"/>
            </a:pPr>
            <a:r>
              <a:rPr lang="en-SG" dirty="0"/>
              <a:t>Generate 1 group-level empirical SC, FC and FCD for each sample</a:t>
            </a:r>
            <a:endParaRPr lang="en-US" dirty="0"/>
          </a:p>
        </p:txBody>
      </p:sp>
      <p:pic>
        <p:nvPicPr>
          <p:cNvPr id="4100" name="Picture 4">
            <a:extLst>
              <a:ext uri="{FF2B5EF4-FFF2-40B4-BE49-F238E27FC236}">
                <a16:creationId xmlns:a16="http://schemas.microsoft.com/office/drawing/2014/main" id="{876F45FC-C41B-B54D-B6BB-50FCB0811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82" y="2188202"/>
            <a:ext cx="5054789" cy="41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55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601" y="721946"/>
            <a:ext cx="10774679" cy="1022100"/>
          </a:xfrm>
        </p:spPr>
        <p:txBody>
          <a:bodyPr>
            <a:noAutofit/>
          </a:bodyPr>
          <a:lstStyle/>
          <a:p>
            <a:pPr>
              <a:lnSpc>
                <a:spcPct val="90000"/>
              </a:lnSpc>
            </a:pPr>
            <a:r>
              <a:rPr lang="en-US" sz="3200" dirty="0"/>
              <a:t>Dataset Creation: Parameter Selection for Data Generation</a:t>
            </a:r>
          </a:p>
        </p:txBody>
      </p:sp>
      <p:sp>
        <p:nvSpPr>
          <p:cNvPr id="5" name="Content Placeholder 2">
            <a:extLst>
              <a:ext uri="{FF2B5EF4-FFF2-40B4-BE49-F238E27FC236}">
                <a16:creationId xmlns:a16="http://schemas.microsoft.com/office/drawing/2014/main" id="{86A5137C-06C7-2845-AAB1-4D0D4225EE5E}"/>
              </a:ext>
            </a:extLst>
          </p:cNvPr>
          <p:cNvSpPr>
            <a:spLocks noGrp="1"/>
          </p:cNvSpPr>
          <p:nvPr>
            <p:ph idx="1"/>
          </p:nvPr>
        </p:nvSpPr>
        <p:spPr>
          <a:xfrm>
            <a:off x="575604" y="2039873"/>
            <a:ext cx="10681676" cy="4175275"/>
          </a:xfrm>
        </p:spPr>
        <p:txBody>
          <a:bodyPr anchor="ctr">
            <a:normAutofit/>
          </a:bodyPr>
          <a:lstStyle/>
          <a:p>
            <a:pPr marL="342900" indent="-342900"/>
            <a:r>
              <a:rPr lang="en-SG" dirty="0"/>
              <a:t>Initialize CMA-ES with G, </a:t>
            </a:r>
            <a:r>
              <a:rPr lang="en-SG" dirty="0" err="1"/>
              <a:t>wEE</a:t>
            </a:r>
            <a:r>
              <a:rPr lang="en-SG" dirty="0"/>
              <a:t>, </a:t>
            </a:r>
            <a:r>
              <a:rPr lang="en-SG" dirty="0" err="1"/>
              <a:t>wEI</a:t>
            </a:r>
            <a:r>
              <a:rPr lang="en-SG" dirty="0"/>
              <a:t>, and 𝜎 in their respective ranges</a:t>
            </a:r>
          </a:p>
          <a:p>
            <a:pPr lvl="1"/>
            <a:r>
              <a:rPr lang="en-SG" dirty="0"/>
              <a:t>Ranges</a:t>
            </a:r>
          </a:p>
          <a:p>
            <a:pPr marL="1257300" lvl="2" indent="-342900"/>
            <a:r>
              <a:rPr lang="en-SG" dirty="0"/>
              <a:t>Range for each </a:t>
            </a:r>
            <a:r>
              <a:rPr lang="en-SG" dirty="0" err="1"/>
              <a:t>wEE</a:t>
            </a:r>
            <a:r>
              <a:rPr lang="en-SG" dirty="0"/>
              <a:t>: [1, 10]</a:t>
            </a:r>
          </a:p>
          <a:p>
            <a:pPr marL="1257300" lvl="2" indent="-342900"/>
            <a:r>
              <a:rPr lang="en-SG" dirty="0"/>
              <a:t>Range for each </a:t>
            </a:r>
            <a:r>
              <a:rPr lang="en-SG" dirty="0" err="1"/>
              <a:t>wEI</a:t>
            </a:r>
            <a:r>
              <a:rPr lang="en-SG" dirty="0"/>
              <a:t>: [1, 5]</a:t>
            </a:r>
          </a:p>
          <a:p>
            <a:pPr marL="1257300" lvl="2" indent="-342900"/>
            <a:r>
              <a:rPr lang="en-SG" dirty="0"/>
              <a:t>Range for each 𝜎: [0.0005, 0.01]</a:t>
            </a:r>
          </a:p>
          <a:p>
            <a:pPr marL="1257300" lvl="2" indent="-342900"/>
            <a:r>
              <a:rPr lang="en-SG" dirty="0"/>
              <a:t>Range for G: [0, 3]</a:t>
            </a:r>
          </a:p>
          <a:p>
            <a:pPr marL="342900" indent="-342900">
              <a:buFont typeface="Arial" panose="020B0604020202020204" pitchFamily="34" charset="0"/>
              <a:buChar char="•"/>
            </a:pPr>
            <a:r>
              <a:rPr lang="en-SG" dirty="0"/>
              <a:t>Use CMA-ES (100 iterations with each iteration yielding 100 children) to generate 10000 different parameter vectors for each subject group</a:t>
            </a:r>
          </a:p>
          <a:p>
            <a:pPr marL="342900" indent="-342900">
              <a:buFont typeface="Arial" panose="020B0604020202020204" pitchFamily="34" charset="0"/>
              <a:buChar char="•"/>
            </a:pPr>
            <a:r>
              <a:rPr lang="en-SG" dirty="0"/>
              <a:t>We will have 88 SCs, each with 10000 parameter vectors, resulting in 880,000 inputs</a:t>
            </a:r>
          </a:p>
        </p:txBody>
      </p:sp>
    </p:spTree>
    <p:extLst>
      <p:ext uri="{BB962C8B-B14F-4D97-AF65-F5344CB8AC3E}">
        <p14:creationId xmlns:p14="http://schemas.microsoft.com/office/powerpoint/2010/main" val="1782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0C4-522D-1E4D-974C-EAFBF72BA32D}"/>
              </a:ext>
            </a:extLst>
          </p:cNvPr>
          <p:cNvSpPr>
            <a:spLocks noGrp="1"/>
          </p:cNvSpPr>
          <p:nvPr>
            <p:ph type="title"/>
          </p:nvPr>
        </p:nvSpPr>
        <p:spPr>
          <a:xfrm>
            <a:off x="482599" y="178248"/>
            <a:ext cx="10713719" cy="1022100"/>
          </a:xfrm>
        </p:spPr>
        <p:txBody>
          <a:bodyPr>
            <a:noAutofit/>
          </a:bodyPr>
          <a:lstStyle/>
          <a:p>
            <a:r>
              <a:rPr lang="en-US" sz="4000" dirty="0"/>
              <a:t>Simulated FCD are not sensitive to changes in SC</a:t>
            </a:r>
          </a:p>
        </p:txBody>
      </p:sp>
      <p:sp>
        <p:nvSpPr>
          <p:cNvPr id="5" name="Content Placeholder 2">
            <a:extLst>
              <a:ext uri="{FF2B5EF4-FFF2-40B4-BE49-F238E27FC236}">
                <a16:creationId xmlns:a16="http://schemas.microsoft.com/office/drawing/2014/main" id="{86A5137C-06C7-2845-AAB1-4D0D4225EE5E}"/>
              </a:ext>
            </a:extLst>
          </p:cNvPr>
          <p:cNvSpPr>
            <a:spLocks noGrp="1"/>
          </p:cNvSpPr>
          <p:nvPr>
            <p:ph idx="1"/>
          </p:nvPr>
        </p:nvSpPr>
        <p:spPr>
          <a:xfrm>
            <a:off x="724104" y="1338015"/>
            <a:ext cx="5703199" cy="4753866"/>
          </a:xfrm>
        </p:spPr>
        <p:txBody>
          <a:bodyPr anchor="ctr">
            <a:normAutofit/>
          </a:bodyPr>
          <a:lstStyle/>
          <a:p>
            <a:pPr marL="0" indent="0">
              <a:buNone/>
            </a:pPr>
            <a:endParaRPr lang="en-SG" dirty="0"/>
          </a:p>
          <a:p>
            <a:r>
              <a:rPr lang="en-SG" dirty="0"/>
              <a:t>Randomly choose a parameter vector from the train set</a:t>
            </a:r>
          </a:p>
          <a:p>
            <a:r>
              <a:rPr lang="en-SG" dirty="0"/>
              <a:t>Fix the parameter vector and use different SCs with that parameter vector to generate corresponding simulated FCD</a:t>
            </a:r>
          </a:p>
          <a:p>
            <a:r>
              <a:rPr lang="en-SG" dirty="0"/>
              <a:t>For each pair of SC, compute the pair-wise KS statistic and correlation between SCs</a:t>
            </a:r>
          </a:p>
        </p:txBody>
      </p:sp>
      <p:pic>
        <p:nvPicPr>
          <p:cNvPr id="7" name="Picture 6" descr="Diagram&#10;&#10;Description automatically generated">
            <a:extLst>
              <a:ext uri="{FF2B5EF4-FFF2-40B4-BE49-F238E27FC236}">
                <a16:creationId xmlns:a16="http://schemas.microsoft.com/office/drawing/2014/main" id="{7B310101-BC5C-7641-86F2-E337C72FE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116" y="1338015"/>
            <a:ext cx="3805202" cy="4753867"/>
          </a:xfrm>
          <a:prstGeom prst="rect">
            <a:avLst/>
          </a:prstGeom>
        </p:spPr>
      </p:pic>
    </p:spTree>
    <p:extLst>
      <p:ext uri="{BB962C8B-B14F-4D97-AF65-F5344CB8AC3E}">
        <p14:creationId xmlns:p14="http://schemas.microsoft.com/office/powerpoint/2010/main" val="282981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352417D-D5D9-184B-AE71-869AA51D910A}"/>
              </a:ext>
            </a:extLst>
          </p:cNvPr>
          <p:cNvSpPr txBox="1">
            <a:spLocks/>
          </p:cNvSpPr>
          <p:nvPr/>
        </p:nvSpPr>
        <p:spPr>
          <a:xfrm>
            <a:off x="482599" y="178248"/>
            <a:ext cx="10713719" cy="1022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Simulated FCD are not sensitive to changes in SC</a:t>
            </a:r>
          </a:p>
        </p:txBody>
      </p:sp>
      <p:pic>
        <p:nvPicPr>
          <p:cNvPr id="2" name="Picture 1">
            <a:extLst>
              <a:ext uri="{FF2B5EF4-FFF2-40B4-BE49-F238E27FC236}">
                <a16:creationId xmlns:a16="http://schemas.microsoft.com/office/drawing/2014/main" id="{A8581FE4-EA79-544D-90EC-19424F492174}"/>
              </a:ext>
            </a:extLst>
          </p:cNvPr>
          <p:cNvPicPr>
            <a:picLocks noChangeAspect="1"/>
          </p:cNvPicPr>
          <p:nvPr/>
        </p:nvPicPr>
        <p:blipFill rotWithShape="1">
          <a:blip r:embed="rId3"/>
          <a:srcRect l="7161" t="7142" r="9163" b="6054"/>
          <a:stretch/>
        </p:blipFill>
        <p:spPr>
          <a:xfrm>
            <a:off x="1216052" y="1080874"/>
            <a:ext cx="9759896" cy="5062301"/>
          </a:xfrm>
          <a:prstGeom prst="rect">
            <a:avLst/>
          </a:prstGeom>
        </p:spPr>
      </p:pic>
    </p:spTree>
    <p:extLst>
      <p:ext uri="{BB962C8B-B14F-4D97-AF65-F5344CB8AC3E}">
        <p14:creationId xmlns:p14="http://schemas.microsoft.com/office/powerpoint/2010/main" val="1520665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5139</TotalTime>
  <Words>933</Words>
  <Application>Microsoft Macintosh PowerPoint</Application>
  <PresentationFormat>Widescreen</PresentationFormat>
  <Paragraphs>112</Paragraphs>
  <Slides>23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pMFM speedup</vt:lpstr>
      <vt:lpstr>Outline</vt:lpstr>
      <vt:lpstr>Outline</vt:lpstr>
      <vt:lpstr>Introduction: Motivation for pMFM_speedup</vt:lpstr>
      <vt:lpstr>Outline</vt:lpstr>
      <vt:lpstr>Dataset Creation: Dataset Generation Process</vt:lpstr>
      <vt:lpstr>Dataset Creation: Parameter Selection for Data Generation</vt:lpstr>
      <vt:lpstr>Simulated FCD are not sensitive to changes in SC</vt:lpstr>
      <vt:lpstr>PowerPoint Presentation</vt:lpstr>
      <vt:lpstr>Simulated FCD are not sensitive to changes in param vector</vt:lpstr>
      <vt:lpstr>PowerPoint Presentation</vt:lpstr>
      <vt:lpstr>Outline</vt:lpstr>
      <vt:lpstr>Model:</vt:lpstr>
      <vt:lpstr>Model: SC Feature Extractor</vt:lpstr>
      <vt:lpstr>Model: Naive Net</vt:lpstr>
      <vt:lpstr>Model: Plain GCN</vt:lpstr>
      <vt:lpstr>Top 10 sets of hyperparameters for each model</vt:lpstr>
      <vt:lpstr>Top 10 sets of hyperparameters for each model</vt:lpstr>
      <vt:lpstr>Compare prediction and actual costs</vt:lpstr>
      <vt:lpstr>Compare prediction and actual costs</vt:lpstr>
      <vt:lpstr>Compare prediction and actual costs</vt:lpstr>
      <vt:lpstr>Compare prediction and actual costs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Tian Fang</cp:lastModifiedBy>
  <cp:revision>27</cp:revision>
  <dcterms:created xsi:type="dcterms:W3CDTF">2013-07-15T20:26:40Z</dcterms:created>
  <dcterms:modified xsi:type="dcterms:W3CDTF">2022-08-07T13:41:57Z</dcterms:modified>
</cp:coreProperties>
</file>