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ink/ink2.xml" ContentType="application/inkml+xml"/>
  <Override PartName="/ppt/ink/ink3.xml" ContentType="application/inkml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90" r:id="rId2"/>
    <p:sldId id="314" r:id="rId3"/>
    <p:sldId id="293" r:id="rId4"/>
    <p:sldId id="420" r:id="rId5"/>
    <p:sldId id="296" r:id="rId6"/>
    <p:sldId id="399" r:id="rId7"/>
    <p:sldId id="379" r:id="rId8"/>
    <p:sldId id="380" r:id="rId9"/>
    <p:sldId id="400" r:id="rId10"/>
    <p:sldId id="401" r:id="rId11"/>
    <p:sldId id="402" r:id="rId12"/>
    <p:sldId id="403" r:id="rId13"/>
    <p:sldId id="404" r:id="rId14"/>
    <p:sldId id="405" r:id="rId15"/>
    <p:sldId id="410" r:id="rId16"/>
    <p:sldId id="406" r:id="rId17"/>
    <p:sldId id="407" r:id="rId18"/>
    <p:sldId id="408" r:id="rId19"/>
    <p:sldId id="409" r:id="rId20"/>
    <p:sldId id="411" r:id="rId21"/>
    <p:sldId id="412" r:id="rId22"/>
    <p:sldId id="413" r:id="rId23"/>
    <p:sldId id="414" r:id="rId24"/>
    <p:sldId id="355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583" autoAdjust="0"/>
    <p:restoredTop sz="93428"/>
  </p:normalViewPr>
  <p:slideViewPr>
    <p:cSldViewPr snapToGrid="0">
      <p:cViewPr varScale="1">
        <p:scale>
          <a:sx n="96" d="100"/>
          <a:sy n="96" d="100"/>
        </p:scale>
        <p:origin x="520" y="168"/>
      </p:cViewPr>
      <p:guideLst/>
    </p:cSldViewPr>
  </p:slideViewPr>
  <p:notesTextViewPr>
    <p:cViewPr>
      <p:scale>
        <a:sx n="75" d="100"/>
        <a:sy n="7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4T05:48:24.53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3708 591 8027,'-66'-34'0,"1"0"0,2 2 0,6 10 0,5 22 0,1 1 0,-1 3 0,-4 6 0,-11 12 0,-3 10 0,-16 20 0,-2 19 0,40-26 0,-1 3 0,0 4 0,0 3 0,-4 6 0,-2 4 0,-7 16 0,-1 3 0,-4 5 0,0 5 0,-4 12 0,2 5 0,22-36 0,2 1 0,-1 1-144,-1 4 0,0 2 0,0 1 1,-3 6-1,0 2 0,-1 0 144,-1 5 0,0 1 0,0 1 0,0 3 0,0-1 0,0 3 0,-2 5 0,1 1 0,0 1 0,1 0 0,1 1 0,1 0 0,0 1 0,0 1 0,1 0 0,1 2 0,0 1 0,0 1 0,2 1 0,0 0 0,1 0 0,1 0 0,1 0 0,2 1-175,1 0 1,1 0-1,2 1 1,2-1-1,1 1 1,2 0 174,0-1 0,0 0 0,3 1 0,1 1 0,2 0 0,2 0 0,1-1 0,2 1 0,1 0 0,1 0 0,1 1 0,2 0 0,2 1 0,2 0 0,1 0 0,-1 1 0,2 0 0,1 0 0,1 1 0,2 1 0,1 0 0,-1-1 0,1 1 0,1-1 0,1 1 0,1 0 0,0-1 0,0-1 0,0 0 0,1 0 0,0-1 0,1 0 0,1 0 0,-1-2 0,1-1 0,0 1 0,1-2 0,0 1 0,1-1 0,3-2 0,2 0 0,1-1 0,2 0 0,1 0 0,2-1 0,1-2 0,2-1 0,0 0 0,0-2 0,2 0 0,0-2-98,1-1 1,1 0 0,0-2-1,1-7 1,1-1 0,1-1 97,-3-8 0,1-2 0,2 1 0,1 3 0,3 0 0,-1-3 0,13 33 0,2-3 0,3 1 0,3-1-92,3-2 1,2-2 0,4-5 0,3-4 91,2-5 0,3-3 0,4-6 0,3-3 0,1-7 0,3-2 0,3-5 0,2-3 0,2-4 0,2-4 0,2-1 0,3-3 0,2-6 0,2-2 0,2-1 0,2-1 0,-1-3 0,3-3 0,4-2 0,2-4 0,1 0 0,1-3 0,5-1 0,1-4 0,11-1 0,0-4 0,-10-5 0,1-4 0,3-4 0,4-3 0,-33-5 0,3-1 0,-1-1 0,35-3 0,-1-4 0,-36-2 0,0-2 0,-2-3 0,29-8 0,1-6 0,-24 3 0,3-4 0,-2-1 0,-5 0 0,-1-2 0,0-2 0,7-2 0,0-2 0,-1-3 0,-6 0 0,-1-2 0,0-1 0,1-1 0,-1-1 0,-1-2 0,1-4 0,-1-1 0,0-2 0,1-2 0,-1-2 0,-1-3 0,0-2 0,-1-2 0,-1-1-13,-1-3 0,-1-2 0,-1-2 0,0-3 0,-2-2 1,-1-2 12,0-4 0,0-1 0,-3-3 0,-1-3 0,-1-2 0,-2-2 0,-1-3 0,-3-2 0,1-3 0,-13 15 0,0-2 0,-1-1 0,0-1-26,1-3 1,-2 0-1,0-2 1,-2 0 0,0-2-1,-2-1 1,-2-1 0,-1 0 25,-5 6 0,-1-1 0,-2 1 0,-1-2 0,0-1 0,-2-2 0,0 0 0,-2 0 0,0-3 0,0-1 0,-2-1 0,-1 0 0,-1-1 0,-1 0 0,0-1 0,-3-1 0,0-2 0,-3 0 0,0-1 0,-1-1 0,-2 0 0,0 0 0,-2-1 0,0 0-85,-2-3 0,0 0 0,-2-1 1,0 1-1,-3-1 0,0 1 0,-2-1 1,-1 0 84,0-2 0,-2 0 0,-1 0 0,-1 0 0,0 1 0,-1 0 0,-1 1 0,0-1 0,1 1 0,-2 0 0,0-1 0,-2 1 0,-1 2 0,-2 0 0,-2 1 0,-1-1 0,-1 3 0,-2-1 0,-1 1 0,-1 0 0,-1 1 0,-1 0 0,-1 0 0,-2 0 0,-2 1 0,-1 0 0,-2 1 0,0 0 0,-1 1 0,0 1 0,-2 0 0,0 1 0,-2 3 0,-1 1 0,0 1 0,-2 2-70,-10-23 0,-1 2 0,-2 0 0,9 25 0,-2-1 0,-1 1 0,0 2 70,-11-21 0,0 4 0,-2-1 0,8 24 0,-1 0 0,-1 0 0,-2 1 0,-1-2 0,-1 1 0,0 1 0,-2 0 0,-17-23 0,-1 1 0,-3 3 0,-1 3 0,-3 3 0,-2 2 0,2 3 0,-2 1 0,-2 3 0,-3 5 0,-1 2 0,-2 2 0,1 2 0,-1 2 0,-1 2 6,-1 5 0,-2 2 0,0 2 0,-1 1 0,0 3 0,0 1-6,0 5 0,-1 1 0,-1 2 0,0 2 0,-1 1 0,0 3 0,-1 1 0,0 3 0,2 1 0,9 6 0,2 1 0,0 2 0,-39-11 0,0 2 0,35 15 0,0 0 0,-2 2 98,0 1 0,-1 2 0,-1 1 0,-4 0 1,0 1-1,4 3-98,-23 2 0,2 4 0,-6 1 0,-2 4 0,0 1 0,0 2 0,3 2 0,0 2 0,7 3 0,1 2 285,3 4 1,2 2 0,7 4-1,3 3-285,12 2 0,2 3 0,0 1 0,2 2 349,10-3 0,4 0 0,-43 22-349,9 3 0,10 4 212,2 10 0,17-12 1,29-3-1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4T05:47:49.34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34 8027,'17'-34'0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4T05:48:04.20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3708 591 8027,'-66'-34'0,"1"0"0,2 2 0,6 10 0,5 22 0,1 1 0,-1 3 0,-4 6 0,-11 12 0,-3 10 0,-16 20 0,-2 19 0,40-26 0,-1 3 0,0 4 0,0 3 0,-4 6 0,-2 4 0,-7 16 0,-1 3 0,-4 5 0,0 5 0,-4 12 0,2 5 0,22-36 0,2 1 0,-1 1-144,-1 4 0,0 2 0,0 1 1,-3 6-1,0 2 0,-1 0 144,-1 5 0,0 1 0,0 1 0,0 3 0,0-1 0,0 3 0,-2 5 0,1 1 0,0 1 0,1 0 0,1 1 0,1 0 0,0 1 0,0 1 0,1 0 0,1 2 0,0 1 0,0 1 0,2 1 0,0 0 0,1 0 0,1 0 0,1 0 0,2 1-175,1 0 1,1 0-1,2 1 1,2-1-1,1 1 1,2 0 174,0-1 0,0 0 0,3 1 0,1 1 0,2 0 0,2 0 0,1-1 0,2 1 0,1 0 0,1 0 0,1 1 0,2 0 0,2 1 0,2 0 0,1 0 0,-1 1 0,2 0 0,1 0 0,1 1 0,2 1 0,1 0 0,-1-1 0,1 1 0,1-1 0,1 1 0,1 0 0,0-1 0,0-1 0,0 0 0,1 0 0,0-1 0,1 0 0,1 0 0,-1-2 0,1-1 0,0 1 0,1-2 0,0 1 0,1-1 0,3-2 0,2 0 0,1-1 0,2 0 0,1 0 0,2-1 0,1-2 0,2-1 0,0 0 0,0-2 0,2 0 0,0-2-98,1-1 1,1 0 0,0-2-1,1-7 1,1-1 0,1-1 97,-3-8 0,1-2 0,2 1 0,1 3 0,3 0 0,-1-3 0,13 33 0,2-3 0,3 1 0,3-1-92,3-2 1,2-2 0,4-5 0,3-4 91,2-5 0,3-3 0,4-6 0,3-3 0,1-7 0,3-2 0,3-5 0,2-3 0,2-4 0,2-4 0,2-1 0,3-3 0,2-6 0,2-2 0,2-1 0,2-1 0,-1-3 0,3-3 0,4-2 0,2-4 0,1 0 0,1-3 0,5-1 0,1-4 0,11-1 0,0-4 0,-10-5 0,1-4 0,3-4 0,4-3 0,-33-5 0,3-1 0,-1-1 0,35-3 0,-1-4 0,-36-2 0,0-2 0,-2-3 0,29-8 0,1-6 0,-24 3 0,3-4 0,-2-1 0,-5 0 0,-1-2 0,0-2 0,7-2 0,0-2 0,-1-3 0,-6 0 0,-1-2 0,0-1 0,1-1 0,-1-1 0,-1-2 0,1-4 0,-1-1 0,0-2 0,1-2 0,-1-2 0,-1-3 0,0-2 0,-1-2 0,-1-1-13,-1-3 0,-1-2 0,-1-2 0,0-3 0,-2-2 1,-1-2 12,0-4 0,0-1 0,-3-3 0,-1-3 0,-1-2 0,-2-2 0,-1-3 0,-3-2 0,1-3 0,-13 15 0,0-2 0,-1-1 0,0-1-26,1-3 1,-2 0-1,0-2 1,-2 0 0,0-2-1,-2-1 1,-2-1 0,-1 0 25,-5 6 0,-1-1 0,-2 1 0,-1-2 0,0-1 0,-2-2 0,0 0 0,-2 0 0,0-3 0,0-1 0,-2-1 0,-1 0 0,-1-1 0,-1 0 0,0-1 0,-3-1 0,0-2 0,-3 0 0,0-1 0,-1-1 0,-2 0 0,0 0 0,-2-1 0,0 0-85,-2-3 0,0 0 0,-2-1 1,0 1-1,-3-1 0,0 1 0,-2-1 1,-1 0 84,0-2 0,-2 0 0,-1 0 0,-1 0 0,0 1 0,-1 0 0,-1 1 0,0-1 0,1 1 0,-2 0 0,0-1 0,-2 1 0,-1 2 0,-2 0 0,-2 1 0,-1-1 0,-1 3 0,-2-1 0,-1 1 0,-1 0 0,-1 1 0,-1 0 0,-1 0 0,-2 0 0,-2 1 0,-1 0 0,-2 1 0,0 0 0,-1 1 0,0 1 0,-2 0 0,0 1 0,-2 3 0,-1 1 0,0 1 0,-2 2-70,-10-23 0,-1 2 0,-2 0 0,9 25 0,-2-1 0,-1 1 0,0 2 70,-11-21 0,0 4 0,-2-1 0,8 24 0,-1 0 0,-1 0 0,-2 1 0,-1-2 0,-1 1 0,0 1 0,-2 0 0,-17-23 0,-1 1 0,-3 3 0,-1 3 0,-3 3 0,-2 2 0,2 3 0,-2 1 0,-2 3 0,-3 5 0,-1 2 0,-2 2 0,1 2 0,-1 2 0,-1 2 6,-1 5 0,-2 2 0,0 2 0,-1 1 0,0 3 0,0 1-6,0 5 0,-1 1 0,-1 2 0,0 2 0,-1 1 0,0 3 0,-1 1 0,0 3 0,2 1 0,9 6 0,2 1 0,0 2 0,-39-11 0,0 2 0,35 15 0,0 0 0,-2 2 98,0 1 0,-1 2 0,-1 1 0,-4 0 1,0 1-1,4 3-98,-23 2 0,2 4 0,-6 1 0,-2 4 0,0 1 0,0 2 0,3 2 0,0 2 0,7 3 0,1 2 285,3 4 1,2 2 0,7 4-1,3 3-285,12 2 0,2 3 0,0 1 0,2 2 349,10-3 0,4 0 0,-43 22-349,9 3 0,10 4 212,2 10 0,17-12 1,29-3-1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F4808E-B9EB-3542-A205-4AE1954E5E72}" type="datetimeFigureOut">
              <a:rPr lang="en-US" smtClean="0"/>
              <a:t>10/5/22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FF9402-CF40-A841-8B5B-F06D0E362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7887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061D9D-E90B-1940-9829-55F07746094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5561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061D9D-E90B-1940-9829-55F07746094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8989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061D9D-E90B-1940-9829-55F07746094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1861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061D9D-E90B-1940-9829-55F07746094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200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061D9D-E90B-1940-9829-55F07746094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6949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061D9D-E90B-1940-9829-55F07746094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0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061D9D-E90B-1940-9829-55F07746094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5499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061D9D-E90B-1940-9829-55F07746094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721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061D9D-E90B-1940-9829-55F07746094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1856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061D9D-E90B-1940-9829-55F07746094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7652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061D9D-E90B-1940-9829-55F07746094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7175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061D9D-E90B-1940-9829-55F07746094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8371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061D9D-E90B-1940-9829-55F07746094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0790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061D9D-E90B-1940-9829-55F07746094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4427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061D9D-E90B-1940-9829-55F07746094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5478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061D9D-E90B-1940-9829-55F07746094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8132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061D9D-E90B-1940-9829-55F07746094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118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10/5/22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10/5/22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10/5/22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10/5/22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customXml" Target="../ink/ink3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41320-2B89-0F47-9C11-9C73250580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3997" y="1230022"/>
            <a:ext cx="8127227" cy="2301359"/>
          </a:xfrm>
        </p:spPr>
        <p:txBody>
          <a:bodyPr anchor="b">
            <a:normAutofit/>
          </a:bodyPr>
          <a:lstStyle/>
          <a:p>
            <a:r>
              <a:rPr lang="en-US" sz="8800" dirty="0" err="1"/>
              <a:t>pMFM</a:t>
            </a:r>
            <a:r>
              <a:rPr lang="en-US" sz="8800" dirty="0"/>
              <a:t> speedup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B70C26-6EEB-604F-82A6-E6AD1092E0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73595" y="4111288"/>
            <a:ext cx="5769131" cy="2163418"/>
          </a:xfrm>
        </p:spPr>
        <p:txBody>
          <a:bodyPr anchor="t">
            <a:normAutofit/>
          </a:bodyPr>
          <a:lstStyle/>
          <a:p>
            <a:r>
              <a:rPr lang="en-US" dirty="0"/>
              <a:t>Tian Fang</a:t>
            </a:r>
          </a:p>
        </p:txBody>
      </p:sp>
    </p:spTree>
    <p:extLst>
      <p:ext uri="{BB962C8B-B14F-4D97-AF65-F5344CB8AC3E}">
        <p14:creationId xmlns:p14="http://schemas.microsoft.com/office/powerpoint/2010/main" val="22926296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B90C4-522D-1E4D-974C-EAFBF72BA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224" y="65743"/>
            <a:ext cx="10774679" cy="1022100"/>
          </a:xfrm>
        </p:spPr>
        <p:txBody>
          <a:bodyPr>
            <a:noAutofit/>
          </a:bodyPr>
          <a:lstStyle/>
          <a:p>
            <a:r>
              <a:rPr lang="en-US" sz="4000" dirty="0"/>
              <a:t>Compare prediction and actual FC_CORR costs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6B2E69-3A62-654D-B061-1248B0859AC2}"/>
              </a:ext>
            </a:extLst>
          </p:cNvPr>
          <p:cNvSpPr txBox="1"/>
          <p:nvPr/>
        </p:nvSpPr>
        <p:spPr>
          <a:xfrm>
            <a:off x="189911" y="1354096"/>
            <a:ext cx="357246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dirty="0"/>
              <a:t>DL model used is trained naïve net without SC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Feed the selected 200 params and an SC from a validation sample into </a:t>
            </a:r>
            <a:r>
              <a:rPr lang="en-US" sz="2400" dirty="0" err="1"/>
              <a:t>pMFM</a:t>
            </a:r>
            <a:r>
              <a:rPr lang="en-US" sz="2400" dirty="0"/>
              <a:t>, and compare the prediction and the actual costs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Dots with an actual cost of 1 represent parameters that generate </a:t>
            </a:r>
            <a:r>
              <a:rPr lang="en-US" sz="2400" dirty="0" err="1"/>
              <a:t>NaN</a:t>
            </a:r>
            <a:r>
              <a:rPr lang="en-US" sz="2400" dirty="0"/>
              <a:t> using Euler forward simulation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18F94D-B695-624C-AFC6-D4E23FF895D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121" t="6096"/>
          <a:stretch/>
        </p:blipFill>
        <p:spPr>
          <a:xfrm>
            <a:off x="3762376" y="1279364"/>
            <a:ext cx="9162315" cy="463170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D479D2B-E6A1-1C4E-B4F8-58488BFFD828}"/>
              </a:ext>
            </a:extLst>
          </p:cNvPr>
          <p:cNvSpPr txBox="1"/>
          <p:nvPr/>
        </p:nvSpPr>
        <p:spPr>
          <a:xfrm>
            <a:off x="5076880" y="6171015"/>
            <a:ext cx="67054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Distribution of correlation when we use different </a:t>
            </a:r>
            <a:r>
              <a:rPr lang="en-US" sz="2000" b="1" dirty="0"/>
              <a:t>validation</a:t>
            </a:r>
            <a:r>
              <a:rPr lang="en-US" sz="2000" dirty="0"/>
              <a:t> SC</a:t>
            </a:r>
          </a:p>
        </p:txBody>
      </p:sp>
    </p:spTree>
    <p:extLst>
      <p:ext uri="{BB962C8B-B14F-4D97-AF65-F5344CB8AC3E}">
        <p14:creationId xmlns:p14="http://schemas.microsoft.com/office/powerpoint/2010/main" val="3477451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895153E-AAA3-7546-BF37-32C4D8BD25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2377" y="1155285"/>
            <a:ext cx="9144000" cy="4572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3B90C4-522D-1E4D-974C-EAFBF72BA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224" y="65743"/>
            <a:ext cx="10774679" cy="10221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4000" dirty="0"/>
              <a:t>Compare prediction and actual FC_L1 costs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ECBB8F-91E4-014E-88A9-90CE6780A22C}"/>
              </a:ext>
            </a:extLst>
          </p:cNvPr>
          <p:cNvSpPr txBox="1"/>
          <p:nvPr/>
        </p:nvSpPr>
        <p:spPr>
          <a:xfrm>
            <a:off x="189911" y="1354096"/>
            <a:ext cx="357246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dirty="0"/>
              <a:t>DL model used is trained naïve net without SC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Feed the selected 200 params and an SC from a validation sample into </a:t>
            </a:r>
            <a:r>
              <a:rPr lang="en-US" sz="2400" dirty="0" err="1"/>
              <a:t>pMFM</a:t>
            </a:r>
            <a:r>
              <a:rPr lang="en-US" sz="2400" dirty="0"/>
              <a:t>, and compare the prediction and the actual costs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Dots with an actual cost of 1 represent parameters that generate </a:t>
            </a:r>
            <a:r>
              <a:rPr lang="en-US" sz="2400" dirty="0" err="1"/>
              <a:t>NaN</a:t>
            </a:r>
            <a:r>
              <a:rPr lang="en-US" sz="2400" dirty="0"/>
              <a:t> using Euler forward simulation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00F0C82-3F57-8648-9CFF-42D15ECB14E7}"/>
              </a:ext>
            </a:extLst>
          </p:cNvPr>
          <p:cNvSpPr txBox="1"/>
          <p:nvPr/>
        </p:nvSpPr>
        <p:spPr>
          <a:xfrm>
            <a:off x="4872272" y="5847633"/>
            <a:ext cx="72060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Predicted costs and actual costs for an SC from a </a:t>
            </a:r>
            <a:r>
              <a:rPr lang="en-US" sz="2000" b="1" dirty="0"/>
              <a:t>validation</a:t>
            </a:r>
            <a:r>
              <a:rPr lang="en-US" sz="2000" dirty="0"/>
              <a:t> sample </a:t>
            </a:r>
          </a:p>
        </p:txBody>
      </p:sp>
    </p:spTree>
    <p:extLst>
      <p:ext uri="{BB962C8B-B14F-4D97-AF65-F5344CB8AC3E}">
        <p14:creationId xmlns:p14="http://schemas.microsoft.com/office/powerpoint/2010/main" val="42765489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B90C4-522D-1E4D-974C-EAFBF72BA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224" y="65743"/>
            <a:ext cx="10774679" cy="1022100"/>
          </a:xfrm>
        </p:spPr>
        <p:txBody>
          <a:bodyPr>
            <a:noAutofit/>
          </a:bodyPr>
          <a:lstStyle/>
          <a:p>
            <a:r>
              <a:rPr lang="en-US" sz="4000" dirty="0"/>
              <a:t>Compare prediction and actual FC_L1 costs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6B2E69-3A62-654D-B061-1248B0859AC2}"/>
              </a:ext>
            </a:extLst>
          </p:cNvPr>
          <p:cNvSpPr txBox="1"/>
          <p:nvPr/>
        </p:nvSpPr>
        <p:spPr>
          <a:xfrm>
            <a:off x="189911" y="1354096"/>
            <a:ext cx="357246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dirty="0"/>
              <a:t>DL model used is trained naïve net without SC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Feed the selected 200 params and an SC from a validation sample into </a:t>
            </a:r>
            <a:r>
              <a:rPr lang="en-US" sz="2400" dirty="0" err="1"/>
              <a:t>pMFM</a:t>
            </a:r>
            <a:r>
              <a:rPr lang="en-US" sz="2400" dirty="0"/>
              <a:t>, and compare the prediction and the actual costs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Dots with an actual cost of 1 represent parameters that generate </a:t>
            </a:r>
            <a:r>
              <a:rPr lang="en-US" sz="2400" dirty="0" err="1"/>
              <a:t>NaN</a:t>
            </a:r>
            <a:r>
              <a:rPr lang="en-US" sz="2400" dirty="0"/>
              <a:t> using Euler forward simulation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950653A-21B0-024F-934F-1D39558C16F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949"/>
          <a:stretch/>
        </p:blipFill>
        <p:spPr>
          <a:xfrm>
            <a:off x="3774831" y="1022976"/>
            <a:ext cx="9026769" cy="490312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C9519F2-C42C-C949-9914-3735555E9234}"/>
              </a:ext>
            </a:extLst>
          </p:cNvPr>
          <p:cNvSpPr txBox="1"/>
          <p:nvPr/>
        </p:nvSpPr>
        <p:spPr>
          <a:xfrm>
            <a:off x="5076880" y="6171015"/>
            <a:ext cx="67054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Distribution of correlation when we use different </a:t>
            </a:r>
            <a:r>
              <a:rPr lang="en-US" sz="2000" b="1" dirty="0"/>
              <a:t>validation</a:t>
            </a:r>
            <a:r>
              <a:rPr lang="en-US" sz="2000" dirty="0"/>
              <a:t> SC</a:t>
            </a:r>
          </a:p>
        </p:txBody>
      </p:sp>
    </p:spTree>
    <p:extLst>
      <p:ext uri="{BB962C8B-B14F-4D97-AF65-F5344CB8AC3E}">
        <p14:creationId xmlns:p14="http://schemas.microsoft.com/office/powerpoint/2010/main" val="35388333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2706D3B-2E5F-F344-BEE8-58F27A48E0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2377" y="1142507"/>
            <a:ext cx="9144000" cy="4572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3B90C4-522D-1E4D-974C-EAFBF72BA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224" y="65743"/>
            <a:ext cx="10774679" cy="10221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4000" dirty="0"/>
              <a:t>Compare prediction and actual FCD_KS costs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ECBB8F-91E4-014E-88A9-90CE6780A22C}"/>
              </a:ext>
            </a:extLst>
          </p:cNvPr>
          <p:cNvSpPr txBox="1"/>
          <p:nvPr/>
        </p:nvSpPr>
        <p:spPr>
          <a:xfrm>
            <a:off x="189911" y="1354096"/>
            <a:ext cx="357246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dirty="0"/>
              <a:t>DL model used is trained naïve net without SC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Feed the selected 200 params and an SC from a validation sample into </a:t>
            </a:r>
            <a:r>
              <a:rPr lang="en-US" sz="2400" dirty="0" err="1"/>
              <a:t>pMFM</a:t>
            </a:r>
            <a:r>
              <a:rPr lang="en-US" sz="2400" dirty="0"/>
              <a:t>, and compare the prediction and the actual costs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Dots with an actual cost of 1 represent parameters that generate </a:t>
            </a:r>
            <a:r>
              <a:rPr lang="en-US" sz="2400" dirty="0" err="1"/>
              <a:t>NaN</a:t>
            </a:r>
            <a:r>
              <a:rPr lang="en-US" sz="2400" dirty="0"/>
              <a:t> using Euler forward simulation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00F0C82-3F57-8648-9CFF-42D15ECB14E7}"/>
              </a:ext>
            </a:extLst>
          </p:cNvPr>
          <p:cNvSpPr txBox="1"/>
          <p:nvPr/>
        </p:nvSpPr>
        <p:spPr>
          <a:xfrm>
            <a:off x="4872272" y="5847633"/>
            <a:ext cx="72060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Predicted costs and actual costs for an SC from a </a:t>
            </a:r>
            <a:r>
              <a:rPr lang="en-US" sz="2000" b="1" dirty="0"/>
              <a:t>validation</a:t>
            </a:r>
            <a:r>
              <a:rPr lang="en-US" sz="2000" dirty="0"/>
              <a:t> sample </a:t>
            </a:r>
          </a:p>
        </p:txBody>
      </p:sp>
    </p:spTree>
    <p:extLst>
      <p:ext uri="{BB962C8B-B14F-4D97-AF65-F5344CB8AC3E}">
        <p14:creationId xmlns:p14="http://schemas.microsoft.com/office/powerpoint/2010/main" val="7621602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B90C4-522D-1E4D-974C-EAFBF72BA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224" y="65743"/>
            <a:ext cx="10774679" cy="1022100"/>
          </a:xfrm>
        </p:spPr>
        <p:txBody>
          <a:bodyPr>
            <a:noAutofit/>
          </a:bodyPr>
          <a:lstStyle/>
          <a:p>
            <a:r>
              <a:rPr lang="en-US" sz="4000" dirty="0"/>
              <a:t>Compare prediction and actual FCD_KS costs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6B2E69-3A62-654D-B061-1248B0859AC2}"/>
              </a:ext>
            </a:extLst>
          </p:cNvPr>
          <p:cNvSpPr txBox="1"/>
          <p:nvPr/>
        </p:nvSpPr>
        <p:spPr>
          <a:xfrm>
            <a:off x="189911" y="1354096"/>
            <a:ext cx="357246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dirty="0"/>
              <a:t>DL model used is trained naïve net without SC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Feed the selected 200 params and an SC from a validation sample into </a:t>
            </a:r>
            <a:r>
              <a:rPr lang="en-US" sz="2400" dirty="0" err="1"/>
              <a:t>pMFM</a:t>
            </a:r>
            <a:r>
              <a:rPr lang="en-US" sz="2400" dirty="0"/>
              <a:t>, and compare the prediction and the actual costs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Dots with an actual cost of 1 represent parameters that generate </a:t>
            </a:r>
            <a:r>
              <a:rPr lang="en-US" sz="2400" dirty="0" err="1"/>
              <a:t>NaN</a:t>
            </a:r>
            <a:r>
              <a:rPr lang="en-US" sz="2400" dirty="0"/>
              <a:t> using Euler forward simulation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950653A-21B0-024F-934F-1D39558C16F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949"/>
          <a:stretch/>
        </p:blipFill>
        <p:spPr>
          <a:xfrm>
            <a:off x="3774831" y="1022976"/>
            <a:ext cx="9026769" cy="490312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349FE5F-055C-9F45-88CB-18422F01445B}"/>
              </a:ext>
            </a:extLst>
          </p:cNvPr>
          <p:cNvSpPr txBox="1"/>
          <p:nvPr/>
        </p:nvSpPr>
        <p:spPr>
          <a:xfrm>
            <a:off x="5076880" y="6171015"/>
            <a:ext cx="67054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Distribution of correlation when we use different </a:t>
            </a:r>
            <a:r>
              <a:rPr lang="en-US" sz="2000" b="1" dirty="0"/>
              <a:t>validation</a:t>
            </a:r>
            <a:r>
              <a:rPr lang="en-US" sz="2000" dirty="0"/>
              <a:t> SC</a:t>
            </a:r>
          </a:p>
        </p:txBody>
      </p:sp>
    </p:spTree>
    <p:extLst>
      <p:ext uri="{BB962C8B-B14F-4D97-AF65-F5344CB8AC3E}">
        <p14:creationId xmlns:p14="http://schemas.microsoft.com/office/powerpoint/2010/main" val="20657785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B90C4-522D-1E4D-974C-EAFBF72BA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102" y="165354"/>
            <a:ext cx="10774679" cy="10221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3200" dirty="0"/>
              <a:t>Deep Learning (DL) version CMA-ES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77D43D2-FFF5-2441-9DEB-9FC0B7DFCB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5881" y="1334878"/>
            <a:ext cx="10600237" cy="5051596"/>
          </a:xfr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425D58D7-D9BE-B54F-9DB2-38347E2F95A7}"/>
                  </a:ext>
                </a:extLst>
              </p14:cNvPr>
              <p14:cNvContentPartPr/>
              <p14:nvPr/>
            </p14:nvContentPartPr>
            <p14:xfrm>
              <a:off x="11704409" y="4525544"/>
              <a:ext cx="6480" cy="1260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425D58D7-D9BE-B54F-9DB2-38347E2F95A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688929" y="4510064"/>
                <a:ext cx="37080" cy="4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C55F8410-9F19-704B-B5BC-A94FAFC201DD}"/>
                  </a:ext>
                </a:extLst>
              </p14:cNvPr>
              <p14:cNvContentPartPr/>
              <p14:nvPr/>
            </p14:nvContentPartPr>
            <p14:xfrm>
              <a:off x="8603969" y="1076883"/>
              <a:ext cx="3411720" cy="5582602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C55F8410-9F19-704B-B5BC-A94FAFC201D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588489" y="1061403"/>
                <a:ext cx="3442320" cy="561284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425982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28F6035-D7B2-0342-AAD6-26786148B4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2377" y="1143000"/>
            <a:ext cx="9144000" cy="4572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3B90C4-522D-1E4D-974C-EAFBF72BA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224" y="65743"/>
            <a:ext cx="10774679" cy="10221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4000" dirty="0"/>
              <a:t>Compare prediction and actual total costs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ECBB8F-91E4-014E-88A9-90CE6780A22C}"/>
              </a:ext>
            </a:extLst>
          </p:cNvPr>
          <p:cNvSpPr txBox="1"/>
          <p:nvPr/>
        </p:nvSpPr>
        <p:spPr>
          <a:xfrm>
            <a:off x="189911" y="1354096"/>
            <a:ext cx="357246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dirty="0"/>
              <a:t>DL model used is trained naïve net without SC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Feed the 20 params with best actual costs and an SC from a </a:t>
            </a:r>
            <a:r>
              <a:rPr lang="en-US" sz="2400" b="1" dirty="0"/>
              <a:t>test</a:t>
            </a:r>
            <a:r>
              <a:rPr lang="en-US" sz="2400" dirty="0"/>
              <a:t> sample into </a:t>
            </a:r>
            <a:r>
              <a:rPr lang="en-US" sz="2400" dirty="0" err="1"/>
              <a:t>pMFM</a:t>
            </a:r>
            <a:r>
              <a:rPr lang="en-US" sz="2400" dirty="0"/>
              <a:t>, and compare the prediction and the actual costs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Dots with an actual cost of 3 represent parameters that generate </a:t>
            </a:r>
            <a:r>
              <a:rPr lang="en-US" sz="2400" dirty="0" err="1"/>
              <a:t>NaN</a:t>
            </a:r>
            <a:r>
              <a:rPr lang="en-US" sz="2400" dirty="0"/>
              <a:t> using Euler forward simulation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00F0C82-3F57-8648-9CFF-42D15ECB14E7}"/>
              </a:ext>
            </a:extLst>
          </p:cNvPr>
          <p:cNvSpPr txBox="1"/>
          <p:nvPr/>
        </p:nvSpPr>
        <p:spPr>
          <a:xfrm>
            <a:off x="5059089" y="5847633"/>
            <a:ext cx="65505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Predicted costs and actual costs for an SC from a </a:t>
            </a:r>
            <a:r>
              <a:rPr lang="en-US" sz="2000" b="1" dirty="0"/>
              <a:t>test</a:t>
            </a:r>
            <a:r>
              <a:rPr lang="en-US" sz="2000" dirty="0"/>
              <a:t> sample </a:t>
            </a:r>
          </a:p>
        </p:txBody>
      </p:sp>
    </p:spTree>
    <p:extLst>
      <p:ext uri="{BB962C8B-B14F-4D97-AF65-F5344CB8AC3E}">
        <p14:creationId xmlns:p14="http://schemas.microsoft.com/office/powerpoint/2010/main" val="27051812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395CD63-C7B7-3A4C-9604-3B7C1DF70E8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958" t="4617"/>
          <a:stretch/>
        </p:blipFill>
        <p:spPr>
          <a:xfrm>
            <a:off x="3762377" y="1455991"/>
            <a:ext cx="9051235" cy="468985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3B90C4-522D-1E4D-974C-EAFBF72BA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224" y="65743"/>
            <a:ext cx="10774679" cy="1022100"/>
          </a:xfrm>
        </p:spPr>
        <p:txBody>
          <a:bodyPr>
            <a:noAutofit/>
          </a:bodyPr>
          <a:lstStyle/>
          <a:p>
            <a:r>
              <a:rPr lang="en-US" sz="4000" dirty="0"/>
              <a:t>Compare prediction and actual total costs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6757C3-7BBD-824F-B242-36A5EDB79942}"/>
              </a:ext>
            </a:extLst>
          </p:cNvPr>
          <p:cNvSpPr txBox="1"/>
          <p:nvPr/>
        </p:nvSpPr>
        <p:spPr>
          <a:xfrm>
            <a:off x="189911" y="1354096"/>
            <a:ext cx="357246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dirty="0"/>
              <a:t>DL model used is trained naïve net without SC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Feed the 20 params with best actual costs and an SC from a </a:t>
            </a:r>
            <a:r>
              <a:rPr lang="en-US" sz="2400" b="1" dirty="0"/>
              <a:t>test</a:t>
            </a:r>
            <a:r>
              <a:rPr lang="en-US" sz="2400" dirty="0"/>
              <a:t> sample into </a:t>
            </a:r>
            <a:r>
              <a:rPr lang="en-US" sz="2400" dirty="0" err="1"/>
              <a:t>pMFM</a:t>
            </a:r>
            <a:r>
              <a:rPr lang="en-US" sz="2400" dirty="0"/>
              <a:t>, and compare the prediction and the actual costs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Dots with an actual cost of 3 represent parameters that generate </a:t>
            </a:r>
            <a:r>
              <a:rPr lang="en-US" sz="2400" dirty="0" err="1"/>
              <a:t>NaN</a:t>
            </a:r>
            <a:r>
              <a:rPr lang="en-US" sz="2400" dirty="0"/>
              <a:t> using Euler forward simulation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FC083F-4518-154F-B429-CD68AF477155}"/>
              </a:ext>
            </a:extLst>
          </p:cNvPr>
          <p:cNvSpPr txBox="1"/>
          <p:nvPr/>
        </p:nvSpPr>
        <p:spPr>
          <a:xfrm>
            <a:off x="5023871" y="6218074"/>
            <a:ext cx="6049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Distribution of correlation when we use different </a:t>
            </a:r>
            <a:r>
              <a:rPr lang="en-US" sz="2000" b="1" dirty="0"/>
              <a:t>test</a:t>
            </a:r>
            <a:r>
              <a:rPr lang="en-US" sz="2000" dirty="0"/>
              <a:t> SC</a:t>
            </a:r>
          </a:p>
        </p:txBody>
      </p:sp>
    </p:spTree>
    <p:extLst>
      <p:ext uri="{BB962C8B-B14F-4D97-AF65-F5344CB8AC3E}">
        <p14:creationId xmlns:p14="http://schemas.microsoft.com/office/powerpoint/2010/main" val="12020114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1146242-C95D-1F48-8F57-6BFEFF7A6C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2377" y="1142507"/>
            <a:ext cx="9144000" cy="4572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3B90C4-522D-1E4D-974C-EAFBF72BA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224" y="65743"/>
            <a:ext cx="10774679" cy="10221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4000" dirty="0"/>
              <a:t>Compare prediction and actual FC_CORR costs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ECBB8F-91E4-014E-88A9-90CE6780A22C}"/>
              </a:ext>
            </a:extLst>
          </p:cNvPr>
          <p:cNvSpPr txBox="1"/>
          <p:nvPr/>
        </p:nvSpPr>
        <p:spPr>
          <a:xfrm>
            <a:off x="189911" y="1354096"/>
            <a:ext cx="357246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dirty="0"/>
              <a:t>DL model used is trained naïve net without SC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Feed the 20 params with best actual costs and an SC from a </a:t>
            </a:r>
            <a:r>
              <a:rPr lang="en-US" sz="2400" b="1" dirty="0"/>
              <a:t>test</a:t>
            </a:r>
            <a:r>
              <a:rPr lang="en-US" sz="2400" dirty="0"/>
              <a:t> sample into </a:t>
            </a:r>
            <a:r>
              <a:rPr lang="en-US" sz="2400" dirty="0" err="1"/>
              <a:t>pMFM</a:t>
            </a:r>
            <a:r>
              <a:rPr lang="en-US" sz="2400" dirty="0"/>
              <a:t>, and compare the prediction and the actual costs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Dots with an actual cost of 1 represent parameters that generate </a:t>
            </a:r>
            <a:r>
              <a:rPr lang="en-US" sz="2400" dirty="0" err="1"/>
              <a:t>NaN</a:t>
            </a:r>
            <a:r>
              <a:rPr lang="en-US" sz="2400" dirty="0"/>
              <a:t> using Euler forward simulation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00F0C82-3F57-8648-9CFF-42D15ECB14E7}"/>
              </a:ext>
            </a:extLst>
          </p:cNvPr>
          <p:cNvSpPr txBox="1"/>
          <p:nvPr/>
        </p:nvSpPr>
        <p:spPr>
          <a:xfrm>
            <a:off x="5059089" y="5847633"/>
            <a:ext cx="65505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Predicted costs and actual costs for an SC from a </a:t>
            </a:r>
            <a:r>
              <a:rPr lang="en-US" sz="2000" b="1" dirty="0"/>
              <a:t>test</a:t>
            </a:r>
            <a:r>
              <a:rPr lang="en-US" sz="2000" dirty="0"/>
              <a:t> sample </a:t>
            </a:r>
          </a:p>
        </p:txBody>
      </p:sp>
    </p:spTree>
    <p:extLst>
      <p:ext uri="{BB962C8B-B14F-4D97-AF65-F5344CB8AC3E}">
        <p14:creationId xmlns:p14="http://schemas.microsoft.com/office/powerpoint/2010/main" val="23430756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B90C4-522D-1E4D-974C-EAFBF72BA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224" y="65743"/>
            <a:ext cx="10774679" cy="1022100"/>
          </a:xfrm>
        </p:spPr>
        <p:txBody>
          <a:bodyPr>
            <a:noAutofit/>
          </a:bodyPr>
          <a:lstStyle/>
          <a:p>
            <a:r>
              <a:rPr lang="en-US" sz="4000" dirty="0"/>
              <a:t>Compare prediction and actual FC_CORR costs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6757C3-7BBD-824F-B242-36A5EDB79942}"/>
              </a:ext>
            </a:extLst>
          </p:cNvPr>
          <p:cNvSpPr txBox="1"/>
          <p:nvPr/>
        </p:nvSpPr>
        <p:spPr>
          <a:xfrm>
            <a:off x="189911" y="1354096"/>
            <a:ext cx="357246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dirty="0"/>
              <a:t>DL model used is trained naïve net without SC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Feed the 20 params with best actual costs and an SC from a </a:t>
            </a:r>
            <a:r>
              <a:rPr lang="en-US" sz="2400" b="1" dirty="0"/>
              <a:t>test</a:t>
            </a:r>
            <a:r>
              <a:rPr lang="en-US" sz="2400" dirty="0"/>
              <a:t> sample into </a:t>
            </a:r>
            <a:r>
              <a:rPr lang="en-US" sz="2400" dirty="0" err="1"/>
              <a:t>pMFM</a:t>
            </a:r>
            <a:r>
              <a:rPr lang="en-US" sz="2400" dirty="0"/>
              <a:t>, and compare the prediction and the actual costs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Dots with an actual cost of 1 represent parameters that generate </a:t>
            </a:r>
            <a:r>
              <a:rPr lang="en-US" sz="2400" dirty="0" err="1"/>
              <a:t>NaN</a:t>
            </a:r>
            <a:r>
              <a:rPr lang="en-US" sz="2400" dirty="0"/>
              <a:t> using Euler forward simulation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C6EB288-9291-5A49-8725-26E654F9177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958" t="6615"/>
          <a:stretch/>
        </p:blipFill>
        <p:spPr>
          <a:xfrm>
            <a:off x="3762377" y="1510114"/>
            <a:ext cx="9031472" cy="458161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9383C6D-5C09-6B4D-8D25-045B351F0287}"/>
              </a:ext>
            </a:extLst>
          </p:cNvPr>
          <p:cNvSpPr txBox="1"/>
          <p:nvPr/>
        </p:nvSpPr>
        <p:spPr>
          <a:xfrm>
            <a:off x="5023871" y="6218074"/>
            <a:ext cx="6049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Distribution of correlation when we use different </a:t>
            </a:r>
            <a:r>
              <a:rPr lang="en-US" sz="2000" b="1" dirty="0"/>
              <a:t>test</a:t>
            </a:r>
            <a:r>
              <a:rPr lang="en-US" sz="2000" dirty="0"/>
              <a:t> SC</a:t>
            </a:r>
          </a:p>
        </p:txBody>
      </p:sp>
    </p:spTree>
    <p:extLst>
      <p:ext uri="{BB962C8B-B14F-4D97-AF65-F5344CB8AC3E}">
        <p14:creationId xmlns:p14="http://schemas.microsoft.com/office/powerpoint/2010/main" val="2611694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B90C4-522D-1E4D-974C-EAFBF72BA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559391"/>
            <a:ext cx="10634472" cy="1332304"/>
          </a:xfrm>
        </p:spPr>
        <p:txBody>
          <a:bodyPr/>
          <a:lstStyle/>
          <a:p>
            <a:r>
              <a:rPr lang="en-US" sz="7200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08D4E4-2583-FA42-B6F3-86A4B7EF4D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" y="1895213"/>
            <a:ext cx="6289261" cy="4247848"/>
          </a:xfrm>
        </p:spPr>
        <p:txBody>
          <a:bodyPr>
            <a:noAutofit/>
          </a:bodyPr>
          <a:lstStyle/>
          <a:p>
            <a:pPr marL="342900" indent="-342900">
              <a:buFontTx/>
              <a:buChar char="-"/>
            </a:pPr>
            <a:r>
              <a:rPr lang="en-US" sz="3600" dirty="0"/>
              <a:t>Parameter optimization </a:t>
            </a:r>
            <a:br>
              <a:rPr lang="en-US" sz="3600" dirty="0"/>
            </a:br>
            <a:r>
              <a:rPr lang="en-US" sz="3600" dirty="0"/>
              <a:t>using CMA-ES with DL Model</a:t>
            </a:r>
            <a:br>
              <a:rPr lang="en-US" sz="3600" dirty="0"/>
            </a:br>
            <a:r>
              <a:rPr lang="en-US" sz="3600" dirty="0"/>
              <a:t>with Parameterization</a:t>
            </a:r>
          </a:p>
        </p:txBody>
      </p:sp>
    </p:spTree>
    <p:extLst>
      <p:ext uri="{BB962C8B-B14F-4D97-AF65-F5344CB8AC3E}">
        <p14:creationId xmlns:p14="http://schemas.microsoft.com/office/powerpoint/2010/main" val="15032264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B3DF85B-5EFD-794B-B73D-DCA0531426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2377" y="1142507"/>
            <a:ext cx="9144000" cy="4572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3B90C4-522D-1E4D-974C-EAFBF72BA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224" y="65743"/>
            <a:ext cx="10774679" cy="10221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4000" dirty="0"/>
              <a:t>Compare prediction and actual FC_L1 costs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ECBB8F-91E4-014E-88A9-90CE6780A22C}"/>
              </a:ext>
            </a:extLst>
          </p:cNvPr>
          <p:cNvSpPr txBox="1"/>
          <p:nvPr/>
        </p:nvSpPr>
        <p:spPr>
          <a:xfrm>
            <a:off x="189911" y="1354096"/>
            <a:ext cx="357246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dirty="0"/>
              <a:t>DL model used is trained naïve net without SC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Feed the 20 params with best actual costs and an SC from a </a:t>
            </a:r>
            <a:r>
              <a:rPr lang="en-US" sz="2400" b="1" dirty="0"/>
              <a:t>test</a:t>
            </a:r>
            <a:r>
              <a:rPr lang="en-US" sz="2400" dirty="0"/>
              <a:t> sample into </a:t>
            </a:r>
            <a:r>
              <a:rPr lang="en-US" sz="2400" dirty="0" err="1"/>
              <a:t>pMFM</a:t>
            </a:r>
            <a:r>
              <a:rPr lang="en-US" sz="2400" dirty="0"/>
              <a:t>, and compare the prediction and the actual costs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Dots with an actual cost of 1 represent parameters that generate </a:t>
            </a:r>
            <a:r>
              <a:rPr lang="en-US" sz="2400" dirty="0" err="1"/>
              <a:t>NaN</a:t>
            </a:r>
            <a:r>
              <a:rPr lang="en-US" sz="2400" dirty="0"/>
              <a:t> using Euler forward simulation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00F0C82-3F57-8648-9CFF-42D15ECB14E7}"/>
              </a:ext>
            </a:extLst>
          </p:cNvPr>
          <p:cNvSpPr txBox="1"/>
          <p:nvPr/>
        </p:nvSpPr>
        <p:spPr>
          <a:xfrm>
            <a:off x="5059089" y="5847633"/>
            <a:ext cx="65505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Predicted costs and actual costs for an SC from a </a:t>
            </a:r>
            <a:r>
              <a:rPr lang="en-US" sz="2000" b="1" dirty="0"/>
              <a:t>test</a:t>
            </a:r>
            <a:r>
              <a:rPr lang="en-US" sz="2000" dirty="0"/>
              <a:t> sample </a:t>
            </a:r>
          </a:p>
        </p:txBody>
      </p:sp>
    </p:spTree>
    <p:extLst>
      <p:ext uri="{BB962C8B-B14F-4D97-AF65-F5344CB8AC3E}">
        <p14:creationId xmlns:p14="http://schemas.microsoft.com/office/powerpoint/2010/main" val="24557218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B90C4-522D-1E4D-974C-EAFBF72BA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224" y="65743"/>
            <a:ext cx="10774679" cy="1022100"/>
          </a:xfrm>
        </p:spPr>
        <p:txBody>
          <a:bodyPr>
            <a:noAutofit/>
          </a:bodyPr>
          <a:lstStyle/>
          <a:p>
            <a:r>
              <a:rPr lang="en-US" sz="4000" dirty="0"/>
              <a:t>Compare prediction and actual FC_L1 costs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6757C3-7BBD-824F-B242-36A5EDB79942}"/>
              </a:ext>
            </a:extLst>
          </p:cNvPr>
          <p:cNvSpPr txBox="1"/>
          <p:nvPr/>
        </p:nvSpPr>
        <p:spPr>
          <a:xfrm>
            <a:off x="189911" y="1354096"/>
            <a:ext cx="357246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dirty="0"/>
              <a:t>DL model used is trained naïve net without SC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Feed the 20 params with best actual costs and an SC from a </a:t>
            </a:r>
            <a:r>
              <a:rPr lang="en-US" sz="2400" b="1" dirty="0"/>
              <a:t>test</a:t>
            </a:r>
            <a:r>
              <a:rPr lang="en-US" sz="2400" dirty="0"/>
              <a:t> sample into </a:t>
            </a:r>
            <a:r>
              <a:rPr lang="en-US" sz="2400" dirty="0" err="1"/>
              <a:t>pMFM</a:t>
            </a:r>
            <a:r>
              <a:rPr lang="en-US" sz="2400" dirty="0"/>
              <a:t>, and compare the prediction and the actual costs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Dots with an actual cost of 1 represent parameters that generate </a:t>
            </a:r>
            <a:r>
              <a:rPr lang="en-US" sz="2400" dirty="0" err="1"/>
              <a:t>NaN</a:t>
            </a:r>
            <a:r>
              <a:rPr lang="en-US" sz="2400" dirty="0"/>
              <a:t> using Euler forward simulation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8A0C34-171C-C84A-858A-F3E62D578BB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756" t="4617"/>
          <a:stretch/>
        </p:blipFill>
        <p:spPr>
          <a:xfrm>
            <a:off x="3762377" y="1487281"/>
            <a:ext cx="8949962" cy="46272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00FDC2E-2319-4846-BFCC-0318CE70615B}"/>
              </a:ext>
            </a:extLst>
          </p:cNvPr>
          <p:cNvSpPr txBox="1"/>
          <p:nvPr/>
        </p:nvSpPr>
        <p:spPr>
          <a:xfrm>
            <a:off x="5023871" y="6218074"/>
            <a:ext cx="6049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Distribution of correlation when we use different </a:t>
            </a:r>
            <a:r>
              <a:rPr lang="en-US" sz="2000" b="1" dirty="0"/>
              <a:t>test</a:t>
            </a:r>
            <a:r>
              <a:rPr lang="en-US" sz="2000" dirty="0"/>
              <a:t> SC</a:t>
            </a:r>
          </a:p>
        </p:txBody>
      </p:sp>
    </p:spTree>
    <p:extLst>
      <p:ext uri="{BB962C8B-B14F-4D97-AF65-F5344CB8AC3E}">
        <p14:creationId xmlns:p14="http://schemas.microsoft.com/office/powerpoint/2010/main" val="3041490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ED42C22-CC58-ED4C-B517-EC65FF12E3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2377" y="1142507"/>
            <a:ext cx="9144000" cy="4572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3B90C4-522D-1E4D-974C-EAFBF72BA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224" y="65743"/>
            <a:ext cx="10774679" cy="1022100"/>
          </a:xfrm>
        </p:spPr>
        <p:txBody>
          <a:bodyPr>
            <a:noAutofit/>
          </a:bodyPr>
          <a:lstStyle/>
          <a:p>
            <a:r>
              <a:rPr lang="en-US" sz="4000" dirty="0"/>
              <a:t>Compare prediction and actual FCD_KS costs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ECBB8F-91E4-014E-88A9-90CE6780A22C}"/>
              </a:ext>
            </a:extLst>
          </p:cNvPr>
          <p:cNvSpPr txBox="1"/>
          <p:nvPr/>
        </p:nvSpPr>
        <p:spPr>
          <a:xfrm>
            <a:off x="189911" y="1354096"/>
            <a:ext cx="357246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dirty="0"/>
              <a:t>DL model used is trained naïve net without SC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Feed the 20 params with best actual costs and an SC from a </a:t>
            </a:r>
            <a:r>
              <a:rPr lang="en-US" sz="2400" b="1" dirty="0"/>
              <a:t>test</a:t>
            </a:r>
            <a:r>
              <a:rPr lang="en-US" sz="2400" dirty="0"/>
              <a:t> sample into </a:t>
            </a:r>
            <a:r>
              <a:rPr lang="en-US" sz="2400" dirty="0" err="1"/>
              <a:t>pMFM</a:t>
            </a:r>
            <a:r>
              <a:rPr lang="en-US" sz="2400" dirty="0"/>
              <a:t>, and compare the prediction and the actual costs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Dots with an actual cost of 1 represent parameters that generate </a:t>
            </a:r>
            <a:r>
              <a:rPr lang="en-US" sz="2400" dirty="0" err="1"/>
              <a:t>NaN</a:t>
            </a:r>
            <a:r>
              <a:rPr lang="en-US" sz="2400" dirty="0"/>
              <a:t> using Euler forward simulation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00F0C82-3F57-8648-9CFF-42D15ECB14E7}"/>
              </a:ext>
            </a:extLst>
          </p:cNvPr>
          <p:cNvSpPr txBox="1"/>
          <p:nvPr/>
        </p:nvSpPr>
        <p:spPr>
          <a:xfrm>
            <a:off x="5059089" y="5847633"/>
            <a:ext cx="65505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Predicted costs and actual costs for an SC from a </a:t>
            </a:r>
            <a:r>
              <a:rPr lang="en-US" sz="2000" b="1" dirty="0"/>
              <a:t>test</a:t>
            </a:r>
            <a:r>
              <a:rPr lang="en-US" sz="2000" dirty="0"/>
              <a:t> sample </a:t>
            </a:r>
          </a:p>
        </p:txBody>
      </p:sp>
    </p:spTree>
    <p:extLst>
      <p:ext uri="{BB962C8B-B14F-4D97-AF65-F5344CB8AC3E}">
        <p14:creationId xmlns:p14="http://schemas.microsoft.com/office/powerpoint/2010/main" val="34316318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B90C4-522D-1E4D-974C-EAFBF72BA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224" y="65743"/>
            <a:ext cx="10774679" cy="1022100"/>
          </a:xfrm>
        </p:spPr>
        <p:txBody>
          <a:bodyPr>
            <a:noAutofit/>
          </a:bodyPr>
          <a:lstStyle/>
          <a:p>
            <a:r>
              <a:rPr lang="en-US" sz="4000" dirty="0"/>
              <a:t>Compare prediction and actual FCD_KS costs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6757C3-7BBD-824F-B242-36A5EDB79942}"/>
              </a:ext>
            </a:extLst>
          </p:cNvPr>
          <p:cNvSpPr txBox="1"/>
          <p:nvPr/>
        </p:nvSpPr>
        <p:spPr>
          <a:xfrm>
            <a:off x="189911" y="1354096"/>
            <a:ext cx="357246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dirty="0"/>
              <a:t>DL model used is trained naïve net without SC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Feed the 20 params with best actual costs and an SC from a </a:t>
            </a:r>
            <a:r>
              <a:rPr lang="en-US" sz="2400" b="1" dirty="0"/>
              <a:t>test</a:t>
            </a:r>
            <a:r>
              <a:rPr lang="en-US" sz="2400" dirty="0"/>
              <a:t> sample into </a:t>
            </a:r>
            <a:r>
              <a:rPr lang="en-US" sz="2400" dirty="0" err="1"/>
              <a:t>pMFM</a:t>
            </a:r>
            <a:r>
              <a:rPr lang="en-US" sz="2400" dirty="0"/>
              <a:t>, and compare the prediction and the actual costs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Dots with an actual cost of 1 represent parameters that generate </a:t>
            </a:r>
            <a:r>
              <a:rPr lang="en-US" sz="2400" dirty="0" err="1"/>
              <a:t>NaN</a:t>
            </a:r>
            <a:r>
              <a:rPr lang="en-US" sz="2400" dirty="0"/>
              <a:t> using Euler forward simulation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D9C67E-A38E-BC4E-9DBA-B691E263CE2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985" t="6626"/>
          <a:stretch/>
        </p:blipFill>
        <p:spPr>
          <a:xfrm>
            <a:off x="3858008" y="1696278"/>
            <a:ext cx="8413890" cy="42690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D4DE5D6-60C0-2A44-B08A-B36D0C7ADA0B}"/>
              </a:ext>
            </a:extLst>
          </p:cNvPr>
          <p:cNvSpPr txBox="1"/>
          <p:nvPr/>
        </p:nvSpPr>
        <p:spPr>
          <a:xfrm>
            <a:off x="5023871" y="6218074"/>
            <a:ext cx="6049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Distribution of correlation when we use different </a:t>
            </a:r>
            <a:r>
              <a:rPr lang="en-US" sz="2000" b="1" dirty="0"/>
              <a:t>test</a:t>
            </a:r>
            <a:r>
              <a:rPr lang="en-US" sz="2000" dirty="0"/>
              <a:t> SC</a:t>
            </a:r>
          </a:p>
        </p:txBody>
      </p:sp>
    </p:spTree>
    <p:extLst>
      <p:ext uri="{BB962C8B-B14F-4D97-AF65-F5344CB8AC3E}">
        <p14:creationId xmlns:p14="http://schemas.microsoft.com/office/powerpoint/2010/main" val="40483912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DC49483-A699-C142-B4F5-99C442D1C78E}"/>
              </a:ext>
            </a:extLst>
          </p:cNvPr>
          <p:cNvSpPr txBox="1">
            <a:spLocks/>
          </p:cNvSpPr>
          <p:nvPr/>
        </p:nvSpPr>
        <p:spPr>
          <a:xfrm>
            <a:off x="3656106" y="2640718"/>
            <a:ext cx="4501776" cy="13323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/>
              <a:t>Thank you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1593323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B90C4-522D-1E4D-974C-EAFBF72BA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599" y="312257"/>
            <a:ext cx="11404601" cy="1332304"/>
          </a:xfrm>
        </p:spPr>
        <p:txBody>
          <a:bodyPr/>
          <a:lstStyle/>
          <a:p>
            <a:r>
              <a:rPr lang="en-US" sz="4000" dirty="0"/>
              <a:t>Recap: Prediction Task and Dataset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E2F6E087-3676-2749-8092-B9D86B4569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836" y="1360550"/>
            <a:ext cx="7778328" cy="1670098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843F0F5-BFDB-9D4E-8459-A96EB9F9E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5155" y="3283258"/>
            <a:ext cx="5472246" cy="3231130"/>
          </a:xfrm>
        </p:spPr>
        <p:txBody>
          <a:bodyPr anchor="ctr">
            <a:normAutofit lnSpcReduction="10000"/>
          </a:bodyPr>
          <a:lstStyle/>
          <a:p>
            <a:pPr>
              <a:buFontTx/>
              <a:buChar char="-"/>
            </a:pPr>
            <a:r>
              <a:rPr lang="en-US" dirty="0"/>
              <a:t>1000 subjects are split into 88 samples (50 subjects per sample)</a:t>
            </a:r>
          </a:p>
          <a:p>
            <a:pPr marL="571500" indent="-342900"/>
            <a:r>
              <a:rPr lang="en-US" dirty="0"/>
              <a:t>57 training samples</a:t>
            </a:r>
          </a:p>
          <a:p>
            <a:pPr marL="571500" indent="-342900"/>
            <a:r>
              <a:rPr lang="en-US" dirty="0"/>
              <a:t>14 validation samples</a:t>
            </a:r>
          </a:p>
          <a:p>
            <a:pPr marL="571500" indent="-342900"/>
            <a:r>
              <a:rPr lang="en-US" dirty="0"/>
              <a:t>17 test samples</a:t>
            </a:r>
          </a:p>
          <a:p>
            <a:pPr>
              <a:buFontTx/>
              <a:buChar char="-"/>
            </a:pPr>
            <a:r>
              <a:rPr lang="en-SG" dirty="0"/>
              <a:t>Generate 1 group-level empirical SC, FC and FCD for each sample</a:t>
            </a:r>
            <a:endParaRPr lang="en-US" dirty="0"/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2539E501-FFAF-6D41-B51E-7E87AF0011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366" y="3063965"/>
            <a:ext cx="4231233" cy="3495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9590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A4EED-E0A7-174C-9831-5706B0113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14613"/>
            <a:ext cx="10515600" cy="2134393"/>
          </a:xfrm>
        </p:spPr>
        <p:txBody>
          <a:bodyPr>
            <a:noAutofit/>
          </a:bodyPr>
          <a:lstStyle/>
          <a:p>
            <a:pPr algn="ctr"/>
            <a:r>
              <a:rPr lang="en-US" sz="4800" b="1" dirty="0">
                <a:latin typeface="Helvetica" pitchFamily="2" charset="0"/>
              </a:rPr>
              <a:t>Parameter optimization </a:t>
            </a:r>
            <a:br>
              <a:rPr lang="en-US" sz="4800" b="1" dirty="0">
                <a:latin typeface="Helvetica" pitchFamily="2" charset="0"/>
              </a:rPr>
            </a:br>
            <a:r>
              <a:rPr lang="en-US" sz="4800" b="1" dirty="0">
                <a:latin typeface="Helvetica" pitchFamily="2" charset="0"/>
              </a:rPr>
              <a:t>using CMA-ES with DL Model</a:t>
            </a:r>
            <a:br>
              <a:rPr lang="en-US" sz="4800" b="1" dirty="0">
                <a:latin typeface="Helvetica" pitchFamily="2" charset="0"/>
              </a:rPr>
            </a:br>
            <a:r>
              <a:rPr lang="en-US" sz="4800" b="1" dirty="0">
                <a:latin typeface="Helvetica" pitchFamily="2" charset="0"/>
              </a:rPr>
              <a:t>with Parameterization</a:t>
            </a:r>
          </a:p>
        </p:txBody>
      </p:sp>
    </p:spTree>
    <p:extLst>
      <p:ext uri="{BB962C8B-B14F-4D97-AF65-F5344CB8AC3E}">
        <p14:creationId xmlns:p14="http://schemas.microsoft.com/office/powerpoint/2010/main" val="703664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B90C4-522D-1E4D-974C-EAFBF72BA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102" y="165354"/>
            <a:ext cx="10774679" cy="10221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3200" dirty="0"/>
              <a:t>Deep Learning (DL) version CMA-ES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6A5137C-06C7-2845-AAB1-4D0D4225EE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603" y="1187454"/>
            <a:ext cx="9734588" cy="4563989"/>
          </a:xfrm>
        </p:spPr>
        <p:txBody>
          <a:bodyPr anchor="ctr">
            <a:normAutofit/>
          </a:bodyPr>
          <a:lstStyle/>
          <a:p>
            <a:pPr marL="342900" indent="-342900"/>
            <a:r>
              <a:rPr lang="en-SG" dirty="0"/>
              <a:t>Same initialization as Euler Integration version CMA-ES</a:t>
            </a:r>
          </a:p>
          <a:p>
            <a:pPr lvl="1"/>
            <a:r>
              <a:rPr lang="en-SG" dirty="0"/>
              <a:t>G, </a:t>
            </a:r>
            <a:r>
              <a:rPr lang="en-SG" dirty="0" err="1"/>
              <a:t>wEE</a:t>
            </a:r>
            <a:r>
              <a:rPr lang="en-SG" dirty="0"/>
              <a:t>, </a:t>
            </a:r>
            <a:r>
              <a:rPr lang="en-SG" dirty="0" err="1"/>
              <a:t>wEI</a:t>
            </a:r>
            <a:r>
              <a:rPr lang="en-SG" dirty="0"/>
              <a:t>, and 𝜎 Ranges</a:t>
            </a:r>
          </a:p>
          <a:p>
            <a:pPr marL="1257300" lvl="2" indent="-342900"/>
            <a:r>
              <a:rPr lang="en-SG" dirty="0"/>
              <a:t>Range for each </a:t>
            </a:r>
            <a:r>
              <a:rPr lang="en-SG" dirty="0" err="1"/>
              <a:t>wEE</a:t>
            </a:r>
            <a:r>
              <a:rPr lang="en-SG" dirty="0"/>
              <a:t>: [1, 10]</a:t>
            </a:r>
          </a:p>
          <a:p>
            <a:pPr marL="1257300" lvl="2" indent="-342900"/>
            <a:r>
              <a:rPr lang="en-SG" dirty="0"/>
              <a:t>Range for each </a:t>
            </a:r>
            <a:r>
              <a:rPr lang="en-SG" dirty="0" err="1"/>
              <a:t>wEI</a:t>
            </a:r>
            <a:r>
              <a:rPr lang="en-SG" dirty="0"/>
              <a:t>: [1, 5]</a:t>
            </a:r>
          </a:p>
          <a:p>
            <a:pPr marL="1257300" lvl="2" indent="-342900"/>
            <a:r>
              <a:rPr lang="en-SG" dirty="0"/>
              <a:t>Range for each 𝜎: [0.0005, 0.01]</a:t>
            </a:r>
          </a:p>
          <a:p>
            <a:pPr marL="1257300" lvl="2" indent="-342900"/>
            <a:r>
              <a:rPr lang="en-SG" dirty="0"/>
              <a:t>Range for G: [0, 3]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dirty="0"/>
              <a:t>Use trained DL model (instead of Euler Integration) to predict costs of param vectors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dirty="0"/>
              <a:t>Run up to 500 CMA-ES iterations, each yielding 1000 children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dirty="0"/>
              <a:t>Choose 1 param vector with the best predicted costs</a:t>
            </a:r>
          </a:p>
        </p:txBody>
      </p:sp>
    </p:spTree>
    <p:extLst>
      <p:ext uri="{BB962C8B-B14F-4D97-AF65-F5344CB8AC3E}">
        <p14:creationId xmlns:p14="http://schemas.microsoft.com/office/powerpoint/2010/main" val="17824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B90C4-522D-1E4D-974C-EAFBF72BA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102" y="165354"/>
            <a:ext cx="10774679" cy="10221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3200" dirty="0"/>
              <a:t>Deep Learning (DL) version CMA-ES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77D43D2-FFF5-2441-9DEB-9FC0B7DFCB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5881" y="1334878"/>
            <a:ext cx="10600237" cy="5051596"/>
          </a:xfr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5F9AF1D1-E7C7-3843-9D5C-B3EE05C4FE76}"/>
                  </a:ext>
                </a:extLst>
              </p14:cNvPr>
              <p14:cNvContentPartPr/>
              <p14:nvPr/>
            </p14:nvContentPartPr>
            <p14:xfrm>
              <a:off x="5277674" y="1217148"/>
              <a:ext cx="3411720" cy="5582602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5F9AF1D1-E7C7-3843-9D5C-B3EE05C4FE7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62194" y="1201668"/>
                <a:ext cx="3442320" cy="561284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67372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B90C4-522D-1E4D-974C-EAFBF72BA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224" y="65743"/>
            <a:ext cx="10774679" cy="10221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4000" dirty="0"/>
              <a:t>Compare prediction and actual total costs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ECBB8F-91E4-014E-88A9-90CE6780A22C}"/>
              </a:ext>
            </a:extLst>
          </p:cNvPr>
          <p:cNvSpPr txBox="1"/>
          <p:nvPr/>
        </p:nvSpPr>
        <p:spPr>
          <a:xfrm>
            <a:off x="189911" y="1354096"/>
            <a:ext cx="357246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dirty="0"/>
              <a:t>DL model used is trained naïve net without SC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Feed the selected 200 params and an SC from a validation sample into </a:t>
            </a:r>
            <a:r>
              <a:rPr lang="en-US" sz="2400" dirty="0" err="1"/>
              <a:t>pMFM</a:t>
            </a:r>
            <a:r>
              <a:rPr lang="en-US" sz="2400" dirty="0"/>
              <a:t>, and compare the prediction and the actual costs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Dots with an actual cost of 3 represent parameters that generate </a:t>
            </a:r>
            <a:r>
              <a:rPr lang="en-US" sz="2400" dirty="0" err="1"/>
              <a:t>NaN</a:t>
            </a:r>
            <a:r>
              <a:rPr lang="en-US" sz="2400" dirty="0"/>
              <a:t> using Euler forward simulation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00F0C82-3F57-8648-9CFF-42D15ECB14E7}"/>
              </a:ext>
            </a:extLst>
          </p:cNvPr>
          <p:cNvSpPr txBox="1"/>
          <p:nvPr/>
        </p:nvSpPr>
        <p:spPr>
          <a:xfrm>
            <a:off x="4872272" y="5847633"/>
            <a:ext cx="72060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Predicted costs and actual costs for an SC from a </a:t>
            </a:r>
            <a:r>
              <a:rPr lang="en-US" sz="2000" b="1" dirty="0"/>
              <a:t>validation</a:t>
            </a:r>
            <a:r>
              <a:rPr lang="en-US" sz="2000" dirty="0"/>
              <a:t> sample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6F63A7C-9899-D642-A0F8-269CD39F2E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2377" y="1143000"/>
            <a:ext cx="9144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480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B90C4-522D-1E4D-974C-EAFBF72BA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224" y="65743"/>
            <a:ext cx="10774679" cy="1022100"/>
          </a:xfrm>
        </p:spPr>
        <p:txBody>
          <a:bodyPr>
            <a:noAutofit/>
          </a:bodyPr>
          <a:lstStyle/>
          <a:p>
            <a:r>
              <a:rPr lang="en-US" sz="4000" dirty="0"/>
              <a:t>Compare prediction and actual total costs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6B2E69-3A62-654D-B061-1248B0859AC2}"/>
              </a:ext>
            </a:extLst>
          </p:cNvPr>
          <p:cNvSpPr txBox="1"/>
          <p:nvPr/>
        </p:nvSpPr>
        <p:spPr>
          <a:xfrm>
            <a:off x="189911" y="1354096"/>
            <a:ext cx="357246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dirty="0"/>
              <a:t>DL model used is trained naïve net without SC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Feed the selected 200 params and an SC from a validation sample into </a:t>
            </a:r>
            <a:r>
              <a:rPr lang="en-US" sz="2400" dirty="0" err="1"/>
              <a:t>pMFM</a:t>
            </a:r>
            <a:r>
              <a:rPr lang="en-US" sz="2400" dirty="0"/>
              <a:t>, and compare the prediction and the actual costs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Dots with an actual cost of 3 represent parameters that generate </a:t>
            </a:r>
            <a:r>
              <a:rPr lang="en-US" sz="2400" dirty="0" err="1"/>
              <a:t>NaN</a:t>
            </a:r>
            <a:r>
              <a:rPr lang="en-US" sz="2400" dirty="0"/>
              <a:t> using Euler forward simulation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3D605D3-8F97-8543-8399-29CF0DF81F6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74" t="5298"/>
          <a:stretch/>
        </p:blipFill>
        <p:spPr>
          <a:xfrm>
            <a:off x="3828238" y="1354096"/>
            <a:ext cx="9202774" cy="475072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CEA77D6-C695-564D-B8F5-D615B04E16A5}"/>
              </a:ext>
            </a:extLst>
          </p:cNvPr>
          <p:cNvSpPr txBox="1"/>
          <p:nvPr/>
        </p:nvSpPr>
        <p:spPr>
          <a:xfrm>
            <a:off x="5076880" y="6171015"/>
            <a:ext cx="67054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Distribution of correlation when we use different </a:t>
            </a:r>
            <a:r>
              <a:rPr lang="en-US" sz="2000" b="1" dirty="0"/>
              <a:t>validation</a:t>
            </a:r>
            <a:r>
              <a:rPr lang="en-US" sz="2000" dirty="0"/>
              <a:t> SC</a:t>
            </a:r>
          </a:p>
        </p:txBody>
      </p:sp>
    </p:spTree>
    <p:extLst>
      <p:ext uri="{BB962C8B-B14F-4D97-AF65-F5344CB8AC3E}">
        <p14:creationId xmlns:p14="http://schemas.microsoft.com/office/powerpoint/2010/main" val="3540800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68F06A7-40A6-C246-A05F-D47F1A1E89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2377" y="1143000"/>
            <a:ext cx="9144000" cy="4572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3B90C4-522D-1E4D-974C-EAFBF72BA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224" y="65743"/>
            <a:ext cx="10774679" cy="10221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4000" dirty="0"/>
              <a:t>Compare prediction and actual FC_CORR costs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ECBB8F-91E4-014E-88A9-90CE6780A22C}"/>
              </a:ext>
            </a:extLst>
          </p:cNvPr>
          <p:cNvSpPr txBox="1"/>
          <p:nvPr/>
        </p:nvSpPr>
        <p:spPr>
          <a:xfrm>
            <a:off x="189911" y="1354096"/>
            <a:ext cx="357246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dirty="0"/>
              <a:t>DL model used is trained naïve net without SC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Feed the selected 200 params and an SC from a validation sample into </a:t>
            </a:r>
            <a:r>
              <a:rPr lang="en-US" sz="2400" dirty="0" err="1"/>
              <a:t>pMFM</a:t>
            </a:r>
            <a:r>
              <a:rPr lang="en-US" sz="2400" dirty="0"/>
              <a:t>, and compare the prediction and the actual costs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Dots with an actual cost of 1 represent parameters that generate </a:t>
            </a:r>
            <a:r>
              <a:rPr lang="en-US" sz="2400" dirty="0" err="1"/>
              <a:t>NaN</a:t>
            </a:r>
            <a:r>
              <a:rPr lang="en-US" sz="2400" dirty="0"/>
              <a:t> using Euler forward simulation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00F0C82-3F57-8648-9CFF-42D15ECB14E7}"/>
              </a:ext>
            </a:extLst>
          </p:cNvPr>
          <p:cNvSpPr txBox="1"/>
          <p:nvPr/>
        </p:nvSpPr>
        <p:spPr>
          <a:xfrm>
            <a:off x="4872272" y="5847633"/>
            <a:ext cx="72060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Predicted costs and actual costs for an SC from a </a:t>
            </a:r>
            <a:r>
              <a:rPr lang="en-US" sz="2000" b="1" dirty="0"/>
              <a:t>validation</a:t>
            </a:r>
            <a:r>
              <a:rPr lang="en-US" sz="2000" dirty="0"/>
              <a:t> sample </a:t>
            </a:r>
          </a:p>
        </p:txBody>
      </p:sp>
    </p:spTree>
    <p:extLst>
      <p:ext uri="{BB962C8B-B14F-4D97-AF65-F5344CB8AC3E}">
        <p14:creationId xmlns:p14="http://schemas.microsoft.com/office/powerpoint/2010/main" val="40472158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11278</TotalTime>
  <Words>1278</Words>
  <Application>Microsoft Macintosh PowerPoint</Application>
  <PresentationFormat>Widescreen</PresentationFormat>
  <Paragraphs>121</Paragraphs>
  <Slides>24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Helvetica</vt:lpstr>
      <vt:lpstr>office theme</vt:lpstr>
      <vt:lpstr>pMFM speedup</vt:lpstr>
      <vt:lpstr>Overview</vt:lpstr>
      <vt:lpstr>Recap: Prediction Task and Dataset</vt:lpstr>
      <vt:lpstr>Parameter optimization  using CMA-ES with DL Model with Parameterization</vt:lpstr>
      <vt:lpstr>Deep Learning (DL) version CMA-ES</vt:lpstr>
      <vt:lpstr>Deep Learning (DL) version CMA-ES</vt:lpstr>
      <vt:lpstr>Compare prediction and actual total costs</vt:lpstr>
      <vt:lpstr>Compare prediction and actual total costs</vt:lpstr>
      <vt:lpstr>Compare prediction and actual FC_CORR costs</vt:lpstr>
      <vt:lpstr>Compare prediction and actual FC_CORR costs</vt:lpstr>
      <vt:lpstr>Compare prediction and actual FC_L1 costs</vt:lpstr>
      <vt:lpstr>Compare prediction and actual FC_L1 costs</vt:lpstr>
      <vt:lpstr>Compare prediction and actual FCD_KS costs</vt:lpstr>
      <vt:lpstr>Compare prediction and actual FCD_KS costs</vt:lpstr>
      <vt:lpstr>Deep Learning (DL) version CMA-ES</vt:lpstr>
      <vt:lpstr>Compare prediction and actual total costs</vt:lpstr>
      <vt:lpstr>Compare prediction and actual total costs</vt:lpstr>
      <vt:lpstr>Compare prediction and actual FC_CORR costs</vt:lpstr>
      <vt:lpstr>Compare prediction and actual FC_CORR costs</vt:lpstr>
      <vt:lpstr>Compare prediction and actual FC_L1 costs</vt:lpstr>
      <vt:lpstr>Compare prediction and actual FC_L1 costs</vt:lpstr>
      <vt:lpstr>Compare prediction and actual FCD_KS costs</vt:lpstr>
      <vt:lpstr>Compare prediction and actual FCD_KS costs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Tian Fang</cp:lastModifiedBy>
  <cp:revision>35</cp:revision>
  <dcterms:created xsi:type="dcterms:W3CDTF">2013-07-15T20:26:40Z</dcterms:created>
  <dcterms:modified xsi:type="dcterms:W3CDTF">2022-10-05T07:49:46Z</dcterms:modified>
</cp:coreProperties>
</file>