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handoutMasterIdLst>
    <p:handoutMasterId r:id="rId42"/>
  </p:handoutMasterIdLst>
  <p:sldIdLst>
    <p:sldId id="256" r:id="rId2"/>
    <p:sldId id="313" r:id="rId3"/>
    <p:sldId id="287" r:id="rId4"/>
    <p:sldId id="289" r:id="rId5"/>
    <p:sldId id="267" r:id="rId6"/>
    <p:sldId id="257" r:id="rId7"/>
    <p:sldId id="269" r:id="rId8"/>
    <p:sldId id="281" r:id="rId9"/>
    <p:sldId id="271" r:id="rId10"/>
    <p:sldId id="282" r:id="rId11"/>
    <p:sldId id="273" r:id="rId12"/>
    <p:sldId id="283" r:id="rId13"/>
    <p:sldId id="284" r:id="rId14"/>
    <p:sldId id="276" r:id="rId15"/>
    <p:sldId id="285" r:id="rId16"/>
    <p:sldId id="286" r:id="rId17"/>
    <p:sldId id="279" r:id="rId18"/>
    <p:sldId id="262" r:id="rId19"/>
    <p:sldId id="318" r:id="rId20"/>
    <p:sldId id="319" r:id="rId21"/>
    <p:sldId id="292" r:id="rId22"/>
    <p:sldId id="263" r:id="rId23"/>
    <p:sldId id="294" r:id="rId24"/>
    <p:sldId id="299" r:id="rId25"/>
    <p:sldId id="264" r:id="rId26"/>
    <p:sldId id="296" r:id="rId27"/>
    <p:sldId id="298" r:id="rId28"/>
    <p:sldId id="300" r:id="rId29"/>
    <p:sldId id="265" r:id="rId30"/>
    <p:sldId id="321" r:id="rId31"/>
    <p:sldId id="322" r:id="rId32"/>
    <p:sldId id="291" r:id="rId33"/>
    <p:sldId id="302" r:id="rId34"/>
    <p:sldId id="266" r:id="rId35"/>
    <p:sldId id="323" r:id="rId36"/>
    <p:sldId id="311" r:id="rId37"/>
    <p:sldId id="312" r:id="rId38"/>
    <p:sldId id="309" r:id="rId39"/>
    <p:sldId id="310"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snapToObjects="1">
      <p:cViewPr varScale="1">
        <p:scale>
          <a:sx n="67" d="100"/>
          <a:sy n="67" d="100"/>
        </p:scale>
        <p:origin x="1208"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11/6/2024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discuss</a:t>
            </a:r>
            <a:r>
              <a:rPr lang="en-US" baseline="0" dirty="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let student’s read this. Don’t try to read it out in class.  Talk around the issues discussed in the book.</a:t>
            </a:r>
          </a:p>
        </p:txBody>
      </p:sp>
      <p:sp>
        <p:nvSpPr>
          <p:cNvPr id="4" name="Slide Number Placeholder 3"/>
          <p:cNvSpPr>
            <a:spLocks noGrp="1"/>
          </p:cNvSpPr>
          <p:nvPr>
            <p:ph type="sldNum" sz="quarter" idx="10"/>
          </p:nvPr>
        </p:nvSpPr>
        <p:spPr/>
        <p:txBody>
          <a:bodyPr/>
          <a:lstStyle/>
          <a:p>
            <a:fld id="{ABFC5C8D-D3DB-A946-B900-2FF2453738A5}" type="slidenum">
              <a:rPr lang="en-US" smtClean="0"/>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best not to read this out. Talk around the issues after</a:t>
            </a:r>
            <a:r>
              <a:rPr lang="en-US" baseline="0" dirty="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75513F-92A4-7C4B-8701-36E11DD184AB}" type="datetime1">
              <a:rPr lang="en-US" smtClean="0"/>
              <a:pPr/>
              <a:t>11/6/2024</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E29AC1A6-81D9-9A41-8956-2495F6CE6001}" type="datetime1">
              <a:rPr lang="en-US" smtClean="0"/>
              <a:pPr/>
              <a:t>11/6/2024</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D93ACDA-74B5-C045-A71F-4CA1324B2E1A}" type="datetime1">
              <a:rPr lang="en-US" smtClean="0"/>
              <a:pPr/>
              <a:t>11/6/2024</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FEC8D4A3-74BC-084A-B204-38B75331AAFE}" type="datetime1">
              <a:rPr lang="en-US" smtClean="0"/>
              <a:pPr/>
              <a:t>11/6/2024</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72FAF531-4AF6-794E-B055-103D100BF6D1}" type="datetime1">
              <a:rPr lang="en-US" smtClean="0"/>
              <a:pPr/>
              <a:t>11/6/2024</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B2775E18-F4C2-BB49-BC91-19117A7BA09C}" type="datetime1">
              <a:rPr lang="en-US" smtClean="0"/>
              <a:pPr/>
              <a:t>11/6/2024</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D25C86EA-F401-7042-AD99-D361DF2F16D1}" type="datetime1">
              <a:rPr lang="en-US" smtClean="0"/>
              <a:pPr/>
              <a:t>11/6/2024</a:t>
            </a:fld>
            <a:endParaRPr lang="en-US"/>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D80FD-42F3-5146-89CD-525246CCA2E7}" type="datetime1">
              <a:rPr lang="en-US" smtClean="0"/>
              <a:pPr/>
              <a:t>11/6/2024</a:t>
            </a:fld>
            <a:endParaRPr lang="en-US"/>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B18D6F0-743D-234B-8843-26EBD92013C8}" type="datetime1">
              <a:rPr lang="en-US" smtClean="0"/>
              <a:pPr/>
              <a:t>11/6/2024</a:t>
            </a:fld>
            <a:endParaRPr lang="en-US"/>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2FDD6FEC-C29B-B043-B5D8-4DC6DED65DCC}" type="datetime1">
              <a:rPr lang="en-US" smtClean="0"/>
              <a:pPr/>
              <a:t>11/6/2024</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1BA7A64-6008-8F42-9D87-9A8F333D813A}" type="datetime1">
              <a:rPr lang="en-US" smtClean="0"/>
              <a:pPr/>
              <a:t>11/6/2024</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FD69DE-57F5-CD4E-8504-9FD58D3DE09F}" type="datetime1">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Project Management</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40193" cy="1143000"/>
          </a:xfrm>
        </p:spPr>
        <p:txBody>
          <a:bodyPr/>
          <a:lstStyle/>
          <a:p>
            <a:r>
              <a:rPr lang="en-US" b="0" dirty="0">
                <a:solidFill>
                  <a:srgbClr val="FF0000"/>
                </a:solidFill>
              </a:rPr>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1441910"/>
              </p:ext>
            </p:extLst>
          </p:nvPr>
        </p:nvGraphicFramePr>
        <p:xfrm>
          <a:off x="175945" y="1027220"/>
          <a:ext cx="8792110" cy="5830779"/>
        </p:xfrm>
        <a:graphic>
          <a:graphicData uri="http://schemas.openxmlformats.org/drawingml/2006/table">
            <a:tbl>
              <a:tblPr firstRow="1" bandRow="1">
                <a:tableStyleId>{5C22544A-7EE6-4342-B048-85BDC9FD1C3A}</a:tableStyleId>
              </a:tblPr>
              <a:tblGrid>
                <a:gridCol w="1835613">
                  <a:extLst>
                    <a:ext uri="{9D8B030D-6E8A-4147-A177-3AD203B41FA5}">
                      <a16:colId xmlns:a16="http://schemas.microsoft.com/office/drawing/2014/main" val="20000"/>
                    </a:ext>
                  </a:extLst>
                </a:gridCol>
                <a:gridCol w="6956497">
                  <a:extLst>
                    <a:ext uri="{9D8B030D-6E8A-4147-A177-3AD203B41FA5}">
                      <a16:colId xmlns:a16="http://schemas.microsoft.com/office/drawing/2014/main" val="20001"/>
                    </a:ext>
                  </a:extLst>
                </a:gridCol>
              </a:tblGrid>
              <a:tr h="505334">
                <a:tc>
                  <a:txBody>
                    <a:bodyPr/>
                    <a:lstStyle/>
                    <a:p>
                      <a:pPr algn="just">
                        <a:spcAft>
                          <a:spcPts val="0"/>
                        </a:spcAft>
                      </a:pPr>
                      <a:r>
                        <a:rPr lang="en-GB" sz="20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8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1205028">
                <a:tc>
                  <a:txBody>
                    <a:bodyPr/>
                    <a:lstStyle/>
                    <a:p>
                      <a:pPr algn="just">
                        <a:spcAft>
                          <a:spcPts val="0"/>
                        </a:spcAft>
                      </a:pPr>
                      <a:r>
                        <a:rPr lang="en-GB" sz="1400" b="1"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a:t>
                      </a:r>
                      <a:r>
                        <a:rPr lang="en-GB" sz="1400" b="1" dirty="0">
                          <a:solidFill>
                            <a:srgbClr val="000000"/>
                          </a:solidFill>
                          <a:latin typeface="Arial"/>
                          <a:ea typeface="Times New Roman"/>
                          <a:cs typeface="Arial"/>
                        </a:rPr>
                        <a:t> database </a:t>
                      </a:r>
                      <a:r>
                        <a:rPr lang="en-GB" sz="1400" dirty="0">
                          <a:solidFill>
                            <a:srgbClr val="000000"/>
                          </a:solidFill>
                          <a:latin typeface="Arial"/>
                          <a:ea typeface="Times New Roman"/>
                          <a:cs typeface="Arial"/>
                        </a:rPr>
                        <a:t>used in the system </a:t>
                      </a:r>
                      <a:r>
                        <a:rPr lang="en-GB" sz="1400" b="1" dirty="0">
                          <a:solidFill>
                            <a:srgbClr val="000000"/>
                          </a:solidFill>
                          <a:latin typeface="Arial"/>
                          <a:ea typeface="Times New Roman"/>
                          <a:cs typeface="Arial"/>
                        </a:rPr>
                        <a:t>cannot process as many transactions per second as expected. (1)</a:t>
                      </a:r>
                    </a:p>
                    <a:p>
                      <a:pPr algn="just">
                        <a:spcAft>
                          <a:spcPts val="0"/>
                        </a:spcAft>
                      </a:pPr>
                      <a:r>
                        <a:rPr lang="en-GB" sz="1400" b="1" dirty="0">
                          <a:solidFill>
                            <a:srgbClr val="000000"/>
                          </a:solidFill>
                          <a:latin typeface="Arial"/>
                          <a:ea typeface="Times New Roman"/>
                          <a:cs typeface="Arial"/>
                        </a:rPr>
                        <a:t>Reusable software components </a:t>
                      </a:r>
                      <a:r>
                        <a:rPr lang="en-GB" sz="1400" dirty="0">
                          <a:solidFill>
                            <a:srgbClr val="000000"/>
                          </a:solidFill>
                          <a:latin typeface="Arial"/>
                          <a:ea typeface="Times New Roman"/>
                          <a:cs typeface="Arial"/>
                        </a:rPr>
                        <a:t>contain defects that mean they cannot be reused as planned. (2)</a:t>
                      </a:r>
                    </a:p>
                  </a:txBody>
                  <a:tcPr marL="73025" marR="73025" marT="0" marB="91440"/>
                </a:tc>
                <a:extLst>
                  <a:ext uri="{0D108BD9-81ED-4DB2-BD59-A6C34878D82A}">
                    <a16:rowId xmlns:a16="http://schemas.microsoft.com/office/drawing/2014/main" val="10001"/>
                  </a:ext>
                </a:extLst>
              </a:tr>
              <a:tr h="932925">
                <a:tc>
                  <a:txBody>
                    <a:bodyPr/>
                    <a:lstStyle/>
                    <a:p>
                      <a:pPr algn="just">
                        <a:spcAft>
                          <a:spcPts val="0"/>
                        </a:spcAft>
                      </a:pPr>
                      <a:r>
                        <a:rPr lang="en-GB" sz="1400" b="1"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a:t>
                      </a:r>
                      <a:r>
                        <a:rPr lang="en-GB" sz="1400" b="1" dirty="0">
                          <a:solidFill>
                            <a:srgbClr val="000000"/>
                          </a:solidFill>
                          <a:latin typeface="Arial"/>
                          <a:ea typeface="Times New Roman"/>
                          <a:cs typeface="Arial"/>
                        </a:rPr>
                        <a:t>recruit</a:t>
                      </a:r>
                      <a:r>
                        <a:rPr lang="en-GB" sz="1400" dirty="0">
                          <a:solidFill>
                            <a:srgbClr val="000000"/>
                          </a:solidFill>
                          <a:latin typeface="Arial"/>
                          <a:ea typeface="Times New Roman"/>
                          <a:cs typeface="Arial"/>
                        </a:rPr>
                        <a:t> staff with the skills required. (3)</a:t>
                      </a:r>
                    </a:p>
                    <a:p>
                      <a:pPr algn="just">
                        <a:spcAft>
                          <a:spcPts val="0"/>
                        </a:spcAft>
                      </a:pPr>
                      <a:r>
                        <a:rPr lang="en-GB" sz="1400" b="1" dirty="0">
                          <a:solidFill>
                            <a:srgbClr val="000000"/>
                          </a:solidFill>
                          <a:latin typeface="Arial"/>
                          <a:ea typeface="Times New Roman"/>
                          <a:cs typeface="Arial"/>
                        </a:rPr>
                        <a:t>Key staff </a:t>
                      </a:r>
                      <a:r>
                        <a:rPr lang="en-GB" sz="1400" dirty="0">
                          <a:solidFill>
                            <a:srgbClr val="000000"/>
                          </a:solidFill>
                          <a:latin typeface="Arial"/>
                          <a:ea typeface="Times New Roman"/>
                          <a:cs typeface="Arial"/>
                        </a:rPr>
                        <a:t>are </a:t>
                      </a:r>
                      <a:r>
                        <a:rPr lang="en-GB" sz="1400" b="1" dirty="0">
                          <a:solidFill>
                            <a:srgbClr val="000000"/>
                          </a:solidFill>
                          <a:latin typeface="Arial"/>
                          <a:ea typeface="Times New Roman"/>
                          <a:cs typeface="Arial"/>
                        </a:rPr>
                        <a:t>ill </a:t>
                      </a:r>
                      <a:r>
                        <a:rPr lang="en-GB" sz="1400" dirty="0">
                          <a:solidFill>
                            <a:srgbClr val="000000"/>
                          </a:solidFill>
                          <a:latin typeface="Arial"/>
                          <a:ea typeface="Times New Roman"/>
                          <a:cs typeface="Arial"/>
                        </a:rPr>
                        <a:t>and </a:t>
                      </a:r>
                      <a:r>
                        <a:rPr lang="en-GB" sz="1400" b="1" dirty="0">
                          <a:solidFill>
                            <a:srgbClr val="000000"/>
                          </a:solidFill>
                          <a:latin typeface="Arial"/>
                          <a:ea typeface="Times New Roman"/>
                          <a:cs typeface="Arial"/>
                        </a:rPr>
                        <a:t>unavailable </a:t>
                      </a:r>
                      <a:r>
                        <a:rPr lang="en-GB" sz="1400" dirty="0">
                          <a:solidFill>
                            <a:srgbClr val="000000"/>
                          </a:solidFill>
                          <a:latin typeface="Arial"/>
                          <a:ea typeface="Times New Roman"/>
                          <a:cs typeface="Arial"/>
                        </a:rPr>
                        <a:t>at </a:t>
                      </a:r>
                      <a:r>
                        <a:rPr lang="en-GB" sz="1400" b="1" dirty="0">
                          <a:solidFill>
                            <a:srgbClr val="000000"/>
                          </a:solidFill>
                          <a:latin typeface="Arial"/>
                          <a:ea typeface="Times New Roman"/>
                          <a:cs typeface="Arial"/>
                        </a:rPr>
                        <a:t>critical times. </a:t>
                      </a:r>
                      <a:r>
                        <a:rPr lang="en-GB" sz="1400" dirty="0">
                          <a:solidFill>
                            <a:srgbClr val="000000"/>
                          </a:solidFill>
                          <a:latin typeface="Arial"/>
                          <a:ea typeface="Times New Roman"/>
                          <a:cs typeface="Arial"/>
                        </a:rPr>
                        <a:t>(4)</a:t>
                      </a:r>
                    </a:p>
                    <a:p>
                      <a:pPr algn="just">
                        <a:spcAft>
                          <a:spcPts val="0"/>
                        </a:spcAft>
                      </a:pPr>
                      <a:r>
                        <a:rPr lang="en-GB" sz="1400" b="1" dirty="0">
                          <a:solidFill>
                            <a:srgbClr val="000000"/>
                          </a:solidFill>
                          <a:latin typeface="Arial"/>
                          <a:ea typeface="Times New Roman"/>
                          <a:cs typeface="Arial"/>
                        </a:rPr>
                        <a:t>Required training </a:t>
                      </a:r>
                      <a:r>
                        <a:rPr lang="en-GB" sz="1400" dirty="0">
                          <a:solidFill>
                            <a:srgbClr val="000000"/>
                          </a:solidFill>
                          <a:latin typeface="Arial"/>
                          <a:ea typeface="Times New Roman"/>
                          <a:cs typeface="Arial"/>
                        </a:rPr>
                        <a:t>for staff is </a:t>
                      </a:r>
                      <a:r>
                        <a:rPr lang="en-GB" sz="1400" b="1" dirty="0">
                          <a:solidFill>
                            <a:srgbClr val="000000"/>
                          </a:solidFill>
                          <a:latin typeface="Arial"/>
                          <a:ea typeface="Times New Roman"/>
                          <a:cs typeface="Arial"/>
                        </a:rPr>
                        <a:t>not</a:t>
                      </a:r>
                      <a:r>
                        <a:rPr lang="en-GB" sz="1400" dirty="0">
                          <a:solidFill>
                            <a:srgbClr val="000000"/>
                          </a:solidFill>
                          <a:latin typeface="Arial"/>
                          <a:ea typeface="Times New Roman"/>
                          <a:cs typeface="Arial"/>
                        </a:rPr>
                        <a:t> available. (5)</a:t>
                      </a:r>
                    </a:p>
                  </a:txBody>
                  <a:tcPr marL="73025" marR="73025" marT="0" marB="91440"/>
                </a:tc>
                <a:extLst>
                  <a:ext uri="{0D108BD9-81ED-4DB2-BD59-A6C34878D82A}">
                    <a16:rowId xmlns:a16="http://schemas.microsoft.com/office/drawing/2014/main" val="10002"/>
                  </a:ext>
                </a:extLst>
              </a:tr>
              <a:tr h="932925">
                <a:tc>
                  <a:txBody>
                    <a:bodyPr/>
                    <a:lstStyle/>
                    <a:p>
                      <a:pPr algn="just">
                        <a:spcAft>
                          <a:spcPts val="0"/>
                        </a:spcAft>
                      </a:pPr>
                      <a:r>
                        <a:rPr lang="en-GB" sz="1400" b="1"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a:t>
                      </a:r>
                      <a:r>
                        <a:rPr lang="en-GB" sz="1400" b="1" dirty="0">
                          <a:solidFill>
                            <a:srgbClr val="000000"/>
                          </a:solidFill>
                          <a:latin typeface="Arial"/>
                          <a:ea typeface="Times New Roman"/>
                          <a:cs typeface="Arial"/>
                        </a:rPr>
                        <a:t>restructured</a:t>
                      </a:r>
                      <a:r>
                        <a:rPr lang="en-GB" sz="1400" dirty="0">
                          <a:solidFill>
                            <a:srgbClr val="000000"/>
                          </a:solidFill>
                          <a:latin typeface="Arial"/>
                          <a:ea typeface="Times New Roman"/>
                          <a:cs typeface="Arial"/>
                        </a:rPr>
                        <a:t> so that </a:t>
                      </a:r>
                      <a:r>
                        <a:rPr lang="en-GB" sz="1400" b="1" dirty="0">
                          <a:solidFill>
                            <a:srgbClr val="000000"/>
                          </a:solidFill>
                          <a:latin typeface="Arial"/>
                          <a:ea typeface="Times New Roman"/>
                          <a:cs typeface="Arial"/>
                        </a:rPr>
                        <a:t>different management </a:t>
                      </a:r>
                      <a:r>
                        <a:rPr lang="en-GB" sz="1400" dirty="0">
                          <a:solidFill>
                            <a:srgbClr val="000000"/>
                          </a:solidFill>
                          <a:latin typeface="Arial"/>
                          <a:ea typeface="Times New Roman"/>
                          <a:cs typeface="Arial"/>
                        </a:rPr>
                        <a:t>are responsible for the project. (6)</a:t>
                      </a:r>
                    </a:p>
                    <a:p>
                      <a:pPr algn="just">
                        <a:spcAft>
                          <a:spcPts val="0"/>
                        </a:spcAft>
                      </a:pPr>
                      <a:r>
                        <a:rPr lang="en-GB" sz="1400" b="1" dirty="0">
                          <a:solidFill>
                            <a:srgbClr val="000000"/>
                          </a:solidFill>
                          <a:latin typeface="Arial"/>
                          <a:ea typeface="Times New Roman"/>
                          <a:cs typeface="Arial"/>
                        </a:rPr>
                        <a:t>Organizational financial problems </a:t>
                      </a:r>
                      <a:r>
                        <a:rPr lang="en-GB" sz="1400" dirty="0">
                          <a:solidFill>
                            <a:srgbClr val="000000"/>
                          </a:solidFill>
                          <a:latin typeface="Arial"/>
                          <a:ea typeface="Times New Roman"/>
                          <a:cs typeface="Arial"/>
                        </a:rPr>
                        <a:t>force reductions in the project budget. (7)</a:t>
                      </a:r>
                    </a:p>
                  </a:txBody>
                  <a:tcPr marL="73025" marR="73025" marT="0" marB="91440"/>
                </a:tc>
                <a:extLst>
                  <a:ext uri="{0D108BD9-81ED-4DB2-BD59-A6C34878D82A}">
                    <a16:rowId xmlns:a16="http://schemas.microsoft.com/office/drawing/2014/main" val="10003"/>
                  </a:ext>
                </a:extLst>
              </a:tr>
              <a:tr h="660821">
                <a:tc>
                  <a:txBody>
                    <a:bodyPr/>
                    <a:lstStyle/>
                    <a:p>
                      <a:pPr algn="just">
                        <a:spcAft>
                          <a:spcPts val="0"/>
                        </a:spcAft>
                      </a:pPr>
                      <a:r>
                        <a:rPr lang="en-GB" sz="1400" b="1"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a:t>
                      </a:r>
                      <a:r>
                        <a:rPr lang="en-GB" sz="1400" b="1" dirty="0">
                          <a:solidFill>
                            <a:srgbClr val="000000"/>
                          </a:solidFill>
                          <a:latin typeface="Arial"/>
                          <a:ea typeface="Times New Roman"/>
                          <a:cs typeface="Arial"/>
                        </a:rPr>
                        <a:t>software code generation tools is inefficient. </a:t>
                      </a:r>
                      <a:r>
                        <a:rPr lang="en-GB" sz="1400" dirty="0">
                          <a:solidFill>
                            <a:srgbClr val="000000"/>
                          </a:solidFill>
                          <a:latin typeface="Arial"/>
                          <a:ea typeface="Times New Roman"/>
                          <a:cs typeface="Arial"/>
                        </a:rPr>
                        <a:t>(8)</a:t>
                      </a:r>
                    </a:p>
                    <a:p>
                      <a:pPr algn="just">
                        <a:spcAft>
                          <a:spcPts val="0"/>
                        </a:spcAft>
                      </a:pPr>
                      <a:r>
                        <a:rPr lang="en-GB" sz="1400" b="1" dirty="0">
                          <a:solidFill>
                            <a:srgbClr val="000000"/>
                          </a:solidFill>
                          <a:latin typeface="Arial"/>
                          <a:ea typeface="Times New Roman"/>
                          <a:cs typeface="Arial"/>
                        </a:rPr>
                        <a:t>Software tools cannot work together in an integrated way. </a:t>
                      </a:r>
                      <a:r>
                        <a:rPr lang="en-GB" sz="1400" dirty="0">
                          <a:solidFill>
                            <a:srgbClr val="000000"/>
                          </a:solidFill>
                          <a:latin typeface="Arial"/>
                          <a:ea typeface="Times New Roman"/>
                          <a:cs typeface="Arial"/>
                        </a:rPr>
                        <a:t>(9)</a:t>
                      </a:r>
                    </a:p>
                  </a:txBody>
                  <a:tcPr marL="73025" marR="73025" marT="0" marB="91440"/>
                </a:tc>
                <a:extLst>
                  <a:ext uri="{0D108BD9-81ED-4DB2-BD59-A6C34878D82A}">
                    <a16:rowId xmlns:a16="http://schemas.microsoft.com/office/drawing/2014/main" val="10004"/>
                  </a:ext>
                </a:extLst>
              </a:tr>
              <a:tr h="660821">
                <a:tc>
                  <a:txBody>
                    <a:bodyPr/>
                    <a:lstStyle/>
                    <a:p>
                      <a:pPr algn="just">
                        <a:spcAft>
                          <a:spcPts val="0"/>
                        </a:spcAft>
                      </a:pPr>
                      <a:r>
                        <a:rPr lang="en-GB" sz="1400" b="1"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b="1" dirty="0">
                          <a:solidFill>
                            <a:srgbClr val="000000"/>
                          </a:solidFill>
                          <a:latin typeface="Arial"/>
                          <a:ea typeface="Times New Roman"/>
                          <a:cs typeface="Arial"/>
                        </a:rPr>
                        <a:t>Changes to requirements</a:t>
                      </a:r>
                      <a:r>
                        <a:rPr lang="en-GB" sz="1400" dirty="0">
                          <a:solidFill>
                            <a:srgbClr val="000000"/>
                          </a:solidFill>
                          <a:latin typeface="Arial"/>
                          <a:ea typeface="Times New Roman"/>
                          <a:cs typeface="Arial"/>
                        </a:rPr>
                        <a:t> that </a:t>
                      </a:r>
                      <a:r>
                        <a:rPr lang="en-GB" sz="1400" b="1" dirty="0">
                          <a:solidFill>
                            <a:srgbClr val="000000"/>
                          </a:solidFill>
                          <a:latin typeface="Arial"/>
                          <a:ea typeface="Times New Roman"/>
                          <a:cs typeface="Arial"/>
                        </a:rPr>
                        <a:t>require major design rework are proposed</a:t>
                      </a:r>
                      <a:r>
                        <a:rPr lang="en-GB" sz="1400" dirty="0">
                          <a:solidFill>
                            <a:srgbClr val="000000"/>
                          </a:solidFill>
                          <a:latin typeface="Arial"/>
                          <a:ea typeface="Times New Roman"/>
                          <a:cs typeface="Arial"/>
                        </a:rPr>
                        <a:t>. (10)</a:t>
                      </a:r>
                    </a:p>
                    <a:p>
                      <a:pPr algn="just">
                        <a:spcAft>
                          <a:spcPts val="0"/>
                        </a:spcAft>
                      </a:pPr>
                      <a:r>
                        <a:rPr lang="en-GB" sz="1400" b="1" dirty="0">
                          <a:solidFill>
                            <a:srgbClr val="000000"/>
                          </a:solidFill>
                          <a:latin typeface="Arial"/>
                          <a:ea typeface="Times New Roman"/>
                          <a:cs typeface="Arial"/>
                        </a:rPr>
                        <a:t>Customers fail to understand </a:t>
                      </a:r>
                      <a:r>
                        <a:rPr lang="en-GB" sz="1400" dirty="0">
                          <a:solidFill>
                            <a:srgbClr val="000000"/>
                          </a:solidFill>
                          <a:latin typeface="Arial"/>
                          <a:ea typeface="Times New Roman"/>
                          <a:cs typeface="Arial"/>
                        </a:rPr>
                        <a:t>the </a:t>
                      </a:r>
                      <a:r>
                        <a:rPr lang="en-GB" sz="1400" b="1" dirty="0">
                          <a:solidFill>
                            <a:srgbClr val="000000"/>
                          </a:solidFill>
                          <a:latin typeface="Arial"/>
                          <a:ea typeface="Times New Roman"/>
                          <a:cs typeface="Arial"/>
                        </a:rPr>
                        <a:t>impact of requirements changes. </a:t>
                      </a:r>
                      <a:r>
                        <a:rPr lang="en-GB" sz="1400" dirty="0">
                          <a:solidFill>
                            <a:srgbClr val="000000"/>
                          </a:solidFill>
                          <a:latin typeface="Arial"/>
                          <a:ea typeface="Times New Roman"/>
                          <a:cs typeface="Arial"/>
                        </a:rPr>
                        <a:t>(11)</a:t>
                      </a:r>
                    </a:p>
                  </a:txBody>
                  <a:tcPr marL="73025" marR="73025" marT="0" marB="91440"/>
                </a:tc>
                <a:extLst>
                  <a:ext uri="{0D108BD9-81ED-4DB2-BD59-A6C34878D82A}">
                    <a16:rowId xmlns:a16="http://schemas.microsoft.com/office/drawing/2014/main" val="10005"/>
                  </a:ext>
                </a:extLst>
              </a:tr>
              <a:tr h="932925">
                <a:tc>
                  <a:txBody>
                    <a:bodyPr/>
                    <a:lstStyle/>
                    <a:p>
                      <a:pPr algn="just">
                        <a:spcAft>
                          <a:spcPts val="0"/>
                        </a:spcAft>
                      </a:pPr>
                      <a:r>
                        <a:rPr lang="en-GB" sz="1400" b="1"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a:t>
                      </a:r>
                      <a:r>
                        <a:rPr lang="en-GB" sz="1400" b="1" dirty="0">
                          <a:solidFill>
                            <a:srgbClr val="000000"/>
                          </a:solidFill>
                          <a:latin typeface="Arial"/>
                          <a:ea typeface="Times New Roman"/>
                          <a:cs typeface="Arial"/>
                        </a:rPr>
                        <a:t>time</a:t>
                      </a:r>
                      <a:r>
                        <a:rPr lang="en-GB" sz="1400" dirty="0">
                          <a:solidFill>
                            <a:srgbClr val="000000"/>
                          </a:solidFill>
                          <a:latin typeface="Arial"/>
                          <a:ea typeface="Times New Roman"/>
                          <a:cs typeface="Arial"/>
                        </a:rPr>
                        <a:t> required to develop the software is</a:t>
                      </a:r>
                      <a:r>
                        <a:rPr lang="en-GB" sz="1400" b="1" dirty="0">
                          <a:solidFill>
                            <a:srgbClr val="000000"/>
                          </a:solidFill>
                          <a:latin typeface="Arial"/>
                          <a:ea typeface="Times New Roman"/>
                          <a:cs typeface="Arial"/>
                        </a:rPr>
                        <a:t> underestimated</a:t>
                      </a:r>
                      <a:r>
                        <a:rPr lang="en-GB" sz="1400" dirty="0">
                          <a:solidFill>
                            <a:srgbClr val="000000"/>
                          </a:solidFill>
                          <a:latin typeface="Arial"/>
                          <a:ea typeface="Times New Roman"/>
                          <a:cs typeface="Arial"/>
                        </a:rPr>
                        <a:t>. (12)</a:t>
                      </a:r>
                    </a:p>
                    <a:p>
                      <a:pPr algn="just">
                        <a:spcAft>
                          <a:spcPts val="0"/>
                        </a:spcAft>
                      </a:pPr>
                      <a:r>
                        <a:rPr lang="en-GB" sz="1400" dirty="0">
                          <a:solidFill>
                            <a:srgbClr val="000000"/>
                          </a:solidFill>
                          <a:latin typeface="Arial"/>
                          <a:ea typeface="Times New Roman"/>
                          <a:cs typeface="Arial"/>
                        </a:rPr>
                        <a:t>The </a:t>
                      </a:r>
                      <a:r>
                        <a:rPr lang="en-GB" sz="1400" b="1" dirty="0">
                          <a:solidFill>
                            <a:srgbClr val="000000"/>
                          </a:solidFill>
                          <a:latin typeface="Arial"/>
                          <a:ea typeface="Times New Roman"/>
                          <a:cs typeface="Arial"/>
                        </a:rPr>
                        <a:t>rate of defect repair </a:t>
                      </a:r>
                      <a:r>
                        <a:rPr lang="en-GB" sz="1400" dirty="0">
                          <a:solidFill>
                            <a:srgbClr val="000000"/>
                          </a:solidFill>
                          <a:latin typeface="Arial"/>
                          <a:ea typeface="Times New Roman"/>
                          <a:cs typeface="Arial"/>
                        </a:rPr>
                        <a:t>is </a:t>
                      </a:r>
                      <a:r>
                        <a:rPr lang="en-GB" sz="1400" b="1" dirty="0">
                          <a:solidFill>
                            <a:srgbClr val="000000"/>
                          </a:solidFill>
                          <a:latin typeface="Arial"/>
                          <a:ea typeface="Times New Roman"/>
                          <a:cs typeface="Arial"/>
                        </a:rPr>
                        <a:t>underestimated.</a:t>
                      </a:r>
                      <a:r>
                        <a:rPr lang="en-GB" sz="1400" dirty="0">
                          <a:solidFill>
                            <a:srgbClr val="000000"/>
                          </a:solidFill>
                          <a:latin typeface="Arial"/>
                          <a:ea typeface="Times New Roman"/>
                          <a:cs typeface="Arial"/>
                        </a:rPr>
                        <a:t> (13)</a:t>
                      </a:r>
                    </a:p>
                    <a:p>
                      <a:pPr algn="just">
                        <a:spcAft>
                          <a:spcPts val="0"/>
                        </a:spcAft>
                      </a:pPr>
                      <a:r>
                        <a:rPr lang="en-GB" sz="1400" dirty="0">
                          <a:solidFill>
                            <a:srgbClr val="000000"/>
                          </a:solidFill>
                          <a:latin typeface="Arial"/>
                          <a:ea typeface="Times New Roman"/>
                          <a:cs typeface="Arial"/>
                        </a:rPr>
                        <a:t>The </a:t>
                      </a:r>
                      <a:r>
                        <a:rPr lang="en-GB" sz="1400" b="1" dirty="0">
                          <a:solidFill>
                            <a:srgbClr val="000000"/>
                          </a:solidFill>
                          <a:latin typeface="Arial"/>
                          <a:ea typeface="Times New Roman"/>
                          <a:cs typeface="Arial"/>
                        </a:rPr>
                        <a:t>size of the software </a:t>
                      </a:r>
                      <a:r>
                        <a:rPr lang="en-GB" sz="1400" dirty="0">
                          <a:solidFill>
                            <a:srgbClr val="000000"/>
                          </a:solidFill>
                          <a:latin typeface="Arial"/>
                          <a:ea typeface="Times New Roman"/>
                          <a:cs typeface="Arial"/>
                        </a:rPr>
                        <a:t>is </a:t>
                      </a:r>
                      <a:r>
                        <a:rPr lang="en-GB" sz="1400" b="1" dirty="0">
                          <a:solidFill>
                            <a:srgbClr val="000000"/>
                          </a:solidFill>
                          <a:latin typeface="Arial"/>
                          <a:ea typeface="Times New Roman"/>
                          <a:cs typeface="Arial"/>
                        </a:rPr>
                        <a:t>underestimated</a:t>
                      </a:r>
                      <a:r>
                        <a:rPr lang="en-GB" sz="1400" dirty="0">
                          <a:solidFill>
                            <a:srgbClr val="000000"/>
                          </a:solidFill>
                          <a:latin typeface="Arial"/>
                          <a:ea typeface="Times New Roman"/>
                          <a:cs typeface="Arial"/>
                        </a:rPr>
                        <a:t>. (14)</a:t>
                      </a:r>
                    </a:p>
                  </a:txBody>
                  <a:tcPr marL="73025" marR="73025" marT="0" marB="91440"/>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solidFill>
                  <a:srgbClr val="7030A0"/>
                </a:solidFill>
              </a:rPr>
              <a:t>Risk analysis</a:t>
            </a:r>
          </a:p>
        </p:txBody>
      </p:sp>
      <p:sp>
        <p:nvSpPr>
          <p:cNvPr id="56323" name="Rectangle 3"/>
          <p:cNvSpPr>
            <a:spLocks noGrp="1" noChangeArrowheads="1"/>
          </p:cNvSpPr>
          <p:nvPr>
            <p:ph type="body" idx="1"/>
          </p:nvPr>
        </p:nvSpPr>
        <p:spPr/>
        <p:txBody>
          <a:bodyPr lIns="91797" tIns="45898" rIns="91797" bIns="45898"/>
          <a:lstStyle/>
          <a:p>
            <a:r>
              <a:rPr lang="en-GB" b="1" dirty="0"/>
              <a:t>Assess probability </a:t>
            </a:r>
            <a:r>
              <a:rPr lang="en-GB" dirty="0"/>
              <a:t>and </a:t>
            </a:r>
            <a:r>
              <a:rPr lang="en-GB" b="1" dirty="0"/>
              <a:t>seriousness of each risk.</a:t>
            </a:r>
          </a:p>
          <a:p>
            <a:endParaRPr lang="en-GB" b="1" dirty="0"/>
          </a:p>
          <a:p>
            <a:r>
              <a:rPr lang="en-GB" dirty="0"/>
              <a:t>Probability may be </a:t>
            </a:r>
            <a:r>
              <a:rPr lang="en-GB" b="1" i="1" dirty="0"/>
              <a:t>very low, low, moderate, high or very high.</a:t>
            </a:r>
          </a:p>
          <a:p>
            <a:pPr marL="0" indent="0">
              <a:buNone/>
            </a:pPr>
            <a:endParaRPr lang="en-GB" b="1" i="1" dirty="0"/>
          </a:p>
          <a:p>
            <a:r>
              <a:rPr lang="en-GB" dirty="0"/>
              <a:t>Risk consequences might be </a:t>
            </a:r>
            <a:r>
              <a:rPr lang="en-GB" b="1" i="1" dirty="0"/>
              <a:t>catastrophic, serious, tolerable or insignificant.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5276732"/>
              </p:ext>
            </p:extLst>
          </p:nvPr>
        </p:nvGraphicFramePr>
        <p:xfrm>
          <a:off x="416663" y="1387012"/>
          <a:ext cx="8470483" cy="5116531"/>
        </p:xfrm>
        <a:graphic>
          <a:graphicData uri="http://schemas.openxmlformats.org/drawingml/2006/table">
            <a:tbl>
              <a:tblPr firstRow="1" bandRow="1">
                <a:tableStyleId>{5C22544A-7EE6-4342-B048-85BDC9FD1C3A}</a:tableStyleId>
              </a:tblPr>
              <a:tblGrid>
                <a:gridCol w="5754534">
                  <a:extLst>
                    <a:ext uri="{9D8B030D-6E8A-4147-A177-3AD203B41FA5}">
                      <a16:colId xmlns:a16="http://schemas.microsoft.com/office/drawing/2014/main" val="20000"/>
                    </a:ext>
                  </a:extLst>
                </a:gridCol>
                <a:gridCol w="1393533">
                  <a:extLst>
                    <a:ext uri="{9D8B030D-6E8A-4147-A177-3AD203B41FA5}">
                      <a16:colId xmlns:a16="http://schemas.microsoft.com/office/drawing/2014/main" val="20001"/>
                    </a:ext>
                  </a:extLst>
                </a:gridCol>
                <a:gridCol w="1322416">
                  <a:extLst>
                    <a:ext uri="{9D8B030D-6E8A-4147-A177-3AD203B41FA5}">
                      <a16:colId xmlns:a16="http://schemas.microsoft.com/office/drawing/2014/main" val="20002"/>
                    </a:ext>
                  </a:extLst>
                </a:gridCol>
              </a:tblGrid>
              <a:tr h="60906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680162">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680162">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426494">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680162">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680162">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680162">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680162">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58500784"/>
              </p:ext>
            </p:extLst>
          </p:nvPr>
        </p:nvGraphicFramePr>
        <p:xfrm>
          <a:off x="113016" y="1592494"/>
          <a:ext cx="8737107" cy="4889735"/>
        </p:xfrm>
        <a:graphic>
          <a:graphicData uri="http://schemas.openxmlformats.org/drawingml/2006/table">
            <a:tbl>
              <a:tblPr firstRow="1" bandRow="1">
                <a:tableStyleId>{5C22544A-7EE6-4342-B048-85BDC9FD1C3A}</a:tableStyleId>
              </a:tblPr>
              <a:tblGrid>
                <a:gridCol w="5656711">
                  <a:extLst>
                    <a:ext uri="{9D8B030D-6E8A-4147-A177-3AD203B41FA5}">
                      <a16:colId xmlns:a16="http://schemas.microsoft.com/office/drawing/2014/main" val="20000"/>
                    </a:ext>
                  </a:extLst>
                </a:gridCol>
                <a:gridCol w="1547231">
                  <a:extLst>
                    <a:ext uri="{9D8B030D-6E8A-4147-A177-3AD203B41FA5}">
                      <a16:colId xmlns:a16="http://schemas.microsoft.com/office/drawing/2014/main" val="20001"/>
                    </a:ext>
                  </a:extLst>
                </a:gridCol>
                <a:gridCol w="1533165">
                  <a:extLst>
                    <a:ext uri="{9D8B030D-6E8A-4147-A177-3AD203B41FA5}">
                      <a16:colId xmlns:a16="http://schemas.microsoft.com/office/drawing/2014/main" val="20002"/>
                    </a:ext>
                  </a:extLst>
                </a:gridCol>
              </a:tblGrid>
              <a:tr h="677176">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756222">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b="1">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474188">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b="1">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756222">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b="1">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587359">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b="1">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474188">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b="1">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60006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564314">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b="1"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5" name="Title 4"/>
          <p:cNvSpPr>
            <a:spLocks noGrp="1"/>
          </p:cNvSpPr>
          <p:nvPr>
            <p:ph type="title"/>
          </p:nvPr>
        </p:nvSpPr>
        <p:spPr/>
        <p:txBody>
          <a:bodyPr/>
          <a:lstStyle/>
          <a:p>
            <a:r>
              <a:rPr lang="en-US" dirty="0"/>
              <a:t>Risk types and examples</a:t>
            </a:r>
            <a:r>
              <a:rPr lang="en-GB" dirty="0"/>
              <a:t> </a:t>
            </a:r>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13</a:t>
            </a:fld>
            <a:endParaRPr lang="en-US"/>
          </a:p>
        </p:txBody>
      </p:sp>
      <p:sp>
        <p:nvSpPr>
          <p:cNvPr id="7" name="Footer Placeholder 6"/>
          <p:cNvSpPr>
            <a:spLocks noGrp="1"/>
          </p:cNvSpPr>
          <p:nvPr>
            <p:ph type="ftr" sz="quarter" idx="11"/>
          </p:nvPr>
        </p:nvSpPr>
        <p:spPr/>
        <p:txBody>
          <a:bodyPr/>
          <a:lstStyle/>
          <a:p>
            <a:r>
              <a:rPr lang="en-US"/>
              <a:t>Chapter 22 Project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dirty="0">
                <a:solidFill>
                  <a:srgbClr val="7030A0"/>
                </a:solidFill>
              </a:rPr>
              <a:t>Risk planning</a:t>
            </a:r>
          </a:p>
        </p:txBody>
      </p:sp>
      <p:sp>
        <p:nvSpPr>
          <p:cNvPr id="57347" name="Rectangle 3"/>
          <p:cNvSpPr>
            <a:spLocks noGrp="1" noChangeArrowheads="1"/>
          </p:cNvSpPr>
          <p:nvPr>
            <p:ph type="body" idx="1"/>
          </p:nvPr>
        </p:nvSpPr>
        <p:spPr/>
        <p:txBody>
          <a:bodyPr lIns="91797" tIns="45898" rIns="91797" bIns="45898"/>
          <a:lstStyle/>
          <a:p>
            <a:pPr>
              <a:lnSpc>
                <a:spcPct val="90000"/>
              </a:lnSpc>
            </a:pPr>
            <a:r>
              <a:rPr lang="en-GB" b="1" dirty="0">
                <a:solidFill>
                  <a:srgbClr val="7030A0"/>
                </a:solidFill>
              </a:rPr>
              <a:t>Consider each risk and develop a strategy to manage that risk</a:t>
            </a:r>
            <a:r>
              <a:rPr lang="en-GB" dirty="0">
                <a:solidFill>
                  <a:srgbClr val="7030A0"/>
                </a:solidFill>
              </a:rPr>
              <a:t>.</a:t>
            </a:r>
          </a:p>
          <a:p>
            <a:pPr>
              <a:lnSpc>
                <a:spcPct val="90000"/>
              </a:lnSpc>
            </a:pPr>
            <a:r>
              <a:rPr lang="en-GB" b="1" dirty="0"/>
              <a:t>Avoidance strategies</a:t>
            </a:r>
          </a:p>
          <a:p>
            <a:pPr lvl="1">
              <a:lnSpc>
                <a:spcPct val="90000"/>
              </a:lnSpc>
            </a:pPr>
            <a:r>
              <a:rPr lang="en-GB" dirty="0"/>
              <a:t>The</a:t>
            </a:r>
            <a:r>
              <a:rPr lang="en-GB" b="1" i="1" dirty="0"/>
              <a:t> probability </a:t>
            </a:r>
            <a:r>
              <a:rPr lang="en-GB" dirty="0"/>
              <a:t>that the risk will arise is reduced;</a:t>
            </a:r>
          </a:p>
          <a:p>
            <a:pPr lvl="1">
              <a:lnSpc>
                <a:spcPct val="90000"/>
              </a:lnSpc>
            </a:pPr>
            <a:endParaRPr lang="en-GB" dirty="0"/>
          </a:p>
          <a:p>
            <a:pPr>
              <a:lnSpc>
                <a:spcPct val="90000"/>
              </a:lnSpc>
            </a:pPr>
            <a:r>
              <a:rPr lang="en-GB" b="1" dirty="0"/>
              <a:t>Minimisation strategies</a:t>
            </a:r>
          </a:p>
          <a:p>
            <a:pPr lvl="1">
              <a:lnSpc>
                <a:spcPct val="90000"/>
              </a:lnSpc>
            </a:pPr>
            <a:r>
              <a:rPr lang="en-GB" dirty="0"/>
              <a:t>The </a:t>
            </a:r>
            <a:r>
              <a:rPr lang="en-GB" b="1" i="1" dirty="0"/>
              <a:t>impact</a:t>
            </a:r>
            <a:r>
              <a:rPr lang="en-GB" dirty="0"/>
              <a:t> of the risk on the project or product will be reduced;</a:t>
            </a:r>
          </a:p>
          <a:p>
            <a:pPr lvl="1">
              <a:lnSpc>
                <a:spcPct val="90000"/>
              </a:lnSpc>
            </a:pPr>
            <a:endParaRPr lang="en-GB" dirty="0"/>
          </a:p>
          <a:p>
            <a:pPr>
              <a:lnSpc>
                <a:spcPct val="90000"/>
              </a:lnSpc>
            </a:pPr>
            <a:r>
              <a:rPr lang="en-GB" b="1" dirty="0"/>
              <a:t>Contingency plans</a:t>
            </a:r>
          </a:p>
          <a:p>
            <a:pPr lvl="1">
              <a:lnSpc>
                <a:spcPct val="90000"/>
              </a:lnSpc>
            </a:pPr>
            <a:r>
              <a:rPr lang="en-GB" dirty="0"/>
              <a:t>If the risk arises, </a:t>
            </a:r>
            <a:r>
              <a:rPr lang="en-GB" b="1" i="1" dirty="0"/>
              <a:t>contingency plans </a:t>
            </a:r>
            <a:r>
              <a:rPr lang="en-GB" dirty="0"/>
              <a:t>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Strategies to help manage risk</a:t>
            </a:r>
            <a:r>
              <a:rPr lang="en-GB" dirty="0">
                <a:solidFill>
                  <a:srgbClr val="7030A0"/>
                </a:solidFill>
              </a:rPr>
              <a:t> </a:t>
            </a:r>
            <a:endParaRPr lang="en-US"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0071836"/>
              </p:ext>
            </p:extLst>
          </p:nvPr>
        </p:nvGraphicFramePr>
        <p:xfrm>
          <a:off x="277402" y="1417637"/>
          <a:ext cx="8609744" cy="5363306"/>
        </p:xfrm>
        <a:graphic>
          <a:graphicData uri="http://schemas.openxmlformats.org/drawingml/2006/table">
            <a:tbl>
              <a:tblPr firstRow="1" bandRow="1">
                <a:tableStyleId>{5C22544A-7EE6-4342-B048-85BDC9FD1C3A}</a:tableStyleId>
              </a:tblPr>
              <a:tblGrid>
                <a:gridCol w="2504328">
                  <a:extLst>
                    <a:ext uri="{9D8B030D-6E8A-4147-A177-3AD203B41FA5}">
                      <a16:colId xmlns:a16="http://schemas.microsoft.com/office/drawing/2014/main" val="20000"/>
                    </a:ext>
                  </a:extLst>
                </a:gridCol>
                <a:gridCol w="6105416">
                  <a:extLst>
                    <a:ext uri="{9D8B030D-6E8A-4147-A177-3AD203B41FA5}">
                      <a16:colId xmlns:a16="http://schemas.microsoft.com/office/drawing/2014/main" val="20001"/>
                    </a:ext>
                  </a:extLst>
                </a:gridCol>
              </a:tblGrid>
              <a:tr h="634406">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1284980">
                <a:tc>
                  <a:txBody>
                    <a:bodyPr/>
                    <a:lstStyle/>
                    <a:p>
                      <a:pPr algn="l">
                        <a:spcAft>
                          <a:spcPts val="0"/>
                        </a:spcAft>
                      </a:pPr>
                      <a:r>
                        <a:rPr lang="en-GB" sz="1600" b="1"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860980">
                <a:tc>
                  <a:txBody>
                    <a:bodyPr/>
                    <a:lstStyle/>
                    <a:p>
                      <a:pPr algn="l">
                        <a:spcAft>
                          <a:spcPts val="0"/>
                        </a:spcAft>
                      </a:pPr>
                      <a:r>
                        <a:rPr lang="en-GB" sz="1600" b="1">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860980">
                <a:tc>
                  <a:txBody>
                    <a:bodyPr/>
                    <a:lstStyle/>
                    <a:p>
                      <a:pPr algn="l">
                        <a:spcAft>
                          <a:spcPts val="0"/>
                        </a:spcAft>
                      </a:pPr>
                      <a:r>
                        <a:rPr lang="en-GB" sz="1600" b="1">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860980">
                <a:tc>
                  <a:txBody>
                    <a:bodyPr/>
                    <a:lstStyle/>
                    <a:p>
                      <a:pPr algn="l">
                        <a:spcAft>
                          <a:spcPts val="0"/>
                        </a:spcAft>
                      </a:pPr>
                      <a:r>
                        <a:rPr lang="en-GB" sz="1600" b="1">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860980">
                <a:tc>
                  <a:txBody>
                    <a:bodyPr/>
                    <a:lstStyle/>
                    <a:p>
                      <a:pPr algn="l">
                        <a:spcAft>
                          <a:spcPts val="0"/>
                        </a:spcAft>
                      </a:pPr>
                      <a:r>
                        <a:rPr lang="en-GB" sz="1600" b="1" dirty="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6191031"/>
              </p:ext>
            </p:extLst>
          </p:nvPr>
        </p:nvGraphicFramePr>
        <p:xfrm>
          <a:off x="457200" y="2209058"/>
          <a:ext cx="8399124" cy="2506779"/>
        </p:xfrm>
        <a:graphic>
          <a:graphicData uri="http://schemas.openxmlformats.org/drawingml/2006/table">
            <a:tbl>
              <a:tblPr firstRow="1" bandRow="1">
                <a:tableStyleId>{5C22544A-7EE6-4342-B048-85BDC9FD1C3A}</a:tableStyleId>
              </a:tblPr>
              <a:tblGrid>
                <a:gridCol w="2443065">
                  <a:extLst>
                    <a:ext uri="{9D8B030D-6E8A-4147-A177-3AD203B41FA5}">
                      <a16:colId xmlns:a16="http://schemas.microsoft.com/office/drawing/2014/main" val="20000"/>
                    </a:ext>
                  </a:extLst>
                </a:gridCol>
                <a:gridCol w="5956059">
                  <a:extLst>
                    <a:ext uri="{9D8B030D-6E8A-4147-A177-3AD203B41FA5}">
                      <a16:colId xmlns:a16="http://schemas.microsoft.com/office/drawing/2014/main" val="20001"/>
                    </a:ext>
                  </a:extLst>
                </a:gridCol>
              </a:tblGrid>
              <a:tr h="444239">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856748">
                <a:tc>
                  <a:txBody>
                    <a:bodyPr/>
                    <a:lstStyle/>
                    <a:p>
                      <a:pPr algn="l">
                        <a:spcAft>
                          <a:spcPts val="0"/>
                        </a:spcAft>
                      </a:pPr>
                      <a:r>
                        <a:rPr lang="en-GB" sz="1600" b="1"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602896">
                <a:tc>
                  <a:txBody>
                    <a:bodyPr/>
                    <a:lstStyle/>
                    <a:p>
                      <a:pPr algn="l">
                        <a:spcAft>
                          <a:spcPts val="0"/>
                        </a:spcAft>
                      </a:pPr>
                      <a:r>
                        <a:rPr lang="en-GB" sz="1600" b="1">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602896">
                <a:tc>
                  <a:txBody>
                    <a:bodyPr/>
                    <a:lstStyle/>
                    <a:p>
                      <a:pPr algn="l">
                        <a:spcAft>
                          <a:spcPts val="0"/>
                        </a:spcAft>
                      </a:pPr>
                      <a:r>
                        <a:rPr lang="en-GB" sz="1600" b="1" dirty="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dirty="0">
                <a:solidFill>
                  <a:srgbClr val="7030A0"/>
                </a:solidFill>
              </a:rPr>
              <a:t>Risk monitoring</a:t>
            </a:r>
          </a:p>
        </p:txBody>
      </p:sp>
      <p:sp>
        <p:nvSpPr>
          <p:cNvPr id="58371" name="Rectangle 3"/>
          <p:cNvSpPr>
            <a:spLocks noGrp="1" noChangeArrowheads="1"/>
          </p:cNvSpPr>
          <p:nvPr>
            <p:ph type="body" idx="1"/>
          </p:nvPr>
        </p:nvSpPr>
        <p:spPr/>
        <p:txBody>
          <a:bodyPr lIns="91797" tIns="45898" rIns="91797" bIns="45898"/>
          <a:lstStyle/>
          <a:p>
            <a:r>
              <a:rPr lang="en-GB" dirty="0"/>
              <a:t>Assess </a:t>
            </a:r>
            <a:r>
              <a:rPr lang="en-GB" b="1" dirty="0"/>
              <a:t>each identified risks regularly </a:t>
            </a:r>
            <a:r>
              <a:rPr lang="en-GB" dirty="0"/>
              <a:t>to decide whether or not it is </a:t>
            </a:r>
            <a:r>
              <a:rPr lang="en-GB" b="1" dirty="0"/>
              <a:t>becoming less or more probable</a:t>
            </a:r>
            <a:r>
              <a:rPr lang="en-GB" dirty="0"/>
              <a:t>.</a:t>
            </a:r>
          </a:p>
          <a:p>
            <a:endParaRPr lang="en-GB" dirty="0"/>
          </a:p>
          <a:p>
            <a:r>
              <a:rPr lang="en-GB" dirty="0"/>
              <a:t>Also assess whether the </a:t>
            </a:r>
            <a:r>
              <a:rPr lang="en-GB" b="1" dirty="0"/>
              <a:t>effects of the risk have changed.</a:t>
            </a:r>
          </a:p>
          <a:p>
            <a:pPr marL="0" indent="0">
              <a:buNone/>
            </a:pPr>
            <a:endParaRPr lang="en-GB" b="1" dirty="0"/>
          </a:p>
          <a:p>
            <a:r>
              <a:rPr lang="en-GB" dirty="0"/>
              <a:t>Each </a:t>
            </a:r>
            <a:r>
              <a:rPr lang="en-GB" b="1" dirty="0"/>
              <a:t>key risk </a:t>
            </a:r>
            <a:r>
              <a:rPr lang="en-GB" dirty="0"/>
              <a:t>should be discussed at </a:t>
            </a:r>
            <a:r>
              <a:rPr lang="en-GB" b="1" dirty="0"/>
              <a:t>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904311"/>
              </p:ext>
            </p:extLst>
          </p:nvPr>
        </p:nvGraphicFramePr>
        <p:xfrm>
          <a:off x="457200" y="1585994"/>
          <a:ext cx="8229600" cy="4511040"/>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8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8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8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8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8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8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type="body" idx="1"/>
          </p:nvPr>
        </p:nvSpPr>
        <p:spPr>
          <a:noFill/>
          <a:ln/>
        </p:spPr>
        <p:txBody>
          <a:bodyPr lIns="90840" tIns="44623" rIns="90840" bIns="44623"/>
          <a:lstStyle/>
          <a:p>
            <a:pPr algn="just"/>
            <a:r>
              <a:rPr lang="en-GB" b="1" dirty="0"/>
              <a:t>People</a:t>
            </a:r>
            <a:r>
              <a:rPr lang="en-GB" dirty="0"/>
              <a:t> are an organisation’s most important assets.</a:t>
            </a:r>
          </a:p>
          <a:p>
            <a:pPr marL="0" indent="0" algn="just">
              <a:buNone/>
            </a:pPr>
            <a:endParaRPr lang="en-GB" dirty="0"/>
          </a:p>
          <a:p>
            <a:pPr algn="just"/>
            <a:r>
              <a:rPr lang="en-GB" dirty="0"/>
              <a:t>The </a:t>
            </a:r>
            <a:r>
              <a:rPr lang="en-GB" b="1" dirty="0"/>
              <a:t>tasks of a manager </a:t>
            </a:r>
            <a:r>
              <a:rPr lang="en-GB" dirty="0"/>
              <a:t>are essentially </a:t>
            </a:r>
            <a:r>
              <a:rPr lang="en-GB" b="1" dirty="0"/>
              <a:t>people-oriented.</a:t>
            </a:r>
            <a:r>
              <a:rPr lang="en-GB" dirty="0"/>
              <a:t> Unless there is some understanding of people, management will be unsuccessful.</a:t>
            </a:r>
          </a:p>
          <a:p>
            <a:pPr algn="just"/>
            <a:endParaRPr lang="en-GB" dirty="0"/>
          </a:p>
          <a:p>
            <a:pPr algn="just"/>
            <a:r>
              <a:rPr lang="en-GB" b="1" dirty="0"/>
              <a:t>Poor people management</a:t>
            </a:r>
            <a:r>
              <a:rPr lang="en-GB" dirty="0"/>
              <a:t> is an important contributor to </a:t>
            </a:r>
            <a:r>
              <a:rPr lang="en-GB" b="1" dirty="0"/>
              <a:t>project failure.</a:t>
            </a:r>
          </a:p>
        </p:txBody>
      </p:sp>
    </p:spTree>
  </p:cSld>
  <p:clrMapOvr>
    <a:masterClrMapping/>
  </p:clrMapOvr>
  <p:transition advTm="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Risk management</a:t>
            </a:r>
          </a:p>
          <a:p>
            <a:r>
              <a:rPr lang="en-GB" dirty="0"/>
              <a:t>Managing people</a:t>
            </a:r>
          </a:p>
          <a:p>
            <a:r>
              <a:rPr lang="en-GB" dirty="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
        <p:nvSpPr>
          <p:cNvPr id="5" name="Footer Placeholder 4"/>
          <p:cNvSpPr>
            <a:spLocks noGrp="1"/>
          </p:cNvSpPr>
          <p:nvPr>
            <p:ph type="ftr" sz="quarter" idx="11"/>
          </p:nvPr>
        </p:nvSpPr>
        <p:spPr/>
        <p:txBody>
          <a:bodyPr/>
          <a:lstStyle/>
          <a:p>
            <a:r>
              <a:rPr lang="en-US" dirty="0"/>
              <a:t>Chapter 22 Project management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dirty="0">
                <a:solidFill>
                  <a:srgbClr val="FF0000"/>
                </a:solidFill>
              </a:rPr>
              <a:t>People management factors</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dirty="0">
                <a:solidFill>
                  <a:srgbClr val="7030A0"/>
                </a:solidFill>
              </a:rPr>
              <a:t>Consistency</a:t>
            </a:r>
          </a:p>
          <a:p>
            <a:pPr lvl="1">
              <a:lnSpc>
                <a:spcPct val="90000"/>
              </a:lnSpc>
            </a:pPr>
            <a:r>
              <a:rPr lang="en-GB" sz="2000" dirty="0"/>
              <a:t>Team members should all be treated in a comparable way without favourites or discrimination.</a:t>
            </a:r>
          </a:p>
          <a:p>
            <a:pPr>
              <a:lnSpc>
                <a:spcPct val="90000"/>
              </a:lnSpc>
            </a:pPr>
            <a:r>
              <a:rPr lang="en-GB" sz="2400" dirty="0">
                <a:solidFill>
                  <a:srgbClr val="00B0F0"/>
                </a:solidFill>
              </a:rPr>
              <a:t>Respect</a:t>
            </a:r>
          </a:p>
          <a:p>
            <a:pPr lvl="1">
              <a:lnSpc>
                <a:spcPct val="90000"/>
              </a:lnSpc>
            </a:pPr>
            <a:r>
              <a:rPr lang="en-GB" sz="2000" dirty="0"/>
              <a:t>Different team members have different skills and these differences should be respected.</a:t>
            </a:r>
          </a:p>
          <a:p>
            <a:pPr>
              <a:lnSpc>
                <a:spcPct val="90000"/>
              </a:lnSpc>
            </a:pPr>
            <a:r>
              <a:rPr lang="en-GB" sz="2400" b="1" dirty="0">
                <a:solidFill>
                  <a:schemeClr val="accent2"/>
                </a:solidFill>
              </a:rPr>
              <a:t>Inclusion</a:t>
            </a:r>
          </a:p>
          <a:p>
            <a:pPr lvl="1">
              <a:lnSpc>
                <a:spcPct val="90000"/>
              </a:lnSpc>
            </a:pPr>
            <a:r>
              <a:rPr lang="en-GB" sz="2000" dirty="0"/>
              <a:t>Involve all team members and make sure that people’s views are considered.</a:t>
            </a:r>
          </a:p>
          <a:p>
            <a:pPr>
              <a:lnSpc>
                <a:spcPct val="90000"/>
              </a:lnSpc>
            </a:pPr>
            <a:r>
              <a:rPr lang="en-GB" sz="2400" b="1" dirty="0">
                <a:solidFill>
                  <a:srgbClr val="00B050"/>
                </a:solidFill>
              </a:rPr>
              <a:t>Honesty</a:t>
            </a:r>
          </a:p>
          <a:p>
            <a:pPr lvl="1">
              <a:lnSpc>
                <a:spcPct val="90000"/>
              </a:lnSpc>
            </a:pPr>
            <a:r>
              <a:rPr lang="en-GB" sz="2000" dirty="0"/>
              <a:t>You should always be honest about what is going well and what is going badly in a project.</a:t>
            </a:r>
          </a:p>
        </p:txBody>
      </p:sp>
    </p:spTree>
  </p:cSld>
  <p:clrMapOvr>
    <a:masterClrMapping/>
  </p:clrMapOvr>
  <p:transition advTm="2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solidFill>
                  <a:schemeClr val="accent6">
                    <a:lumMod val="50000"/>
                  </a:schemeClr>
                </a:solidFill>
              </a:rPr>
              <a:t>Motivating people</a:t>
            </a:r>
          </a:p>
        </p:txBody>
      </p:sp>
      <p:sp>
        <p:nvSpPr>
          <p:cNvPr id="90115" name="Rectangle 3"/>
          <p:cNvSpPr>
            <a:spLocks noGrp="1" noChangeArrowheads="1"/>
          </p:cNvSpPr>
          <p:nvPr>
            <p:ph type="body" idx="1"/>
          </p:nvPr>
        </p:nvSpPr>
        <p:spPr/>
        <p:txBody>
          <a:bodyPr/>
          <a:lstStyle/>
          <a:p>
            <a:pPr>
              <a:lnSpc>
                <a:spcPct val="90000"/>
              </a:lnSpc>
            </a:pPr>
            <a:r>
              <a:rPr lang="en-GB" dirty="0"/>
              <a:t>An important role of </a:t>
            </a:r>
            <a:r>
              <a:rPr lang="en-GB" b="1" dirty="0"/>
              <a:t>a manager </a:t>
            </a:r>
            <a:r>
              <a:rPr lang="en-GB" dirty="0"/>
              <a:t>is to motivate the people working on a project.</a:t>
            </a:r>
          </a:p>
          <a:p>
            <a:pPr>
              <a:lnSpc>
                <a:spcPct val="90000"/>
              </a:lnSpc>
            </a:pPr>
            <a:r>
              <a:rPr lang="en-GB" dirty="0">
                <a:solidFill>
                  <a:srgbClr val="7030A0"/>
                </a:solidFill>
              </a:rPr>
              <a:t>Motivation</a:t>
            </a:r>
            <a:r>
              <a:rPr lang="en-GB" dirty="0"/>
              <a:t> means </a:t>
            </a:r>
            <a:r>
              <a:rPr lang="en-GB" b="1" dirty="0">
                <a:solidFill>
                  <a:srgbClr val="7030A0"/>
                </a:solidFill>
              </a:rPr>
              <a:t>organizing the work </a:t>
            </a:r>
            <a:r>
              <a:rPr lang="en-GB" dirty="0"/>
              <a:t>and the </a:t>
            </a:r>
            <a:r>
              <a:rPr lang="en-GB" b="1" dirty="0">
                <a:solidFill>
                  <a:srgbClr val="7030A0"/>
                </a:solidFill>
              </a:rPr>
              <a:t>working environment to encourage people to work effectively</a:t>
            </a:r>
            <a:r>
              <a:rPr lang="en-GB" dirty="0"/>
              <a:t>. </a:t>
            </a:r>
          </a:p>
          <a:p>
            <a:pPr lvl="1">
              <a:lnSpc>
                <a:spcPct val="90000"/>
              </a:lnSpc>
            </a:pPr>
            <a:r>
              <a:rPr lang="en-GB"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b="1" dirty="0"/>
              <a:t>Motivation is </a:t>
            </a:r>
            <a:r>
              <a:rPr lang="en-GB" dirty="0"/>
              <a:t>a complex issue but it appears that their are </a:t>
            </a:r>
            <a:r>
              <a:rPr lang="en-GB" b="1" dirty="0"/>
              <a:t>different types of motivation </a:t>
            </a:r>
            <a:r>
              <a:rPr lang="en-GB" dirty="0"/>
              <a:t>based on:</a:t>
            </a:r>
          </a:p>
          <a:p>
            <a:pPr lvl="1">
              <a:lnSpc>
                <a:spcPct val="90000"/>
              </a:lnSpc>
            </a:pPr>
            <a:r>
              <a:rPr lang="en-GB" b="1" i="1" dirty="0"/>
              <a:t>Basic needs</a:t>
            </a:r>
            <a:r>
              <a:rPr lang="en-GB" dirty="0"/>
              <a:t> (e.g. food, sleep, etc.);</a:t>
            </a:r>
          </a:p>
          <a:p>
            <a:pPr lvl="1">
              <a:lnSpc>
                <a:spcPct val="90000"/>
              </a:lnSpc>
            </a:pPr>
            <a:r>
              <a:rPr lang="en-GB" b="1" i="1" dirty="0"/>
              <a:t>Personal needs </a:t>
            </a:r>
            <a:r>
              <a:rPr lang="en-GB" dirty="0"/>
              <a:t>(e.g. respect, self-esteem);</a:t>
            </a:r>
          </a:p>
          <a:p>
            <a:pPr lvl="1">
              <a:lnSpc>
                <a:spcPct val="90000"/>
              </a:lnSpc>
            </a:pPr>
            <a:r>
              <a:rPr lang="en-GB" b="1" i="1" dirty="0"/>
              <a:t>Social needs</a:t>
            </a:r>
            <a:r>
              <a:rPr lang="en-GB" dirty="0"/>
              <a:t> (e.g. to be accepted as part of a group).</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Human needs hierarchy </a:t>
            </a:r>
            <a:r>
              <a:rPr lang="en-GB" dirty="0">
                <a:solidFill>
                  <a:srgbClr val="7030A0"/>
                </a:solidFill>
              </a:rPr>
              <a:t> </a:t>
            </a:r>
            <a:endParaRPr lang="en-US" dirty="0">
              <a:solidFill>
                <a:srgbClr val="7030A0"/>
              </a:solidFill>
            </a:endParaRPr>
          </a:p>
        </p:txBody>
      </p:sp>
      <p:pic>
        <p:nvPicPr>
          <p:cNvPr id="4" name="Content Placeholder 3" descr="22.7 Needs-hierarchy.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445" r="-9445"/>
              <a:stretch>
                <a:fillRect/>
              </a:stretch>
            </p:blipFill>
          </mc:Choice>
          <mc:Fallback>
            <p:blipFill>
              <a:blip r:embed="rId3"/>
              <a:srcRect l="-9445" r="-9445"/>
              <a:stretch>
                <a:fillRect/>
              </a:stretch>
            </p:blipFill>
          </mc:Fallback>
        </mc:AlternateContent>
        <p:spPr>
          <a:xfrm>
            <a:off x="1511107" y="1883909"/>
            <a:ext cx="6285107" cy="3456567"/>
          </a:xfrm>
        </p:spPr>
      </p:pic>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dirty="0">
                <a:solidFill>
                  <a:srgbClr val="7030A0"/>
                </a:solidFill>
              </a:rPr>
              <a:t>Need satisfaction</a:t>
            </a:r>
          </a:p>
        </p:txBody>
      </p:sp>
      <p:sp>
        <p:nvSpPr>
          <p:cNvPr id="46083" name="Rectangle 3"/>
          <p:cNvSpPr>
            <a:spLocks noGrp="1" noChangeArrowheads="1"/>
          </p:cNvSpPr>
          <p:nvPr>
            <p:ph type="body" idx="1"/>
          </p:nvPr>
        </p:nvSpPr>
        <p:spPr>
          <a:noFill/>
          <a:ln/>
        </p:spPr>
        <p:txBody>
          <a:bodyPr lIns="90840" tIns="44623" rIns="90840" bIns="44623"/>
          <a:lstStyle/>
          <a:p>
            <a:pPr>
              <a:lnSpc>
                <a:spcPct val="90000"/>
              </a:lnSpc>
            </a:pPr>
            <a:r>
              <a:rPr lang="en-GB" dirty="0"/>
              <a:t>In software development groups, basic physiological and safety needs are not an issue.</a:t>
            </a:r>
          </a:p>
          <a:p>
            <a:pPr>
              <a:lnSpc>
                <a:spcPct val="90000"/>
              </a:lnSpc>
            </a:pPr>
            <a:r>
              <a:rPr lang="en-GB" b="1" dirty="0">
                <a:solidFill>
                  <a:srgbClr val="7030A0"/>
                </a:solidFill>
              </a:rPr>
              <a:t>Social</a:t>
            </a:r>
          </a:p>
          <a:p>
            <a:pPr lvl="1">
              <a:lnSpc>
                <a:spcPct val="90000"/>
              </a:lnSpc>
            </a:pPr>
            <a:r>
              <a:rPr lang="en-GB" dirty="0"/>
              <a:t>Provide communal facilities;</a:t>
            </a:r>
          </a:p>
          <a:p>
            <a:pPr lvl="1">
              <a:lnSpc>
                <a:spcPct val="90000"/>
              </a:lnSpc>
            </a:pPr>
            <a:r>
              <a:rPr lang="en-GB" dirty="0"/>
              <a:t>Allow informal communications e.g. via social networking</a:t>
            </a:r>
          </a:p>
          <a:p>
            <a:pPr>
              <a:lnSpc>
                <a:spcPct val="90000"/>
              </a:lnSpc>
            </a:pPr>
            <a:r>
              <a:rPr lang="en-GB" b="1" dirty="0">
                <a:solidFill>
                  <a:srgbClr val="7030A0"/>
                </a:solidFill>
              </a:rPr>
              <a:t>Esteem</a:t>
            </a:r>
          </a:p>
          <a:p>
            <a:pPr lvl="1">
              <a:lnSpc>
                <a:spcPct val="90000"/>
              </a:lnSpc>
            </a:pPr>
            <a:r>
              <a:rPr lang="en-GB" dirty="0"/>
              <a:t>Recognition of achievements;</a:t>
            </a:r>
          </a:p>
          <a:p>
            <a:pPr lvl="1">
              <a:lnSpc>
                <a:spcPct val="90000"/>
              </a:lnSpc>
            </a:pPr>
            <a:r>
              <a:rPr lang="en-GB" dirty="0"/>
              <a:t>Appropriate rewards.</a:t>
            </a:r>
            <a:endParaRPr lang="en-GB" b="1" dirty="0">
              <a:solidFill>
                <a:srgbClr val="7030A0"/>
              </a:solidFill>
            </a:endParaRPr>
          </a:p>
          <a:p>
            <a:pPr>
              <a:lnSpc>
                <a:spcPct val="90000"/>
              </a:lnSpc>
            </a:pPr>
            <a:r>
              <a:rPr lang="en-GB" b="1" dirty="0">
                <a:solidFill>
                  <a:srgbClr val="7030A0"/>
                </a:solidFill>
              </a:rPr>
              <a:t>Self-realization</a:t>
            </a:r>
          </a:p>
          <a:p>
            <a:pPr lvl="1">
              <a:lnSpc>
                <a:spcPct val="90000"/>
              </a:lnSpc>
            </a:pPr>
            <a:r>
              <a:rPr lang="en-GB" dirty="0"/>
              <a:t>Training - people want to learn more;</a:t>
            </a:r>
          </a:p>
          <a:p>
            <a:pPr lvl="1">
              <a:lnSpc>
                <a:spcPct val="90000"/>
              </a:lnSpc>
            </a:pPr>
            <a:r>
              <a:rPr lang="en-GB" dirty="0"/>
              <a:t>Responsibility.</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Individual motivation </a:t>
            </a:r>
          </a:p>
        </p:txBody>
      </p:sp>
      <p:sp>
        <p:nvSpPr>
          <p:cNvPr id="4" name="TextBox 3"/>
          <p:cNvSpPr txBox="1"/>
          <p:nvPr/>
        </p:nvSpPr>
        <p:spPr>
          <a:xfrm>
            <a:off x="297259" y="2025588"/>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p>
          <a:p>
            <a:endParaRPr lang="en-GB" sz="1600" dirty="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endParaRPr lang="en-GB" sz="1400" dirty="0"/>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24</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motivation </a:t>
            </a:r>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 </a:t>
            </a:r>
          </a:p>
          <a:p>
            <a:endParaRPr lang="en-GB" sz="1600" dirty="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dirty="0">
                <a:solidFill>
                  <a:srgbClr val="7030A0"/>
                </a:solidFill>
              </a:rPr>
              <a:t>Personality types</a:t>
            </a:r>
          </a:p>
        </p:txBody>
      </p:sp>
      <p:sp>
        <p:nvSpPr>
          <p:cNvPr id="34819" name="Rectangle 3"/>
          <p:cNvSpPr>
            <a:spLocks noGrp="1" noChangeArrowheads="1"/>
          </p:cNvSpPr>
          <p:nvPr>
            <p:ph type="body" idx="1"/>
          </p:nvPr>
        </p:nvSpPr>
        <p:spPr>
          <a:noFill/>
          <a:ln/>
        </p:spPr>
        <p:txBody>
          <a:bodyPr lIns="90840" tIns="44623" rIns="90840" bIns="44623"/>
          <a:lstStyle/>
          <a:p>
            <a:r>
              <a:rPr lang="en-GB" dirty="0"/>
              <a:t>The needs hierarchy is almost certainly an over-simplification of motivation in practice.</a:t>
            </a:r>
          </a:p>
          <a:p>
            <a:endParaRPr lang="en-GB" dirty="0"/>
          </a:p>
          <a:p>
            <a:r>
              <a:rPr lang="en-GB" b="1" dirty="0"/>
              <a:t>Motivation should also take into account different personality types</a:t>
            </a:r>
            <a:r>
              <a:rPr lang="en-GB" dirty="0"/>
              <a:t>:</a:t>
            </a:r>
          </a:p>
          <a:p>
            <a:pPr lvl="1"/>
            <a:r>
              <a:rPr lang="en-GB" sz="2400" b="1" i="1" dirty="0"/>
              <a:t>Task-oriented;</a:t>
            </a:r>
          </a:p>
          <a:p>
            <a:pPr lvl="1"/>
            <a:r>
              <a:rPr lang="en-GB" sz="2400" b="1" i="1" dirty="0"/>
              <a:t>Self-oriented;</a:t>
            </a:r>
          </a:p>
          <a:p>
            <a:pPr lvl="1"/>
            <a:r>
              <a:rPr lang="en-GB" sz="2400" b="1" i="1" dirty="0"/>
              <a:t>Interaction-oriented</a:t>
            </a:r>
            <a:r>
              <a:rPr lang="en-GB" dirty="0"/>
              <a: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dirty="0">
                <a:solidFill>
                  <a:srgbClr val="7030A0"/>
                </a:solidFill>
              </a:rPr>
              <a:t>Motivation balance</a:t>
            </a:r>
          </a:p>
        </p:txBody>
      </p:sp>
      <p:sp>
        <p:nvSpPr>
          <p:cNvPr id="37891" name="Rectangle 3"/>
          <p:cNvSpPr>
            <a:spLocks noGrp="1" noChangeArrowheads="1"/>
          </p:cNvSpPr>
          <p:nvPr>
            <p:ph type="body" idx="1"/>
          </p:nvPr>
        </p:nvSpPr>
        <p:spPr>
          <a:noFill/>
          <a:ln/>
        </p:spPr>
        <p:txBody>
          <a:bodyPr lIns="90840" tIns="44623" rIns="90840" bIns="44623"/>
          <a:lstStyle/>
          <a:p>
            <a:r>
              <a:rPr lang="en-GB" sz="2400" dirty="0"/>
              <a:t>Individual motivations are made up of elements </a:t>
            </a:r>
            <a:br>
              <a:rPr lang="en-GB" sz="2400" dirty="0"/>
            </a:br>
            <a:r>
              <a:rPr lang="en-GB" sz="2400" dirty="0"/>
              <a:t>of each class.</a:t>
            </a:r>
          </a:p>
          <a:p>
            <a:r>
              <a:rPr lang="en-GB" sz="2400" b="1" dirty="0"/>
              <a:t>The balance can change </a:t>
            </a:r>
            <a:r>
              <a:rPr lang="en-GB" sz="2400" dirty="0"/>
              <a:t>depending </a:t>
            </a:r>
            <a:r>
              <a:rPr lang="en-GB" sz="2400" b="1" i="1" dirty="0"/>
              <a:t>on personal </a:t>
            </a:r>
            <a:br>
              <a:rPr lang="en-GB" sz="2400" b="1" i="1" dirty="0"/>
            </a:br>
            <a:r>
              <a:rPr lang="en-GB" sz="2400" b="1" i="1" dirty="0"/>
              <a:t>circumstances and external events.</a:t>
            </a:r>
          </a:p>
          <a:p>
            <a:r>
              <a:rPr lang="en-GB" sz="2400" dirty="0"/>
              <a:t>However, people are </a:t>
            </a:r>
            <a:r>
              <a:rPr lang="en-GB" sz="2400" b="1" dirty="0"/>
              <a:t>not just</a:t>
            </a:r>
            <a:r>
              <a:rPr lang="en-GB" sz="2400" dirty="0"/>
              <a:t> motivated by personal factors </a:t>
            </a:r>
            <a:r>
              <a:rPr lang="en-GB" sz="2400" b="1" i="1" dirty="0"/>
              <a:t>but also by being part of a group and culture</a:t>
            </a:r>
            <a:r>
              <a:rPr lang="en-GB" sz="2400" dirty="0"/>
              <a:t>. </a:t>
            </a:r>
          </a:p>
          <a:p>
            <a:r>
              <a:rPr lang="en-GB" sz="2400" dirty="0"/>
              <a:t>People go to work because they are </a:t>
            </a:r>
            <a:r>
              <a:rPr lang="en-GB" sz="2400" b="1" i="1" dirty="0"/>
              <a:t>motivated by the people that they work with</a:t>
            </a:r>
            <a:r>
              <a:rPr lang="en-GB" sz="2400" dirty="0"/>
              <a: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solidFill>
                  <a:srgbClr val="FF0000"/>
                </a:solidFill>
              </a:rPr>
              <a:t>Teamwork</a:t>
            </a:r>
          </a:p>
        </p:txBody>
      </p:sp>
      <p:sp>
        <p:nvSpPr>
          <p:cNvPr id="89091" name="Rectangle 3"/>
          <p:cNvSpPr>
            <a:spLocks noGrp="1" noChangeArrowheads="1"/>
          </p:cNvSpPr>
          <p:nvPr>
            <p:ph type="body" idx="1"/>
          </p:nvPr>
        </p:nvSpPr>
        <p:spPr/>
        <p:txBody>
          <a:bodyPr/>
          <a:lstStyle/>
          <a:p>
            <a:pPr>
              <a:lnSpc>
                <a:spcPct val="90000"/>
              </a:lnSpc>
            </a:pPr>
            <a:r>
              <a:rPr lang="en-GB" dirty="0"/>
              <a:t>Most software engineering is a </a:t>
            </a:r>
            <a:r>
              <a:rPr lang="en-GB" b="1" dirty="0">
                <a:solidFill>
                  <a:srgbClr val="7030A0"/>
                </a:solidFill>
              </a:rPr>
              <a:t>group activity</a:t>
            </a:r>
          </a:p>
          <a:p>
            <a:pPr lvl="1">
              <a:lnSpc>
                <a:spcPct val="90000"/>
              </a:lnSpc>
            </a:pPr>
            <a:r>
              <a:rPr lang="en-GB" dirty="0"/>
              <a:t>The development schedule for most non-trivial software projects is such that they cannot be completed by one person working alone.</a:t>
            </a:r>
          </a:p>
          <a:p>
            <a:pPr>
              <a:lnSpc>
                <a:spcPct val="90000"/>
              </a:lnSpc>
            </a:pPr>
            <a:r>
              <a:rPr lang="en-GB" dirty="0"/>
              <a:t> A </a:t>
            </a:r>
            <a:r>
              <a:rPr lang="en-GB" b="1" dirty="0"/>
              <a:t>good group</a:t>
            </a:r>
            <a:r>
              <a:rPr lang="en-GB" dirty="0"/>
              <a:t> is </a:t>
            </a:r>
            <a:r>
              <a:rPr lang="en-GB" b="1" i="1" dirty="0">
                <a:solidFill>
                  <a:srgbClr val="7030A0"/>
                </a:solidFill>
              </a:rPr>
              <a:t>cohesive</a:t>
            </a:r>
            <a:r>
              <a:rPr lang="en-GB" dirty="0"/>
              <a:t> and has a </a:t>
            </a:r>
            <a:r>
              <a:rPr lang="en-GB" b="1" i="1" dirty="0">
                <a:solidFill>
                  <a:srgbClr val="7030A0"/>
                </a:solidFill>
              </a:rPr>
              <a:t>team spirit</a:t>
            </a:r>
            <a:r>
              <a:rPr lang="en-GB" dirty="0"/>
              <a:t>. The people involved are motivated by the </a:t>
            </a:r>
            <a:r>
              <a:rPr lang="en-GB" b="1" i="1" dirty="0">
                <a:solidFill>
                  <a:srgbClr val="00B0F0"/>
                </a:solidFill>
              </a:rPr>
              <a:t>success of the group </a:t>
            </a:r>
            <a:r>
              <a:rPr lang="en-GB" dirty="0"/>
              <a:t>as well as by their </a:t>
            </a:r>
            <a:r>
              <a:rPr lang="en-GB" b="1" i="1" dirty="0">
                <a:solidFill>
                  <a:srgbClr val="00B0F0"/>
                </a:solidFill>
              </a:rPr>
              <a:t>own personal goals</a:t>
            </a:r>
            <a:r>
              <a:rPr lang="en-GB" dirty="0"/>
              <a:t>. </a:t>
            </a:r>
          </a:p>
          <a:p>
            <a:pPr>
              <a:lnSpc>
                <a:spcPct val="90000"/>
              </a:lnSpc>
            </a:pPr>
            <a:r>
              <a:rPr lang="en-GB" b="1" dirty="0">
                <a:solidFill>
                  <a:srgbClr val="00B0F0"/>
                </a:solidFill>
              </a:rPr>
              <a:t>Group interaction </a:t>
            </a:r>
            <a:r>
              <a:rPr lang="en-GB" dirty="0"/>
              <a:t>is a key determinant of group performance.</a:t>
            </a:r>
          </a:p>
          <a:p>
            <a:pPr>
              <a:lnSpc>
                <a:spcPct val="90000"/>
              </a:lnSpc>
            </a:pPr>
            <a:r>
              <a:rPr lang="en-GB" dirty="0">
                <a:solidFill>
                  <a:srgbClr val="002060"/>
                </a:solidFill>
              </a:rPr>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Team spirit</a:t>
            </a:r>
            <a:endParaRPr lang="en-US" dirty="0">
              <a:solidFill>
                <a:srgbClr val="FF0000"/>
              </a:solidFill>
            </a:endParaRPr>
          </a:p>
        </p:txBody>
      </p:sp>
      <p:sp>
        <p:nvSpPr>
          <p:cNvPr id="6" name="TextBox 5"/>
          <p:cNvSpPr txBox="1"/>
          <p:nvPr/>
        </p:nvSpPr>
        <p:spPr>
          <a:xfrm>
            <a:off x="217525" y="1023467"/>
            <a:ext cx="8229600" cy="5847755"/>
          </a:xfrm>
          <a:prstGeom prst="rect">
            <a:avLst/>
          </a:prstGeom>
          <a:solidFill>
            <a:srgbClr val="FFFF00">
              <a:alpha val="33000"/>
            </a:srgbClr>
          </a:solidFill>
        </p:spPr>
        <p:txBody>
          <a:bodyPr wrap="square" rtlCol="0">
            <a:spAutoFit/>
          </a:bodyPr>
          <a:lstStyle/>
          <a:p>
            <a:r>
              <a:rPr lang="en-GB"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p>
          <a:p>
            <a:endParaRPr lang="en-GB" dirty="0">
              <a:latin typeface="Arial"/>
              <a:cs typeface="Arial"/>
            </a:endParaRPr>
          </a:p>
          <a:p>
            <a:r>
              <a:rPr lang="en-GB"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p>
          <a:p>
            <a:endParaRPr lang="en-GB" dirty="0">
              <a:latin typeface="Arial"/>
              <a:cs typeface="Arial"/>
            </a:endParaRPr>
          </a:p>
          <a:p>
            <a:r>
              <a:rPr lang="en-GB"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a:t>
            </a:r>
            <a:r>
              <a:rPr lang="en-GB" sz="1600" dirty="0">
                <a:latin typeface="Arial"/>
                <a:cs typeface="Arial"/>
              </a:rPr>
              <a:t> </a:t>
            </a:r>
          </a:p>
          <a:p>
            <a:endParaRPr lang="en-US" sz="1400" dirty="0">
              <a:latin typeface="Arial"/>
              <a:cs typeface="Aria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457199" y="1600200"/>
            <a:ext cx="8501865" cy="4525963"/>
          </a:xfrm>
          <a:noFill/>
          <a:ln/>
        </p:spPr>
        <p:txBody>
          <a:bodyPr lIns="90840" tIns="44623" rIns="90840" bIns="44623"/>
          <a:lstStyle/>
          <a:p>
            <a:r>
              <a:rPr lang="en-GB" dirty="0"/>
              <a:t>Concerned with activities involved in </a:t>
            </a:r>
            <a:r>
              <a:rPr lang="en-GB" dirty="0">
                <a:solidFill>
                  <a:srgbClr val="7030A0"/>
                </a:solidFill>
              </a:rPr>
              <a:t>ensuring </a:t>
            </a:r>
            <a:br>
              <a:rPr lang="en-GB" dirty="0"/>
            </a:br>
            <a:r>
              <a:rPr lang="en-GB" dirty="0"/>
              <a:t>that </a:t>
            </a:r>
            <a:r>
              <a:rPr lang="en-GB" dirty="0">
                <a:solidFill>
                  <a:srgbClr val="7030A0"/>
                </a:solidFill>
              </a:rPr>
              <a:t>software is delivered on time and on </a:t>
            </a:r>
            <a:br>
              <a:rPr lang="en-GB" dirty="0">
                <a:solidFill>
                  <a:srgbClr val="7030A0"/>
                </a:solidFill>
              </a:rPr>
            </a:br>
            <a:r>
              <a:rPr lang="en-GB" dirty="0">
                <a:solidFill>
                  <a:srgbClr val="7030A0"/>
                </a:solidFill>
              </a:rPr>
              <a:t>schedule and in accordance with the </a:t>
            </a:r>
            <a:br>
              <a:rPr lang="en-GB" dirty="0">
                <a:solidFill>
                  <a:srgbClr val="7030A0"/>
                </a:solidFill>
              </a:rPr>
            </a:br>
            <a:r>
              <a:rPr lang="en-GB" dirty="0">
                <a:solidFill>
                  <a:srgbClr val="7030A0"/>
                </a:solidFill>
              </a:rPr>
              <a:t>requirements of the organisations developing </a:t>
            </a:r>
            <a:br>
              <a:rPr lang="en-GB" dirty="0">
                <a:solidFill>
                  <a:srgbClr val="7030A0"/>
                </a:solidFill>
              </a:rPr>
            </a:br>
            <a:r>
              <a:rPr lang="en-GB" dirty="0">
                <a:solidFill>
                  <a:srgbClr val="7030A0"/>
                </a:solidFill>
              </a:rPr>
              <a:t>and procuring the software</a:t>
            </a:r>
            <a:r>
              <a:rPr lang="en-GB" dirty="0"/>
              <a:t>.</a:t>
            </a:r>
          </a:p>
          <a:p>
            <a:endParaRPr lang="en-GB" dirty="0"/>
          </a:p>
          <a:p>
            <a:r>
              <a:rPr lang="en-GB" dirty="0"/>
              <a:t>Project management is needed because software development is always subject to </a:t>
            </a:r>
            <a:r>
              <a:rPr lang="en-GB" dirty="0">
                <a:solidFill>
                  <a:srgbClr val="FF0000"/>
                </a:solidFill>
              </a:rPr>
              <a:t>budget </a:t>
            </a:r>
            <a:r>
              <a:rPr lang="en-GB" dirty="0"/>
              <a:t>and </a:t>
            </a:r>
            <a:r>
              <a:rPr lang="en-GB" dirty="0">
                <a:solidFill>
                  <a:srgbClr val="FF0000"/>
                </a:solidFill>
              </a:rPr>
              <a:t>schedule constraints</a:t>
            </a:r>
            <a:r>
              <a:rPr lang="en-GB" dirty="0"/>
              <a:t> that are set by the organisation developing the software.</a:t>
            </a:r>
          </a:p>
        </p:txBody>
      </p:sp>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effectiveness of a team</a:t>
            </a:r>
          </a:p>
        </p:txBody>
      </p:sp>
      <p:sp>
        <p:nvSpPr>
          <p:cNvPr id="3" name="Content Placeholder 2"/>
          <p:cNvSpPr>
            <a:spLocks noGrp="1"/>
          </p:cNvSpPr>
          <p:nvPr>
            <p:ph idx="1"/>
          </p:nvPr>
        </p:nvSpPr>
        <p:spPr/>
        <p:txBody>
          <a:bodyPr/>
          <a:lstStyle/>
          <a:p>
            <a:r>
              <a:rPr lang="en-GB" b="1" dirty="0">
                <a:solidFill>
                  <a:srgbClr val="7030A0"/>
                </a:solidFill>
              </a:rPr>
              <a:t>The people in the group</a:t>
            </a:r>
            <a:r>
              <a:rPr lang="en-GB" b="1" dirty="0"/>
              <a:t> </a:t>
            </a:r>
          </a:p>
          <a:p>
            <a:pPr lvl="1"/>
            <a:r>
              <a:rPr lang="en-GB" dirty="0"/>
              <a:t>You need a </a:t>
            </a:r>
            <a:r>
              <a:rPr lang="en-GB" b="1" dirty="0"/>
              <a:t>mix of people</a:t>
            </a:r>
            <a:r>
              <a:rPr lang="en-GB" dirty="0"/>
              <a:t> in a </a:t>
            </a:r>
            <a:r>
              <a:rPr lang="en-GB" b="1" dirty="0"/>
              <a:t>project group</a:t>
            </a:r>
            <a:r>
              <a:rPr lang="en-GB" dirty="0"/>
              <a:t> as </a:t>
            </a:r>
            <a:r>
              <a:rPr lang="en-GB" b="1" dirty="0"/>
              <a:t>software development</a:t>
            </a:r>
            <a:r>
              <a:rPr lang="en-GB" dirty="0"/>
              <a:t> involves diverse activities such as </a:t>
            </a:r>
            <a:r>
              <a:rPr lang="en-GB" b="1" i="1" dirty="0"/>
              <a:t>negotiating with clients, programming, testing and documentation.</a:t>
            </a:r>
            <a:r>
              <a:rPr lang="en-GB" dirty="0"/>
              <a:t>  </a:t>
            </a:r>
          </a:p>
          <a:p>
            <a:r>
              <a:rPr lang="en-GB" b="1" dirty="0">
                <a:solidFill>
                  <a:srgbClr val="7030A0"/>
                </a:solidFill>
              </a:rPr>
              <a:t>The group organization</a:t>
            </a:r>
            <a:r>
              <a:rPr lang="en-GB" dirty="0"/>
              <a:t> </a:t>
            </a:r>
          </a:p>
          <a:p>
            <a:pPr lvl="1"/>
            <a:r>
              <a:rPr lang="en-GB" dirty="0"/>
              <a:t>A group should be organized so that </a:t>
            </a:r>
            <a:r>
              <a:rPr lang="en-GB" b="1" dirty="0"/>
              <a:t>individuals can contribute to the best of their abilities</a:t>
            </a:r>
            <a:r>
              <a:rPr lang="en-GB" dirty="0"/>
              <a:t> and </a:t>
            </a:r>
            <a:r>
              <a:rPr lang="en-GB" b="1" dirty="0"/>
              <a:t>tasks can be completed as expected.</a:t>
            </a:r>
          </a:p>
          <a:p>
            <a:r>
              <a:rPr lang="en-GB" b="1" dirty="0">
                <a:solidFill>
                  <a:srgbClr val="7030A0"/>
                </a:solidFill>
              </a:rPr>
              <a:t>Technical and managerial communications </a:t>
            </a:r>
          </a:p>
          <a:p>
            <a:pPr lvl="1"/>
            <a:r>
              <a:rPr lang="en-GB" dirty="0"/>
              <a:t>Good communications between </a:t>
            </a:r>
            <a:r>
              <a:rPr lang="en-GB" b="1" i="1" dirty="0"/>
              <a:t>group members,</a:t>
            </a:r>
            <a:r>
              <a:rPr lang="en-GB" dirty="0"/>
              <a:t> and between the </a:t>
            </a:r>
            <a:r>
              <a:rPr lang="en-GB" b="1" i="1" dirty="0"/>
              <a:t>software engineering team</a:t>
            </a:r>
            <a:r>
              <a:rPr lang="en-GB" dirty="0"/>
              <a:t> and other </a:t>
            </a:r>
            <a:r>
              <a:rPr lang="en-GB" b="1" i="1" dirty="0"/>
              <a:t>project stakeholders</a:t>
            </a:r>
            <a:r>
              <a:rPr lang="en-GB" dirty="0"/>
              <a:t>, is essential.</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Selecting group members</a:t>
            </a:r>
          </a:p>
        </p:txBody>
      </p:sp>
      <p:sp>
        <p:nvSpPr>
          <p:cNvPr id="3" name="Content Placeholder 2"/>
          <p:cNvSpPr>
            <a:spLocks noGrp="1"/>
          </p:cNvSpPr>
          <p:nvPr>
            <p:ph idx="1"/>
          </p:nvPr>
        </p:nvSpPr>
        <p:spPr/>
        <p:txBody>
          <a:bodyPr/>
          <a:lstStyle/>
          <a:p>
            <a:r>
              <a:rPr lang="en-GB" b="1" dirty="0"/>
              <a:t>A manager</a:t>
            </a:r>
            <a:r>
              <a:rPr lang="en-GB" dirty="0"/>
              <a:t> or </a:t>
            </a:r>
            <a:r>
              <a:rPr lang="en-GB" b="1" dirty="0"/>
              <a:t>team leader’s job</a:t>
            </a:r>
            <a:r>
              <a:rPr lang="en-GB" dirty="0"/>
              <a:t> is to create a </a:t>
            </a:r>
            <a:r>
              <a:rPr lang="en-GB" b="1" i="1" dirty="0"/>
              <a:t>cohesive group</a:t>
            </a:r>
            <a:r>
              <a:rPr lang="en-GB" dirty="0"/>
              <a:t> and </a:t>
            </a:r>
            <a:r>
              <a:rPr lang="en-GB" b="1" i="1" dirty="0"/>
              <a:t>organize their group</a:t>
            </a:r>
            <a:r>
              <a:rPr lang="en-GB" dirty="0"/>
              <a:t> so that they can work together </a:t>
            </a:r>
            <a:r>
              <a:rPr lang="en-GB" b="1" i="1" dirty="0"/>
              <a:t>effectively.</a:t>
            </a:r>
            <a:r>
              <a:rPr lang="en-GB" dirty="0"/>
              <a:t> </a:t>
            </a:r>
          </a:p>
          <a:p>
            <a:endParaRPr lang="en-GB" dirty="0"/>
          </a:p>
          <a:p>
            <a:r>
              <a:rPr lang="en-GB" dirty="0"/>
              <a:t>This involves creating a </a:t>
            </a:r>
            <a:r>
              <a:rPr lang="en-GB" b="1" dirty="0"/>
              <a:t>group with</a:t>
            </a:r>
            <a:r>
              <a:rPr lang="en-GB" dirty="0"/>
              <a:t> the </a:t>
            </a:r>
            <a:r>
              <a:rPr lang="en-GB" b="1" i="1" dirty="0"/>
              <a:t>right balance of technical skills and personalities</a:t>
            </a:r>
            <a:r>
              <a:rPr lang="en-GB" dirty="0"/>
              <a:t>, and organizing that group so that the members work together effectively. </a:t>
            </a:r>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rgbClr val="7030A0"/>
                </a:solidFill>
              </a:rPr>
              <a:t>Assembling a team</a:t>
            </a:r>
          </a:p>
        </p:txBody>
      </p:sp>
      <p:sp>
        <p:nvSpPr>
          <p:cNvPr id="18435" name="Rectangle 3"/>
          <p:cNvSpPr>
            <a:spLocks noGrp="1" noChangeArrowheads="1"/>
          </p:cNvSpPr>
          <p:nvPr>
            <p:ph type="body" idx="1"/>
          </p:nvPr>
        </p:nvSpPr>
        <p:spPr>
          <a:noFill/>
          <a:ln/>
        </p:spPr>
        <p:txBody>
          <a:bodyPr lIns="90840" tIns="44623" rIns="90840" bIns="44623"/>
          <a:lstStyle/>
          <a:p>
            <a:r>
              <a:rPr lang="en-GB" sz="2300" b="1" dirty="0"/>
              <a:t>May not be possible to appoint the ideal people to work on a project</a:t>
            </a:r>
          </a:p>
          <a:p>
            <a:pPr lvl="1"/>
            <a:r>
              <a:rPr lang="en-GB" sz="2100" i="1" dirty="0">
                <a:solidFill>
                  <a:srgbClr val="002060"/>
                </a:solidFill>
              </a:rPr>
              <a:t>Project budget</a:t>
            </a:r>
            <a:r>
              <a:rPr lang="en-GB" sz="2100" dirty="0"/>
              <a:t> may not allow for the use of </a:t>
            </a:r>
            <a:r>
              <a:rPr lang="en-GB" sz="2100" i="1" dirty="0">
                <a:solidFill>
                  <a:srgbClr val="002060"/>
                </a:solidFill>
              </a:rPr>
              <a:t>highly-paid staff</a:t>
            </a:r>
            <a:r>
              <a:rPr lang="en-GB" sz="2100" dirty="0"/>
              <a:t>;</a:t>
            </a:r>
          </a:p>
          <a:p>
            <a:pPr lvl="1"/>
            <a:r>
              <a:rPr lang="en-GB" sz="2100" i="1" dirty="0">
                <a:solidFill>
                  <a:srgbClr val="002060"/>
                </a:solidFill>
              </a:rPr>
              <a:t>Staff with the appropriate experience may not be available</a:t>
            </a:r>
            <a:r>
              <a:rPr lang="en-GB" sz="2100" dirty="0"/>
              <a:t>;</a:t>
            </a:r>
          </a:p>
          <a:p>
            <a:pPr lvl="1"/>
            <a:r>
              <a:rPr lang="en-GB" sz="2100" i="1" dirty="0">
                <a:solidFill>
                  <a:srgbClr val="002060"/>
                </a:solidFill>
              </a:rPr>
              <a:t>An organisation may wish to develop employee skills on a software project</a:t>
            </a:r>
            <a:r>
              <a:rPr lang="en-GB" sz="2100" dirty="0"/>
              <a:t>.</a:t>
            </a:r>
          </a:p>
          <a:p>
            <a:pPr lvl="1"/>
            <a:endParaRPr lang="en-GB" sz="2100" dirty="0"/>
          </a:p>
          <a:p>
            <a:r>
              <a:rPr lang="en-GB" sz="2300" i="1" dirty="0">
                <a:solidFill>
                  <a:srgbClr val="002060"/>
                </a:solidFill>
              </a:rPr>
              <a:t>Managers have to work within these constraints especially when there are shortages of trained staff.</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solidFill>
                  <a:srgbClr val="FF0000"/>
                </a:solidFill>
              </a:rPr>
              <a:t>Group composition</a:t>
            </a:r>
          </a:p>
        </p:txBody>
      </p:sp>
      <p:sp>
        <p:nvSpPr>
          <p:cNvPr id="53251" name="Rectangle 3"/>
          <p:cNvSpPr>
            <a:spLocks noGrp="1" noChangeArrowheads="1"/>
          </p:cNvSpPr>
          <p:nvPr>
            <p:ph type="body" idx="1"/>
          </p:nvPr>
        </p:nvSpPr>
        <p:spPr>
          <a:xfrm>
            <a:off x="990600" y="1676400"/>
            <a:ext cx="7804150" cy="4505325"/>
          </a:xfrm>
          <a:noFill/>
          <a:ln/>
        </p:spPr>
        <p:txBody>
          <a:bodyPr lIns="90840" tIns="44623" rIns="90840" bIns="44623"/>
          <a:lstStyle/>
          <a:p>
            <a:r>
              <a:rPr lang="en-GB" sz="2400" b="1" dirty="0"/>
              <a:t>Group composed of members who share the </a:t>
            </a:r>
            <a:br>
              <a:rPr lang="en-GB" sz="2400" b="1" dirty="0"/>
            </a:br>
            <a:r>
              <a:rPr lang="en-GB" sz="2400" b="1" dirty="0"/>
              <a:t>same motivation can be problematic</a:t>
            </a:r>
          </a:p>
          <a:p>
            <a:pPr lvl="1"/>
            <a:r>
              <a:rPr lang="en-GB" sz="2000" dirty="0">
                <a:solidFill>
                  <a:srgbClr val="7030A0"/>
                </a:solidFill>
              </a:rPr>
              <a:t>Task-oriented</a:t>
            </a:r>
            <a:r>
              <a:rPr lang="en-GB" sz="2000" dirty="0"/>
              <a:t> - </a:t>
            </a:r>
            <a:r>
              <a:rPr lang="en-GB" sz="2000" b="1" i="1" dirty="0"/>
              <a:t>everyone wants to do their own thing</a:t>
            </a:r>
            <a:r>
              <a:rPr lang="en-GB" sz="2000" dirty="0"/>
              <a:t>;</a:t>
            </a:r>
          </a:p>
          <a:p>
            <a:pPr lvl="1"/>
            <a:r>
              <a:rPr lang="en-GB" sz="2000" dirty="0">
                <a:solidFill>
                  <a:srgbClr val="7030A0"/>
                </a:solidFill>
              </a:rPr>
              <a:t>Self-oriented</a:t>
            </a:r>
            <a:r>
              <a:rPr lang="en-GB" sz="2000" dirty="0"/>
              <a:t> - everyone wants to be the </a:t>
            </a:r>
            <a:r>
              <a:rPr lang="en-GB" sz="2000" b="1" i="1" dirty="0"/>
              <a:t>boss</a:t>
            </a:r>
            <a:r>
              <a:rPr lang="en-GB" sz="2000" dirty="0"/>
              <a:t>;</a:t>
            </a:r>
          </a:p>
          <a:p>
            <a:pPr lvl="1"/>
            <a:r>
              <a:rPr lang="en-GB" sz="2000" dirty="0">
                <a:solidFill>
                  <a:srgbClr val="7030A0"/>
                </a:solidFill>
              </a:rPr>
              <a:t>Interaction-oriented</a:t>
            </a:r>
            <a:r>
              <a:rPr lang="en-GB" sz="2000" dirty="0"/>
              <a:t> - </a:t>
            </a:r>
            <a:r>
              <a:rPr lang="en-GB" sz="2000" b="1" i="1" dirty="0"/>
              <a:t>too much chatting</a:t>
            </a:r>
            <a:r>
              <a:rPr lang="en-GB" sz="2000" dirty="0"/>
              <a:t>, </a:t>
            </a:r>
            <a:r>
              <a:rPr lang="en-GB" sz="2000" b="1" i="1" dirty="0"/>
              <a:t>not enough work</a:t>
            </a:r>
            <a:r>
              <a:rPr lang="en-GB" sz="2000" dirty="0"/>
              <a:t>.</a:t>
            </a:r>
          </a:p>
          <a:p>
            <a:pPr marL="457200" lvl="1" indent="0">
              <a:buNone/>
            </a:pPr>
            <a:endParaRPr lang="en-GB" sz="2000" dirty="0"/>
          </a:p>
          <a:p>
            <a:r>
              <a:rPr lang="en-GB" sz="2400" b="1" i="1" dirty="0"/>
              <a:t>An effective group has a balance of all types.</a:t>
            </a:r>
          </a:p>
          <a:p>
            <a:r>
              <a:rPr lang="en-GB" sz="2400" dirty="0"/>
              <a:t>This can be difficult to achieve software engineers are often </a:t>
            </a:r>
            <a:r>
              <a:rPr lang="en-GB" sz="2400" b="1" i="1" dirty="0"/>
              <a:t>task-oriented</a:t>
            </a:r>
            <a:r>
              <a:rPr lang="en-GB" sz="2400" dirty="0"/>
              <a:t>.</a:t>
            </a:r>
          </a:p>
          <a:p>
            <a:r>
              <a:rPr lang="en-GB" sz="2400" b="1" dirty="0"/>
              <a:t>Interaction-oriented people</a:t>
            </a:r>
            <a:r>
              <a:rPr lang="en-GB" sz="2400" dirty="0"/>
              <a:t> are very important as they can detect and defuse tensions that arise.</a:t>
            </a:r>
          </a:p>
        </p:txBody>
      </p:sp>
      <p:sp>
        <p:nvSpPr>
          <p:cNvPr id="4" name="Slide Number Placeholder 3"/>
          <p:cNvSpPr>
            <a:spLocks noGrp="1"/>
          </p:cNvSpPr>
          <p:nvPr>
            <p:ph type="sldNum" sz="quarter" idx="12"/>
          </p:nvPr>
        </p:nvSpPr>
        <p:spPr>
          <a:xfrm>
            <a:off x="6553200" y="6356350"/>
            <a:ext cx="2133600" cy="365125"/>
          </a:xfrm>
        </p:spPr>
        <p:txBody>
          <a:bodyPr/>
          <a:lstStyle/>
          <a:p>
            <a:fld id="{A41DB566-6001-1B4F-A74B-7213F33DBA30}"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Group</a:t>
            </a:r>
            <a:r>
              <a:rPr lang="en-US" b="1" dirty="0">
                <a:solidFill>
                  <a:srgbClr val="FF0000"/>
                </a:solidFill>
              </a:rPr>
              <a:t> </a:t>
            </a:r>
            <a:r>
              <a:rPr lang="en-US" dirty="0">
                <a:solidFill>
                  <a:srgbClr val="FF0000"/>
                </a:solidFill>
              </a:rPr>
              <a:t>composition</a:t>
            </a:r>
            <a:r>
              <a:rPr lang="en-GB" dirty="0">
                <a:solidFill>
                  <a:srgbClr val="FF0000"/>
                </a:solidFill>
              </a:rPr>
              <a:t> </a:t>
            </a:r>
            <a:endParaRPr lang="en-US" dirty="0">
              <a:solidFill>
                <a:srgbClr val="FF0000"/>
              </a:solidFill>
            </a:endParaRPr>
          </a:p>
        </p:txBody>
      </p:sp>
      <p:sp>
        <p:nvSpPr>
          <p:cNvPr id="4" name="TextBox 3"/>
          <p:cNvSpPr txBox="1"/>
          <p:nvPr/>
        </p:nvSpPr>
        <p:spPr>
          <a:xfrm>
            <a:off x="390525" y="1600200"/>
            <a:ext cx="8227703"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p>
          <a:p>
            <a:endParaRPr lang="en-GB" sz="1600" dirty="0">
              <a:latin typeface="Arial"/>
              <a:cs typeface="Arial"/>
            </a:endParaRPr>
          </a:p>
          <a:p>
            <a:r>
              <a:rPr lang="en-GB" sz="1600" dirty="0">
                <a:latin typeface="Arial"/>
                <a:cs typeface="Arial"/>
              </a:rPr>
              <a:t>	Alice—self-oriented</a:t>
            </a:r>
          </a:p>
          <a:p>
            <a:r>
              <a:rPr lang="en-GB" sz="1600" dirty="0">
                <a:latin typeface="Arial"/>
                <a:cs typeface="Arial"/>
              </a:rPr>
              <a:t>	Brian—task-oriented</a:t>
            </a:r>
          </a:p>
          <a:p>
            <a:r>
              <a:rPr lang="en-GB" sz="1600" dirty="0">
                <a:latin typeface="Arial"/>
                <a:cs typeface="Arial"/>
              </a:rPr>
              <a:t>	Bob—task-oriented</a:t>
            </a:r>
          </a:p>
          <a:p>
            <a:r>
              <a:rPr lang="en-GB" sz="1600" dirty="0">
                <a:latin typeface="Arial"/>
                <a:cs typeface="Arial"/>
              </a:rPr>
              <a:t>	Carol—interaction-oriented</a:t>
            </a:r>
          </a:p>
          <a:p>
            <a:r>
              <a:rPr lang="en-GB" sz="1600" dirty="0">
                <a:latin typeface="Arial"/>
                <a:cs typeface="Arial"/>
              </a:rPr>
              <a:t>	Dorothy—self-oriented</a:t>
            </a:r>
          </a:p>
          <a:p>
            <a:r>
              <a:rPr lang="en-GB" sz="1600" dirty="0">
                <a:latin typeface="Arial"/>
                <a:cs typeface="Arial"/>
              </a:rPr>
              <a:t>	Ed—interaction-oriented</a:t>
            </a:r>
          </a:p>
          <a:p>
            <a:r>
              <a:rPr lang="en-GB" sz="1600" dirty="0">
                <a:latin typeface="Arial"/>
                <a:cs typeface="Arial"/>
              </a:rPr>
              <a:t>	Fred—task-oriented</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34</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Group organization</a:t>
            </a:r>
          </a:p>
        </p:txBody>
      </p:sp>
      <p:sp>
        <p:nvSpPr>
          <p:cNvPr id="3" name="Content Placeholder 2"/>
          <p:cNvSpPr>
            <a:spLocks noGrp="1"/>
          </p:cNvSpPr>
          <p:nvPr>
            <p:ph idx="1"/>
          </p:nvPr>
        </p:nvSpPr>
        <p:spPr>
          <a:xfrm>
            <a:off x="457200" y="1417638"/>
            <a:ext cx="8229600" cy="4525963"/>
          </a:xfrm>
        </p:spPr>
        <p:txBody>
          <a:bodyPr/>
          <a:lstStyle/>
          <a:p>
            <a:r>
              <a:rPr lang="en-GB" b="1" dirty="0">
                <a:solidFill>
                  <a:srgbClr val="7030A0"/>
                </a:solidFill>
              </a:rPr>
              <a:t>The way that a group is organized </a:t>
            </a:r>
            <a:r>
              <a:rPr lang="en-GB" dirty="0"/>
              <a:t>affects the </a:t>
            </a:r>
            <a:r>
              <a:rPr lang="en-GB" b="1" i="1" dirty="0"/>
              <a:t>decisions that are made by that group,</a:t>
            </a:r>
            <a:r>
              <a:rPr lang="en-GB" dirty="0"/>
              <a:t> the </a:t>
            </a:r>
            <a:r>
              <a:rPr lang="en-GB" b="1" i="1" dirty="0"/>
              <a:t>ways that information is exchanged </a:t>
            </a:r>
            <a:r>
              <a:rPr lang="en-GB" dirty="0"/>
              <a:t>and the </a:t>
            </a:r>
            <a:r>
              <a:rPr lang="en-GB" b="1" i="1" dirty="0"/>
              <a:t>interactions between the development group and external project stakeholders</a:t>
            </a:r>
            <a:r>
              <a:rPr lang="en-GB" dirty="0"/>
              <a:t>. </a:t>
            </a:r>
            <a:endParaRPr lang="en-GB" b="1" dirty="0">
              <a:solidFill>
                <a:srgbClr val="00B050"/>
              </a:solidFill>
            </a:endParaRPr>
          </a:p>
          <a:p>
            <a:pPr lvl="1"/>
            <a:r>
              <a:rPr lang="en-GB" b="1" dirty="0">
                <a:solidFill>
                  <a:srgbClr val="00B050"/>
                </a:solidFill>
              </a:rPr>
              <a:t>Key questions include:</a:t>
            </a:r>
          </a:p>
          <a:p>
            <a:pPr lvl="2"/>
            <a:r>
              <a:rPr lang="en-GB" sz="2000" dirty="0"/>
              <a:t>Should the project manager be the technical leader of the group? </a:t>
            </a:r>
          </a:p>
          <a:p>
            <a:pPr lvl="2"/>
            <a:r>
              <a:rPr lang="en-GB" sz="2000" dirty="0"/>
              <a:t>Who will be involved in making critical technical decisions, and how will these be made? </a:t>
            </a:r>
          </a:p>
          <a:p>
            <a:pPr lvl="2"/>
            <a:r>
              <a:rPr lang="en-GB" sz="2000" dirty="0"/>
              <a:t>How will interactions with external stakeholders and senior company management be handled? </a:t>
            </a:r>
          </a:p>
          <a:p>
            <a:pPr lvl="2"/>
            <a:r>
              <a:rPr lang="en-GB" sz="2000" dirty="0"/>
              <a:t>How can groups integrate people who are not co-located? </a:t>
            </a:r>
          </a:p>
          <a:p>
            <a:pPr lvl="2"/>
            <a:r>
              <a:rPr lang="en-GB" sz="2000" dirty="0"/>
              <a:t>How can knowledge be shared across the group? </a:t>
            </a:r>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solidFill>
                  <a:srgbClr val="00B050"/>
                </a:solidFill>
              </a:rPr>
              <a:t>Group organization</a:t>
            </a:r>
          </a:p>
        </p:txBody>
      </p:sp>
      <p:sp>
        <p:nvSpPr>
          <p:cNvPr id="62467" name="Rectangle 3"/>
          <p:cNvSpPr>
            <a:spLocks noGrp="1" noChangeArrowheads="1"/>
          </p:cNvSpPr>
          <p:nvPr>
            <p:ph type="body" idx="1"/>
          </p:nvPr>
        </p:nvSpPr>
        <p:spPr>
          <a:noFill/>
          <a:ln/>
        </p:spPr>
        <p:txBody>
          <a:bodyPr lIns="90840" tIns="44623" rIns="90840" bIns="44623"/>
          <a:lstStyle/>
          <a:p>
            <a:r>
              <a:rPr lang="en-GB" b="1" dirty="0">
                <a:solidFill>
                  <a:srgbClr val="002060"/>
                </a:solidFill>
              </a:rPr>
              <a:t>Small software engineering groups </a:t>
            </a:r>
            <a:r>
              <a:rPr lang="en-GB" dirty="0"/>
              <a:t>are usually organised </a:t>
            </a:r>
            <a:r>
              <a:rPr lang="en-GB" b="1" i="1" u="sng" dirty="0">
                <a:solidFill>
                  <a:srgbClr val="002060"/>
                </a:solidFill>
              </a:rPr>
              <a:t>informally without a rigid structure</a:t>
            </a:r>
            <a:r>
              <a:rPr lang="en-GB" dirty="0"/>
              <a:t>.</a:t>
            </a:r>
          </a:p>
          <a:p>
            <a:endParaRPr lang="en-GB" dirty="0"/>
          </a:p>
          <a:p>
            <a:r>
              <a:rPr lang="en-GB" dirty="0"/>
              <a:t>For </a:t>
            </a:r>
            <a:r>
              <a:rPr lang="en-GB" dirty="0">
                <a:solidFill>
                  <a:srgbClr val="7030A0"/>
                </a:solidFill>
              </a:rPr>
              <a:t>large projects</a:t>
            </a:r>
            <a:r>
              <a:rPr lang="en-GB" dirty="0"/>
              <a:t>, there may be a </a:t>
            </a:r>
            <a:r>
              <a:rPr lang="en-GB" b="1" dirty="0">
                <a:solidFill>
                  <a:srgbClr val="7030A0"/>
                </a:solidFill>
              </a:rPr>
              <a:t>hierarchical structure</a:t>
            </a:r>
            <a:r>
              <a:rPr lang="en-GB" dirty="0"/>
              <a:t> where </a:t>
            </a:r>
            <a:r>
              <a:rPr lang="en-GB" b="1" i="1" dirty="0">
                <a:solidFill>
                  <a:srgbClr val="7030A0"/>
                </a:solidFill>
              </a:rPr>
              <a:t>different groups are responsible for different sub-projects</a:t>
            </a:r>
            <a:r>
              <a:rPr lang="en-GB" dirty="0"/>
              <a:t>.</a:t>
            </a:r>
          </a:p>
          <a:p>
            <a:endParaRPr lang="en-GB" dirty="0"/>
          </a:p>
          <a:p>
            <a:r>
              <a:rPr lang="en-GB" dirty="0">
                <a:solidFill>
                  <a:srgbClr val="00B050"/>
                </a:solidFill>
              </a:rPr>
              <a:t>Agile development</a:t>
            </a:r>
            <a:r>
              <a:rPr lang="en-GB" dirty="0"/>
              <a:t> is always based around an </a:t>
            </a:r>
            <a:r>
              <a:rPr lang="en-GB" i="1" dirty="0">
                <a:solidFill>
                  <a:srgbClr val="00B050"/>
                </a:solidFill>
              </a:rPr>
              <a:t>informal group</a:t>
            </a:r>
            <a:r>
              <a:rPr lang="en-GB" dirty="0"/>
              <a:t> on the principle that formal structure inhibits information exchange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solidFill>
                  <a:srgbClr val="002060"/>
                </a:solidFill>
              </a:rPr>
              <a:t>Informal groups</a:t>
            </a:r>
          </a:p>
        </p:txBody>
      </p:sp>
      <p:sp>
        <p:nvSpPr>
          <p:cNvPr id="81923" name="Rectangle 3"/>
          <p:cNvSpPr>
            <a:spLocks noGrp="1" noChangeArrowheads="1"/>
          </p:cNvSpPr>
          <p:nvPr>
            <p:ph type="body" idx="1"/>
          </p:nvPr>
        </p:nvSpPr>
        <p:spPr/>
        <p:txBody>
          <a:bodyPr/>
          <a:lstStyle/>
          <a:p>
            <a:r>
              <a:rPr lang="en-GB" sz="2400" dirty="0"/>
              <a:t>The group acts as a whole and comes to a consensus on decisions affecting the system.</a:t>
            </a:r>
          </a:p>
          <a:p>
            <a:r>
              <a:rPr lang="en-GB" sz="2400" dirty="0"/>
              <a:t>The group leader serves as the external interface of the group but does not allocate specific work items.</a:t>
            </a:r>
          </a:p>
          <a:p>
            <a:r>
              <a:rPr lang="en-GB" sz="2400" dirty="0"/>
              <a:t>Rather,</a:t>
            </a:r>
            <a:r>
              <a:rPr lang="en-GB" sz="2400" b="1" dirty="0">
                <a:solidFill>
                  <a:srgbClr val="7030A0"/>
                </a:solidFill>
              </a:rPr>
              <a:t> work is discussed by the group as a whole and tasks are allocated according to ability and experience.</a:t>
            </a:r>
          </a:p>
          <a:p>
            <a:r>
              <a:rPr lang="en-GB" sz="2400" dirty="0"/>
              <a:t>This approach </a:t>
            </a:r>
            <a:r>
              <a:rPr lang="en-GB" sz="2400" b="1" i="1" dirty="0">
                <a:solidFill>
                  <a:srgbClr val="002060"/>
                </a:solidFill>
              </a:rPr>
              <a:t>is successful for groups where all members are experienced and competent</a:t>
            </a:r>
            <a:r>
              <a:rPr lang="en-GB" sz="2400" dirty="0"/>
              <a: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dirty="0">
                <a:solidFill>
                  <a:srgbClr val="FF0000"/>
                </a:solidFill>
              </a:rPr>
              <a:t>Group communications</a:t>
            </a:r>
          </a:p>
        </p:txBody>
      </p:sp>
      <p:sp>
        <p:nvSpPr>
          <p:cNvPr id="80899" name="Rectangle 3"/>
          <p:cNvSpPr>
            <a:spLocks noGrp="1" noChangeArrowheads="1"/>
          </p:cNvSpPr>
          <p:nvPr>
            <p:ph type="body" idx="1"/>
          </p:nvPr>
        </p:nvSpPr>
        <p:spPr/>
        <p:txBody>
          <a:bodyPr/>
          <a:lstStyle/>
          <a:p>
            <a:r>
              <a:rPr lang="en-GB" dirty="0">
                <a:solidFill>
                  <a:srgbClr val="7030A0"/>
                </a:solidFill>
              </a:rPr>
              <a:t>Good communications </a:t>
            </a:r>
            <a:r>
              <a:rPr lang="en-GB" dirty="0"/>
              <a:t>are essential for effective group working.</a:t>
            </a:r>
          </a:p>
          <a:p>
            <a:endParaRPr lang="en-GB" dirty="0"/>
          </a:p>
          <a:p>
            <a:r>
              <a:rPr lang="en-GB" b="1" dirty="0">
                <a:solidFill>
                  <a:srgbClr val="7030A0"/>
                </a:solidFill>
              </a:rPr>
              <a:t>Information must be exchanged on the status of work, design decisions and changes to previous decisions</a:t>
            </a:r>
            <a:r>
              <a:rPr lang="en-GB" dirty="0"/>
              <a:t>.</a:t>
            </a:r>
          </a:p>
          <a:p>
            <a:endParaRPr lang="en-GB" dirty="0"/>
          </a:p>
          <a:p>
            <a:r>
              <a:rPr lang="en-GB" dirty="0"/>
              <a:t>Good communications also </a:t>
            </a:r>
            <a:r>
              <a:rPr lang="en-GB" dirty="0">
                <a:solidFill>
                  <a:srgbClr val="7030A0"/>
                </a:solidFill>
              </a:rPr>
              <a:t>strengthens group cohesion as it promotes understanding.</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38</a:t>
            </a:fld>
            <a:endParaRPr lang="en-US"/>
          </a:p>
        </p:txBody>
      </p:sp>
      <p:sp>
        <p:nvSpPr>
          <p:cNvPr id="5" name="Footer Placeholder 4"/>
          <p:cNvSpPr>
            <a:spLocks noGrp="1"/>
          </p:cNvSpPr>
          <p:nvPr>
            <p:ph type="ftr" sz="quarter" idx="11"/>
          </p:nvPr>
        </p:nvSpPr>
        <p:spPr/>
        <p:txBody>
          <a:bodyPr/>
          <a:lstStyle/>
          <a:p>
            <a:r>
              <a:rPr lang="en-US" dirty="0"/>
              <a:t>Chapter 22 Project management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lIns="90840" tIns="44623" rIns="90840" bIns="44623"/>
          <a:lstStyle/>
          <a:p>
            <a:pPr>
              <a:lnSpc>
                <a:spcPct val="90000"/>
              </a:lnSpc>
            </a:pPr>
            <a:r>
              <a:rPr lang="en-GB" sz="2400" dirty="0">
                <a:solidFill>
                  <a:srgbClr val="7030A0"/>
                </a:solidFill>
              </a:rPr>
              <a:t>Group size</a:t>
            </a:r>
          </a:p>
          <a:p>
            <a:pPr lvl="1">
              <a:lnSpc>
                <a:spcPct val="90000"/>
              </a:lnSpc>
            </a:pPr>
            <a:r>
              <a:rPr lang="en-GB" sz="2000" dirty="0"/>
              <a:t>The larger the group, the harder it is for people to communicate with other group members.</a:t>
            </a:r>
          </a:p>
          <a:p>
            <a:pPr>
              <a:lnSpc>
                <a:spcPct val="90000"/>
              </a:lnSpc>
            </a:pPr>
            <a:r>
              <a:rPr lang="en-GB" sz="2400" dirty="0">
                <a:solidFill>
                  <a:srgbClr val="0070C0"/>
                </a:solidFill>
              </a:rPr>
              <a:t>Group structure</a:t>
            </a:r>
          </a:p>
          <a:p>
            <a:pPr lvl="1">
              <a:lnSpc>
                <a:spcPct val="90000"/>
              </a:lnSpc>
            </a:pPr>
            <a:r>
              <a:rPr lang="en-GB" sz="2000" dirty="0"/>
              <a:t>Communication is better in informally structured groups than in hierarchically structured groups.</a:t>
            </a:r>
          </a:p>
          <a:p>
            <a:pPr>
              <a:lnSpc>
                <a:spcPct val="90000"/>
              </a:lnSpc>
            </a:pPr>
            <a:r>
              <a:rPr lang="en-GB" sz="2400" dirty="0">
                <a:solidFill>
                  <a:schemeClr val="accent6"/>
                </a:solidFill>
              </a:rPr>
              <a:t>Group composition</a:t>
            </a:r>
          </a:p>
          <a:p>
            <a:pPr lvl="1">
              <a:lnSpc>
                <a:spcPct val="90000"/>
              </a:lnSpc>
            </a:pPr>
            <a:r>
              <a:rPr lang="en-GB" sz="2000" dirty="0"/>
              <a:t>Communication is better when there are different personality types in a group and when groups are mixed rather than single sex.</a:t>
            </a:r>
          </a:p>
          <a:p>
            <a:pPr>
              <a:lnSpc>
                <a:spcPct val="90000"/>
              </a:lnSpc>
            </a:pPr>
            <a:r>
              <a:rPr lang="en-GB" sz="2400" dirty="0">
                <a:solidFill>
                  <a:srgbClr val="00B0F0"/>
                </a:solidFill>
              </a:rPr>
              <a:t>The physical work environment</a:t>
            </a:r>
          </a:p>
          <a:p>
            <a:pPr lvl="1">
              <a:lnSpc>
                <a:spcPct val="90000"/>
              </a:lnSpc>
            </a:pPr>
            <a:r>
              <a:rPr lang="en-GB" sz="2000" dirty="0"/>
              <a:t>Good workplace organisation can help encourage communications.</a:t>
            </a:r>
          </a:p>
        </p:txBody>
      </p:sp>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dirty="0">
                <a:solidFill>
                  <a:srgbClr val="7030A0"/>
                </a:solidFill>
              </a:rPr>
              <a:t>Group communications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lIns="90840" tIns="44623" rIns="90840" bIns="44623"/>
          <a:lstStyle/>
          <a:p>
            <a:r>
              <a:rPr lang="en-GB" b="1" i="1" dirty="0">
                <a:solidFill>
                  <a:srgbClr val="7030A0"/>
                </a:solidFill>
              </a:rPr>
              <a:t>Project planning </a:t>
            </a:r>
          </a:p>
          <a:p>
            <a:pPr lvl="1"/>
            <a:r>
              <a:rPr lang="en-GB" dirty="0">
                <a:solidFill>
                  <a:srgbClr val="7030A0"/>
                </a:solidFill>
              </a:rPr>
              <a:t>Project managers </a:t>
            </a:r>
            <a:r>
              <a:rPr lang="en-GB" dirty="0"/>
              <a:t>are responsible for</a:t>
            </a:r>
            <a:r>
              <a:rPr lang="en-GB" dirty="0">
                <a:solidFill>
                  <a:srgbClr val="7030A0"/>
                </a:solidFill>
              </a:rPr>
              <a:t> planning</a:t>
            </a:r>
            <a:r>
              <a:rPr lang="en-GB" dirty="0"/>
              <a:t>. </a:t>
            </a:r>
            <a:r>
              <a:rPr lang="en-GB" dirty="0">
                <a:solidFill>
                  <a:srgbClr val="7030A0"/>
                </a:solidFill>
              </a:rPr>
              <a:t>estimating</a:t>
            </a:r>
            <a:r>
              <a:rPr lang="en-GB" dirty="0"/>
              <a:t> and </a:t>
            </a:r>
            <a:r>
              <a:rPr lang="en-GB" dirty="0">
                <a:solidFill>
                  <a:srgbClr val="7030A0"/>
                </a:solidFill>
              </a:rPr>
              <a:t>scheduling</a:t>
            </a:r>
            <a:r>
              <a:rPr lang="en-GB" dirty="0"/>
              <a:t> project development and </a:t>
            </a:r>
            <a:r>
              <a:rPr lang="en-GB" dirty="0">
                <a:solidFill>
                  <a:srgbClr val="7030A0"/>
                </a:solidFill>
              </a:rPr>
              <a:t>assigning people to tasks.</a:t>
            </a:r>
          </a:p>
          <a:p>
            <a:r>
              <a:rPr lang="en-GB" b="1" i="1" dirty="0">
                <a:solidFill>
                  <a:schemeClr val="accent6"/>
                </a:solidFill>
              </a:rPr>
              <a:t>Reporting</a:t>
            </a:r>
            <a:r>
              <a:rPr lang="en-GB" b="1" dirty="0">
                <a:solidFill>
                  <a:schemeClr val="accent6"/>
                </a:solidFill>
              </a:rPr>
              <a:t> </a:t>
            </a:r>
          </a:p>
          <a:p>
            <a:pPr lvl="1"/>
            <a:r>
              <a:rPr lang="en-GB" dirty="0">
                <a:solidFill>
                  <a:schemeClr val="accent6"/>
                </a:solidFill>
              </a:rPr>
              <a:t>Project managers </a:t>
            </a:r>
            <a:r>
              <a:rPr lang="en-GB" dirty="0"/>
              <a:t>are usually responsible for </a:t>
            </a:r>
            <a:r>
              <a:rPr lang="en-GB" dirty="0">
                <a:solidFill>
                  <a:schemeClr val="accent6"/>
                </a:solidFill>
              </a:rPr>
              <a:t>reporting on the progress of a project to customers</a:t>
            </a:r>
            <a:r>
              <a:rPr lang="en-GB" dirty="0"/>
              <a:t> and to the </a:t>
            </a:r>
            <a:r>
              <a:rPr lang="en-GB" dirty="0">
                <a:solidFill>
                  <a:schemeClr val="accent6"/>
                </a:solidFill>
              </a:rPr>
              <a:t>managers of the company developing the software. </a:t>
            </a:r>
          </a:p>
          <a:p>
            <a:r>
              <a:rPr lang="en-GB" b="1" i="1" dirty="0">
                <a:solidFill>
                  <a:srgbClr val="0070C0"/>
                </a:solidFill>
              </a:rPr>
              <a:t>Risk management</a:t>
            </a:r>
          </a:p>
          <a:p>
            <a:pPr lvl="1"/>
            <a:r>
              <a:rPr lang="en-GB" dirty="0"/>
              <a:t> Project managers </a:t>
            </a:r>
            <a:r>
              <a:rPr lang="en-GB" dirty="0">
                <a:solidFill>
                  <a:srgbClr val="0070C0"/>
                </a:solidFill>
              </a:rPr>
              <a:t>assess the risks </a:t>
            </a:r>
            <a:r>
              <a:rPr lang="en-GB" dirty="0"/>
              <a:t>that may affect a project, </a:t>
            </a:r>
            <a:r>
              <a:rPr lang="en-GB" dirty="0">
                <a:solidFill>
                  <a:srgbClr val="0070C0"/>
                </a:solidFill>
              </a:rPr>
              <a:t>monitor</a:t>
            </a:r>
            <a:r>
              <a:rPr lang="en-GB" dirty="0"/>
              <a:t> these risks and </a:t>
            </a:r>
            <a:r>
              <a:rPr lang="en-GB" dirty="0">
                <a:solidFill>
                  <a:srgbClr val="0070C0"/>
                </a:solidFill>
              </a:rPr>
              <a:t>take action when problems arise.  </a:t>
            </a:r>
          </a:p>
        </p:txBody>
      </p:sp>
      <p:sp>
        <p:nvSpPr>
          <p:cNvPr id="14339" name="Rectangle 3"/>
          <p:cNvSpPr>
            <a:spLocks noGrp="1" noChangeArrowheads="1"/>
          </p:cNvSpPr>
          <p:nvPr>
            <p:ph type="title"/>
          </p:nvPr>
        </p:nvSpPr>
        <p:spPr>
          <a:noFill/>
          <a:ln/>
        </p:spPr>
        <p:txBody>
          <a:bodyPr lIns="90840" tIns="44623" rIns="90840" bIns="44623"/>
          <a:lstStyle/>
          <a:p>
            <a:r>
              <a:rPr lang="en-GB"/>
              <a:t>Management activities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p:txBody>
          <a:bodyPr lIns="91797" tIns="45898" rIns="91797" bIns="45898"/>
          <a:lstStyle/>
          <a:p>
            <a:pPr>
              <a:lnSpc>
                <a:spcPct val="90000"/>
              </a:lnSpc>
            </a:pPr>
            <a:r>
              <a:rPr lang="en-GB" dirty="0"/>
              <a:t>Risk management is concerned with </a:t>
            </a:r>
            <a:r>
              <a:rPr lang="en-GB" dirty="0">
                <a:solidFill>
                  <a:srgbClr val="7030A0"/>
                </a:solidFill>
              </a:rPr>
              <a:t>identifying risks </a:t>
            </a:r>
            <a:r>
              <a:rPr lang="en-GB" dirty="0"/>
              <a:t>and </a:t>
            </a:r>
            <a:r>
              <a:rPr lang="en-GB" dirty="0">
                <a:solidFill>
                  <a:srgbClr val="7030A0"/>
                </a:solidFill>
              </a:rPr>
              <a:t>drawing up plans to minimise their effect on a project.</a:t>
            </a:r>
          </a:p>
          <a:p>
            <a:pPr>
              <a:lnSpc>
                <a:spcPct val="90000"/>
              </a:lnSpc>
            </a:pPr>
            <a:endParaRPr lang="en-GB" dirty="0">
              <a:solidFill>
                <a:srgbClr val="7030A0"/>
              </a:solidFill>
            </a:endParaRPr>
          </a:p>
          <a:p>
            <a:pPr>
              <a:lnSpc>
                <a:spcPct val="90000"/>
              </a:lnSpc>
            </a:pPr>
            <a:r>
              <a:rPr lang="en-GB" b="1" dirty="0">
                <a:solidFill>
                  <a:srgbClr val="7030A0"/>
                </a:solidFill>
              </a:rPr>
              <a:t>A risk is a probability that some adverse circumstance will occur </a:t>
            </a:r>
          </a:p>
          <a:p>
            <a:pPr lvl="1">
              <a:lnSpc>
                <a:spcPct val="90000"/>
              </a:lnSpc>
            </a:pPr>
            <a:r>
              <a:rPr lang="en-GB" dirty="0">
                <a:solidFill>
                  <a:schemeClr val="accent6"/>
                </a:solidFill>
              </a:rPr>
              <a:t>Project risks </a:t>
            </a:r>
            <a:r>
              <a:rPr lang="en-GB" dirty="0"/>
              <a:t>affect </a:t>
            </a:r>
            <a:r>
              <a:rPr lang="en-GB" dirty="0">
                <a:solidFill>
                  <a:srgbClr val="7030A0"/>
                </a:solidFill>
              </a:rPr>
              <a:t>schedule or resources</a:t>
            </a:r>
            <a:r>
              <a:rPr lang="en-GB" dirty="0"/>
              <a:t>;</a:t>
            </a:r>
          </a:p>
          <a:p>
            <a:pPr lvl="1">
              <a:lnSpc>
                <a:spcPct val="90000"/>
              </a:lnSpc>
            </a:pPr>
            <a:r>
              <a:rPr lang="en-GB" dirty="0">
                <a:solidFill>
                  <a:srgbClr val="00B0F0"/>
                </a:solidFill>
              </a:rPr>
              <a:t>Product risks </a:t>
            </a:r>
            <a:r>
              <a:rPr lang="en-GB" dirty="0"/>
              <a:t>affect the </a:t>
            </a:r>
            <a:r>
              <a:rPr lang="en-GB" b="1" dirty="0"/>
              <a:t>quality or performance of the software being developed;</a:t>
            </a:r>
          </a:p>
          <a:p>
            <a:pPr lvl="1">
              <a:lnSpc>
                <a:spcPct val="90000"/>
              </a:lnSpc>
            </a:pPr>
            <a:r>
              <a:rPr lang="en-GB" dirty="0">
                <a:solidFill>
                  <a:schemeClr val="accent6">
                    <a:lumMod val="50000"/>
                  </a:schemeClr>
                </a:solidFill>
              </a:rPr>
              <a:t>Business risks </a:t>
            </a:r>
            <a:r>
              <a:rPr lang="en-GB" dirty="0"/>
              <a:t>affect the </a:t>
            </a:r>
            <a:r>
              <a:rPr lang="en-GB" b="1" dirty="0"/>
              <a:t>organisation developing </a:t>
            </a:r>
            <a:r>
              <a:rPr lang="en-GB" dirty="0"/>
              <a:t>or </a:t>
            </a:r>
            <a:r>
              <a:rPr lang="en-GB" b="1" dirty="0"/>
              <a:t>procuring the software.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
        <p:nvSpPr>
          <p:cNvPr id="5" name="Footer Placeholder 4"/>
          <p:cNvSpPr>
            <a:spLocks noGrp="1"/>
          </p:cNvSpPr>
          <p:nvPr>
            <p:ph type="ftr" sz="quarter" idx="11"/>
          </p:nvPr>
        </p:nvSpPr>
        <p:spPr/>
        <p:txBody>
          <a:bodyPr/>
          <a:lstStyle/>
          <a:p>
            <a:r>
              <a:rPr lang="en-US" dirty="0"/>
              <a:t>Chapter 22 Project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FF0000"/>
                </a:solidFill>
              </a:rPr>
              <a:t>Examples of common project, product, and business risks</a:t>
            </a:r>
            <a:r>
              <a:rPr lang="en-GB" b="0" dirty="0">
                <a:solidFill>
                  <a:srgbClr val="FF0000"/>
                </a:solidFill>
              </a:rPr>
              <a:t> </a:t>
            </a:r>
            <a:endParaRPr lang="en-US" b="0"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7196447"/>
              </p:ext>
            </p:extLst>
          </p:nvPr>
        </p:nvGraphicFramePr>
        <p:xfrm>
          <a:off x="349321" y="1417638"/>
          <a:ext cx="8794679" cy="5440362"/>
        </p:xfrm>
        <a:graphic>
          <a:graphicData uri="http://schemas.openxmlformats.org/drawingml/2006/table">
            <a:tbl>
              <a:tblPr firstRow="1" bandRow="1">
                <a:tableStyleId>{5C22544A-7EE6-4342-B048-85BDC9FD1C3A}</a:tableStyleId>
              </a:tblPr>
              <a:tblGrid>
                <a:gridCol w="2298212">
                  <a:extLst>
                    <a:ext uri="{9D8B030D-6E8A-4147-A177-3AD203B41FA5}">
                      <a16:colId xmlns:a16="http://schemas.microsoft.com/office/drawing/2014/main" val="20000"/>
                    </a:ext>
                  </a:extLst>
                </a:gridCol>
                <a:gridCol w="2165910">
                  <a:extLst>
                    <a:ext uri="{9D8B030D-6E8A-4147-A177-3AD203B41FA5}">
                      <a16:colId xmlns:a16="http://schemas.microsoft.com/office/drawing/2014/main" val="20001"/>
                    </a:ext>
                  </a:extLst>
                </a:gridCol>
                <a:gridCol w="4330557">
                  <a:extLst>
                    <a:ext uri="{9D8B030D-6E8A-4147-A177-3AD203B41FA5}">
                      <a16:colId xmlns:a16="http://schemas.microsoft.com/office/drawing/2014/main" val="20002"/>
                    </a:ext>
                  </a:extLst>
                </a:gridCol>
              </a:tblGrid>
              <a:tr h="43883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573854">
                <a:tc>
                  <a:txBody>
                    <a:bodyPr/>
                    <a:lstStyle/>
                    <a:p>
                      <a:pPr algn="l">
                        <a:spcAft>
                          <a:spcPts val="0"/>
                        </a:spcAft>
                      </a:pPr>
                      <a:r>
                        <a:rPr lang="en-GB" sz="1400" b="1"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573854">
                <a:tc>
                  <a:txBody>
                    <a:bodyPr/>
                    <a:lstStyle/>
                    <a:p>
                      <a:pPr algn="l">
                        <a:spcAft>
                          <a:spcPts val="0"/>
                        </a:spcAft>
                      </a:pPr>
                      <a:r>
                        <a:rPr lang="en-GB" sz="1400" b="1" dirty="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573854">
                <a:tc>
                  <a:txBody>
                    <a:bodyPr/>
                    <a:lstStyle/>
                    <a:p>
                      <a:pPr algn="l">
                        <a:spcAft>
                          <a:spcPts val="0"/>
                        </a:spcAft>
                      </a:pPr>
                      <a:r>
                        <a:rPr lang="en-GB" sz="1400" b="1" dirty="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573854">
                <a:tc>
                  <a:txBody>
                    <a:bodyPr/>
                    <a:lstStyle/>
                    <a:p>
                      <a:pPr algn="l">
                        <a:spcAft>
                          <a:spcPts val="0"/>
                        </a:spcAft>
                      </a:pPr>
                      <a:r>
                        <a:rPr lang="en-GB" sz="1400" b="1" dirty="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b="1" dirty="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573854">
                <a:tc>
                  <a:txBody>
                    <a:bodyPr/>
                    <a:lstStyle/>
                    <a:p>
                      <a:pPr algn="l">
                        <a:spcAft>
                          <a:spcPts val="0"/>
                        </a:spcAft>
                      </a:pPr>
                      <a:r>
                        <a:rPr lang="en-GB" sz="1400" b="1" dirty="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b="1" dirty="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410700">
                <a:tc>
                  <a:txBody>
                    <a:bodyPr/>
                    <a:lstStyle/>
                    <a:p>
                      <a:pPr algn="l">
                        <a:spcAft>
                          <a:spcPts val="0"/>
                        </a:spcAft>
                      </a:pPr>
                      <a:r>
                        <a:rPr lang="en-GB" sz="1400" b="1" dirty="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b="1" dirty="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573854">
                <a:tc>
                  <a:txBody>
                    <a:bodyPr/>
                    <a:lstStyle/>
                    <a:p>
                      <a:pPr algn="l">
                        <a:spcAft>
                          <a:spcPts val="0"/>
                        </a:spcAft>
                      </a:pPr>
                      <a:r>
                        <a:rPr lang="en-GB" sz="1400" b="1" dirty="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b="1" dirty="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573854">
                <a:tc>
                  <a:txBody>
                    <a:bodyPr/>
                    <a:lstStyle/>
                    <a:p>
                      <a:pPr algn="l">
                        <a:spcAft>
                          <a:spcPts val="0"/>
                        </a:spcAft>
                      </a:pPr>
                      <a:r>
                        <a:rPr lang="en-GB" sz="1400" b="1" dirty="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b="1" dirty="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573854">
                <a:tc>
                  <a:txBody>
                    <a:bodyPr/>
                    <a:lstStyle/>
                    <a:p>
                      <a:pPr algn="l">
                        <a:spcAft>
                          <a:spcPts val="0"/>
                        </a:spcAft>
                      </a:pPr>
                      <a:r>
                        <a:rPr lang="en-GB" sz="1400" b="1" dirty="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b="1" dirty="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dirty="0">
                <a:solidFill>
                  <a:srgbClr val="7030A0"/>
                </a:solidFill>
              </a:rPr>
              <a:t>The risk management process</a:t>
            </a:r>
          </a:p>
        </p:txBody>
      </p:sp>
      <p:sp>
        <p:nvSpPr>
          <p:cNvPr id="53251" name="Rectangle 3"/>
          <p:cNvSpPr>
            <a:spLocks noGrp="1" noChangeArrowheads="1"/>
          </p:cNvSpPr>
          <p:nvPr>
            <p:ph type="body" idx="1"/>
          </p:nvPr>
        </p:nvSpPr>
        <p:spPr/>
        <p:txBody>
          <a:bodyPr lIns="91797" tIns="45898" rIns="91797" bIns="45898"/>
          <a:lstStyle/>
          <a:p>
            <a:pPr>
              <a:lnSpc>
                <a:spcPct val="90000"/>
              </a:lnSpc>
            </a:pPr>
            <a:r>
              <a:rPr lang="en-GB" b="1" dirty="0"/>
              <a:t>Risk identification</a:t>
            </a:r>
          </a:p>
          <a:p>
            <a:pPr lvl="1">
              <a:lnSpc>
                <a:spcPct val="90000"/>
              </a:lnSpc>
            </a:pPr>
            <a:r>
              <a:rPr lang="en-GB" b="1" dirty="0">
                <a:solidFill>
                  <a:srgbClr val="7030A0"/>
                </a:solidFill>
              </a:rPr>
              <a:t>Identify </a:t>
            </a:r>
            <a:r>
              <a:rPr lang="en-GB" dirty="0">
                <a:solidFill>
                  <a:srgbClr val="7030A0"/>
                </a:solidFill>
              </a:rPr>
              <a:t>project, product and business risks;</a:t>
            </a:r>
          </a:p>
          <a:p>
            <a:pPr lvl="1">
              <a:lnSpc>
                <a:spcPct val="90000"/>
              </a:lnSpc>
            </a:pPr>
            <a:endParaRPr lang="en-GB" dirty="0">
              <a:solidFill>
                <a:srgbClr val="7030A0"/>
              </a:solidFill>
            </a:endParaRPr>
          </a:p>
          <a:p>
            <a:pPr>
              <a:lnSpc>
                <a:spcPct val="90000"/>
              </a:lnSpc>
            </a:pPr>
            <a:r>
              <a:rPr lang="en-GB" b="1" dirty="0"/>
              <a:t>Risk analysis</a:t>
            </a:r>
          </a:p>
          <a:p>
            <a:pPr lvl="1">
              <a:lnSpc>
                <a:spcPct val="90000"/>
              </a:lnSpc>
            </a:pPr>
            <a:r>
              <a:rPr lang="en-GB" b="1" dirty="0">
                <a:solidFill>
                  <a:srgbClr val="7030A0"/>
                </a:solidFill>
              </a:rPr>
              <a:t>Assess</a:t>
            </a:r>
            <a:r>
              <a:rPr lang="en-GB" dirty="0">
                <a:solidFill>
                  <a:srgbClr val="7030A0"/>
                </a:solidFill>
              </a:rPr>
              <a:t> the likelihood and </a:t>
            </a:r>
            <a:r>
              <a:rPr lang="en-GB" b="1" dirty="0">
                <a:solidFill>
                  <a:srgbClr val="7030A0"/>
                </a:solidFill>
              </a:rPr>
              <a:t>consequences</a:t>
            </a:r>
            <a:r>
              <a:rPr lang="en-GB" dirty="0">
                <a:solidFill>
                  <a:srgbClr val="7030A0"/>
                </a:solidFill>
              </a:rPr>
              <a:t> of these risks;</a:t>
            </a:r>
          </a:p>
          <a:p>
            <a:pPr lvl="1">
              <a:lnSpc>
                <a:spcPct val="90000"/>
              </a:lnSpc>
            </a:pPr>
            <a:endParaRPr lang="en-GB" dirty="0"/>
          </a:p>
          <a:p>
            <a:pPr>
              <a:lnSpc>
                <a:spcPct val="90000"/>
              </a:lnSpc>
            </a:pPr>
            <a:r>
              <a:rPr lang="en-GB" b="1" dirty="0"/>
              <a:t>Risk planning</a:t>
            </a:r>
          </a:p>
          <a:p>
            <a:pPr lvl="1">
              <a:lnSpc>
                <a:spcPct val="90000"/>
              </a:lnSpc>
            </a:pPr>
            <a:r>
              <a:rPr lang="en-GB" b="1" dirty="0">
                <a:solidFill>
                  <a:srgbClr val="7030A0"/>
                </a:solidFill>
              </a:rPr>
              <a:t>Draw up plans </a:t>
            </a:r>
            <a:r>
              <a:rPr lang="en-GB" dirty="0">
                <a:solidFill>
                  <a:srgbClr val="7030A0"/>
                </a:solidFill>
              </a:rPr>
              <a:t>to avoid or minimise the effects of the risk;</a:t>
            </a:r>
          </a:p>
          <a:p>
            <a:pPr lvl="1">
              <a:lnSpc>
                <a:spcPct val="90000"/>
              </a:lnSpc>
            </a:pPr>
            <a:endParaRPr lang="en-GB" dirty="0"/>
          </a:p>
          <a:p>
            <a:pPr>
              <a:lnSpc>
                <a:spcPct val="90000"/>
              </a:lnSpc>
            </a:pPr>
            <a:r>
              <a:rPr lang="en-GB" b="1" dirty="0"/>
              <a:t>Risk monitoring</a:t>
            </a:r>
          </a:p>
          <a:p>
            <a:pPr lvl="1">
              <a:lnSpc>
                <a:spcPct val="90000"/>
              </a:lnSpc>
            </a:pPr>
            <a:r>
              <a:rPr lang="en-GB" b="1" dirty="0">
                <a:solidFill>
                  <a:srgbClr val="7030A0"/>
                </a:solidFill>
              </a:rPr>
              <a:t>Monitor</a:t>
            </a:r>
            <a:r>
              <a:rPr lang="en-GB" dirty="0">
                <a:solidFill>
                  <a:srgbClr val="7030A0"/>
                </a:solidFill>
              </a:rPr>
              <a:t> the risks throughout the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pic>
        <p:nvPicPr>
          <p:cNvPr id="4" name="Content Placeholder 3" descr="22.2 Risk-man-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1576" b="-41576"/>
              <a:stretch>
                <a:fillRect/>
              </a:stretch>
            </p:blipFill>
          </mc:Choice>
          <mc:Fallback>
            <p:blipFill>
              <a:blip r:embed="rId3"/>
              <a:srcRect t="-41576" b="-41576"/>
              <a:stretch>
                <a:fillRect/>
              </a:stretch>
            </p:blipFill>
          </mc:Fallback>
        </mc:AlternateContent>
        <p:spPr/>
      </p:pic>
      <p:sp>
        <p:nvSpPr>
          <p:cNvPr id="5" name="Slide Number Placeholder 4"/>
          <p:cNvSpPr>
            <a:spLocks noGrp="1"/>
          </p:cNvSpPr>
          <p:nvPr>
            <p:ph type="sldNum" sz="quarter" idx="12"/>
          </p:nvPr>
        </p:nvSpPr>
        <p:spPr/>
        <p:txBody>
          <a:bodyPr/>
          <a:lstStyle/>
          <a:p>
            <a:fld id="{A41DB566-6001-1B4F-A74B-7213F33DBA30}" type="slidenum">
              <a:rPr lang="en-US" smtClean="0"/>
              <a:pPr/>
              <a:t>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rgbClr val="7030A0"/>
                </a:solidFill>
              </a:rPr>
              <a:t>Risk identification</a:t>
            </a:r>
          </a:p>
        </p:txBody>
      </p:sp>
      <p:sp>
        <p:nvSpPr>
          <p:cNvPr id="55299" name="Rectangle 3"/>
          <p:cNvSpPr>
            <a:spLocks noGrp="1" noChangeArrowheads="1"/>
          </p:cNvSpPr>
          <p:nvPr>
            <p:ph type="body" idx="1"/>
          </p:nvPr>
        </p:nvSpPr>
        <p:spPr/>
        <p:txBody>
          <a:bodyPr lIns="91797" tIns="45898" rIns="91797" bIns="45898"/>
          <a:lstStyle/>
          <a:p>
            <a:r>
              <a:rPr lang="en-GB" dirty="0"/>
              <a:t>May be a </a:t>
            </a:r>
            <a:r>
              <a:rPr lang="en-GB" b="1" dirty="0"/>
              <a:t>team activities </a:t>
            </a:r>
            <a:r>
              <a:rPr lang="en-GB" dirty="0"/>
              <a:t>or </a:t>
            </a:r>
            <a:r>
              <a:rPr lang="en-GB" b="1" dirty="0"/>
              <a:t>based on the individual project manager’s experience.</a:t>
            </a:r>
          </a:p>
          <a:p>
            <a:r>
              <a:rPr lang="en-GB" dirty="0"/>
              <a:t>A</a:t>
            </a:r>
            <a:r>
              <a:rPr lang="en-GB" b="1" dirty="0"/>
              <a:t> checklist </a:t>
            </a:r>
            <a:r>
              <a:rPr lang="en-GB" dirty="0"/>
              <a:t>of common risks may be used to identify risks in a project</a:t>
            </a:r>
          </a:p>
          <a:p>
            <a:pPr lvl="1"/>
            <a:r>
              <a:rPr lang="en-GB" dirty="0"/>
              <a:t>Technology 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2533</TotalTime>
  <Words>3334</Words>
  <Application>Microsoft Office PowerPoint</Application>
  <PresentationFormat>On-screen Show (4:3)</PresentationFormat>
  <Paragraphs>421</Paragraphs>
  <Slides>39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ＭＳ Ｐゴシック</vt:lpstr>
      <vt:lpstr>Arial</vt:lpstr>
      <vt:lpstr>Calibri</vt:lpstr>
      <vt:lpstr>Times New Roman</vt:lpstr>
      <vt:lpstr>Wingdings</vt:lpstr>
      <vt:lpstr>SE9</vt:lpstr>
      <vt:lpstr>Project Management</vt:lpstr>
      <vt:lpstr>Topics covered</vt:lpstr>
      <vt:lpstr>Software project management</vt:lpstr>
      <vt:lpstr>Management activities</vt:lpstr>
      <vt:lpstr>Risk management</vt:lpstr>
      <vt:lpstr>Examples of common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Managing people</vt:lpstr>
      <vt:lpstr>People management factors</vt:lpstr>
      <vt:lpstr>Motivating people</vt:lpstr>
      <vt:lpstr>Human needs hierarchy  </vt:lpstr>
      <vt:lpstr>Need satisfaction</vt:lpstr>
      <vt:lpstr>Individual motivation </vt:lpstr>
      <vt:lpstr>Individual motivation </vt:lpstr>
      <vt:lpstr>Personality types</vt:lpstr>
      <vt:lpstr>Motivation balance</vt:lpstr>
      <vt:lpstr>Teamwork</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GEMINI</cp:lastModifiedBy>
  <cp:revision>40</cp:revision>
  <dcterms:created xsi:type="dcterms:W3CDTF">2010-02-12T10:22:34Z</dcterms:created>
  <dcterms:modified xsi:type="dcterms:W3CDTF">2024-11-06T17:32:33Z</dcterms:modified>
</cp:coreProperties>
</file>