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7"/>
  </p:notesMasterIdLst>
  <p:handoutMasterIdLst>
    <p:handoutMasterId r:id="rId18"/>
  </p:handoutMasterIdLst>
  <p:sldIdLst>
    <p:sldId id="256" r:id="rId2"/>
    <p:sldId id="257" r:id="rId3"/>
    <p:sldId id="272" r:id="rId4"/>
    <p:sldId id="258" r:id="rId5"/>
    <p:sldId id="274" r:id="rId6"/>
    <p:sldId id="259" r:id="rId7"/>
    <p:sldId id="260" r:id="rId8"/>
    <p:sldId id="261" r:id="rId9"/>
    <p:sldId id="273" r:id="rId10"/>
    <p:sldId id="262" r:id="rId11"/>
    <p:sldId id="263" r:id="rId12"/>
    <p:sldId id="265" r:id="rId13"/>
    <p:sldId id="266" r:id="rId14"/>
    <p:sldId id="275" r:id="rId15"/>
    <p:sldId id="26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3488" autoAdjust="0"/>
  </p:normalViewPr>
  <p:slideViewPr>
    <p:cSldViewPr snapToGrid="0">
      <p:cViewPr varScale="1">
        <p:scale>
          <a:sx n="77" d="100"/>
          <a:sy n="77" d="100"/>
        </p:scale>
        <p:origin x="883" y="62"/>
      </p:cViewPr>
      <p:guideLst/>
    </p:cSldViewPr>
  </p:slideViewPr>
  <p:outlineViewPr>
    <p:cViewPr>
      <p:scale>
        <a:sx n="33" d="100"/>
        <a:sy n="33" d="100"/>
      </p:scale>
      <p:origin x="0" y="-456"/>
    </p:cViewPr>
  </p:outlineViewPr>
  <p:notesTextViewPr>
    <p:cViewPr>
      <p:scale>
        <a:sx n="1" d="1"/>
        <a:sy n="1" d="1"/>
      </p:scale>
      <p:origin x="0" y="0"/>
    </p:cViewPr>
  </p:notesTextViewPr>
  <p:sorterViewPr>
    <p:cViewPr>
      <p:scale>
        <a:sx n="100" d="100"/>
        <a:sy n="100" d="100"/>
      </p:scale>
      <p:origin x="0" y="-108"/>
    </p:cViewPr>
  </p:sorterViewPr>
  <p:notesViewPr>
    <p:cSldViewPr snapToGrid="0">
      <p:cViewPr varScale="1">
        <p:scale>
          <a:sx n="45" d="100"/>
          <a:sy n="45" d="100"/>
        </p:scale>
        <p:origin x="2760" y="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9500911-7550-AF39-9CC7-0CACF24870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BFDAD34-7ECE-D326-8F29-77AA2F579F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2C8AF2-AF32-461D-AB00-0FB124689FAF}" type="datetimeFigureOut">
              <a:rPr lang="en-IN" smtClean="0"/>
              <a:t>18-04-2025</a:t>
            </a:fld>
            <a:endParaRPr lang="en-IN"/>
          </a:p>
        </p:txBody>
      </p:sp>
      <p:sp>
        <p:nvSpPr>
          <p:cNvPr id="4" name="Footer Placeholder 3">
            <a:extLst>
              <a:ext uri="{FF2B5EF4-FFF2-40B4-BE49-F238E27FC236}">
                <a16:creationId xmlns:a16="http://schemas.microsoft.com/office/drawing/2014/main" id="{76667103-72BD-EF6B-481A-82721628B8A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E5F44D8-1B9B-6609-C2AF-D91D72E948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5171A3-0058-459B-85B4-1F9500EDAB10}" type="slidenum">
              <a:rPr lang="en-IN" smtClean="0"/>
              <a:t>‹#›</a:t>
            </a:fld>
            <a:endParaRPr lang="en-IN"/>
          </a:p>
        </p:txBody>
      </p:sp>
    </p:spTree>
    <p:extLst>
      <p:ext uri="{BB962C8B-B14F-4D97-AF65-F5344CB8AC3E}">
        <p14:creationId xmlns:p14="http://schemas.microsoft.com/office/powerpoint/2010/main" val="25685815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DF013-CCA6-4843-A18E-32ABD11F747C}" type="datetimeFigureOut">
              <a:rPr lang="en-IN" smtClean="0"/>
              <a:t>18-04-2025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5909C-713B-4DD9-8675-46FF6CD4A7C5}" type="slidenum">
              <a:rPr lang="en-IN" smtClean="0"/>
              <a:t>‹#›</a:t>
            </a:fld>
            <a:endParaRPr lang="en-IN"/>
          </a:p>
        </p:txBody>
      </p:sp>
    </p:spTree>
    <p:extLst>
      <p:ext uri="{BB962C8B-B14F-4D97-AF65-F5344CB8AC3E}">
        <p14:creationId xmlns:p14="http://schemas.microsoft.com/office/powerpoint/2010/main" val="1569189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455909C-713B-4DD9-8675-46FF6CD4A7C5}" type="slidenum">
              <a:rPr lang="en-IN" smtClean="0"/>
              <a:t>1</a:t>
            </a:fld>
            <a:endParaRPr lang="en-IN"/>
          </a:p>
        </p:txBody>
      </p:sp>
    </p:spTree>
    <p:extLst>
      <p:ext uri="{BB962C8B-B14F-4D97-AF65-F5344CB8AC3E}">
        <p14:creationId xmlns:p14="http://schemas.microsoft.com/office/powerpoint/2010/main" val="26376108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98669B8-8A8B-4624-86E5-4FF6D76A224B}" type="datetime1">
              <a:rPr lang="en-IN" smtClean="0"/>
              <a:t>18-04-2025</a:t>
            </a:fld>
            <a:endParaRPr lang="en-IN"/>
          </a:p>
        </p:txBody>
      </p:sp>
      <p:sp>
        <p:nvSpPr>
          <p:cNvPr id="5" name="Footer Placeholder 4"/>
          <p:cNvSpPr>
            <a:spLocks noGrp="1"/>
          </p:cNvSpPr>
          <p:nvPr>
            <p:ph type="ftr" sz="quarter" idx="11"/>
          </p:nvPr>
        </p:nvSpPr>
        <p:spPr/>
        <p:txBody>
          <a:bodyPr/>
          <a:lstStyle/>
          <a:p>
            <a:r>
              <a:rPr lang="en-IN"/>
              <a:t>Department of Information Technology</a:t>
            </a:r>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1EE3872-30AF-5118-A58A-22B3C9F2EC1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1774523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F49B6-49CA-46A3-ADBE-C7663B905849}" type="datetime1">
              <a:rPr lang="en-IN" smtClean="0"/>
              <a:t>18-04-2025</a:t>
            </a:fld>
            <a:endParaRPr lang="en-IN"/>
          </a:p>
        </p:txBody>
      </p:sp>
      <p:sp>
        <p:nvSpPr>
          <p:cNvPr id="5" name="Footer Placeholder 4"/>
          <p:cNvSpPr>
            <a:spLocks noGrp="1"/>
          </p:cNvSpPr>
          <p:nvPr>
            <p:ph type="ftr" sz="quarter" idx="11"/>
          </p:nvPr>
        </p:nvSpPr>
        <p:spPr/>
        <p:txBody>
          <a:bodyPr/>
          <a:lstStyle/>
          <a:p>
            <a:r>
              <a:rPr lang="en-IN"/>
              <a:t>Department of Information Technology</a:t>
            </a:r>
            <a:endParaRPr lang="en-IN" dirty="0"/>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pic>
        <p:nvPicPr>
          <p:cNvPr id="7" name="Picture 6">
            <a:extLst>
              <a:ext uri="{FF2B5EF4-FFF2-40B4-BE49-F238E27FC236}">
                <a16:creationId xmlns:a16="http://schemas.microsoft.com/office/drawing/2014/main" id="{C8D58EEA-C261-CECC-3E02-6CEDD9A71A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176820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8FC7A-6F7C-41A8-95D6-75D279E051B9}" type="datetime1">
              <a:rPr lang="en-IN" smtClean="0"/>
              <a:t>18-04-2025</a:t>
            </a:fld>
            <a:endParaRPr lang="en-IN"/>
          </a:p>
        </p:txBody>
      </p:sp>
      <p:sp>
        <p:nvSpPr>
          <p:cNvPr id="5" name="Footer Placeholder 4"/>
          <p:cNvSpPr>
            <a:spLocks noGrp="1"/>
          </p:cNvSpPr>
          <p:nvPr>
            <p:ph type="ftr" sz="quarter" idx="11"/>
          </p:nvPr>
        </p:nvSpPr>
        <p:spPr/>
        <p:txBody>
          <a:bodyPr/>
          <a:lstStyle/>
          <a:p>
            <a:r>
              <a:rPr lang="en-IN"/>
              <a:t>Department of Information Technology</a:t>
            </a:r>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pic>
        <p:nvPicPr>
          <p:cNvPr id="9" name="Picture 8">
            <a:extLst>
              <a:ext uri="{FF2B5EF4-FFF2-40B4-BE49-F238E27FC236}">
                <a16:creationId xmlns:a16="http://schemas.microsoft.com/office/drawing/2014/main" id="{96884E97-CA2C-11E9-F595-5FE0027FBBA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127704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5AB32B-B821-49EA-B0DE-6EBD0AEE73B0}" type="datetime1">
              <a:rPr lang="en-IN" smtClean="0"/>
              <a:t>18-04-2025</a:t>
            </a:fld>
            <a:endParaRPr lang="en-IN"/>
          </a:p>
        </p:txBody>
      </p:sp>
      <p:sp>
        <p:nvSpPr>
          <p:cNvPr id="5" name="Footer Placeholder 4"/>
          <p:cNvSpPr>
            <a:spLocks noGrp="1"/>
          </p:cNvSpPr>
          <p:nvPr>
            <p:ph type="ftr" sz="quarter" idx="11"/>
          </p:nvPr>
        </p:nvSpPr>
        <p:spPr/>
        <p:txBody>
          <a:bodyPr/>
          <a:lstStyle/>
          <a:p>
            <a:r>
              <a:rPr lang="en-IN"/>
              <a:t>Department of Information Technology</a:t>
            </a:r>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pic>
        <p:nvPicPr>
          <p:cNvPr id="7" name="Picture 6">
            <a:extLst>
              <a:ext uri="{FF2B5EF4-FFF2-40B4-BE49-F238E27FC236}">
                <a16:creationId xmlns:a16="http://schemas.microsoft.com/office/drawing/2014/main" id="{0AE5C09D-23AD-FC2A-3D70-6C78556023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1120331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60208-3475-4096-BA27-C4DCF6DD4F8B}" type="datetime1">
              <a:rPr lang="en-IN" smtClean="0"/>
              <a:t>18-04-2025</a:t>
            </a:fld>
            <a:endParaRPr lang="en-IN"/>
          </a:p>
        </p:txBody>
      </p:sp>
      <p:sp>
        <p:nvSpPr>
          <p:cNvPr id="5" name="Footer Placeholder 4"/>
          <p:cNvSpPr>
            <a:spLocks noGrp="1"/>
          </p:cNvSpPr>
          <p:nvPr>
            <p:ph type="ftr" sz="quarter" idx="11"/>
          </p:nvPr>
        </p:nvSpPr>
        <p:spPr/>
        <p:txBody>
          <a:bodyPr/>
          <a:lstStyle/>
          <a:p>
            <a:r>
              <a:rPr lang="en-IN"/>
              <a:t>Department of Information Technology</a:t>
            </a:r>
          </a:p>
        </p:txBody>
      </p:sp>
      <p:sp>
        <p:nvSpPr>
          <p:cNvPr id="6" name="Slide Number Placeholder 5"/>
          <p:cNvSpPr>
            <a:spLocks noGrp="1"/>
          </p:cNvSpPr>
          <p:nvPr>
            <p:ph type="sldNum" sz="quarter" idx="12"/>
          </p:nvPr>
        </p:nvSpPr>
        <p:spPr/>
        <p:txBody>
          <a:bodyPr/>
          <a:lstStyle/>
          <a:p>
            <a:fld id="{3F4804D8-0F11-4816-8E84-7ED0EBE53121}"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E22072D-3F76-1292-853A-4AEA8F7966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170481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BBF34D-4E6D-4CC3-A665-A5DF082EBA6B}" type="datetime1">
              <a:rPr lang="en-IN" smtClean="0"/>
              <a:t>18-04-2025</a:t>
            </a:fld>
            <a:endParaRPr lang="en-IN"/>
          </a:p>
        </p:txBody>
      </p:sp>
      <p:sp>
        <p:nvSpPr>
          <p:cNvPr id="6" name="Footer Placeholder 5"/>
          <p:cNvSpPr>
            <a:spLocks noGrp="1"/>
          </p:cNvSpPr>
          <p:nvPr>
            <p:ph type="ftr" sz="quarter" idx="11"/>
          </p:nvPr>
        </p:nvSpPr>
        <p:spPr/>
        <p:txBody>
          <a:bodyPr/>
          <a:lstStyle/>
          <a:p>
            <a:r>
              <a:rPr lang="en-IN"/>
              <a:t>Department of Information Technology</a:t>
            </a:r>
          </a:p>
        </p:txBody>
      </p:sp>
      <p:sp>
        <p:nvSpPr>
          <p:cNvPr id="7" name="Slide Number Placeholder 6"/>
          <p:cNvSpPr>
            <a:spLocks noGrp="1"/>
          </p:cNvSpPr>
          <p:nvPr>
            <p:ph type="sldNum" sz="quarter" idx="12"/>
          </p:nvPr>
        </p:nvSpPr>
        <p:spPr/>
        <p:txBody>
          <a:bodyPr/>
          <a:lstStyle/>
          <a:p>
            <a:fld id="{3F4804D8-0F11-4816-8E84-7ED0EBE53121}" type="slidenum">
              <a:rPr lang="en-IN" smtClean="0"/>
              <a:t>‹#›</a:t>
            </a:fld>
            <a:endParaRPr lang="en-IN"/>
          </a:p>
        </p:txBody>
      </p:sp>
      <p:pic>
        <p:nvPicPr>
          <p:cNvPr id="2" name="Picture 1">
            <a:extLst>
              <a:ext uri="{FF2B5EF4-FFF2-40B4-BE49-F238E27FC236}">
                <a16:creationId xmlns:a16="http://schemas.microsoft.com/office/drawing/2014/main" id="{EEF750BD-9539-6B63-34C2-A68FE4F18C6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632530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97855E-79BE-4E6C-9FB6-D66FB8011279}" type="datetime1">
              <a:rPr lang="en-IN" smtClean="0"/>
              <a:t>18-04-2025</a:t>
            </a:fld>
            <a:endParaRPr lang="en-IN"/>
          </a:p>
        </p:txBody>
      </p:sp>
      <p:sp>
        <p:nvSpPr>
          <p:cNvPr id="8" name="Footer Placeholder 7"/>
          <p:cNvSpPr>
            <a:spLocks noGrp="1"/>
          </p:cNvSpPr>
          <p:nvPr>
            <p:ph type="ftr" sz="quarter" idx="11"/>
          </p:nvPr>
        </p:nvSpPr>
        <p:spPr/>
        <p:txBody>
          <a:bodyPr/>
          <a:lstStyle/>
          <a:p>
            <a:r>
              <a:rPr lang="en-IN"/>
              <a:t>Department of Information Technology</a:t>
            </a:r>
          </a:p>
        </p:txBody>
      </p:sp>
      <p:sp>
        <p:nvSpPr>
          <p:cNvPr id="9" name="Slide Number Placeholder 8"/>
          <p:cNvSpPr>
            <a:spLocks noGrp="1"/>
          </p:cNvSpPr>
          <p:nvPr>
            <p:ph type="sldNum" sz="quarter" idx="12"/>
          </p:nvPr>
        </p:nvSpPr>
        <p:spPr/>
        <p:txBody>
          <a:bodyPr/>
          <a:lstStyle/>
          <a:p>
            <a:fld id="{3F4804D8-0F11-4816-8E84-7ED0EBE53121}" type="slidenum">
              <a:rPr lang="en-IN" smtClean="0"/>
              <a:t>‹#›</a:t>
            </a:fld>
            <a:endParaRPr lang="en-IN"/>
          </a:p>
        </p:txBody>
      </p:sp>
      <p:pic>
        <p:nvPicPr>
          <p:cNvPr id="2" name="Picture 1">
            <a:extLst>
              <a:ext uri="{FF2B5EF4-FFF2-40B4-BE49-F238E27FC236}">
                <a16:creationId xmlns:a16="http://schemas.microsoft.com/office/drawing/2014/main" id="{FF1E0922-FE11-1805-2365-6B75FD751A6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221783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DA0E4A-5A6E-4F3D-80E3-B54538FD52B7}" type="datetime1">
              <a:rPr lang="en-IN" smtClean="0"/>
              <a:t>18-04-2025</a:t>
            </a:fld>
            <a:endParaRPr lang="en-IN"/>
          </a:p>
        </p:txBody>
      </p:sp>
      <p:sp>
        <p:nvSpPr>
          <p:cNvPr id="4" name="Footer Placeholder 3"/>
          <p:cNvSpPr>
            <a:spLocks noGrp="1"/>
          </p:cNvSpPr>
          <p:nvPr>
            <p:ph type="ftr" sz="quarter" idx="11"/>
          </p:nvPr>
        </p:nvSpPr>
        <p:spPr/>
        <p:txBody>
          <a:bodyPr/>
          <a:lstStyle/>
          <a:p>
            <a:r>
              <a:rPr lang="en-IN"/>
              <a:t>Department of Information Technology</a:t>
            </a:r>
          </a:p>
        </p:txBody>
      </p:sp>
      <p:sp>
        <p:nvSpPr>
          <p:cNvPr id="5" name="Slide Number Placeholder 4"/>
          <p:cNvSpPr>
            <a:spLocks noGrp="1"/>
          </p:cNvSpPr>
          <p:nvPr>
            <p:ph type="sldNum" sz="quarter" idx="12"/>
          </p:nvPr>
        </p:nvSpPr>
        <p:spPr/>
        <p:txBody>
          <a:bodyPr/>
          <a:lstStyle/>
          <a:p>
            <a:fld id="{3F4804D8-0F11-4816-8E84-7ED0EBE53121}" type="slidenum">
              <a:rPr lang="en-IN" smtClean="0"/>
              <a:t>‹#›</a:t>
            </a:fld>
            <a:endParaRPr lang="en-IN"/>
          </a:p>
        </p:txBody>
      </p:sp>
      <p:pic>
        <p:nvPicPr>
          <p:cNvPr id="6" name="Picture 5">
            <a:extLst>
              <a:ext uri="{FF2B5EF4-FFF2-40B4-BE49-F238E27FC236}">
                <a16:creationId xmlns:a16="http://schemas.microsoft.com/office/drawing/2014/main" id="{B73C286A-D13E-0EC8-0A34-AF7F307ED99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82635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116C478-AFC9-456B-9AA4-AFE51FC3FF0E}" type="datetime1">
              <a:rPr lang="en-IN" smtClean="0"/>
              <a:t>18-04-2025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Department of Information Technology</a:t>
            </a:r>
          </a:p>
        </p:txBody>
      </p:sp>
      <p:sp>
        <p:nvSpPr>
          <p:cNvPr id="9" name="Slide Number Placeholder 8"/>
          <p:cNvSpPr>
            <a:spLocks noGrp="1"/>
          </p:cNvSpPr>
          <p:nvPr>
            <p:ph type="sldNum" sz="quarter" idx="12"/>
          </p:nvPr>
        </p:nvSpPr>
        <p:spPr/>
        <p:txBody>
          <a:bodyPr/>
          <a:lstStyle/>
          <a:p>
            <a:fld id="{3F4804D8-0F11-4816-8E84-7ED0EBE53121}" type="slidenum">
              <a:rPr lang="en-IN" smtClean="0"/>
              <a:t>‹#›</a:t>
            </a:fld>
            <a:endParaRPr lang="en-IN"/>
          </a:p>
        </p:txBody>
      </p:sp>
      <p:pic>
        <p:nvPicPr>
          <p:cNvPr id="2" name="Picture 1">
            <a:extLst>
              <a:ext uri="{FF2B5EF4-FFF2-40B4-BE49-F238E27FC236}">
                <a16:creationId xmlns:a16="http://schemas.microsoft.com/office/drawing/2014/main" id="{9120C634-7688-FD94-E799-88EC7A75E21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4192583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005C8A7-C8FA-43AC-B2D4-11447D0F6CA9}" type="datetime1">
              <a:rPr lang="en-IN" smtClean="0"/>
              <a:t>18-04-2025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Department of Information Technology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4804D8-0F11-4816-8E84-7ED0EBE53121}" type="slidenum">
              <a:rPr lang="en-IN" smtClean="0"/>
              <a:t>‹#›</a:t>
            </a:fld>
            <a:endParaRPr lang="en-IN"/>
          </a:p>
        </p:txBody>
      </p:sp>
      <p:pic>
        <p:nvPicPr>
          <p:cNvPr id="10" name="Picture 9">
            <a:extLst>
              <a:ext uri="{FF2B5EF4-FFF2-40B4-BE49-F238E27FC236}">
                <a16:creationId xmlns:a16="http://schemas.microsoft.com/office/drawing/2014/main" id="{6EA340F6-1B2F-1F54-8955-C12A94150D5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390627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A33EB6-624F-417C-8957-B0DF7D93156F}" type="datetime1">
              <a:rPr lang="en-IN" smtClean="0"/>
              <a:t>18-04-2025</a:t>
            </a:fld>
            <a:endParaRPr lang="en-IN"/>
          </a:p>
        </p:txBody>
      </p:sp>
      <p:sp>
        <p:nvSpPr>
          <p:cNvPr id="6" name="Footer Placeholder 5"/>
          <p:cNvSpPr>
            <a:spLocks noGrp="1"/>
          </p:cNvSpPr>
          <p:nvPr>
            <p:ph type="ftr" sz="quarter" idx="11"/>
          </p:nvPr>
        </p:nvSpPr>
        <p:spPr/>
        <p:txBody>
          <a:bodyPr/>
          <a:lstStyle/>
          <a:p>
            <a:r>
              <a:rPr lang="en-IN"/>
              <a:t>Department of Information Technology</a:t>
            </a:r>
          </a:p>
        </p:txBody>
      </p:sp>
      <p:sp>
        <p:nvSpPr>
          <p:cNvPr id="7" name="Slide Number Placeholder 6"/>
          <p:cNvSpPr>
            <a:spLocks noGrp="1"/>
          </p:cNvSpPr>
          <p:nvPr>
            <p:ph type="sldNum" sz="quarter" idx="12"/>
          </p:nvPr>
        </p:nvSpPr>
        <p:spPr/>
        <p:txBody>
          <a:bodyPr/>
          <a:lstStyle/>
          <a:p>
            <a:fld id="{3F4804D8-0F11-4816-8E84-7ED0EBE53121}" type="slidenum">
              <a:rPr lang="en-IN" smtClean="0"/>
              <a:t>‹#›</a:t>
            </a:fld>
            <a:endParaRPr lang="en-IN"/>
          </a:p>
        </p:txBody>
      </p:sp>
      <p:pic>
        <p:nvPicPr>
          <p:cNvPr id="10" name="Picture 9">
            <a:extLst>
              <a:ext uri="{FF2B5EF4-FFF2-40B4-BE49-F238E27FC236}">
                <a16:creationId xmlns:a16="http://schemas.microsoft.com/office/drawing/2014/main" id="{B0B001F9-6747-D87E-EB88-EAD0B013132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14111" y="13180"/>
            <a:ext cx="1767256" cy="723014"/>
          </a:xfrm>
          <a:prstGeom prst="rect">
            <a:avLst/>
          </a:prstGeom>
        </p:spPr>
      </p:pic>
    </p:spTree>
    <p:extLst>
      <p:ext uri="{BB962C8B-B14F-4D97-AF65-F5344CB8AC3E}">
        <p14:creationId xmlns:p14="http://schemas.microsoft.com/office/powerpoint/2010/main" val="3400427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8E4EB79-8D76-4DF4-A556-AE3FADAE28AA}" type="datetime1">
              <a:rPr lang="en-IN" smtClean="0"/>
              <a:t>18-04-2025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Department of Information Technology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4804D8-0F11-4816-8E84-7ED0EBE53121}"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98696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007/978-3-030-11723-8_10" TargetMode="External"/><Relationship Id="rId7" Type="http://schemas.openxmlformats.org/officeDocument/2006/relationships/hyperlink" Target="https://doi.org/10.1038/s41591-021-01506-3" TargetMode="External"/><Relationship Id="rId2" Type="http://schemas.openxmlformats.org/officeDocument/2006/relationships/hyperlink" Target="https://doi.org/10.1038/s42256-020-0186-1" TargetMode="External"/><Relationship Id="rId1" Type="http://schemas.openxmlformats.org/officeDocument/2006/relationships/slideLayout" Target="../slideLayouts/slideLayout2.xml"/><Relationship Id="rId6" Type="http://schemas.openxmlformats.org/officeDocument/2006/relationships/hyperlink" Target="https://doi.org/10.1038/s41746-020-00323-1" TargetMode="External"/><Relationship Id="rId5" Type="http://schemas.openxmlformats.org/officeDocument/2006/relationships/hyperlink" Target="https://doi.org/10.1109/TITS.2020.2992605" TargetMode="External"/><Relationship Id="rId4" Type="http://schemas.openxmlformats.org/officeDocument/2006/relationships/hyperlink" Target="https://doi.org/10.1093/jamia/ocx06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3196-CD6D-52EF-032E-F5392DD30E13}"/>
              </a:ext>
            </a:extLst>
          </p:cNvPr>
          <p:cNvSpPr>
            <a:spLocks noGrp="1"/>
          </p:cNvSpPr>
          <p:nvPr>
            <p:ph type="ctrTitle"/>
          </p:nvPr>
        </p:nvSpPr>
        <p:spPr>
          <a:xfrm>
            <a:off x="0" y="1371601"/>
            <a:ext cx="12192000" cy="686750"/>
          </a:xfrm>
        </p:spPr>
        <p:txBody>
          <a:bodyPr>
            <a:normAutofit fontScale="90000"/>
          </a:bodyPr>
          <a:lstStyle/>
          <a:p>
            <a:pPr algn="ctr"/>
            <a:r>
              <a:rPr lang="en-IN" sz="2800" b="1" dirty="0">
                <a:latin typeface="Segoe UI" panose="020B0502040204020203" pitchFamily="34" charset="0"/>
                <a:cs typeface="Segoe UI" panose="020B0502040204020203" pitchFamily="34" charset="0"/>
              </a:rPr>
              <a:t>(ITB/10: </a:t>
            </a:r>
            <a:r>
              <a:rPr lang="en-US" sz="2800" b="1" dirty="0">
                <a:latin typeface="Segoe UI" panose="020B0502040204020203" pitchFamily="34" charset="0"/>
                <a:cs typeface="Segoe UI" panose="020B0502040204020203" pitchFamily="34" charset="0"/>
              </a:rPr>
              <a:t>Federated Learning for Smart Healthcare using Blockchain</a:t>
            </a:r>
            <a:r>
              <a:rPr lang="en-IN" sz="2800" b="1" u="sng" dirty="0">
                <a:latin typeface="Segoe UI" panose="020B0502040204020203" pitchFamily="34" charset="0"/>
                <a:cs typeface="Segoe UI" panose="020B0502040204020203" pitchFamily="34" charset="0"/>
              </a:rPr>
              <a:t>)</a:t>
            </a:r>
            <a:br>
              <a:rPr lang="en-IN" sz="2800" b="1" u="sng" dirty="0">
                <a:latin typeface="Segoe UI" panose="020B0502040204020203" pitchFamily="34" charset="0"/>
                <a:cs typeface="Segoe UI" panose="020B0502040204020203" pitchFamily="34" charset="0"/>
              </a:rPr>
            </a:br>
            <a:r>
              <a:rPr lang="en-IN" sz="2800" b="1" u="sng" dirty="0">
                <a:latin typeface="Segoe UI" panose="020B0502040204020203" pitchFamily="34" charset="0"/>
                <a:cs typeface="Segoe UI" panose="020B0502040204020203" pitchFamily="34" charset="0"/>
              </a:rPr>
              <a:t> </a:t>
            </a:r>
          </a:p>
        </p:txBody>
      </p:sp>
      <p:sp>
        <p:nvSpPr>
          <p:cNvPr id="3" name="Subtitle 2">
            <a:extLst>
              <a:ext uri="{FF2B5EF4-FFF2-40B4-BE49-F238E27FC236}">
                <a16:creationId xmlns:a16="http://schemas.microsoft.com/office/drawing/2014/main" id="{FCF0610D-7D98-2FC7-1A96-3BAA654C6819}"/>
              </a:ext>
            </a:extLst>
          </p:cNvPr>
          <p:cNvSpPr>
            <a:spLocks noGrp="1"/>
          </p:cNvSpPr>
          <p:nvPr>
            <p:ph type="subTitle" idx="1"/>
          </p:nvPr>
        </p:nvSpPr>
        <p:spPr>
          <a:xfrm>
            <a:off x="731520" y="2218370"/>
            <a:ext cx="11018520" cy="3199452"/>
          </a:xfrm>
        </p:spPr>
        <p:txBody>
          <a:bodyPr>
            <a:normAutofit lnSpcReduction="10000"/>
          </a:bodyPr>
          <a:lstStyle/>
          <a:p>
            <a:pPr algn="ctr"/>
            <a:r>
              <a:rPr lang="en-IN" b="1" dirty="0">
                <a:solidFill>
                  <a:srgbClr val="002060"/>
                </a:solidFill>
                <a:latin typeface="Segoe UI" panose="020B0502040204020203" pitchFamily="34" charset="0"/>
                <a:cs typeface="Segoe UI" panose="020B0502040204020203" pitchFamily="34" charset="0"/>
              </a:rPr>
              <a:t>Group Members: </a:t>
            </a:r>
          </a:p>
          <a:p>
            <a:pPr algn="ctr"/>
            <a:r>
              <a:rPr lang="en-IN" sz="2000" dirty="0">
                <a:solidFill>
                  <a:srgbClr val="002060"/>
                </a:solidFill>
                <a:latin typeface="Segoe UI" panose="020B0502040204020203" pitchFamily="34" charset="0"/>
                <a:cs typeface="Segoe UI" panose="020B0502040204020203" pitchFamily="34" charset="0"/>
              </a:rPr>
              <a:t>(Anish </a:t>
            </a:r>
            <a:r>
              <a:rPr lang="en-IN" sz="2000" dirty="0" err="1">
                <a:solidFill>
                  <a:srgbClr val="002060"/>
                </a:solidFill>
                <a:latin typeface="Segoe UI" panose="020B0502040204020203" pitchFamily="34" charset="0"/>
                <a:cs typeface="Segoe UI" panose="020B0502040204020203" pitchFamily="34" charset="0"/>
              </a:rPr>
              <a:t>kamble</a:t>
            </a:r>
            <a:r>
              <a:rPr lang="en-IN" sz="2000" dirty="0">
                <a:solidFill>
                  <a:srgbClr val="002060"/>
                </a:solidFill>
                <a:latin typeface="Segoe UI" panose="020B0502040204020203" pitchFamily="34" charset="0"/>
                <a:cs typeface="Segoe UI" panose="020B0502040204020203" pitchFamily="34" charset="0"/>
              </a:rPr>
              <a:t>- 21101b0017)</a:t>
            </a:r>
          </a:p>
          <a:p>
            <a:pPr algn="ctr"/>
            <a:r>
              <a:rPr lang="en-IN" sz="2000" dirty="0">
                <a:solidFill>
                  <a:srgbClr val="002060"/>
                </a:solidFill>
                <a:latin typeface="Segoe UI" panose="020B0502040204020203" pitchFamily="34" charset="0"/>
                <a:cs typeface="Segoe UI" panose="020B0502040204020203" pitchFamily="34" charset="0"/>
              </a:rPr>
              <a:t>(irfan </a:t>
            </a:r>
            <a:r>
              <a:rPr lang="en-IN" sz="2000" dirty="0" err="1">
                <a:solidFill>
                  <a:srgbClr val="002060"/>
                </a:solidFill>
                <a:latin typeface="Segoe UI" panose="020B0502040204020203" pitchFamily="34" charset="0"/>
                <a:cs typeface="Segoe UI" panose="020B0502040204020203" pitchFamily="34" charset="0"/>
              </a:rPr>
              <a:t>ansari</a:t>
            </a:r>
            <a:r>
              <a:rPr lang="en-IN" sz="2000" dirty="0">
                <a:solidFill>
                  <a:srgbClr val="002060"/>
                </a:solidFill>
                <a:latin typeface="Segoe UI" panose="020B0502040204020203" pitchFamily="34" charset="0"/>
                <a:cs typeface="Segoe UI" panose="020B0502040204020203" pitchFamily="34" charset="0"/>
              </a:rPr>
              <a:t>- 21101b0038)</a:t>
            </a:r>
          </a:p>
          <a:p>
            <a:pPr algn="ctr"/>
            <a:r>
              <a:rPr lang="en-IN" sz="2000" dirty="0">
                <a:solidFill>
                  <a:srgbClr val="002060"/>
                </a:solidFill>
                <a:latin typeface="Segoe UI" panose="020B0502040204020203" pitchFamily="34" charset="0"/>
                <a:cs typeface="Segoe UI" panose="020B0502040204020203" pitchFamily="34" charset="0"/>
              </a:rPr>
              <a:t>(</a:t>
            </a:r>
            <a:r>
              <a:rPr lang="en-IN" sz="2000" dirty="0" err="1">
                <a:solidFill>
                  <a:srgbClr val="002060"/>
                </a:solidFill>
                <a:latin typeface="Segoe UI" panose="020B0502040204020203" pitchFamily="34" charset="0"/>
                <a:cs typeface="Segoe UI" panose="020B0502040204020203" pitchFamily="34" charset="0"/>
              </a:rPr>
              <a:t>devank</a:t>
            </a:r>
            <a:r>
              <a:rPr lang="en-IN" sz="2000" dirty="0">
                <a:solidFill>
                  <a:srgbClr val="002060"/>
                </a:solidFill>
                <a:latin typeface="Segoe UI" panose="020B0502040204020203" pitchFamily="34" charset="0"/>
                <a:cs typeface="Segoe UI" panose="020B0502040204020203" pitchFamily="34" charset="0"/>
              </a:rPr>
              <a:t> </a:t>
            </a:r>
            <a:r>
              <a:rPr lang="en-IN" sz="2000" dirty="0" err="1">
                <a:solidFill>
                  <a:srgbClr val="002060"/>
                </a:solidFill>
                <a:latin typeface="Segoe UI" panose="020B0502040204020203" pitchFamily="34" charset="0"/>
                <a:cs typeface="Segoe UI" panose="020B0502040204020203" pitchFamily="34" charset="0"/>
              </a:rPr>
              <a:t>shinde</a:t>
            </a:r>
            <a:r>
              <a:rPr lang="en-IN" sz="2000" dirty="0">
                <a:solidFill>
                  <a:srgbClr val="002060"/>
                </a:solidFill>
                <a:latin typeface="Segoe UI" panose="020B0502040204020203" pitchFamily="34" charset="0"/>
                <a:cs typeface="Segoe UI" panose="020B0502040204020203" pitchFamily="34" charset="0"/>
              </a:rPr>
              <a:t>- 21101b0047)</a:t>
            </a:r>
          </a:p>
          <a:p>
            <a:pPr algn="ctr"/>
            <a:endParaRPr lang="en-IN" sz="2200" b="1" dirty="0">
              <a:solidFill>
                <a:srgbClr val="002060"/>
              </a:solidFill>
              <a:latin typeface="Segoe UI" panose="020B0502040204020203" pitchFamily="34" charset="0"/>
              <a:cs typeface="Segoe UI" panose="020B0502040204020203" pitchFamily="34" charset="0"/>
            </a:endParaRPr>
          </a:p>
          <a:p>
            <a:pPr algn="ctr"/>
            <a:r>
              <a:rPr lang="en-IN" sz="2200" b="1" dirty="0">
                <a:solidFill>
                  <a:srgbClr val="002060"/>
                </a:solidFill>
                <a:latin typeface="Segoe UI" panose="020B0502040204020203" pitchFamily="34" charset="0"/>
                <a:cs typeface="Segoe UI" panose="020B0502040204020203" pitchFamily="34" charset="0"/>
              </a:rPr>
              <a:t>Under the guidance of</a:t>
            </a:r>
          </a:p>
          <a:p>
            <a:pPr algn="ctr"/>
            <a:r>
              <a:rPr lang="en-IN" b="1" dirty="0">
                <a:solidFill>
                  <a:srgbClr val="002060"/>
                </a:solidFill>
                <a:latin typeface="Segoe UI" panose="020B0502040204020203" pitchFamily="34" charset="0"/>
                <a:cs typeface="Segoe UI" panose="020B0502040204020203" pitchFamily="34" charset="0"/>
              </a:rPr>
              <a:t>(Prof. </a:t>
            </a:r>
            <a:r>
              <a:rPr lang="en-IN" b="1" dirty="0" err="1">
                <a:solidFill>
                  <a:srgbClr val="002060"/>
                </a:solidFill>
                <a:latin typeface="Segoe UI" panose="020B0502040204020203" pitchFamily="34" charset="0"/>
                <a:cs typeface="Segoe UI" panose="020B0502040204020203" pitchFamily="34" charset="0"/>
              </a:rPr>
              <a:t>neha</a:t>
            </a:r>
            <a:r>
              <a:rPr lang="en-IN" b="1" dirty="0">
                <a:solidFill>
                  <a:srgbClr val="002060"/>
                </a:solidFill>
                <a:latin typeface="Segoe UI" panose="020B0502040204020203" pitchFamily="34" charset="0"/>
                <a:cs typeface="Segoe UI" panose="020B0502040204020203" pitchFamily="34" charset="0"/>
              </a:rPr>
              <a:t> kudu)</a:t>
            </a:r>
          </a:p>
        </p:txBody>
      </p:sp>
      <p:sp>
        <p:nvSpPr>
          <p:cNvPr id="4" name="Title 1">
            <a:extLst>
              <a:ext uri="{FF2B5EF4-FFF2-40B4-BE49-F238E27FC236}">
                <a16:creationId xmlns:a16="http://schemas.microsoft.com/office/drawing/2014/main" id="{F3360B6D-FE79-7474-0376-F79716844A36}"/>
              </a:ext>
            </a:extLst>
          </p:cNvPr>
          <p:cNvSpPr txBox="1">
            <a:spLocks/>
          </p:cNvSpPr>
          <p:nvPr/>
        </p:nvSpPr>
        <p:spPr>
          <a:xfrm>
            <a:off x="0" y="0"/>
            <a:ext cx="12192000" cy="1303021"/>
          </a:xfrm>
          <a:prstGeom prst="rect">
            <a:avLst/>
          </a:prstGeom>
        </p:spPr>
        <p:txBody>
          <a:bodyPr vert="horz" lIns="91440" tIns="45720" rIns="91440" bIns="45720" rtlCol="0" anchor="b">
            <a:normAutofit fontScale="9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4000"/>
              </a:lnSpc>
            </a:pPr>
            <a:r>
              <a:rPr lang="en-IN" sz="3600" b="1" dirty="0">
                <a:latin typeface="Segoe UI" panose="020B0502040204020203" pitchFamily="34" charset="0"/>
                <a:cs typeface="Segoe UI" panose="020B0502040204020203" pitchFamily="34" charset="0"/>
              </a:rPr>
              <a:t>Department of Information Technology</a:t>
            </a:r>
          </a:p>
          <a:p>
            <a:pPr>
              <a:lnSpc>
                <a:spcPct val="124000"/>
              </a:lnSpc>
            </a:pPr>
            <a:r>
              <a:rPr lang="en-IN" sz="2400" b="1" dirty="0">
                <a:latin typeface="Segoe UI" panose="020B0502040204020203" pitchFamily="34" charset="0"/>
                <a:cs typeface="Segoe UI" panose="020B0502040204020203" pitchFamily="34" charset="0"/>
              </a:rPr>
              <a:t>BE Major Project</a:t>
            </a:r>
          </a:p>
          <a:p>
            <a:pPr>
              <a:lnSpc>
                <a:spcPct val="124000"/>
              </a:lnSpc>
            </a:pPr>
            <a:r>
              <a:rPr lang="en-IN" sz="2400" b="1" dirty="0">
                <a:latin typeface="Segoe UI" panose="020B0502040204020203" pitchFamily="34" charset="0"/>
                <a:cs typeface="Segoe UI" panose="020B0502040204020203" pitchFamily="34" charset="0"/>
              </a:rPr>
              <a:t>Semester: VIII</a:t>
            </a:r>
          </a:p>
        </p:txBody>
      </p:sp>
      <p:sp>
        <p:nvSpPr>
          <p:cNvPr id="6" name="Title 1">
            <a:extLst>
              <a:ext uri="{FF2B5EF4-FFF2-40B4-BE49-F238E27FC236}">
                <a16:creationId xmlns:a16="http://schemas.microsoft.com/office/drawing/2014/main" id="{EF52A96C-5CD5-A16B-E198-7AEAE04166BA}"/>
              </a:ext>
            </a:extLst>
          </p:cNvPr>
          <p:cNvSpPr txBox="1">
            <a:spLocks/>
          </p:cNvSpPr>
          <p:nvPr/>
        </p:nvSpPr>
        <p:spPr>
          <a:xfrm>
            <a:off x="1524000" y="5818981"/>
            <a:ext cx="9144000" cy="50387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400" dirty="0">
                <a:latin typeface="Segoe UI" panose="020B0502040204020203" pitchFamily="34" charset="0"/>
                <a:cs typeface="Segoe UI" panose="020B0502040204020203" pitchFamily="34" charset="0"/>
              </a:rPr>
              <a:t>AY 2024-25</a:t>
            </a:r>
          </a:p>
        </p:txBody>
      </p:sp>
    </p:spTree>
    <p:extLst>
      <p:ext uri="{BB962C8B-B14F-4D97-AF65-F5344CB8AC3E}">
        <p14:creationId xmlns:p14="http://schemas.microsoft.com/office/powerpoint/2010/main" val="4357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5334C952-B4DE-1DDF-42D9-727CB4DCC6A9}"/>
              </a:ext>
            </a:extLst>
          </p:cNvPr>
          <p:cNvSpPr txBox="1"/>
          <p:nvPr/>
        </p:nvSpPr>
        <p:spPr>
          <a:xfrm>
            <a:off x="1222511" y="844827"/>
            <a:ext cx="9372601" cy="830997"/>
          </a:xfrm>
          <a:prstGeom prst="rect">
            <a:avLst/>
          </a:prstGeom>
          <a:noFill/>
        </p:spPr>
        <p:txBody>
          <a:bodyPr wrap="square" rtlCol="0">
            <a:spAutoFit/>
          </a:bodyPr>
          <a:lstStyle/>
          <a:p>
            <a:r>
              <a:rPr lang="en-IN" sz="4800">
                <a:latin typeface="Calibri Light (Headings)"/>
              </a:rPr>
              <a:t>Literature</a:t>
            </a:r>
            <a:r>
              <a:rPr lang="en-IN" sz="4800"/>
              <a:t> </a:t>
            </a:r>
            <a:r>
              <a:rPr lang="en-IN" sz="4800">
                <a:latin typeface="Calibri Light (Headings)"/>
              </a:rPr>
              <a:t>Survey &amp; Existing Papers</a:t>
            </a:r>
            <a:endParaRPr lang="en-IN" sz="4800" dirty="0">
              <a:latin typeface="Calibri Light (Headings)"/>
            </a:endParaRPr>
          </a:p>
        </p:txBody>
      </p:sp>
      <p:graphicFrame>
        <p:nvGraphicFramePr>
          <p:cNvPr id="5" name="Content Placeholder 4">
            <a:extLst>
              <a:ext uri="{FF2B5EF4-FFF2-40B4-BE49-F238E27FC236}">
                <a16:creationId xmlns:a16="http://schemas.microsoft.com/office/drawing/2014/main" id="{03FAA635-FE21-C9EE-04CA-9CC81B25A7E7}"/>
              </a:ext>
            </a:extLst>
          </p:cNvPr>
          <p:cNvGraphicFramePr>
            <a:graphicFrameLocks noGrp="1"/>
          </p:cNvGraphicFramePr>
          <p:nvPr>
            <p:ph idx="1"/>
            <p:extLst>
              <p:ext uri="{D42A27DB-BD31-4B8C-83A1-F6EECF244321}">
                <p14:modId xmlns:p14="http://schemas.microsoft.com/office/powerpoint/2010/main" val="443140030"/>
              </p:ext>
            </p:extLst>
          </p:nvPr>
        </p:nvGraphicFramePr>
        <p:xfrm>
          <a:off x="2499115" y="1843735"/>
          <a:ext cx="7254096" cy="4027782"/>
        </p:xfrm>
        <a:graphic>
          <a:graphicData uri="http://schemas.openxmlformats.org/drawingml/2006/table">
            <a:tbl>
              <a:tblPr>
                <a:tableStyleId>{2D5ABB26-0587-4C30-8999-92F81FD0307C}</a:tableStyleId>
              </a:tblPr>
              <a:tblGrid>
                <a:gridCol w="1813524">
                  <a:extLst>
                    <a:ext uri="{9D8B030D-6E8A-4147-A177-3AD203B41FA5}">
                      <a16:colId xmlns:a16="http://schemas.microsoft.com/office/drawing/2014/main" val="2645939407"/>
                    </a:ext>
                  </a:extLst>
                </a:gridCol>
                <a:gridCol w="1813524">
                  <a:extLst>
                    <a:ext uri="{9D8B030D-6E8A-4147-A177-3AD203B41FA5}">
                      <a16:colId xmlns:a16="http://schemas.microsoft.com/office/drawing/2014/main" val="3190315044"/>
                    </a:ext>
                  </a:extLst>
                </a:gridCol>
                <a:gridCol w="1813524">
                  <a:extLst>
                    <a:ext uri="{9D8B030D-6E8A-4147-A177-3AD203B41FA5}">
                      <a16:colId xmlns:a16="http://schemas.microsoft.com/office/drawing/2014/main" val="4035752016"/>
                    </a:ext>
                  </a:extLst>
                </a:gridCol>
                <a:gridCol w="1813524">
                  <a:extLst>
                    <a:ext uri="{9D8B030D-6E8A-4147-A177-3AD203B41FA5}">
                      <a16:colId xmlns:a16="http://schemas.microsoft.com/office/drawing/2014/main" val="2833467471"/>
                    </a:ext>
                  </a:extLst>
                </a:gridCol>
              </a:tblGrid>
              <a:tr h="263785">
                <a:tc>
                  <a:txBody>
                    <a:bodyPr/>
                    <a:lstStyle/>
                    <a:p>
                      <a:r>
                        <a:rPr lang="en-IN" sz="1300" b="1" dirty="0"/>
                        <a:t>Paper</a:t>
                      </a:r>
                      <a:endParaRPr lang="en-IN" sz="1300" dirty="0"/>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b="1"/>
                        <a:t>Technology Used</a:t>
                      </a:r>
                      <a:endParaRPr lang="en-IN" sz="1300"/>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b="1"/>
                        <a:t>Application</a:t>
                      </a:r>
                      <a:endParaRPr lang="en-IN" sz="1300"/>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b="1"/>
                        <a:t>Key Findings</a:t>
                      </a:r>
                      <a:endParaRPr lang="en-IN" sz="1300"/>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91453190"/>
                  </a:ext>
                </a:extLst>
              </a:tr>
              <a:tr h="659463">
                <a:tc>
                  <a:txBody>
                    <a:bodyPr/>
                    <a:lstStyle/>
                    <a:p>
                      <a:r>
                        <a:rPr lang="en-IN" sz="1300" dirty="0" err="1"/>
                        <a:t>Kaissis</a:t>
                      </a:r>
                      <a:r>
                        <a:rPr lang="en-IN" sz="1300" dirty="0"/>
                        <a:t> et al., Nature Mach. </a:t>
                      </a:r>
                      <a:r>
                        <a:rPr lang="en-IN" sz="1300" dirty="0" err="1"/>
                        <a:t>Intell</a:t>
                      </a:r>
                      <a:r>
                        <a:rPr lang="en-IN" sz="1300" dirty="0"/>
                        <a:t>., 2020</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dirty="0"/>
                        <a:t>Federated Learning</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a:t>Medical Imaging</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FL preserves privacy without sacrificing performance</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293865"/>
                  </a:ext>
                </a:extLst>
              </a:tr>
              <a:tr h="659463">
                <a:tc>
                  <a:txBody>
                    <a:bodyPr/>
                    <a:lstStyle/>
                    <a:p>
                      <a:r>
                        <a:rPr lang="da-DK" sz="1300"/>
                        <a:t>Sheller et al., Brainlesion, 2019</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a:t>FL (Multi-institutional setup)</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a:t>Brain Tumor Segmentation</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a:t>Feasible collaborative training without data sharing</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5891732"/>
                  </a:ext>
                </a:extLst>
              </a:tr>
              <a:tr h="461624">
                <a:tc>
                  <a:txBody>
                    <a:bodyPr/>
                    <a:lstStyle/>
                    <a:p>
                      <a:r>
                        <a:rPr lang="en-IN" sz="1300"/>
                        <a:t>Kuo et al., JAMA, 2017</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dirty="0"/>
                        <a:t>Blockchain</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a:t>Biomedical Data Management</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a:t>Ensures trust, integrity, and access control</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8710381"/>
                  </a:ext>
                </a:extLst>
              </a:tr>
              <a:tr h="659463">
                <a:tc>
                  <a:txBody>
                    <a:bodyPr/>
                    <a:lstStyle/>
                    <a:p>
                      <a:r>
                        <a:rPr lang="en-IN" sz="1300"/>
                        <a:t>Nguyen et al., IEEE Trans. Intell. Transp. Syst., 2021</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a:t>FL + Blockchain</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dirty="0"/>
                        <a:t>Autonomous Systems</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a:t>Blockchain adds verifiability and prevents update tampering</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8079748"/>
                  </a:ext>
                </a:extLst>
              </a:tr>
              <a:tr h="659463">
                <a:tc>
                  <a:txBody>
                    <a:bodyPr/>
                    <a:lstStyle/>
                    <a:p>
                      <a:r>
                        <a:rPr lang="da-DK" sz="1300"/>
                        <a:t>Dayan et al., Nature Medicine, 2021</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a:t>Federated Learning</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a:t>COVID-19 Outcome Prediction</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a:t>FL is effective across hospitals for real-time model sharing</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6107748"/>
                  </a:ext>
                </a:extLst>
              </a:tr>
              <a:tr h="659463">
                <a:tc>
                  <a:txBody>
                    <a:bodyPr/>
                    <a:lstStyle/>
                    <a:p>
                      <a:r>
                        <a:rPr lang="en-IN" sz="1300"/>
                        <a:t>Rieke et al., npj Digital Medicine, 2020</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a:t>Federated Learning</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a:t>Digital Health</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300" dirty="0"/>
                        <a:t>FL enhances generalizability in multi-</a:t>
                      </a:r>
                      <a:r>
                        <a:rPr lang="en-IN" sz="1300" dirty="0" err="1"/>
                        <a:t>center</a:t>
                      </a:r>
                      <a:r>
                        <a:rPr lang="en-IN" sz="1300" dirty="0"/>
                        <a:t> studies</a:t>
                      </a:r>
                    </a:p>
                  </a:txBody>
                  <a:tcPr marL="65946" marR="65946" marT="32973" marB="3297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0987511"/>
                  </a:ext>
                </a:extLst>
              </a:tr>
            </a:tbl>
          </a:graphicData>
        </a:graphic>
      </p:graphicFrame>
    </p:spTree>
    <p:extLst>
      <p:ext uri="{BB962C8B-B14F-4D97-AF65-F5344CB8AC3E}">
        <p14:creationId xmlns:p14="http://schemas.microsoft.com/office/powerpoint/2010/main" val="2879604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CC1F8ACE-7E77-2C03-B5DD-124062D99099}"/>
              </a:ext>
            </a:extLst>
          </p:cNvPr>
          <p:cNvSpPr>
            <a:spLocks noGrp="1"/>
          </p:cNvSpPr>
          <p:nvPr>
            <p:ph type="title"/>
          </p:nvPr>
        </p:nvSpPr>
        <p:spPr/>
        <p:txBody>
          <a:bodyPr/>
          <a:lstStyle/>
          <a:p>
            <a:r>
              <a:rPr lang="en-US" dirty="0"/>
              <a:t>Technology Stack</a:t>
            </a:r>
            <a:endParaRPr lang="en-IN" dirty="0"/>
          </a:p>
        </p:txBody>
      </p:sp>
      <p:graphicFrame>
        <p:nvGraphicFramePr>
          <p:cNvPr id="7" name="Content Placeholder 6">
            <a:extLst>
              <a:ext uri="{FF2B5EF4-FFF2-40B4-BE49-F238E27FC236}">
                <a16:creationId xmlns:a16="http://schemas.microsoft.com/office/drawing/2014/main" id="{CC5687E0-7A3C-D798-907B-B7AA065F105B}"/>
              </a:ext>
            </a:extLst>
          </p:cNvPr>
          <p:cNvGraphicFramePr>
            <a:graphicFrameLocks noGrp="1"/>
          </p:cNvGraphicFramePr>
          <p:nvPr>
            <p:ph idx="1"/>
            <p:extLst>
              <p:ext uri="{D42A27DB-BD31-4B8C-83A1-F6EECF244321}">
                <p14:modId xmlns:p14="http://schemas.microsoft.com/office/powerpoint/2010/main" val="502067513"/>
              </p:ext>
            </p:extLst>
          </p:nvPr>
        </p:nvGraphicFramePr>
        <p:xfrm>
          <a:off x="1951637" y="1839526"/>
          <a:ext cx="8349051" cy="4036200"/>
        </p:xfrm>
        <a:graphic>
          <a:graphicData uri="http://schemas.openxmlformats.org/drawingml/2006/table">
            <a:tbl>
              <a:tblPr>
                <a:tableStyleId>{5DA37D80-6434-44D0-A028-1B22A696006F}</a:tableStyleId>
              </a:tblPr>
              <a:tblGrid>
                <a:gridCol w="2783017">
                  <a:extLst>
                    <a:ext uri="{9D8B030D-6E8A-4147-A177-3AD203B41FA5}">
                      <a16:colId xmlns:a16="http://schemas.microsoft.com/office/drawing/2014/main" val="3139671193"/>
                    </a:ext>
                  </a:extLst>
                </a:gridCol>
                <a:gridCol w="2783017">
                  <a:extLst>
                    <a:ext uri="{9D8B030D-6E8A-4147-A177-3AD203B41FA5}">
                      <a16:colId xmlns:a16="http://schemas.microsoft.com/office/drawing/2014/main" val="1349410242"/>
                    </a:ext>
                  </a:extLst>
                </a:gridCol>
                <a:gridCol w="2783017">
                  <a:extLst>
                    <a:ext uri="{9D8B030D-6E8A-4147-A177-3AD203B41FA5}">
                      <a16:colId xmlns:a16="http://schemas.microsoft.com/office/drawing/2014/main" val="2862717661"/>
                    </a:ext>
                  </a:extLst>
                </a:gridCol>
              </a:tblGrid>
              <a:tr h="303602">
                <a:tc>
                  <a:txBody>
                    <a:bodyPr/>
                    <a:lstStyle/>
                    <a:p>
                      <a:r>
                        <a:rPr lang="en-IN" sz="1500" b="1"/>
                        <a:t>Component</a:t>
                      </a:r>
                      <a:endParaRPr lang="en-IN" sz="1500"/>
                    </a:p>
                  </a:txBody>
                  <a:tcPr marL="75900" marR="75900" marT="37950" marB="37950" anchor="ctr"/>
                </a:tc>
                <a:tc>
                  <a:txBody>
                    <a:bodyPr/>
                    <a:lstStyle/>
                    <a:p>
                      <a:r>
                        <a:rPr lang="en-IN" sz="1500" b="1"/>
                        <a:t>Technology</a:t>
                      </a:r>
                      <a:endParaRPr lang="en-IN" sz="1500"/>
                    </a:p>
                  </a:txBody>
                  <a:tcPr marL="75900" marR="75900" marT="37950" marB="37950" anchor="ctr"/>
                </a:tc>
                <a:tc>
                  <a:txBody>
                    <a:bodyPr/>
                    <a:lstStyle/>
                    <a:p>
                      <a:r>
                        <a:rPr lang="en-IN" sz="1500" b="1"/>
                        <a:t>Purpose</a:t>
                      </a:r>
                      <a:endParaRPr lang="en-IN" sz="1500"/>
                    </a:p>
                  </a:txBody>
                  <a:tcPr marL="75900" marR="75900" marT="37950" marB="37950" anchor="ctr"/>
                </a:tc>
                <a:extLst>
                  <a:ext uri="{0D108BD9-81ED-4DB2-BD59-A6C34878D82A}">
                    <a16:rowId xmlns:a16="http://schemas.microsoft.com/office/drawing/2014/main" val="1381398584"/>
                  </a:ext>
                </a:extLst>
              </a:tr>
              <a:tr h="531303">
                <a:tc>
                  <a:txBody>
                    <a:bodyPr/>
                    <a:lstStyle/>
                    <a:p>
                      <a:r>
                        <a:rPr lang="en-IN" sz="1500" dirty="0"/>
                        <a:t>Model Training</a:t>
                      </a:r>
                    </a:p>
                  </a:txBody>
                  <a:tcPr marL="75900" marR="75900" marT="37950" marB="37950" anchor="ctr"/>
                </a:tc>
                <a:tc>
                  <a:txBody>
                    <a:bodyPr/>
                    <a:lstStyle/>
                    <a:p>
                      <a:r>
                        <a:rPr lang="en-IN" sz="1500"/>
                        <a:t>TensorFlow, Keras</a:t>
                      </a:r>
                    </a:p>
                  </a:txBody>
                  <a:tcPr marL="75900" marR="75900" marT="37950" marB="37950" anchor="ctr"/>
                </a:tc>
                <a:tc>
                  <a:txBody>
                    <a:bodyPr/>
                    <a:lstStyle/>
                    <a:p>
                      <a:r>
                        <a:rPr lang="en-US" sz="1500"/>
                        <a:t>Build and train CNN models on medical image data</a:t>
                      </a:r>
                    </a:p>
                  </a:txBody>
                  <a:tcPr marL="75900" marR="75900" marT="37950" marB="37950" anchor="ctr"/>
                </a:tc>
                <a:extLst>
                  <a:ext uri="{0D108BD9-81ED-4DB2-BD59-A6C34878D82A}">
                    <a16:rowId xmlns:a16="http://schemas.microsoft.com/office/drawing/2014/main" val="4235725965"/>
                  </a:ext>
                </a:extLst>
              </a:tr>
              <a:tr h="531303">
                <a:tc>
                  <a:txBody>
                    <a:bodyPr/>
                    <a:lstStyle/>
                    <a:p>
                      <a:r>
                        <a:rPr lang="en-IN" sz="1500"/>
                        <a:t>Federated Learning</a:t>
                      </a:r>
                    </a:p>
                  </a:txBody>
                  <a:tcPr marL="75900" marR="75900" marT="37950" marB="37950" anchor="ctr"/>
                </a:tc>
                <a:tc>
                  <a:txBody>
                    <a:bodyPr/>
                    <a:lstStyle/>
                    <a:p>
                      <a:r>
                        <a:rPr lang="en-IN" sz="1500"/>
                        <a:t>Flower Framework</a:t>
                      </a:r>
                    </a:p>
                  </a:txBody>
                  <a:tcPr marL="75900" marR="75900" marT="37950" marB="37950" anchor="ctr"/>
                </a:tc>
                <a:tc>
                  <a:txBody>
                    <a:bodyPr/>
                    <a:lstStyle/>
                    <a:p>
                      <a:r>
                        <a:rPr lang="en-US" sz="1500"/>
                        <a:t>Coordinate local training and global aggregation</a:t>
                      </a:r>
                    </a:p>
                  </a:txBody>
                  <a:tcPr marL="75900" marR="75900" marT="37950" marB="37950" anchor="ctr"/>
                </a:tc>
                <a:extLst>
                  <a:ext uri="{0D108BD9-81ED-4DB2-BD59-A6C34878D82A}">
                    <a16:rowId xmlns:a16="http://schemas.microsoft.com/office/drawing/2014/main" val="69706249"/>
                  </a:ext>
                </a:extLst>
              </a:tr>
              <a:tr h="531303">
                <a:tc>
                  <a:txBody>
                    <a:bodyPr/>
                    <a:lstStyle/>
                    <a:p>
                      <a:r>
                        <a:rPr lang="en-IN" sz="1500"/>
                        <a:t>Blockchain</a:t>
                      </a:r>
                    </a:p>
                  </a:txBody>
                  <a:tcPr marL="75900" marR="75900" marT="37950" marB="37950" anchor="ctr"/>
                </a:tc>
                <a:tc>
                  <a:txBody>
                    <a:bodyPr/>
                    <a:lstStyle/>
                    <a:p>
                      <a:r>
                        <a:rPr lang="en-IN" sz="1500"/>
                        <a:t>Hyperledger Fabric</a:t>
                      </a:r>
                    </a:p>
                  </a:txBody>
                  <a:tcPr marL="75900" marR="75900" marT="37950" marB="37950" anchor="ctr"/>
                </a:tc>
                <a:tc>
                  <a:txBody>
                    <a:bodyPr/>
                    <a:lstStyle/>
                    <a:p>
                      <a:r>
                        <a:rPr lang="en-IN" sz="1500"/>
                        <a:t>Securely log model updates, ensure auditability</a:t>
                      </a:r>
                    </a:p>
                  </a:txBody>
                  <a:tcPr marL="75900" marR="75900" marT="37950" marB="37950" anchor="ctr"/>
                </a:tc>
                <a:extLst>
                  <a:ext uri="{0D108BD9-81ED-4DB2-BD59-A6C34878D82A}">
                    <a16:rowId xmlns:a16="http://schemas.microsoft.com/office/drawing/2014/main" val="3072751738"/>
                  </a:ext>
                </a:extLst>
              </a:tr>
              <a:tr h="531303">
                <a:tc>
                  <a:txBody>
                    <a:bodyPr/>
                    <a:lstStyle/>
                    <a:p>
                      <a:r>
                        <a:rPr lang="en-IN" sz="1500"/>
                        <a:t>Programming Language</a:t>
                      </a:r>
                    </a:p>
                  </a:txBody>
                  <a:tcPr marL="75900" marR="75900" marT="37950" marB="37950" anchor="ctr"/>
                </a:tc>
                <a:tc>
                  <a:txBody>
                    <a:bodyPr/>
                    <a:lstStyle/>
                    <a:p>
                      <a:r>
                        <a:rPr lang="en-IN" sz="1500"/>
                        <a:t>Python</a:t>
                      </a:r>
                    </a:p>
                  </a:txBody>
                  <a:tcPr marL="75900" marR="75900" marT="37950" marB="37950" anchor="ctr"/>
                </a:tc>
                <a:tc>
                  <a:txBody>
                    <a:bodyPr/>
                    <a:lstStyle/>
                    <a:p>
                      <a:r>
                        <a:rPr lang="en-US" sz="1500"/>
                        <a:t>Core development for ML, FL, and blockchain layers</a:t>
                      </a:r>
                    </a:p>
                  </a:txBody>
                  <a:tcPr marL="75900" marR="75900" marT="37950" marB="37950" anchor="ctr"/>
                </a:tc>
                <a:extLst>
                  <a:ext uri="{0D108BD9-81ED-4DB2-BD59-A6C34878D82A}">
                    <a16:rowId xmlns:a16="http://schemas.microsoft.com/office/drawing/2014/main" val="4105480814"/>
                  </a:ext>
                </a:extLst>
              </a:tr>
              <a:tr h="531303">
                <a:tc>
                  <a:txBody>
                    <a:bodyPr/>
                    <a:lstStyle/>
                    <a:p>
                      <a:r>
                        <a:rPr lang="en-IN" sz="1500"/>
                        <a:t>Data Communication</a:t>
                      </a:r>
                    </a:p>
                  </a:txBody>
                  <a:tcPr marL="75900" marR="75900" marT="37950" marB="37950" anchor="ctr"/>
                </a:tc>
                <a:tc>
                  <a:txBody>
                    <a:bodyPr/>
                    <a:lstStyle/>
                    <a:p>
                      <a:r>
                        <a:rPr lang="en-IN" sz="1500"/>
                        <a:t>REST APIs</a:t>
                      </a:r>
                    </a:p>
                  </a:txBody>
                  <a:tcPr marL="75900" marR="75900" marT="37950" marB="37950" anchor="ctr"/>
                </a:tc>
                <a:tc>
                  <a:txBody>
                    <a:bodyPr/>
                    <a:lstStyle/>
                    <a:p>
                      <a:r>
                        <a:rPr lang="en-US" sz="1500"/>
                        <a:t>Enable client-server interaction and update flow</a:t>
                      </a:r>
                    </a:p>
                  </a:txBody>
                  <a:tcPr marL="75900" marR="75900" marT="37950" marB="37950" anchor="ctr"/>
                </a:tc>
                <a:extLst>
                  <a:ext uri="{0D108BD9-81ED-4DB2-BD59-A6C34878D82A}">
                    <a16:rowId xmlns:a16="http://schemas.microsoft.com/office/drawing/2014/main" val="1754494999"/>
                  </a:ext>
                </a:extLst>
              </a:tr>
              <a:tr h="531303">
                <a:tc>
                  <a:txBody>
                    <a:bodyPr/>
                    <a:lstStyle/>
                    <a:p>
                      <a:r>
                        <a:rPr lang="en-IN" sz="1500"/>
                        <a:t>Image Processing</a:t>
                      </a:r>
                    </a:p>
                  </a:txBody>
                  <a:tcPr marL="75900" marR="75900" marT="37950" marB="37950" anchor="ctr"/>
                </a:tc>
                <a:tc>
                  <a:txBody>
                    <a:bodyPr/>
                    <a:lstStyle/>
                    <a:p>
                      <a:r>
                        <a:rPr lang="en-IN" sz="1500"/>
                        <a:t>OpenCV, NumPy</a:t>
                      </a:r>
                    </a:p>
                  </a:txBody>
                  <a:tcPr marL="75900" marR="75900" marT="37950" marB="37950" anchor="ctr"/>
                </a:tc>
                <a:tc>
                  <a:txBody>
                    <a:bodyPr/>
                    <a:lstStyle/>
                    <a:p>
                      <a:r>
                        <a:rPr lang="en-IN" sz="1500"/>
                        <a:t>Preprocess histopathology, mammography, ultrasound</a:t>
                      </a:r>
                    </a:p>
                  </a:txBody>
                  <a:tcPr marL="75900" marR="75900" marT="37950" marB="37950" anchor="ctr"/>
                </a:tc>
                <a:extLst>
                  <a:ext uri="{0D108BD9-81ED-4DB2-BD59-A6C34878D82A}">
                    <a16:rowId xmlns:a16="http://schemas.microsoft.com/office/drawing/2014/main" val="1507708964"/>
                  </a:ext>
                </a:extLst>
              </a:tr>
              <a:tr h="531303">
                <a:tc>
                  <a:txBody>
                    <a:bodyPr/>
                    <a:lstStyle/>
                    <a:p>
                      <a:r>
                        <a:rPr lang="en-IN" sz="1500"/>
                        <a:t>Evaluation &amp; Logging</a:t>
                      </a:r>
                    </a:p>
                  </a:txBody>
                  <a:tcPr marL="75900" marR="75900" marT="37950" marB="37950" anchor="ctr"/>
                </a:tc>
                <a:tc>
                  <a:txBody>
                    <a:bodyPr/>
                    <a:lstStyle/>
                    <a:p>
                      <a:r>
                        <a:rPr lang="en-IN" sz="1500"/>
                        <a:t>Matplotlib, TensorBoard</a:t>
                      </a:r>
                    </a:p>
                  </a:txBody>
                  <a:tcPr marL="75900" marR="75900" marT="37950" marB="37950" anchor="ctr"/>
                </a:tc>
                <a:tc>
                  <a:txBody>
                    <a:bodyPr/>
                    <a:lstStyle/>
                    <a:p>
                      <a:r>
                        <a:rPr lang="en-US" sz="1500" dirty="0"/>
                        <a:t>Visualize accuracy, loss, and training metrics</a:t>
                      </a:r>
                    </a:p>
                  </a:txBody>
                  <a:tcPr marL="75900" marR="75900" marT="37950" marB="37950" anchor="ctr"/>
                </a:tc>
                <a:extLst>
                  <a:ext uri="{0D108BD9-81ED-4DB2-BD59-A6C34878D82A}">
                    <a16:rowId xmlns:a16="http://schemas.microsoft.com/office/drawing/2014/main" val="1481533849"/>
                  </a:ext>
                </a:extLst>
              </a:tr>
            </a:tbl>
          </a:graphicData>
        </a:graphic>
      </p:graphicFrame>
    </p:spTree>
    <p:extLst>
      <p:ext uri="{BB962C8B-B14F-4D97-AF65-F5344CB8AC3E}">
        <p14:creationId xmlns:p14="http://schemas.microsoft.com/office/powerpoint/2010/main" val="4231252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0A65-DE82-845E-ECE2-AD898CD84BCD}"/>
              </a:ext>
            </a:extLst>
          </p:cNvPr>
          <p:cNvSpPr>
            <a:spLocks noGrp="1"/>
          </p:cNvSpPr>
          <p:nvPr>
            <p:ph type="title"/>
          </p:nvPr>
        </p:nvSpPr>
        <p:spPr/>
        <p:txBody>
          <a:bodyPr/>
          <a:lstStyle/>
          <a:p>
            <a:r>
              <a:rPr lang="en-US" dirty="0"/>
              <a:t>Implementation</a:t>
            </a:r>
          </a:p>
        </p:txBody>
      </p:sp>
      <p:sp>
        <p:nvSpPr>
          <p:cNvPr id="4" name="Date Placeholder 3">
            <a:extLst>
              <a:ext uri="{FF2B5EF4-FFF2-40B4-BE49-F238E27FC236}">
                <a16:creationId xmlns:a16="http://schemas.microsoft.com/office/drawing/2014/main" id="{7ED780B4-1F3C-A42D-E184-84FF150386F1}"/>
              </a:ext>
            </a:extLst>
          </p:cNvPr>
          <p:cNvSpPr>
            <a:spLocks noGrp="1"/>
          </p:cNvSpPr>
          <p:nvPr>
            <p:ph type="dt" sz="half" idx="10"/>
          </p:nvPr>
        </p:nvSpPr>
        <p:spPr/>
        <p:txBody>
          <a:bodyPr/>
          <a:lstStyle/>
          <a:p>
            <a:fld id="{8B5AB32B-B821-49EA-B0DE-6EBD0AEE73B0}" type="datetime1">
              <a:rPr lang="en-IN" smtClean="0"/>
              <a:t>18-04-2025</a:t>
            </a:fld>
            <a:endParaRPr lang="en-IN"/>
          </a:p>
        </p:txBody>
      </p:sp>
      <p:sp>
        <p:nvSpPr>
          <p:cNvPr id="5" name="Footer Placeholder 4">
            <a:extLst>
              <a:ext uri="{FF2B5EF4-FFF2-40B4-BE49-F238E27FC236}">
                <a16:creationId xmlns:a16="http://schemas.microsoft.com/office/drawing/2014/main" id="{4AD60638-249F-F5D8-33BC-A0E194DCF3DA}"/>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6E959B14-BAE4-7818-41E8-4795CCD2A76C}"/>
              </a:ext>
            </a:extLst>
          </p:cNvPr>
          <p:cNvSpPr>
            <a:spLocks noGrp="1"/>
          </p:cNvSpPr>
          <p:nvPr>
            <p:ph type="sldNum" sz="quarter" idx="12"/>
          </p:nvPr>
        </p:nvSpPr>
        <p:spPr/>
        <p:txBody>
          <a:bodyPr/>
          <a:lstStyle/>
          <a:p>
            <a:fld id="{3F4804D8-0F11-4816-8E84-7ED0EBE53121}" type="slidenum">
              <a:rPr lang="en-IN" smtClean="0"/>
              <a:t>12</a:t>
            </a:fld>
            <a:endParaRPr lang="en-IN"/>
          </a:p>
        </p:txBody>
      </p:sp>
      <p:sp>
        <p:nvSpPr>
          <p:cNvPr id="8" name="Rectangle 2">
            <a:extLst>
              <a:ext uri="{FF2B5EF4-FFF2-40B4-BE49-F238E27FC236}">
                <a16:creationId xmlns:a16="http://schemas.microsoft.com/office/drawing/2014/main" id="{63B56417-70CE-5EBB-CED9-BA469AF2FCB9}"/>
              </a:ext>
            </a:extLst>
          </p:cNvPr>
          <p:cNvSpPr>
            <a:spLocks noGrp="1" noChangeArrowheads="1"/>
          </p:cNvSpPr>
          <p:nvPr>
            <p:ph idx="1"/>
          </p:nvPr>
        </p:nvSpPr>
        <p:spPr bwMode="auto">
          <a:xfrm>
            <a:off x="1097280" y="1974914"/>
            <a:ext cx="499872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 Dataset Preparation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Assign and preprocess imaging data for each client (histopathology, mammography, ultrasound).</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solidFill>
                  <a:schemeClr val="tx1"/>
                </a:solidFill>
                <a:latin typeface="Arial" panose="020B0604020202020204" pitchFamily="34" charset="0"/>
              </a:rPr>
              <a:t>2 </a:t>
            </a:r>
            <a:r>
              <a:rPr kumimoji="0" lang="en-US" altLang="en-US" sz="1800" b="1" i="0" u="none" strike="noStrike" cap="none" normalizeH="0" baseline="0" dirty="0">
                <a:ln>
                  <a:noFill/>
                </a:ln>
                <a:solidFill>
                  <a:schemeClr val="tx1"/>
                </a:solidFill>
                <a:effectLst/>
                <a:latin typeface="Arial" panose="020B0604020202020204" pitchFamily="34" charset="0"/>
              </a:rPr>
              <a:t>: Local Model Training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Clients train CNN models on local data using TensorFlow without sharing raw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Federated Learning Setup</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Use the Flower framework to coordinate communication between server and clients.</a:t>
            </a:r>
          </a:p>
          <a:p>
            <a:pPr marL="0" indent="0" eaLnBrk="0" fontAlgn="base"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Arial" panose="020B0604020202020204" pitchFamily="34" charset="0"/>
              </a:rPr>
              <a:t>4 : Apply Blockchain Layer</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Hash and log model updates to Hyperledger Fabric for integrity and traceability.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076315DE-C9E3-125D-A923-BBE73959C4D4}"/>
              </a:ext>
            </a:extLst>
          </p:cNvPr>
          <p:cNvSpPr txBox="1"/>
          <p:nvPr/>
        </p:nvSpPr>
        <p:spPr>
          <a:xfrm>
            <a:off x="6858000" y="1974914"/>
            <a:ext cx="4297680" cy="34163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5: Model Aggregation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server validates hashes and aggregates weights using Federated Averaging (</a:t>
            </a:r>
            <a:r>
              <a:rPr kumimoji="0" lang="en-US" altLang="en-US" sz="1800" b="0" i="0" u="none" strike="noStrike" cap="none" normalizeH="0" baseline="0" dirty="0" err="1">
                <a:ln>
                  <a:noFill/>
                </a:ln>
                <a:solidFill>
                  <a:schemeClr val="tx1"/>
                </a:solidFill>
                <a:effectLst/>
                <a:latin typeface="Arial" panose="020B0604020202020204" pitchFamily="34" charset="0"/>
              </a:rPr>
              <a:t>FedAvg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6: Model Evaluation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Track performance metrics (Accuracy, AUC, Loss) over communication rounds.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7: Compliance Check</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Ensure the system meets HIPAA and GDPR requirements by keeping data local.</a:t>
            </a:r>
          </a:p>
          <a:p>
            <a:endParaRPr lang="en-IN" dirty="0"/>
          </a:p>
        </p:txBody>
      </p:sp>
    </p:spTree>
    <p:extLst>
      <p:ext uri="{BB962C8B-B14F-4D97-AF65-F5344CB8AC3E}">
        <p14:creationId xmlns:p14="http://schemas.microsoft.com/office/powerpoint/2010/main" val="296310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3D938-AE3C-CF6B-11EC-15AC9E8E03C9}"/>
              </a:ext>
            </a:extLst>
          </p:cNvPr>
          <p:cNvSpPr>
            <a:spLocks noGrp="1"/>
          </p:cNvSpPr>
          <p:nvPr>
            <p:ph type="title"/>
          </p:nvPr>
        </p:nvSpPr>
        <p:spPr>
          <a:xfrm>
            <a:off x="1097280" y="337842"/>
            <a:ext cx="10058400" cy="1450757"/>
          </a:xfrm>
        </p:spPr>
        <p:txBody>
          <a:bodyPr/>
          <a:lstStyle/>
          <a:p>
            <a:r>
              <a:rPr lang="en-US" dirty="0"/>
              <a:t>Result</a:t>
            </a:r>
          </a:p>
        </p:txBody>
      </p:sp>
      <p:sp>
        <p:nvSpPr>
          <p:cNvPr id="3" name="Date Placeholder 2">
            <a:extLst>
              <a:ext uri="{FF2B5EF4-FFF2-40B4-BE49-F238E27FC236}">
                <a16:creationId xmlns:a16="http://schemas.microsoft.com/office/drawing/2014/main" id="{DDC0FA1E-5A78-37B3-536F-2316BBA9D589}"/>
              </a:ext>
            </a:extLst>
          </p:cNvPr>
          <p:cNvSpPr>
            <a:spLocks noGrp="1"/>
          </p:cNvSpPr>
          <p:nvPr>
            <p:ph type="dt" sz="half" idx="10"/>
          </p:nvPr>
        </p:nvSpPr>
        <p:spPr/>
        <p:txBody>
          <a:bodyPr/>
          <a:lstStyle/>
          <a:p>
            <a:fld id="{88DA0E4A-5A6E-4F3D-80E3-B54538FD52B7}" type="datetime1">
              <a:rPr lang="en-IN" smtClean="0"/>
              <a:t>18-04-2025</a:t>
            </a:fld>
            <a:endParaRPr lang="en-IN"/>
          </a:p>
        </p:txBody>
      </p:sp>
      <p:sp>
        <p:nvSpPr>
          <p:cNvPr id="4" name="Footer Placeholder 3">
            <a:extLst>
              <a:ext uri="{FF2B5EF4-FFF2-40B4-BE49-F238E27FC236}">
                <a16:creationId xmlns:a16="http://schemas.microsoft.com/office/drawing/2014/main" id="{F5AFAE2C-6786-D390-4724-13B7204DBF5B}"/>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9D0F5DFF-D1E5-55D3-81FF-3A084DC06917}"/>
              </a:ext>
            </a:extLst>
          </p:cNvPr>
          <p:cNvSpPr>
            <a:spLocks noGrp="1"/>
          </p:cNvSpPr>
          <p:nvPr>
            <p:ph type="sldNum" sz="quarter" idx="12"/>
          </p:nvPr>
        </p:nvSpPr>
        <p:spPr/>
        <p:txBody>
          <a:bodyPr/>
          <a:lstStyle/>
          <a:p>
            <a:fld id="{3F4804D8-0F11-4816-8E84-7ED0EBE53121}" type="slidenum">
              <a:rPr lang="en-IN" smtClean="0"/>
              <a:t>13</a:t>
            </a:fld>
            <a:endParaRPr lang="en-IN"/>
          </a:p>
        </p:txBody>
      </p:sp>
      <p:grpSp>
        <p:nvGrpSpPr>
          <p:cNvPr id="6" name="Group 5">
            <a:extLst>
              <a:ext uri="{FF2B5EF4-FFF2-40B4-BE49-F238E27FC236}">
                <a16:creationId xmlns:a16="http://schemas.microsoft.com/office/drawing/2014/main" id="{1625586E-00AE-6807-5D64-A16D481AEEE9}"/>
              </a:ext>
            </a:extLst>
          </p:cNvPr>
          <p:cNvGrpSpPr>
            <a:grpSpLocks/>
          </p:cNvGrpSpPr>
          <p:nvPr/>
        </p:nvGrpSpPr>
        <p:grpSpPr>
          <a:xfrm>
            <a:off x="709623" y="1917692"/>
            <a:ext cx="5601726" cy="3465829"/>
            <a:chOff x="4572" y="4572"/>
            <a:chExt cx="5953125" cy="3465829"/>
          </a:xfrm>
        </p:grpSpPr>
        <p:pic>
          <p:nvPicPr>
            <p:cNvPr id="8" name="Image 25">
              <a:extLst>
                <a:ext uri="{FF2B5EF4-FFF2-40B4-BE49-F238E27FC236}">
                  <a16:creationId xmlns:a16="http://schemas.microsoft.com/office/drawing/2014/main" id="{919A616F-AA98-09EB-5165-A2E2BF6A0CC3}"/>
                </a:ext>
              </a:extLst>
            </p:cNvPr>
            <p:cNvPicPr/>
            <p:nvPr/>
          </p:nvPicPr>
          <p:blipFill>
            <a:blip r:embed="rId2" cstate="print"/>
            <a:stretch>
              <a:fillRect/>
            </a:stretch>
          </p:blipFill>
          <p:spPr>
            <a:xfrm>
              <a:off x="4572" y="6095"/>
              <a:ext cx="5949695" cy="3462527"/>
            </a:xfrm>
            <a:prstGeom prst="rect">
              <a:avLst/>
            </a:prstGeom>
          </p:spPr>
        </p:pic>
        <p:sp>
          <p:nvSpPr>
            <p:cNvPr id="9" name="Graphic 26">
              <a:extLst>
                <a:ext uri="{FF2B5EF4-FFF2-40B4-BE49-F238E27FC236}">
                  <a16:creationId xmlns:a16="http://schemas.microsoft.com/office/drawing/2014/main" id="{3CC7BC76-37F7-6302-6E4E-C73C812C3649}"/>
                </a:ext>
              </a:extLst>
            </p:cNvPr>
            <p:cNvSpPr/>
            <p:nvPr/>
          </p:nvSpPr>
          <p:spPr>
            <a:xfrm>
              <a:off x="4572" y="4572"/>
              <a:ext cx="5953125" cy="3465829"/>
            </a:xfrm>
            <a:custGeom>
              <a:avLst/>
              <a:gdLst/>
              <a:ahLst/>
              <a:cxnLst/>
              <a:rect l="l" t="t" r="r" b="b"/>
              <a:pathLst>
                <a:path w="5953125" h="3465829">
                  <a:moveTo>
                    <a:pt x="0" y="0"/>
                  </a:moveTo>
                  <a:lnTo>
                    <a:pt x="5952744" y="0"/>
                  </a:lnTo>
                  <a:lnTo>
                    <a:pt x="5952744" y="3465575"/>
                  </a:lnTo>
                  <a:lnTo>
                    <a:pt x="0" y="3465575"/>
                  </a:lnTo>
                  <a:lnTo>
                    <a:pt x="0" y="0"/>
                  </a:lnTo>
                  <a:close/>
                </a:path>
              </a:pathLst>
            </a:custGeom>
            <a:ln w="9144">
              <a:solidFill>
                <a:srgbClr val="000000"/>
              </a:solidFill>
              <a:prstDash val="solid"/>
            </a:ln>
          </p:spPr>
          <p:txBody>
            <a:bodyPr wrap="square" lIns="0" tIns="0" rIns="0" bIns="0" rtlCol="0">
              <a:prstTxWarp prst="textNoShape">
                <a:avLst/>
              </a:prstTxWarp>
              <a:noAutofit/>
            </a:bodyPr>
            <a:lstStyle/>
            <a:p>
              <a:endParaRPr lang="en-IN"/>
            </a:p>
          </p:txBody>
        </p:sp>
      </p:grpSp>
      <p:grpSp>
        <p:nvGrpSpPr>
          <p:cNvPr id="10" name="Group 9">
            <a:extLst>
              <a:ext uri="{FF2B5EF4-FFF2-40B4-BE49-F238E27FC236}">
                <a16:creationId xmlns:a16="http://schemas.microsoft.com/office/drawing/2014/main" id="{217D83F4-17B8-FBB6-F82E-E38DE28B7B56}"/>
              </a:ext>
            </a:extLst>
          </p:cNvPr>
          <p:cNvGrpSpPr>
            <a:grpSpLocks/>
          </p:cNvGrpSpPr>
          <p:nvPr/>
        </p:nvGrpSpPr>
        <p:grpSpPr>
          <a:xfrm>
            <a:off x="6685280" y="1917692"/>
            <a:ext cx="4905322" cy="3464050"/>
            <a:chOff x="4572" y="4572"/>
            <a:chExt cx="5953125" cy="2313940"/>
          </a:xfrm>
        </p:grpSpPr>
        <p:pic>
          <p:nvPicPr>
            <p:cNvPr id="11" name="Image 31">
              <a:extLst>
                <a:ext uri="{FF2B5EF4-FFF2-40B4-BE49-F238E27FC236}">
                  <a16:creationId xmlns:a16="http://schemas.microsoft.com/office/drawing/2014/main" id="{0F7F5484-97B3-AF03-BCC7-3B5997F11E0D}"/>
                </a:ext>
              </a:extLst>
            </p:cNvPr>
            <p:cNvPicPr/>
            <p:nvPr/>
          </p:nvPicPr>
          <p:blipFill>
            <a:blip r:embed="rId3" cstate="print"/>
            <a:stretch>
              <a:fillRect/>
            </a:stretch>
          </p:blipFill>
          <p:spPr>
            <a:xfrm>
              <a:off x="4572" y="6096"/>
              <a:ext cx="5949695" cy="2310383"/>
            </a:xfrm>
            <a:prstGeom prst="rect">
              <a:avLst/>
            </a:prstGeom>
          </p:spPr>
        </p:pic>
        <p:sp>
          <p:nvSpPr>
            <p:cNvPr id="12" name="Graphic 32">
              <a:extLst>
                <a:ext uri="{FF2B5EF4-FFF2-40B4-BE49-F238E27FC236}">
                  <a16:creationId xmlns:a16="http://schemas.microsoft.com/office/drawing/2014/main" id="{46D655E0-170A-ABCD-8D70-60F4E25FEB9A}"/>
                </a:ext>
              </a:extLst>
            </p:cNvPr>
            <p:cNvSpPr/>
            <p:nvPr/>
          </p:nvSpPr>
          <p:spPr>
            <a:xfrm>
              <a:off x="4572" y="4572"/>
              <a:ext cx="5953125" cy="2313940"/>
            </a:xfrm>
            <a:custGeom>
              <a:avLst/>
              <a:gdLst/>
              <a:ahLst/>
              <a:cxnLst/>
              <a:rect l="l" t="t" r="r" b="b"/>
              <a:pathLst>
                <a:path w="5953125" h="2313940">
                  <a:moveTo>
                    <a:pt x="0" y="0"/>
                  </a:moveTo>
                  <a:lnTo>
                    <a:pt x="5952744" y="0"/>
                  </a:lnTo>
                  <a:lnTo>
                    <a:pt x="5952744" y="2313432"/>
                  </a:lnTo>
                  <a:lnTo>
                    <a:pt x="0" y="2313432"/>
                  </a:lnTo>
                  <a:lnTo>
                    <a:pt x="0" y="0"/>
                  </a:lnTo>
                  <a:close/>
                </a:path>
              </a:pathLst>
            </a:custGeom>
            <a:ln w="9144">
              <a:solidFill>
                <a:srgbClr val="000000"/>
              </a:solidFill>
              <a:prstDash val="solid"/>
            </a:ln>
          </p:spPr>
          <p:txBody>
            <a:bodyPr wrap="square" lIns="0" tIns="0" rIns="0" bIns="0" rtlCol="0">
              <a:prstTxWarp prst="textNoShape">
                <a:avLst/>
              </a:prstTxWarp>
              <a:noAutofit/>
            </a:bodyPr>
            <a:lstStyle/>
            <a:p>
              <a:endParaRPr lang="en-IN"/>
            </a:p>
          </p:txBody>
        </p:sp>
      </p:grpSp>
      <p:sp>
        <p:nvSpPr>
          <p:cNvPr id="13" name="TextBox 12">
            <a:extLst>
              <a:ext uri="{FF2B5EF4-FFF2-40B4-BE49-F238E27FC236}">
                <a16:creationId xmlns:a16="http://schemas.microsoft.com/office/drawing/2014/main" id="{736021CD-F077-85E3-57C8-67D180707E9C}"/>
              </a:ext>
            </a:extLst>
          </p:cNvPr>
          <p:cNvSpPr txBox="1"/>
          <p:nvPr/>
        </p:nvSpPr>
        <p:spPr>
          <a:xfrm>
            <a:off x="5635487" y="5561090"/>
            <a:ext cx="3597965" cy="369332"/>
          </a:xfrm>
          <a:prstGeom prst="rect">
            <a:avLst/>
          </a:prstGeom>
          <a:noFill/>
        </p:spPr>
        <p:txBody>
          <a:bodyPr wrap="square" rtlCol="0">
            <a:spAutoFit/>
          </a:bodyPr>
          <a:lstStyle/>
          <a:p>
            <a:r>
              <a:rPr lang="en-IN" dirty="0"/>
              <a:t>LANDING PAGE</a:t>
            </a:r>
          </a:p>
        </p:txBody>
      </p:sp>
    </p:spTree>
    <p:extLst>
      <p:ext uri="{BB962C8B-B14F-4D97-AF65-F5344CB8AC3E}">
        <p14:creationId xmlns:p14="http://schemas.microsoft.com/office/powerpoint/2010/main" val="4170283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CF5F2-C01B-F892-4EBD-6D28DF084591}"/>
              </a:ext>
            </a:extLst>
          </p:cNvPr>
          <p:cNvSpPr>
            <a:spLocks noGrp="1"/>
          </p:cNvSpPr>
          <p:nvPr>
            <p:ph type="title"/>
          </p:nvPr>
        </p:nvSpPr>
        <p:spPr/>
        <p:txBody>
          <a:bodyPr/>
          <a:lstStyle/>
          <a:p>
            <a:r>
              <a:rPr lang="en-IN" dirty="0"/>
              <a:t>Result</a:t>
            </a:r>
          </a:p>
        </p:txBody>
      </p:sp>
      <p:sp>
        <p:nvSpPr>
          <p:cNvPr id="3" name="Date Placeholder 2">
            <a:extLst>
              <a:ext uri="{FF2B5EF4-FFF2-40B4-BE49-F238E27FC236}">
                <a16:creationId xmlns:a16="http://schemas.microsoft.com/office/drawing/2014/main" id="{5CF03D0D-1FD2-C1FF-DA75-1675CD75E792}"/>
              </a:ext>
            </a:extLst>
          </p:cNvPr>
          <p:cNvSpPr>
            <a:spLocks noGrp="1"/>
          </p:cNvSpPr>
          <p:nvPr>
            <p:ph type="dt" sz="half" idx="10"/>
          </p:nvPr>
        </p:nvSpPr>
        <p:spPr/>
        <p:txBody>
          <a:bodyPr/>
          <a:lstStyle/>
          <a:p>
            <a:fld id="{88DA0E4A-5A6E-4F3D-80E3-B54538FD52B7}" type="datetime1">
              <a:rPr lang="en-IN" smtClean="0"/>
              <a:t>18-04-2025</a:t>
            </a:fld>
            <a:endParaRPr lang="en-IN"/>
          </a:p>
        </p:txBody>
      </p:sp>
      <p:sp>
        <p:nvSpPr>
          <p:cNvPr id="4" name="Footer Placeholder 3">
            <a:extLst>
              <a:ext uri="{FF2B5EF4-FFF2-40B4-BE49-F238E27FC236}">
                <a16:creationId xmlns:a16="http://schemas.microsoft.com/office/drawing/2014/main" id="{383C757A-8138-1B5D-C52E-1A2D78DE547E}"/>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25F19821-B544-4A1E-5705-EA8ED327EC33}"/>
              </a:ext>
            </a:extLst>
          </p:cNvPr>
          <p:cNvSpPr>
            <a:spLocks noGrp="1"/>
          </p:cNvSpPr>
          <p:nvPr>
            <p:ph type="sldNum" sz="quarter" idx="12"/>
          </p:nvPr>
        </p:nvSpPr>
        <p:spPr/>
        <p:txBody>
          <a:bodyPr/>
          <a:lstStyle/>
          <a:p>
            <a:fld id="{3F4804D8-0F11-4816-8E84-7ED0EBE53121}" type="slidenum">
              <a:rPr lang="en-IN" smtClean="0"/>
              <a:t>14</a:t>
            </a:fld>
            <a:endParaRPr lang="en-IN"/>
          </a:p>
        </p:txBody>
      </p:sp>
      <p:sp>
        <p:nvSpPr>
          <p:cNvPr id="6" name="AutoShape 2">
            <a:extLst>
              <a:ext uri="{FF2B5EF4-FFF2-40B4-BE49-F238E27FC236}">
                <a16:creationId xmlns:a16="http://schemas.microsoft.com/office/drawing/2014/main" id="{50825FA7-4919-F550-3629-D8A5DCB02E9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descr="A screenshot of a computer screen&#10;&#10;AI-generated content may be incorrect.">
            <a:extLst>
              <a:ext uri="{FF2B5EF4-FFF2-40B4-BE49-F238E27FC236}">
                <a16:creationId xmlns:a16="http://schemas.microsoft.com/office/drawing/2014/main" id="{470F9424-846A-8045-26B2-73B2C03880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983" y="1929838"/>
            <a:ext cx="5142857" cy="3668101"/>
          </a:xfrm>
          <a:prstGeom prst="rect">
            <a:avLst/>
          </a:prstGeom>
        </p:spPr>
      </p:pic>
      <p:pic>
        <p:nvPicPr>
          <p:cNvPr id="10" name="Picture 9">
            <a:extLst>
              <a:ext uri="{FF2B5EF4-FFF2-40B4-BE49-F238E27FC236}">
                <a16:creationId xmlns:a16="http://schemas.microsoft.com/office/drawing/2014/main" id="{F9562626-D892-3B18-2D65-6D0D4B762867}"/>
              </a:ext>
            </a:extLst>
          </p:cNvPr>
          <p:cNvPicPr>
            <a:picLocks noChangeAspect="1"/>
          </p:cNvPicPr>
          <p:nvPr/>
        </p:nvPicPr>
        <p:blipFill>
          <a:blip r:embed="rId3"/>
          <a:stretch>
            <a:fillRect/>
          </a:stretch>
        </p:blipFill>
        <p:spPr>
          <a:xfrm>
            <a:off x="6573520" y="2316480"/>
            <a:ext cx="4917440" cy="2611120"/>
          </a:xfrm>
          <a:prstGeom prst="rect">
            <a:avLst/>
          </a:prstGeom>
        </p:spPr>
      </p:pic>
    </p:spTree>
    <p:extLst>
      <p:ext uri="{BB962C8B-B14F-4D97-AF65-F5344CB8AC3E}">
        <p14:creationId xmlns:p14="http://schemas.microsoft.com/office/powerpoint/2010/main" val="1037333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1B050-D963-CF93-9287-0ABDAC0C1246}"/>
              </a:ext>
            </a:extLst>
          </p:cNvPr>
          <p:cNvSpPr>
            <a:spLocks noGrp="1"/>
          </p:cNvSpPr>
          <p:nvPr>
            <p:ph type="title"/>
          </p:nvPr>
        </p:nvSpPr>
        <p:spPr/>
        <p:txBody>
          <a:bodyPr/>
          <a:lstStyle/>
          <a:p>
            <a:r>
              <a:rPr lang="en-US"/>
              <a:t>References</a:t>
            </a:r>
            <a:endParaRPr lang="en-IN" dirty="0"/>
          </a:p>
        </p:txBody>
      </p:sp>
      <p:sp>
        <p:nvSpPr>
          <p:cNvPr id="4" name="Date Placeholder 3">
            <a:extLst>
              <a:ext uri="{FF2B5EF4-FFF2-40B4-BE49-F238E27FC236}">
                <a16:creationId xmlns:a16="http://schemas.microsoft.com/office/drawing/2014/main" id="{40B8ABD3-96B8-ACF9-7B8B-A45F3F9DF0B2}"/>
              </a:ext>
            </a:extLst>
          </p:cNvPr>
          <p:cNvSpPr>
            <a:spLocks noGrp="1"/>
          </p:cNvSpPr>
          <p:nvPr>
            <p:ph type="dt" sz="half" idx="10"/>
          </p:nvPr>
        </p:nvSpPr>
        <p:spPr/>
        <p:txBody>
          <a:bodyPr/>
          <a:lstStyle/>
          <a:p>
            <a:fld id="{8B5AB32B-B821-49EA-B0DE-6EBD0AEE73B0}" type="datetime1">
              <a:rPr lang="en-IN" smtClean="0"/>
              <a:t>18-04-2025</a:t>
            </a:fld>
            <a:endParaRPr lang="en-IN"/>
          </a:p>
        </p:txBody>
      </p:sp>
      <p:sp>
        <p:nvSpPr>
          <p:cNvPr id="5" name="Footer Placeholder 4">
            <a:extLst>
              <a:ext uri="{FF2B5EF4-FFF2-40B4-BE49-F238E27FC236}">
                <a16:creationId xmlns:a16="http://schemas.microsoft.com/office/drawing/2014/main" id="{82C9CD2B-7D5A-DA54-0887-02C5467C5912}"/>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96C589F8-F55D-5362-369E-28BF109CC359}"/>
              </a:ext>
            </a:extLst>
          </p:cNvPr>
          <p:cNvSpPr>
            <a:spLocks noGrp="1"/>
          </p:cNvSpPr>
          <p:nvPr>
            <p:ph type="sldNum" sz="quarter" idx="12"/>
          </p:nvPr>
        </p:nvSpPr>
        <p:spPr/>
        <p:txBody>
          <a:bodyPr/>
          <a:lstStyle/>
          <a:p>
            <a:fld id="{3F4804D8-0F11-4816-8E84-7ED0EBE53121}" type="slidenum">
              <a:rPr lang="en-IN" smtClean="0"/>
              <a:t>15</a:t>
            </a:fld>
            <a:endParaRPr lang="en-IN"/>
          </a:p>
        </p:txBody>
      </p:sp>
      <p:sp>
        <p:nvSpPr>
          <p:cNvPr id="10" name="TextBox 9">
            <a:extLst>
              <a:ext uri="{FF2B5EF4-FFF2-40B4-BE49-F238E27FC236}">
                <a16:creationId xmlns:a16="http://schemas.microsoft.com/office/drawing/2014/main" id="{1EF9450A-9275-4FF9-F48C-E8A93BA696DF}"/>
              </a:ext>
            </a:extLst>
          </p:cNvPr>
          <p:cNvSpPr txBox="1"/>
          <p:nvPr/>
        </p:nvSpPr>
        <p:spPr>
          <a:xfrm>
            <a:off x="1202635" y="2126974"/>
            <a:ext cx="9953045" cy="3478696"/>
          </a:xfrm>
          <a:prstGeom prst="rect">
            <a:avLst/>
          </a:prstGeom>
          <a:noFill/>
        </p:spPr>
        <p:txBody>
          <a:bodyPr wrap="square" rtlCol="0">
            <a:spAutoFit/>
          </a:bodyPr>
          <a:lstStyle/>
          <a:p>
            <a:endParaRPr lang="en-IN" dirty="0"/>
          </a:p>
        </p:txBody>
      </p:sp>
      <p:graphicFrame>
        <p:nvGraphicFramePr>
          <p:cNvPr id="12" name="Table 11">
            <a:extLst>
              <a:ext uri="{FF2B5EF4-FFF2-40B4-BE49-F238E27FC236}">
                <a16:creationId xmlns:a16="http://schemas.microsoft.com/office/drawing/2014/main" id="{3C5023B2-34FB-205C-6EDC-49D9FCA7A7FD}"/>
              </a:ext>
            </a:extLst>
          </p:cNvPr>
          <p:cNvGraphicFramePr>
            <a:graphicFrameLocks noGrp="1"/>
          </p:cNvGraphicFramePr>
          <p:nvPr>
            <p:extLst>
              <p:ext uri="{D42A27DB-BD31-4B8C-83A1-F6EECF244321}">
                <p14:modId xmlns:p14="http://schemas.microsoft.com/office/powerpoint/2010/main" val="1783945820"/>
              </p:ext>
            </p:extLst>
          </p:nvPr>
        </p:nvGraphicFramePr>
        <p:xfrm>
          <a:off x="1202637" y="1846264"/>
          <a:ext cx="10009846" cy="4034761"/>
        </p:xfrm>
        <a:graphic>
          <a:graphicData uri="http://schemas.openxmlformats.org/drawingml/2006/table">
            <a:tbl>
              <a:tblPr>
                <a:tableStyleId>{2D5ABB26-0587-4C30-8999-92F81FD0307C}</a:tableStyleId>
              </a:tblPr>
              <a:tblGrid>
                <a:gridCol w="559766">
                  <a:extLst>
                    <a:ext uri="{9D8B030D-6E8A-4147-A177-3AD203B41FA5}">
                      <a16:colId xmlns:a16="http://schemas.microsoft.com/office/drawing/2014/main" val="2784313995"/>
                    </a:ext>
                  </a:extLst>
                </a:gridCol>
                <a:gridCol w="5387766">
                  <a:extLst>
                    <a:ext uri="{9D8B030D-6E8A-4147-A177-3AD203B41FA5}">
                      <a16:colId xmlns:a16="http://schemas.microsoft.com/office/drawing/2014/main" val="3470431539"/>
                    </a:ext>
                  </a:extLst>
                </a:gridCol>
                <a:gridCol w="4062314">
                  <a:extLst>
                    <a:ext uri="{9D8B030D-6E8A-4147-A177-3AD203B41FA5}">
                      <a16:colId xmlns:a16="http://schemas.microsoft.com/office/drawing/2014/main" val="2287329175"/>
                    </a:ext>
                  </a:extLst>
                </a:gridCol>
              </a:tblGrid>
              <a:tr h="237059">
                <a:tc>
                  <a:txBody>
                    <a:bodyPr/>
                    <a:lstStyle/>
                    <a:p>
                      <a:r>
                        <a:rPr lang="en-IN" sz="1400" b="1"/>
                        <a:t>No.</a:t>
                      </a:r>
                      <a:endParaRPr lang="en-IN" sz="1400"/>
                    </a:p>
                  </a:txBody>
                  <a:tcPr marL="50921" marR="50921" marT="25460" marB="25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a:t>Title &amp; Author(s)</a:t>
                      </a:r>
                      <a:endParaRPr lang="en-IN" sz="1400"/>
                    </a:p>
                  </a:txBody>
                  <a:tcPr marL="50921" marR="50921" marT="25460" marB="25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b="1"/>
                        <a:t>Link</a:t>
                      </a:r>
                      <a:endParaRPr lang="en-IN" sz="1400"/>
                    </a:p>
                  </a:txBody>
                  <a:tcPr marL="50921" marR="50921" marT="25460" marB="25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9723856"/>
                  </a:ext>
                </a:extLst>
              </a:tr>
              <a:tr h="636947">
                <a:tc>
                  <a:txBody>
                    <a:bodyPr/>
                    <a:lstStyle/>
                    <a:p>
                      <a:r>
                        <a:rPr lang="en-IN" sz="1400"/>
                        <a:t>1</a:t>
                      </a:r>
                    </a:p>
                  </a:txBody>
                  <a:tcPr marL="50921" marR="50921" marT="25460" marB="25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Secure, privacy-preserving and federated machine learning in medical imaging </a:t>
                      </a:r>
                      <a:br>
                        <a:rPr lang="en-US" sz="1400" dirty="0"/>
                      </a:br>
                      <a:r>
                        <a:rPr lang="en-US" sz="1400" dirty="0" err="1"/>
                        <a:t>Kaissis</a:t>
                      </a:r>
                      <a:r>
                        <a:rPr lang="en-US" sz="1400" dirty="0"/>
                        <a:t> et al., 2020</a:t>
                      </a:r>
                    </a:p>
                  </a:txBody>
                  <a:tcPr marL="50921" marR="50921" marT="25460" marB="25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hlinkClick r:id="rId2"/>
                        </a:rPr>
                        <a:t>Link</a:t>
                      </a:r>
                      <a:endParaRPr lang="en-IN" sz="1400" dirty="0"/>
                    </a:p>
                  </a:txBody>
                  <a:tcPr marL="50921" marR="50921" marT="25460" marB="25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235777"/>
                  </a:ext>
                </a:extLst>
              </a:tr>
              <a:tr h="636947">
                <a:tc>
                  <a:txBody>
                    <a:bodyPr/>
                    <a:lstStyle/>
                    <a:p>
                      <a:r>
                        <a:rPr lang="en-IN" sz="1400"/>
                        <a:t>2</a:t>
                      </a:r>
                    </a:p>
                  </a:txBody>
                  <a:tcPr marL="50921" marR="50921" marT="25460" marB="25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Multi-institutional deep learning modeling without sharing patient data </a:t>
                      </a:r>
                      <a:br>
                        <a:rPr lang="en-US" sz="1400" dirty="0"/>
                      </a:br>
                      <a:r>
                        <a:rPr lang="en-US" sz="1400" dirty="0"/>
                        <a:t>Sheller et al., 2019</a:t>
                      </a:r>
                    </a:p>
                  </a:txBody>
                  <a:tcPr marL="50921" marR="50921" marT="25460" marB="25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hlinkClick r:id="rId3"/>
                        </a:rPr>
                        <a:t>Link</a:t>
                      </a:r>
                      <a:endParaRPr lang="en-IN" sz="1400" dirty="0"/>
                    </a:p>
                  </a:txBody>
                  <a:tcPr marL="50921" marR="50921" marT="25460" marB="25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6994873"/>
                  </a:ext>
                </a:extLst>
              </a:tr>
              <a:tr h="636947">
                <a:tc>
                  <a:txBody>
                    <a:bodyPr/>
                    <a:lstStyle/>
                    <a:p>
                      <a:r>
                        <a:rPr lang="en-IN" sz="1400"/>
                        <a:t>3</a:t>
                      </a:r>
                    </a:p>
                  </a:txBody>
                  <a:tcPr marL="50921" marR="50921" marT="25460" marB="25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Blockchain distributed ledger technologies for biomedical and health care applications </a:t>
                      </a:r>
                      <a:br>
                        <a:rPr lang="en-US" sz="1400"/>
                      </a:br>
                      <a:r>
                        <a:rPr lang="en-US" sz="1400"/>
                        <a:t>Kuo et al., 2017</a:t>
                      </a:r>
                    </a:p>
                  </a:txBody>
                  <a:tcPr marL="50921" marR="50921" marT="25460" marB="25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hlinkClick r:id="rId4"/>
                        </a:rPr>
                        <a:t>Link</a:t>
                      </a:r>
                      <a:endParaRPr lang="en-IN" sz="1400" dirty="0"/>
                    </a:p>
                  </a:txBody>
                  <a:tcPr marL="50921" marR="50921" marT="25460" marB="25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1190248"/>
                  </a:ext>
                </a:extLst>
              </a:tr>
              <a:tr h="636947">
                <a:tc>
                  <a:txBody>
                    <a:bodyPr/>
                    <a:lstStyle/>
                    <a:p>
                      <a:r>
                        <a:rPr lang="en-IN" sz="1400"/>
                        <a:t>4</a:t>
                      </a:r>
                    </a:p>
                  </a:txBody>
                  <a:tcPr marL="50921" marR="50921" marT="25460" marB="25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Federated learning with blockchain for autonomous vehicles </a:t>
                      </a:r>
                      <a:br>
                        <a:rPr lang="en-US" sz="1400" dirty="0"/>
                      </a:br>
                      <a:r>
                        <a:rPr lang="en-US" sz="1400" dirty="0"/>
                        <a:t>Nguyen et al., 2021</a:t>
                      </a:r>
                    </a:p>
                  </a:txBody>
                  <a:tcPr marL="50921" marR="50921" marT="25460" marB="25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hlinkClick r:id="rId5"/>
                        </a:rPr>
                        <a:t>Link</a:t>
                      </a:r>
                      <a:endParaRPr lang="en-IN" sz="1400" dirty="0"/>
                    </a:p>
                  </a:txBody>
                  <a:tcPr marL="50921" marR="50921" marT="25460" marB="25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6880875"/>
                  </a:ext>
                </a:extLst>
              </a:tr>
              <a:tr h="437003">
                <a:tc>
                  <a:txBody>
                    <a:bodyPr/>
                    <a:lstStyle/>
                    <a:p>
                      <a:r>
                        <a:rPr lang="en-IN" sz="1400"/>
                        <a:t>5</a:t>
                      </a:r>
                    </a:p>
                  </a:txBody>
                  <a:tcPr marL="50921" marR="50921" marT="25460" marB="25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The future of digital health with federated learning </a:t>
                      </a:r>
                      <a:br>
                        <a:rPr lang="en-US" sz="1400"/>
                      </a:br>
                      <a:r>
                        <a:rPr lang="en-US" sz="1400"/>
                        <a:t>Rieke et al., 2020</a:t>
                      </a:r>
                    </a:p>
                  </a:txBody>
                  <a:tcPr marL="50921" marR="50921" marT="25460" marB="25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hlinkClick r:id="rId6"/>
                        </a:rPr>
                        <a:t>Link</a:t>
                      </a:r>
                      <a:endParaRPr lang="en-IN" sz="1400" dirty="0"/>
                    </a:p>
                  </a:txBody>
                  <a:tcPr marL="50921" marR="50921" marT="25460" marB="25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8380007"/>
                  </a:ext>
                </a:extLst>
              </a:tr>
              <a:tr h="636947">
                <a:tc>
                  <a:txBody>
                    <a:bodyPr/>
                    <a:lstStyle/>
                    <a:p>
                      <a:r>
                        <a:rPr lang="en-IN" sz="1400"/>
                        <a:t>6</a:t>
                      </a:r>
                    </a:p>
                  </a:txBody>
                  <a:tcPr marL="50921" marR="50921" marT="25460" marB="25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a:t>Federated learning for predicting clinical outcomes in COVID-19 patients </a:t>
                      </a:r>
                      <a:br>
                        <a:rPr lang="en-US" sz="1400"/>
                      </a:br>
                      <a:r>
                        <a:rPr lang="en-US" sz="1400"/>
                        <a:t>Dayan et al., 2021</a:t>
                      </a:r>
                    </a:p>
                  </a:txBody>
                  <a:tcPr marL="50921" marR="50921" marT="25460" marB="25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hlinkClick r:id="rId7"/>
                        </a:rPr>
                        <a:t>Link</a:t>
                      </a:r>
                      <a:endParaRPr lang="en-IN" sz="1400" dirty="0"/>
                    </a:p>
                  </a:txBody>
                  <a:tcPr marL="50921" marR="50921" marT="25460" marB="254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9195334"/>
                  </a:ext>
                </a:extLst>
              </a:tr>
            </a:tbl>
          </a:graphicData>
        </a:graphic>
      </p:graphicFrame>
    </p:spTree>
    <p:extLst>
      <p:ext uri="{BB962C8B-B14F-4D97-AF65-F5344CB8AC3E}">
        <p14:creationId xmlns:p14="http://schemas.microsoft.com/office/powerpoint/2010/main" val="1988227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72B4-CC8F-C174-79D8-9B2003973833}"/>
              </a:ext>
            </a:extLst>
          </p:cNvPr>
          <p:cNvSpPr>
            <a:spLocks noGrp="1"/>
          </p:cNvSpPr>
          <p:nvPr>
            <p:ph type="title"/>
          </p:nvPr>
        </p:nvSpPr>
        <p:spPr>
          <a:xfrm>
            <a:off x="838200" y="465772"/>
            <a:ext cx="10515600" cy="1325563"/>
          </a:xfrm>
        </p:spPr>
        <p:txBody>
          <a:bodyPr/>
          <a:lstStyle/>
          <a:p>
            <a:r>
              <a:rPr lang="en-IN" dirty="0"/>
              <a:t>Outline</a:t>
            </a:r>
          </a:p>
        </p:txBody>
      </p:sp>
      <p:sp>
        <p:nvSpPr>
          <p:cNvPr id="3" name="Content Placeholder 2">
            <a:extLst>
              <a:ext uri="{FF2B5EF4-FFF2-40B4-BE49-F238E27FC236}">
                <a16:creationId xmlns:a16="http://schemas.microsoft.com/office/drawing/2014/main" id="{84E02C14-51E9-DB38-564F-FBBB07361485}"/>
              </a:ext>
            </a:extLst>
          </p:cNvPr>
          <p:cNvSpPr>
            <a:spLocks noGrp="1"/>
          </p:cNvSpPr>
          <p:nvPr>
            <p:ph idx="1"/>
          </p:nvPr>
        </p:nvSpPr>
        <p:spPr/>
        <p:txBody>
          <a:bodyPr>
            <a:normAutofit/>
          </a:bodyPr>
          <a:lstStyle/>
          <a:p>
            <a:pPr marL="0" indent="0">
              <a:buNone/>
            </a:pPr>
            <a:r>
              <a:rPr lang="en-IN" dirty="0"/>
              <a:t>  Introduction</a:t>
            </a:r>
          </a:p>
          <a:p>
            <a:r>
              <a:rPr lang="en-IN" dirty="0"/>
              <a:t>Motivation</a:t>
            </a:r>
          </a:p>
          <a:p>
            <a:r>
              <a:rPr lang="en-IN" dirty="0"/>
              <a:t>Objectives</a:t>
            </a:r>
          </a:p>
          <a:p>
            <a:r>
              <a:rPr lang="en-IN" dirty="0"/>
              <a:t>Problem Statement</a:t>
            </a:r>
          </a:p>
          <a:p>
            <a:r>
              <a:rPr lang="en-IN" dirty="0"/>
              <a:t>Literature Survey (Papers and/or existing applications- prepare In tabular form)</a:t>
            </a:r>
          </a:p>
          <a:p>
            <a:r>
              <a:rPr lang="en-IN" dirty="0"/>
              <a:t>Technology Stack (Hardware/Software)</a:t>
            </a:r>
          </a:p>
          <a:p>
            <a:r>
              <a:rPr lang="en-IN" dirty="0"/>
              <a:t>Implementation</a:t>
            </a:r>
          </a:p>
          <a:p>
            <a:r>
              <a:rPr lang="en-IN" dirty="0"/>
              <a:t>Result</a:t>
            </a:r>
          </a:p>
          <a:p>
            <a:r>
              <a:rPr lang="en-IN" dirty="0"/>
              <a:t>References</a:t>
            </a:r>
          </a:p>
          <a:p>
            <a:pPr marL="0" indent="0">
              <a:buNone/>
            </a:pPr>
            <a:endParaRPr lang="en-IN" dirty="0"/>
          </a:p>
        </p:txBody>
      </p:sp>
      <p:sp>
        <p:nvSpPr>
          <p:cNvPr id="4" name="Date Placeholder 3">
            <a:extLst>
              <a:ext uri="{FF2B5EF4-FFF2-40B4-BE49-F238E27FC236}">
                <a16:creationId xmlns:a16="http://schemas.microsoft.com/office/drawing/2014/main" id="{F9FE846A-C286-1DEA-2BD6-4D47BA14B77E}"/>
              </a:ext>
            </a:extLst>
          </p:cNvPr>
          <p:cNvSpPr>
            <a:spLocks noGrp="1"/>
          </p:cNvSpPr>
          <p:nvPr>
            <p:ph type="dt" sz="half" idx="10"/>
          </p:nvPr>
        </p:nvSpPr>
        <p:spPr/>
        <p:txBody>
          <a:bodyPr/>
          <a:lstStyle/>
          <a:p>
            <a:fld id="{ECF76745-6B18-47FD-A95E-9E25FC2088D9}" type="datetime1">
              <a:rPr lang="en-IN" smtClean="0"/>
              <a:t>18-04-2025</a:t>
            </a:fld>
            <a:endParaRPr lang="en-IN"/>
          </a:p>
        </p:txBody>
      </p:sp>
      <p:sp>
        <p:nvSpPr>
          <p:cNvPr id="6" name="Footer Placeholder 5">
            <a:extLst>
              <a:ext uri="{FF2B5EF4-FFF2-40B4-BE49-F238E27FC236}">
                <a16:creationId xmlns:a16="http://schemas.microsoft.com/office/drawing/2014/main" id="{7B681B85-738F-8B70-1D5D-4A1725033231}"/>
              </a:ext>
            </a:extLst>
          </p:cNvPr>
          <p:cNvSpPr>
            <a:spLocks noGrp="1"/>
          </p:cNvSpPr>
          <p:nvPr>
            <p:ph type="ftr" sz="quarter" idx="11"/>
          </p:nvPr>
        </p:nvSpPr>
        <p:spPr/>
        <p:txBody>
          <a:bodyPr/>
          <a:lstStyle/>
          <a:p>
            <a:r>
              <a:rPr lang="en-IN"/>
              <a:t>Department of Information Technology</a:t>
            </a:r>
          </a:p>
        </p:txBody>
      </p:sp>
      <p:sp>
        <p:nvSpPr>
          <p:cNvPr id="5" name="Slide Number Placeholder 4">
            <a:extLst>
              <a:ext uri="{FF2B5EF4-FFF2-40B4-BE49-F238E27FC236}">
                <a16:creationId xmlns:a16="http://schemas.microsoft.com/office/drawing/2014/main" id="{834EF506-05F7-F9FA-B289-F655653BB4A5}"/>
              </a:ext>
            </a:extLst>
          </p:cNvPr>
          <p:cNvSpPr>
            <a:spLocks noGrp="1"/>
          </p:cNvSpPr>
          <p:nvPr>
            <p:ph type="sldNum" sz="quarter" idx="12"/>
          </p:nvPr>
        </p:nvSpPr>
        <p:spPr/>
        <p:txBody>
          <a:bodyPr/>
          <a:lstStyle/>
          <a:p>
            <a:fld id="{3F4804D8-0F11-4816-8E84-7ED0EBE53121}" type="slidenum">
              <a:rPr lang="en-IN" smtClean="0"/>
              <a:t>2</a:t>
            </a:fld>
            <a:endParaRPr lang="en-IN"/>
          </a:p>
        </p:txBody>
      </p:sp>
    </p:spTree>
    <p:extLst>
      <p:ext uri="{BB962C8B-B14F-4D97-AF65-F5344CB8AC3E}">
        <p14:creationId xmlns:p14="http://schemas.microsoft.com/office/powerpoint/2010/main" val="1176958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E3972-B04E-9776-43BF-8598380EA428}"/>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F7D4EE8B-DD3E-998A-85B7-EEE813943750}"/>
              </a:ext>
            </a:extLst>
          </p:cNvPr>
          <p:cNvSpPr>
            <a:spLocks noGrp="1"/>
          </p:cNvSpPr>
          <p:nvPr>
            <p:ph idx="1"/>
          </p:nvPr>
        </p:nvSpPr>
        <p:spPr>
          <a:xfrm>
            <a:off x="1154083" y="1856620"/>
            <a:ext cx="10058400" cy="4023360"/>
          </a:xfrm>
        </p:spPr>
        <p:txBody>
          <a:bodyPr>
            <a:normAutofit/>
          </a:body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IN" sz="2400" b="0" i="0" u="none" strike="noStrike" kern="1200" cap="none" spc="0" normalizeH="0" baseline="0" noProof="0" dirty="0">
                <a:ln>
                  <a:noFill/>
                </a:ln>
                <a:solidFill>
                  <a:prstClr val="black"/>
                </a:solidFill>
                <a:effectLst/>
                <a:uLnTx/>
                <a:uFillTx/>
                <a:ea typeface="+mn-ea"/>
                <a:cs typeface="+mn-cs"/>
              </a:rPr>
              <a:t>Federated Learning (FL) enables secure, decentralized model training across institutions without sharing patient data.</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IN" sz="2400" b="0" i="0" u="none" strike="noStrike" kern="1200" cap="none" spc="0" normalizeH="0" baseline="0" noProof="0" dirty="0">
                <a:ln>
                  <a:noFill/>
                </a:ln>
                <a:solidFill>
                  <a:prstClr val="black"/>
                </a:solidFill>
                <a:effectLst/>
                <a:uLnTx/>
                <a:uFillTx/>
                <a:ea typeface="+mn-ea"/>
                <a:cs typeface="+mn-cs"/>
              </a:rPr>
              <a:t>This framework combines FL with blockchain to enhance privacy and data integrity.</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IN" sz="2400" b="0" i="0" u="none" strike="noStrike" kern="1200" cap="none" spc="0" normalizeH="0" baseline="0" noProof="0" dirty="0">
                <a:ln>
                  <a:noFill/>
                </a:ln>
                <a:solidFill>
                  <a:prstClr val="black"/>
                </a:solidFill>
                <a:effectLst/>
                <a:uLnTx/>
                <a:uFillTx/>
                <a:ea typeface="+mn-ea"/>
                <a:cs typeface="+mn-cs"/>
              </a:rPr>
              <a:t>Used for breast cancer detection using histopathology, mammography, and ultrasound datasets.</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IN" sz="2400" b="0" i="0" u="none" strike="noStrike" kern="1200" cap="none" spc="0" normalizeH="0" baseline="0" noProof="0" dirty="0">
                <a:ln>
                  <a:noFill/>
                </a:ln>
                <a:solidFill>
                  <a:prstClr val="black"/>
                </a:solidFill>
                <a:effectLst/>
                <a:uLnTx/>
                <a:uFillTx/>
                <a:ea typeface="+mn-ea"/>
                <a:cs typeface="+mn-cs"/>
              </a:rPr>
              <a:t>Blockchain ensures immutable model logging and regulatory compliance.</a:t>
            </a:r>
          </a:p>
        </p:txBody>
      </p:sp>
      <p:sp>
        <p:nvSpPr>
          <p:cNvPr id="4" name="Date Placeholder 3">
            <a:extLst>
              <a:ext uri="{FF2B5EF4-FFF2-40B4-BE49-F238E27FC236}">
                <a16:creationId xmlns:a16="http://schemas.microsoft.com/office/drawing/2014/main" id="{4D5898C9-0B76-4A84-DD87-166A6513CE04}"/>
              </a:ext>
            </a:extLst>
          </p:cNvPr>
          <p:cNvSpPr>
            <a:spLocks noGrp="1"/>
          </p:cNvSpPr>
          <p:nvPr>
            <p:ph type="dt" sz="half" idx="10"/>
          </p:nvPr>
        </p:nvSpPr>
        <p:spPr/>
        <p:txBody>
          <a:bodyPr/>
          <a:lstStyle/>
          <a:p>
            <a:fld id="{8B5AB32B-B821-49EA-B0DE-6EBD0AEE73B0}" type="datetime1">
              <a:rPr lang="en-IN" smtClean="0"/>
              <a:t>18-04-2025</a:t>
            </a:fld>
            <a:endParaRPr lang="en-IN"/>
          </a:p>
        </p:txBody>
      </p:sp>
      <p:sp>
        <p:nvSpPr>
          <p:cNvPr id="5" name="Footer Placeholder 4">
            <a:extLst>
              <a:ext uri="{FF2B5EF4-FFF2-40B4-BE49-F238E27FC236}">
                <a16:creationId xmlns:a16="http://schemas.microsoft.com/office/drawing/2014/main" id="{24C0F134-54E3-800C-9284-D014C456A0C1}"/>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348F50C1-D907-1FC2-6810-2BC675645ED1}"/>
              </a:ext>
            </a:extLst>
          </p:cNvPr>
          <p:cNvSpPr>
            <a:spLocks noGrp="1"/>
          </p:cNvSpPr>
          <p:nvPr>
            <p:ph type="sldNum" sz="quarter" idx="12"/>
          </p:nvPr>
        </p:nvSpPr>
        <p:spPr/>
        <p:txBody>
          <a:bodyPr/>
          <a:lstStyle/>
          <a:p>
            <a:fld id="{3F4804D8-0F11-4816-8E84-7ED0EBE53121}" type="slidenum">
              <a:rPr lang="en-IN" smtClean="0"/>
              <a:t>3</a:t>
            </a:fld>
            <a:endParaRPr lang="en-IN"/>
          </a:p>
        </p:txBody>
      </p:sp>
    </p:spTree>
    <p:extLst>
      <p:ext uri="{BB962C8B-B14F-4D97-AF65-F5344CB8AC3E}">
        <p14:creationId xmlns:p14="http://schemas.microsoft.com/office/powerpoint/2010/main" val="3384865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2BC86-E8E0-791B-5922-634F2B05D053}"/>
              </a:ext>
            </a:extLst>
          </p:cNvPr>
          <p:cNvSpPr>
            <a:spLocks noGrp="1"/>
          </p:cNvSpPr>
          <p:nvPr>
            <p:ph type="title"/>
          </p:nvPr>
        </p:nvSpPr>
        <p:spPr>
          <a:xfrm>
            <a:off x="899160" y="642085"/>
            <a:ext cx="3200400" cy="544630"/>
          </a:xfrm>
        </p:spPr>
        <p:txBody>
          <a:bodyPr>
            <a:normAutofit fontScale="90000"/>
          </a:bodyPr>
          <a:lstStyle/>
          <a:p>
            <a:r>
              <a:rPr lang="en-US" dirty="0"/>
              <a:t>Introduction</a:t>
            </a:r>
            <a:endParaRPr lang="en-IN" dirty="0"/>
          </a:p>
        </p:txBody>
      </p:sp>
      <p:sp>
        <p:nvSpPr>
          <p:cNvPr id="3" name="Content Placeholder 2">
            <a:extLst>
              <a:ext uri="{FF2B5EF4-FFF2-40B4-BE49-F238E27FC236}">
                <a16:creationId xmlns:a16="http://schemas.microsoft.com/office/drawing/2014/main" id="{930A85B8-0AC3-E930-7328-6EA6940767A8}"/>
              </a:ext>
            </a:extLst>
          </p:cNvPr>
          <p:cNvSpPr>
            <a:spLocks noGrp="1"/>
          </p:cNvSpPr>
          <p:nvPr>
            <p:ph idx="1"/>
          </p:nvPr>
        </p:nvSpPr>
        <p:spPr>
          <a:xfrm>
            <a:off x="4800600" y="795130"/>
            <a:ext cx="6611510" cy="5377070"/>
          </a:xfrm>
        </p:spPr>
        <p:txBody>
          <a:bodyPr>
            <a:noAutofit/>
          </a:bodyPr>
          <a:lstStyle/>
          <a:p>
            <a:pPr algn="just"/>
            <a:r>
              <a:rPr lang="en-US" dirty="0"/>
              <a:t>Artificial Intelligence (AI) has transformed healthcare by enabling faster and more accurate disease detection. However, training effective AI models typically requires large-scale patient data, raising concerns about privacy, data security, and regulatory compliance.</a:t>
            </a:r>
          </a:p>
          <a:p>
            <a:pPr algn="just"/>
            <a:r>
              <a:rPr lang="en-US" dirty="0"/>
              <a:t>Federated Learning (FL) addresses this by allowing multiple institutions to train a shared model without sharing raw data. Each client trains locally and sends only model updates to a central server, preserving data confidentiality.</a:t>
            </a:r>
          </a:p>
          <a:p>
            <a:pPr algn="just"/>
            <a:r>
              <a:rPr lang="en-US" dirty="0"/>
              <a:t>While FL protects privacy, it lacks mechanisms for verifying and tracing model updates. To enhance trust and security, we integrate blockchain technology to log cryptographic hashes of updates on an immutable ledger.</a:t>
            </a:r>
          </a:p>
          <a:p>
            <a:pPr algn="just"/>
            <a:r>
              <a:rPr lang="en-US" dirty="0"/>
              <a:t>Our approach combines FL and blockchain to enable secure, transparent, and privacy-preserving AI for sensitive healthcare tasks like breast cancer detection.</a:t>
            </a:r>
            <a:endParaRPr lang="en-US" dirty="0">
              <a:solidFill>
                <a:schemeClr val="tx1"/>
              </a:solidFill>
            </a:endParaRPr>
          </a:p>
          <a:p>
            <a:pPr marL="0" marR="0" lvl="0" indent="0" algn="l" defTabSz="457200" rtl="0" eaLnBrk="1" fontAlgn="auto" latinLnBrk="0" hangingPunct="1">
              <a:lnSpc>
                <a:spcPct val="100000"/>
              </a:lnSpc>
              <a:spcBef>
                <a:spcPct val="20000"/>
              </a:spcBef>
              <a:spcAft>
                <a:spcPts val="0"/>
              </a:spcAft>
              <a:buClrTx/>
              <a:buSzTx/>
              <a:buNone/>
              <a:tabLst/>
              <a:defRPr/>
            </a:pPr>
            <a:endParaRPr lang="en-US" sz="1800" dirty="0"/>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 Placeholder 3">
            <a:extLst>
              <a:ext uri="{FF2B5EF4-FFF2-40B4-BE49-F238E27FC236}">
                <a16:creationId xmlns:a16="http://schemas.microsoft.com/office/drawing/2014/main" id="{4F2B1A9F-67F3-3167-2A92-B372A5D15AFF}"/>
              </a:ext>
            </a:extLst>
          </p:cNvPr>
          <p:cNvSpPr>
            <a:spLocks noGrp="1"/>
          </p:cNvSpPr>
          <p:nvPr>
            <p:ph type="body" sz="half" idx="2"/>
          </p:nvPr>
        </p:nvSpPr>
        <p:spPr>
          <a:xfrm>
            <a:off x="385934" y="1684420"/>
            <a:ext cx="3342929" cy="4304899"/>
          </a:xfrm>
        </p:spPr>
        <p:txBody>
          <a:bodyPr/>
          <a:lstStyle/>
          <a:p>
            <a:endParaRPr lang="en-IN" dirty="0"/>
          </a:p>
        </p:txBody>
      </p:sp>
      <p:sp>
        <p:nvSpPr>
          <p:cNvPr id="6" name="Footer Placeholder 5">
            <a:extLst>
              <a:ext uri="{FF2B5EF4-FFF2-40B4-BE49-F238E27FC236}">
                <a16:creationId xmlns:a16="http://schemas.microsoft.com/office/drawing/2014/main" id="{98B795DF-25A3-E1F8-688A-5E9BBBD44F75}"/>
              </a:ext>
            </a:extLst>
          </p:cNvPr>
          <p:cNvSpPr>
            <a:spLocks noGrp="1"/>
          </p:cNvSpPr>
          <p:nvPr>
            <p:ph type="ftr" sz="quarter" idx="11"/>
          </p:nvPr>
        </p:nvSpPr>
        <p:spPr/>
        <p:txBody>
          <a:bodyPr/>
          <a:lstStyle/>
          <a:p>
            <a:r>
              <a:rPr lang="en-IN"/>
              <a:t>Department of Information Technology</a:t>
            </a:r>
          </a:p>
        </p:txBody>
      </p:sp>
      <p:sp>
        <p:nvSpPr>
          <p:cNvPr id="7" name="Slide Number Placeholder 6">
            <a:extLst>
              <a:ext uri="{FF2B5EF4-FFF2-40B4-BE49-F238E27FC236}">
                <a16:creationId xmlns:a16="http://schemas.microsoft.com/office/drawing/2014/main" id="{62ACF9AC-32CC-B644-FA23-923BB27AC6C2}"/>
              </a:ext>
            </a:extLst>
          </p:cNvPr>
          <p:cNvSpPr>
            <a:spLocks noGrp="1"/>
          </p:cNvSpPr>
          <p:nvPr>
            <p:ph type="sldNum" sz="quarter" idx="12"/>
          </p:nvPr>
        </p:nvSpPr>
        <p:spPr/>
        <p:txBody>
          <a:bodyPr/>
          <a:lstStyle/>
          <a:p>
            <a:fld id="{3F4804D8-0F11-4816-8E84-7ED0EBE53121}" type="slidenum">
              <a:rPr lang="en-IN" smtClean="0"/>
              <a:t>4</a:t>
            </a:fld>
            <a:endParaRPr lang="en-IN"/>
          </a:p>
        </p:txBody>
      </p:sp>
      <p:pic>
        <p:nvPicPr>
          <p:cNvPr id="1028" name="Picture 4">
            <a:extLst>
              <a:ext uri="{FF2B5EF4-FFF2-40B4-BE49-F238E27FC236}">
                <a16:creationId xmlns:a16="http://schemas.microsoft.com/office/drawing/2014/main" id="{77770C4C-F85A-1628-50B9-26F7EBC24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27" y="1684420"/>
            <a:ext cx="3462199" cy="4304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449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351CBF4C-3D4E-7805-3BF6-1D71FA862764}"/>
              </a:ext>
            </a:extLst>
          </p:cNvPr>
          <p:cNvSpPr>
            <a:spLocks noGrp="1"/>
          </p:cNvSpPr>
          <p:nvPr>
            <p:ph type="dt" sz="half" idx="10"/>
          </p:nvPr>
        </p:nvSpPr>
        <p:spPr/>
        <p:txBody>
          <a:bodyPr/>
          <a:lstStyle/>
          <a:p>
            <a:fld id="{E005C8A7-C8FA-43AC-B2D4-11447D0F6CA9}" type="datetime1">
              <a:rPr lang="en-IN" smtClean="0"/>
              <a:t>18-04-2025</a:t>
            </a:fld>
            <a:endParaRPr lang="en-IN"/>
          </a:p>
        </p:txBody>
      </p:sp>
      <p:sp>
        <p:nvSpPr>
          <p:cNvPr id="6" name="Footer Placeholder 5">
            <a:extLst>
              <a:ext uri="{FF2B5EF4-FFF2-40B4-BE49-F238E27FC236}">
                <a16:creationId xmlns:a16="http://schemas.microsoft.com/office/drawing/2014/main" id="{99F6CF75-8D3B-4D88-614F-AC34BE625BDE}"/>
              </a:ext>
            </a:extLst>
          </p:cNvPr>
          <p:cNvSpPr>
            <a:spLocks noGrp="1"/>
          </p:cNvSpPr>
          <p:nvPr>
            <p:ph type="ftr" sz="quarter" idx="11"/>
          </p:nvPr>
        </p:nvSpPr>
        <p:spPr/>
        <p:txBody>
          <a:bodyPr/>
          <a:lstStyle/>
          <a:p>
            <a:r>
              <a:rPr lang="en-IN"/>
              <a:t>Department of Information Technology</a:t>
            </a:r>
          </a:p>
        </p:txBody>
      </p:sp>
      <p:sp>
        <p:nvSpPr>
          <p:cNvPr id="7" name="Slide Number Placeholder 6">
            <a:extLst>
              <a:ext uri="{FF2B5EF4-FFF2-40B4-BE49-F238E27FC236}">
                <a16:creationId xmlns:a16="http://schemas.microsoft.com/office/drawing/2014/main" id="{00315DE5-545D-201B-263E-21759E75B6D8}"/>
              </a:ext>
            </a:extLst>
          </p:cNvPr>
          <p:cNvSpPr>
            <a:spLocks noGrp="1"/>
          </p:cNvSpPr>
          <p:nvPr>
            <p:ph type="sldNum" sz="quarter" idx="12"/>
          </p:nvPr>
        </p:nvSpPr>
        <p:spPr/>
        <p:txBody>
          <a:bodyPr/>
          <a:lstStyle/>
          <a:p>
            <a:fld id="{3F4804D8-0F11-4816-8E84-7ED0EBE53121}" type="slidenum">
              <a:rPr lang="en-IN" smtClean="0"/>
              <a:t>5</a:t>
            </a:fld>
            <a:endParaRPr lang="en-IN"/>
          </a:p>
        </p:txBody>
      </p:sp>
      <p:pic>
        <p:nvPicPr>
          <p:cNvPr id="10242" name="Picture 2" descr="Federated learning framework with differential privacy update | Download  Scientific Diagram">
            <a:extLst>
              <a:ext uri="{FF2B5EF4-FFF2-40B4-BE49-F238E27FC236}">
                <a16:creationId xmlns:a16="http://schemas.microsoft.com/office/drawing/2014/main" id="{600C180F-BFD0-7020-D7F2-DA2626E2556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00600" y="1233367"/>
            <a:ext cx="6492875" cy="425474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a:extLst>
              <a:ext uri="{FF2B5EF4-FFF2-40B4-BE49-F238E27FC236}">
                <a16:creationId xmlns:a16="http://schemas.microsoft.com/office/drawing/2014/main" id="{9FA8CFB1-003B-D176-13A2-EE9308AF2E68}"/>
              </a:ext>
            </a:extLst>
          </p:cNvPr>
          <p:cNvSpPr>
            <a:spLocks noGrp="1" noChangeArrowheads="1"/>
          </p:cNvSpPr>
          <p:nvPr>
            <p:ph type="title"/>
          </p:nvPr>
        </p:nvSpPr>
        <p:spPr bwMode="auto">
          <a:xfrm>
            <a:off x="556591" y="727534"/>
            <a:ext cx="305131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n-lt"/>
              </a:rPr>
              <a:t> Each hospital (client) trains a local model on its own medical images (e.g., histopathology, mammography, ultrasound).</a:t>
            </a:r>
            <a:br>
              <a:rPr kumimoji="0" lang="en-US" altLang="en-US" sz="1800" b="0" i="0" u="none" strike="noStrike" cap="none" normalizeH="0" baseline="0" dirty="0">
                <a:ln>
                  <a:noFill/>
                </a:ln>
                <a:solidFill>
                  <a:schemeClr val="bg1"/>
                </a:solidFill>
                <a:effectLst/>
                <a:latin typeface="+mn-lt"/>
              </a:rPr>
            </a:br>
            <a:endParaRPr kumimoji="0" lang="en-US" altLang="en-US" sz="1800" b="0" i="0" u="none" strike="noStrike" cap="none" normalizeH="0" baseline="0" dirty="0">
              <a:ln>
                <a:noFill/>
              </a:ln>
              <a:solidFill>
                <a:schemeClr val="bg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n-lt"/>
              </a:rPr>
              <a:t> Only model updates (not data) are sent to a central server.</a:t>
            </a:r>
            <a:br>
              <a:rPr kumimoji="0" lang="en-US" altLang="en-US" sz="1800" b="0" i="0" u="none" strike="noStrike" cap="none" normalizeH="0" baseline="0" dirty="0">
                <a:ln>
                  <a:noFill/>
                </a:ln>
                <a:solidFill>
                  <a:schemeClr val="bg1"/>
                </a:solidFill>
                <a:effectLst/>
                <a:latin typeface="+mn-lt"/>
              </a:rPr>
            </a:br>
            <a:endParaRPr kumimoji="0" lang="en-US" altLang="en-US" sz="1800" b="0" i="0" u="none" strike="noStrike" cap="none" normalizeH="0" baseline="0" dirty="0">
              <a:ln>
                <a:noFill/>
              </a:ln>
              <a:solidFill>
                <a:schemeClr val="bg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n-lt"/>
              </a:rPr>
              <a:t> The server aggregates updates to create a global model.</a:t>
            </a:r>
            <a:br>
              <a:rPr kumimoji="0" lang="en-US" altLang="en-US" sz="1800" b="0" i="0" u="none" strike="noStrike" cap="none" normalizeH="0" baseline="0" dirty="0">
                <a:ln>
                  <a:noFill/>
                </a:ln>
                <a:solidFill>
                  <a:schemeClr val="bg1"/>
                </a:solidFill>
                <a:effectLst/>
                <a:latin typeface="+mn-lt"/>
              </a:rPr>
            </a:br>
            <a:endParaRPr kumimoji="0" lang="en-US" altLang="en-US" sz="1800" b="0" i="0" u="none" strike="noStrike" cap="none" normalizeH="0" baseline="0" dirty="0">
              <a:ln>
                <a:noFill/>
              </a:ln>
              <a:solidFill>
                <a:schemeClr val="bg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n-lt"/>
              </a:rPr>
              <a:t> The improved model is shared back with all hospitals.</a:t>
            </a:r>
            <a:br>
              <a:rPr kumimoji="0" lang="en-US" altLang="en-US" sz="1800" b="0" i="0" u="none" strike="noStrike" cap="none" normalizeH="0" baseline="0" dirty="0">
                <a:ln>
                  <a:noFill/>
                </a:ln>
                <a:solidFill>
                  <a:schemeClr val="bg1"/>
                </a:solidFill>
                <a:effectLst/>
                <a:latin typeface="+mn-lt"/>
              </a:rPr>
            </a:br>
            <a:endParaRPr kumimoji="0" lang="en-US" altLang="en-US" sz="1800" b="0" i="0" u="none" strike="noStrike" cap="none" normalizeH="0" baseline="0" dirty="0">
              <a:ln>
                <a:noFill/>
              </a:ln>
              <a:solidFill>
                <a:schemeClr val="bg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mn-lt"/>
              </a:rPr>
              <a:t> Blockchain logs each update for transparency and trust.</a:t>
            </a:r>
          </a:p>
        </p:txBody>
      </p:sp>
    </p:spTree>
    <p:extLst>
      <p:ext uri="{BB962C8B-B14F-4D97-AF65-F5344CB8AC3E}">
        <p14:creationId xmlns:p14="http://schemas.microsoft.com/office/powerpoint/2010/main" val="405764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9F2C1-E50C-0F81-44C5-183801366BA4}"/>
              </a:ext>
            </a:extLst>
          </p:cNvPr>
          <p:cNvSpPr>
            <a:spLocks noGrp="1"/>
          </p:cNvSpPr>
          <p:nvPr>
            <p:ph type="title"/>
          </p:nvPr>
        </p:nvSpPr>
        <p:spPr>
          <a:xfrm>
            <a:off x="1154082" y="286603"/>
            <a:ext cx="10058400" cy="1308654"/>
          </a:xfrm>
        </p:spPr>
        <p:txBody>
          <a:bodyPr/>
          <a:lstStyle/>
          <a:p>
            <a:r>
              <a:rPr lang="en-US" dirty="0"/>
              <a:t>Motivation</a:t>
            </a:r>
            <a:endParaRPr lang="en-IN" dirty="0"/>
          </a:p>
        </p:txBody>
      </p:sp>
      <p:sp>
        <p:nvSpPr>
          <p:cNvPr id="5" name="Date Placeholder 4">
            <a:extLst>
              <a:ext uri="{FF2B5EF4-FFF2-40B4-BE49-F238E27FC236}">
                <a16:creationId xmlns:a16="http://schemas.microsoft.com/office/drawing/2014/main" id="{A4DDBF03-B259-EE10-B9AD-30846A14C136}"/>
              </a:ext>
            </a:extLst>
          </p:cNvPr>
          <p:cNvSpPr>
            <a:spLocks noGrp="1"/>
          </p:cNvSpPr>
          <p:nvPr>
            <p:ph type="dt" sz="half" idx="10"/>
          </p:nvPr>
        </p:nvSpPr>
        <p:spPr/>
        <p:txBody>
          <a:bodyPr/>
          <a:lstStyle/>
          <a:p>
            <a:fld id="{78BBF34D-4E6D-4CC3-A665-A5DF082EBA6B}" type="datetime1">
              <a:rPr lang="en-IN" smtClean="0"/>
              <a:t>18-04-2025</a:t>
            </a:fld>
            <a:endParaRPr lang="en-IN"/>
          </a:p>
        </p:txBody>
      </p:sp>
      <p:sp>
        <p:nvSpPr>
          <p:cNvPr id="6" name="Footer Placeholder 5">
            <a:extLst>
              <a:ext uri="{FF2B5EF4-FFF2-40B4-BE49-F238E27FC236}">
                <a16:creationId xmlns:a16="http://schemas.microsoft.com/office/drawing/2014/main" id="{52F34DBF-F48F-D6AA-D558-5A62369C1634}"/>
              </a:ext>
            </a:extLst>
          </p:cNvPr>
          <p:cNvSpPr>
            <a:spLocks noGrp="1"/>
          </p:cNvSpPr>
          <p:nvPr>
            <p:ph type="ftr" sz="quarter" idx="11"/>
          </p:nvPr>
        </p:nvSpPr>
        <p:spPr/>
        <p:txBody>
          <a:bodyPr/>
          <a:lstStyle/>
          <a:p>
            <a:r>
              <a:rPr lang="en-IN"/>
              <a:t>Department of Information Technology</a:t>
            </a:r>
          </a:p>
        </p:txBody>
      </p:sp>
      <p:sp>
        <p:nvSpPr>
          <p:cNvPr id="7" name="Slide Number Placeholder 6">
            <a:extLst>
              <a:ext uri="{FF2B5EF4-FFF2-40B4-BE49-F238E27FC236}">
                <a16:creationId xmlns:a16="http://schemas.microsoft.com/office/drawing/2014/main" id="{D88A86B8-B6BD-5511-4F84-C9A1F0D805FD}"/>
              </a:ext>
            </a:extLst>
          </p:cNvPr>
          <p:cNvSpPr>
            <a:spLocks noGrp="1"/>
          </p:cNvSpPr>
          <p:nvPr>
            <p:ph type="sldNum" sz="quarter" idx="12"/>
          </p:nvPr>
        </p:nvSpPr>
        <p:spPr/>
        <p:txBody>
          <a:bodyPr/>
          <a:lstStyle/>
          <a:p>
            <a:fld id="{3F4804D8-0F11-4816-8E84-7ED0EBE53121}" type="slidenum">
              <a:rPr lang="en-IN" smtClean="0"/>
              <a:t>6</a:t>
            </a:fld>
            <a:endParaRPr lang="en-IN"/>
          </a:p>
        </p:txBody>
      </p:sp>
      <p:sp>
        <p:nvSpPr>
          <p:cNvPr id="8" name="Rectangle 1">
            <a:extLst>
              <a:ext uri="{FF2B5EF4-FFF2-40B4-BE49-F238E27FC236}">
                <a16:creationId xmlns:a16="http://schemas.microsoft.com/office/drawing/2014/main" id="{D83D7A28-BF08-706C-D163-FFA4DE26E14D}"/>
              </a:ext>
            </a:extLst>
          </p:cNvPr>
          <p:cNvSpPr>
            <a:spLocks noGrp="1" noChangeArrowheads="1"/>
          </p:cNvSpPr>
          <p:nvPr>
            <p:ph sz="half" idx="1"/>
          </p:nvPr>
        </p:nvSpPr>
        <p:spPr bwMode="auto">
          <a:xfrm>
            <a:off x="1154082" y="1716645"/>
            <a:ext cx="1005840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chemeClr val="tx1"/>
                </a:solidFill>
                <a:effectLst/>
              </a:rPr>
              <a:t>Privacy Concerns</a:t>
            </a:r>
            <a:r>
              <a:rPr kumimoji="0" lang="en-US" altLang="en-US" b="0" i="0" u="none" strike="noStrike" cap="none" normalizeH="0" baseline="0" dirty="0">
                <a:ln>
                  <a:noFill/>
                </a:ln>
                <a:solidFill>
                  <a:schemeClr val="tx1"/>
                </a:solidFill>
                <a:effectLst/>
              </a:rPr>
              <a:t>: Centralized AI training exposes sensitive patient data, risking breaches and non-compliance with HIPAA/GDPR.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Federated Learning (FL)</a:t>
            </a:r>
            <a:r>
              <a:rPr kumimoji="0" lang="en-US" altLang="en-US" b="0" i="0" u="none" strike="noStrike" cap="none" normalizeH="0" baseline="0" dirty="0">
                <a:ln>
                  <a:noFill/>
                </a:ln>
                <a:solidFill>
                  <a:schemeClr val="tx1"/>
                </a:solidFill>
                <a:effectLst/>
              </a:rPr>
              <a:t>: Enables model training across institutions without sharing raw data, preserving privacy.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rPr>
              <a:t> </a:t>
            </a:r>
            <a:r>
              <a:rPr kumimoji="0" lang="en-US" altLang="en-US" b="1" i="0" u="none" strike="noStrike" cap="none" normalizeH="0" baseline="0" dirty="0">
                <a:ln>
                  <a:noFill/>
                </a:ln>
                <a:solidFill>
                  <a:schemeClr val="tx1"/>
                </a:solidFill>
                <a:effectLst/>
              </a:rPr>
              <a:t>Trust Gap in FL</a:t>
            </a:r>
            <a:r>
              <a:rPr kumimoji="0" lang="en-US" altLang="en-US" b="0" i="0" u="none" strike="noStrike" cap="none" normalizeH="0" baseline="0" dirty="0">
                <a:ln>
                  <a:noFill/>
                </a:ln>
                <a:solidFill>
                  <a:schemeClr val="tx1"/>
                </a:solidFill>
                <a:effectLst/>
              </a:rPr>
              <a:t>: Lacks mechanisms for verifying and auditing model updates, making the system vulnerable to tampering.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chemeClr val="tx1"/>
                </a:solidFill>
                <a:effectLst/>
              </a:rPr>
              <a:t>Blockchain Integration</a:t>
            </a:r>
            <a:r>
              <a:rPr kumimoji="0" lang="en-US" altLang="en-US" b="0" i="0" u="none" strike="noStrike" cap="none" normalizeH="0" baseline="0" dirty="0">
                <a:ln>
                  <a:noFill/>
                </a:ln>
                <a:solidFill>
                  <a:schemeClr val="tx1"/>
                </a:solidFill>
                <a:effectLst/>
              </a:rPr>
              <a:t>: Adds transparency, traceability, and security by immutably logging model updates on a decentralized ledger.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Healthcare Need</a:t>
            </a:r>
            <a:r>
              <a:rPr kumimoji="0" lang="en-US" altLang="en-US" b="0" i="0" u="none" strike="noStrike" cap="none" normalizeH="0" baseline="0" dirty="0">
                <a:ln>
                  <a:noFill/>
                </a:ln>
                <a:solidFill>
                  <a:schemeClr val="tx1"/>
                </a:solidFill>
                <a:effectLst/>
              </a:rPr>
              <a:t>: Ensures privacy-preserving, secure, and collaborative AI development across hospitals and research centers.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14852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B9E7F-6287-CFA0-5278-D7843564AC59}"/>
              </a:ext>
            </a:extLst>
          </p:cNvPr>
          <p:cNvSpPr>
            <a:spLocks noGrp="1"/>
          </p:cNvSpPr>
          <p:nvPr>
            <p:ph type="title"/>
          </p:nvPr>
        </p:nvSpPr>
        <p:spPr/>
        <p:txBody>
          <a:bodyPr/>
          <a:lstStyle/>
          <a:p>
            <a:r>
              <a:rPr lang="en-US" dirty="0"/>
              <a:t>Objectives</a:t>
            </a:r>
            <a:endParaRPr lang="en-IN" dirty="0"/>
          </a:p>
        </p:txBody>
      </p:sp>
      <p:sp>
        <p:nvSpPr>
          <p:cNvPr id="4" name="Date Placeholder 3">
            <a:extLst>
              <a:ext uri="{FF2B5EF4-FFF2-40B4-BE49-F238E27FC236}">
                <a16:creationId xmlns:a16="http://schemas.microsoft.com/office/drawing/2014/main" id="{92F5D063-99A7-7953-5586-4F173448166F}"/>
              </a:ext>
            </a:extLst>
          </p:cNvPr>
          <p:cNvSpPr>
            <a:spLocks noGrp="1"/>
          </p:cNvSpPr>
          <p:nvPr>
            <p:ph type="dt" sz="half" idx="10"/>
          </p:nvPr>
        </p:nvSpPr>
        <p:spPr/>
        <p:txBody>
          <a:bodyPr/>
          <a:lstStyle/>
          <a:p>
            <a:fld id="{8B5AB32B-B821-49EA-B0DE-6EBD0AEE73B0}" type="datetime1">
              <a:rPr lang="en-IN" smtClean="0"/>
              <a:t>18-04-2025</a:t>
            </a:fld>
            <a:endParaRPr lang="en-IN"/>
          </a:p>
        </p:txBody>
      </p:sp>
      <p:sp>
        <p:nvSpPr>
          <p:cNvPr id="5" name="Footer Placeholder 4">
            <a:extLst>
              <a:ext uri="{FF2B5EF4-FFF2-40B4-BE49-F238E27FC236}">
                <a16:creationId xmlns:a16="http://schemas.microsoft.com/office/drawing/2014/main" id="{CF6C87CD-ED5D-72C5-BCA7-2401A4D26C8E}"/>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5C547278-1A5B-DF10-9118-573550086D56}"/>
              </a:ext>
            </a:extLst>
          </p:cNvPr>
          <p:cNvSpPr>
            <a:spLocks noGrp="1"/>
          </p:cNvSpPr>
          <p:nvPr>
            <p:ph type="sldNum" sz="quarter" idx="12"/>
          </p:nvPr>
        </p:nvSpPr>
        <p:spPr/>
        <p:txBody>
          <a:bodyPr/>
          <a:lstStyle/>
          <a:p>
            <a:fld id="{3F4804D8-0F11-4816-8E84-7ED0EBE53121}" type="slidenum">
              <a:rPr lang="en-IN" smtClean="0"/>
              <a:t>7</a:t>
            </a:fld>
            <a:endParaRPr lang="en-IN"/>
          </a:p>
        </p:txBody>
      </p:sp>
      <p:sp>
        <p:nvSpPr>
          <p:cNvPr id="10" name="Rectangle 1">
            <a:extLst>
              <a:ext uri="{FF2B5EF4-FFF2-40B4-BE49-F238E27FC236}">
                <a16:creationId xmlns:a16="http://schemas.microsoft.com/office/drawing/2014/main" id="{FD94DF2E-6C9A-4100-2B43-E64F39C76F38}"/>
              </a:ext>
            </a:extLst>
          </p:cNvPr>
          <p:cNvSpPr>
            <a:spLocks noGrp="1" noChangeArrowheads="1"/>
          </p:cNvSpPr>
          <p:nvPr>
            <p:ph idx="1"/>
          </p:nvPr>
        </p:nvSpPr>
        <p:spPr bwMode="auto">
          <a:xfrm>
            <a:off x="1192696" y="1934982"/>
            <a:ext cx="985468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Enable Privacy-Preserving AI</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  Train models without sharing raw patient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Integrate Blockchain for Trust</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  Log model updates securely to ensure transparency and auditability.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Improve Diagnostic Accuracy</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  Use federated learning across diverse medical imaging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Ensure Regulatory Compliance</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  Align with HIPAA, GDPR, and healthcare data privacy standards.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Promote Secure Collaboration</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  Facilitate multi-institutional AI training with verifiable contributions.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Maintain System Scalability</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  Design a framework that works across various data sources and clients. </a:t>
            </a:r>
          </a:p>
        </p:txBody>
      </p:sp>
    </p:spTree>
    <p:extLst>
      <p:ext uri="{BB962C8B-B14F-4D97-AF65-F5344CB8AC3E}">
        <p14:creationId xmlns:p14="http://schemas.microsoft.com/office/powerpoint/2010/main" val="2211090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76EA4-6CEC-A20B-D1B0-F86026008C31}"/>
              </a:ext>
            </a:extLst>
          </p:cNvPr>
          <p:cNvSpPr>
            <a:spLocks noGrp="1"/>
          </p:cNvSpPr>
          <p:nvPr>
            <p:ph type="title"/>
          </p:nvPr>
        </p:nvSpPr>
        <p:spPr/>
        <p:txBody>
          <a:bodyPr/>
          <a:lstStyle/>
          <a:p>
            <a:r>
              <a:rPr lang="en-IN" dirty="0"/>
              <a:t>Problem Statement</a:t>
            </a:r>
          </a:p>
        </p:txBody>
      </p:sp>
      <p:sp>
        <p:nvSpPr>
          <p:cNvPr id="4" name="Date Placeholder 3">
            <a:extLst>
              <a:ext uri="{FF2B5EF4-FFF2-40B4-BE49-F238E27FC236}">
                <a16:creationId xmlns:a16="http://schemas.microsoft.com/office/drawing/2014/main" id="{3BD632E6-3D60-154D-ABE2-09B9D85099A4}"/>
              </a:ext>
            </a:extLst>
          </p:cNvPr>
          <p:cNvSpPr>
            <a:spLocks noGrp="1"/>
          </p:cNvSpPr>
          <p:nvPr>
            <p:ph type="dt" sz="half" idx="10"/>
          </p:nvPr>
        </p:nvSpPr>
        <p:spPr/>
        <p:txBody>
          <a:bodyPr/>
          <a:lstStyle/>
          <a:p>
            <a:fld id="{8B5AB32B-B821-49EA-B0DE-6EBD0AEE73B0}" type="datetime1">
              <a:rPr lang="en-IN" smtClean="0"/>
              <a:t>18-04-2025</a:t>
            </a:fld>
            <a:endParaRPr lang="en-IN"/>
          </a:p>
        </p:txBody>
      </p:sp>
      <p:sp>
        <p:nvSpPr>
          <p:cNvPr id="5" name="Footer Placeholder 4">
            <a:extLst>
              <a:ext uri="{FF2B5EF4-FFF2-40B4-BE49-F238E27FC236}">
                <a16:creationId xmlns:a16="http://schemas.microsoft.com/office/drawing/2014/main" id="{E786E249-E112-59F6-68F3-E6E66DA45040}"/>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7B2F86AB-15D5-4A05-1898-25EB1F6FFCF1}"/>
              </a:ext>
            </a:extLst>
          </p:cNvPr>
          <p:cNvSpPr>
            <a:spLocks noGrp="1"/>
          </p:cNvSpPr>
          <p:nvPr>
            <p:ph type="sldNum" sz="quarter" idx="12"/>
          </p:nvPr>
        </p:nvSpPr>
        <p:spPr/>
        <p:txBody>
          <a:bodyPr/>
          <a:lstStyle/>
          <a:p>
            <a:fld id="{3F4804D8-0F11-4816-8E84-7ED0EBE53121}" type="slidenum">
              <a:rPr lang="en-IN" smtClean="0"/>
              <a:t>8</a:t>
            </a:fld>
            <a:endParaRPr lang="en-IN"/>
          </a:p>
        </p:txBody>
      </p:sp>
      <p:sp>
        <p:nvSpPr>
          <p:cNvPr id="8" name="Rectangle 2">
            <a:extLst>
              <a:ext uri="{FF2B5EF4-FFF2-40B4-BE49-F238E27FC236}">
                <a16:creationId xmlns:a16="http://schemas.microsoft.com/office/drawing/2014/main" id="{69DF9A07-43A2-7202-B13A-4249438413FC}"/>
              </a:ext>
            </a:extLst>
          </p:cNvPr>
          <p:cNvSpPr>
            <a:spLocks noGrp="1" noChangeArrowheads="1"/>
          </p:cNvSpPr>
          <p:nvPr>
            <p:ph idx="1"/>
          </p:nvPr>
        </p:nvSpPr>
        <p:spPr bwMode="auto">
          <a:xfrm>
            <a:off x="1097280" y="1843951"/>
            <a:ext cx="100584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Privacy Risks in Centralized Learning</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   Transferring medical data to central servers compromises patient confidentiality.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chemeClr val="tx1"/>
                </a:solidFill>
                <a:effectLst/>
              </a:rPr>
              <a:t>Lack of Trust in FL Alone</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   FL doesn’t provide mechanisms to verify or audit model updates.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Regulatory Challenges</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   Centralized data handling often violates HIPAA and GDPR standards.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chemeClr val="tx1"/>
                </a:solidFill>
                <a:effectLst/>
              </a:rPr>
              <a:t>Limited Collaboration</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   Institutions hesitate to participate due to security and ownership concerns.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chemeClr val="tx1"/>
                </a:solidFill>
                <a:effectLst/>
              </a:rPr>
              <a:t>No Built-in Audit Trail</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   Difficulty in tracing model contributions and ensuring update integrity.</a:t>
            </a:r>
          </a:p>
        </p:txBody>
      </p:sp>
    </p:spTree>
    <p:extLst>
      <p:ext uri="{BB962C8B-B14F-4D97-AF65-F5344CB8AC3E}">
        <p14:creationId xmlns:p14="http://schemas.microsoft.com/office/powerpoint/2010/main" val="383942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24949-35E1-B7D0-1925-1EE367446162}"/>
              </a:ext>
            </a:extLst>
          </p:cNvPr>
          <p:cNvSpPr>
            <a:spLocks noGrp="1"/>
          </p:cNvSpPr>
          <p:nvPr>
            <p:ph type="title"/>
          </p:nvPr>
        </p:nvSpPr>
        <p:spPr/>
        <p:txBody>
          <a:bodyPr/>
          <a:lstStyle/>
          <a:p>
            <a:r>
              <a:rPr lang="en-US" dirty="0"/>
              <a:t>Future Scope</a:t>
            </a:r>
          </a:p>
        </p:txBody>
      </p:sp>
      <p:sp>
        <p:nvSpPr>
          <p:cNvPr id="4" name="Date Placeholder 3">
            <a:extLst>
              <a:ext uri="{FF2B5EF4-FFF2-40B4-BE49-F238E27FC236}">
                <a16:creationId xmlns:a16="http://schemas.microsoft.com/office/drawing/2014/main" id="{F4F70386-D8DF-6275-5ECC-DECC6453AD99}"/>
              </a:ext>
            </a:extLst>
          </p:cNvPr>
          <p:cNvSpPr>
            <a:spLocks noGrp="1"/>
          </p:cNvSpPr>
          <p:nvPr>
            <p:ph type="dt" sz="half" idx="10"/>
          </p:nvPr>
        </p:nvSpPr>
        <p:spPr/>
        <p:txBody>
          <a:bodyPr/>
          <a:lstStyle/>
          <a:p>
            <a:fld id="{8B5AB32B-B821-49EA-B0DE-6EBD0AEE73B0}" type="datetime1">
              <a:rPr lang="en-IN" smtClean="0"/>
              <a:t>18-04-2025</a:t>
            </a:fld>
            <a:endParaRPr lang="en-IN"/>
          </a:p>
        </p:txBody>
      </p:sp>
      <p:sp>
        <p:nvSpPr>
          <p:cNvPr id="5" name="Footer Placeholder 4">
            <a:extLst>
              <a:ext uri="{FF2B5EF4-FFF2-40B4-BE49-F238E27FC236}">
                <a16:creationId xmlns:a16="http://schemas.microsoft.com/office/drawing/2014/main" id="{1B4CC584-3786-F3E4-2722-23D5DC0E323A}"/>
              </a:ext>
            </a:extLst>
          </p:cNvPr>
          <p:cNvSpPr>
            <a:spLocks noGrp="1"/>
          </p:cNvSpPr>
          <p:nvPr>
            <p:ph type="ftr" sz="quarter" idx="11"/>
          </p:nvPr>
        </p:nvSpPr>
        <p:spPr/>
        <p:txBody>
          <a:bodyPr/>
          <a:lstStyle/>
          <a:p>
            <a:r>
              <a:rPr lang="en-IN"/>
              <a:t>Department of Information Technology</a:t>
            </a:r>
          </a:p>
        </p:txBody>
      </p:sp>
      <p:sp>
        <p:nvSpPr>
          <p:cNvPr id="6" name="Slide Number Placeholder 5">
            <a:extLst>
              <a:ext uri="{FF2B5EF4-FFF2-40B4-BE49-F238E27FC236}">
                <a16:creationId xmlns:a16="http://schemas.microsoft.com/office/drawing/2014/main" id="{E24877B0-89DD-0DC3-9A39-7E9F28965C1D}"/>
              </a:ext>
            </a:extLst>
          </p:cNvPr>
          <p:cNvSpPr>
            <a:spLocks noGrp="1"/>
          </p:cNvSpPr>
          <p:nvPr>
            <p:ph type="sldNum" sz="quarter" idx="12"/>
          </p:nvPr>
        </p:nvSpPr>
        <p:spPr/>
        <p:txBody>
          <a:bodyPr/>
          <a:lstStyle/>
          <a:p>
            <a:fld id="{3F4804D8-0F11-4816-8E84-7ED0EBE53121}" type="slidenum">
              <a:rPr lang="en-IN" smtClean="0"/>
              <a:t>9</a:t>
            </a:fld>
            <a:endParaRPr lang="en-IN"/>
          </a:p>
        </p:txBody>
      </p:sp>
      <p:sp>
        <p:nvSpPr>
          <p:cNvPr id="8" name="Rectangle 2">
            <a:extLst>
              <a:ext uri="{FF2B5EF4-FFF2-40B4-BE49-F238E27FC236}">
                <a16:creationId xmlns:a16="http://schemas.microsoft.com/office/drawing/2014/main" id="{7942FA38-5FC7-F756-A6EE-53446908F2FD}"/>
              </a:ext>
            </a:extLst>
          </p:cNvPr>
          <p:cNvSpPr>
            <a:spLocks noGrp="1" noChangeArrowheads="1"/>
          </p:cNvSpPr>
          <p:nvPr>
            <p:ph idx="1"/>
          </p:nvPr>
        </p:nvSpPr>
        <p:spPr bwMode="auto">
          <a:xfrm>
            <a:off x="1097280" y="2359651"/>
            <a:ext cx="499872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Integrate Differential Privacy</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Add formal privacy guarantees to further      protect sensitive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 Adaptive Model Weighting</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Balance contributions from clients with varying data sizes and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a:t>
            </a:r>
            <a:r>
              <a:rPr kumimoji="0" lang="en-US" altLang="en-US" b="1" i="0" u="none" strike="noStrike" cap="none" normalizeH="0" baseline="0" dirty="0">
                <a:ln>
                  <a:noFill/>
                </a:ln>
                <a:solidFill>
                  <a:schemeClr val="tx1"/>
                </a:solidFill>
                <a:effectLst/>
              </a:rPr>
              <a:t>Scalability to More Institutions</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Extend the framework to support larger, real-world healthcare networks.</a:t>
            </a:r>
          </a:p>
        </p:txBody>
      </p:sp>
      <p:sp>
        <p:nvSpPr>
          <p:cNvPr id="9" name="TextBox 8">
            <a:extLst>
              <a:ext uri="{FF2B5EF4-FFF2-40B4-BE49-F238E27FC236}">
                <a16:creationId xmlns:a16="http://schemas.microsoft.com/office/drawing/2014/main" id="{FBDF06C1-87F1-6DB6-225B-B085145F99D6}"/>
              </a:ext>
            </a:extLst>
          </p:cNvPr>
          <p:cNvSpPr txBox="1"/>
          <p:nvPr/>
        </p:nvSpPr>
        <p:spPr>
          <a:xfrm>
            <a:off x="6679096" y="2359651"/>
            <a:ext cx="4476584" cy="31700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a:t>
            </a:r>
            <a:r>
              <a:rPr kumimoji="0" lang="en-US" altLang="en-US" sz="2000" b="1" i="0" u="none" strike="noStrike" cap="none" normalizeH="0" baseline="0" dirty="0">
                <a:ln>
                  <a:noFill/>
                </a:ln>
                <a:solidFill>
                  <a:schemeClr val="tx1"/>
                </a:solidFill>
                <a:effectLst/>
              </a:rPr>
              <a:t>Optimize Blockchain Efficiency</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Use lightweight consensus mechanisms to reduce latency.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a:t>
            </a:r>
            <a:r>
              <a:rPr kumimoji="0" lang="en-US" altLang="en-US" sz="2000" b="1" i="0" u="none" strike="noStrike" cap="none" normalizeH="0" baseline="0" dirty="0">
                <a:ln>
                  <a:noFill/>
                </a:ln>
                <a:solidFill>
                  <a:schemeClr val="tx1"/>
                </a:solidFill>
                <a:effectLst/>
              </a:rPr>
              <a:t>Cloud &amp; Mobile Deployment</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Enable secure access and real-time updates across devices and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 </a:t>
            </a:r>
            <a:r>
              <a:rPr kumimoji="0" lang="en-US" altLang="en-US" sz="2000" b="1" i="0" u="none" strike="noStrike" cap="none" normalizeH="0" baseline="0" dirty="0">
                <a:ln>
                  <a:noFill/>
                </a:ln>
                <a:solidFill>
                  <a:schemeClr val="tx1"/>
                </a:solidFill>
                <a:effectLst/>
              </a:rPr>
              <a:t>Explainable AI (XAI)</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Improve transparency in predictions for better clinical trust and usability.</a:t>
            </a:r>
          </a:p>
          <a:p>
            <a:endParaRPr lang="en-IN" sz="2000" dirty="0"/>
          </a:p>
        </p:txBody>
      </p:sp>
    </p:spTree>
    <p:extLst>
      <p:ext uri="{BB962C8B-B14F-4D97-AF65-F5344CB8AC3E}">
        <p14:creationId xmlns:p14="http://schemas.microsoft.com/office/powerpoint/2010/main" val="1987199245"/>
      </p:ext>
    </p:extLst>
  </p:cSld>
  <p:clrMapOvr>
    <a:masterClrMapping/>
  </p:clrMapOvr>
</p:sld>
</file>

<file path=ppt/theme/theme1.xml><?xml version="1.0" encoding="utf-8"?>
<a:theme xmlns:a="http://schemas.openxmlformats.org/drawingml/2006/main" name="1_Retrospect">
  <a:themeElements>
    <a:clrScheme name="Custom 1">
      <a:dk1>
        <a:sysClr val="windowText" lastClr="000000"/>
      </a:dk1>
      <a:lt1>
        <a:sysClr val="window" lastClr="FFFFFF"/>
      </a:lt1>
      <a:dk2>
        <a:srgbClr val="344068"/>
      </a:dk2>
      <a:lt2>
        <a:srgbClr val="D9E0E6"/>
      </a:lt2>
      <a:accent1>
        <a:srgbClr val="2683C6"/>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8134</TotalTime>
  <Words>1289</Words>
  <Application>Microsoft Office PowerPoint</Application>
  <PresentationFormat>Widescreen</PresentationFormat>
  <Paragraphs>190</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Calibri Light (Headings)</vt:lpstr>
      <vt:lpstr>Segoe UI</vt:lpstr>
      <vt:lpstr>1_Retrospect</vt:lpstr>
      <vt:lpstr>(ITB/10: Federated Learning for Smart Healthcare using Blockchain)  </vt:lpstr>
      <vt:lpstr>Outline</vt:lpstr>
      <vt:lpstr>Abstract</vt:lpstr>
      <vt:lpstr>Introduction</vt:lpstr>
      <vt:lpstr> Each hospital (client) trains a local model on its own medical images (e.g., histopathology, mammography, ultrasound).   Only model updates (not data) are sent to a central server.   The server aggregates updates to create a global model.   The improved model is shared back with all hospitals.   Blockchain logs each update for transparency and trust.</vt:lpstr>
      <vt:lpstr>Motivation</vt:lpstr>
      <vt:lpstr>Objectives</vt:lpstr>
      <vt:lpstr>Problem Statement</vt:lpstr>
      <vt:lpstr>Future Scope</vt:lpstr>
      <vt:lpstr>PowerPoint Presentation</vt:lpstr>
      <vt:lpstr>Technology Stack</vt:lpstr>
      <vt:lpstr>Implementation</vt:lpstr>
      <vt:lpstr>Result</vt:lpstr>
      <vt:lpstr>Result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dc:title>
  <dc:creator>Rasika Ransing</dc:creator>
  <cp:lastModifiedBy>IRFAN ANSARI XIIA</cp:lastModifiedBy>
  <cp:revision>38</cp:revision>
  <dcterms:created xsi:type="dcterms:W3CDTF">2023-04-15T11:51:42Z</dcterms:created>
  <dcterms:modified xsi:type="dcterms:W3CDTF">2025-04-18T17:35:16Z</dcterms:modified>
</cp:coreProperties>
</file>