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161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0e243720b2_1_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0e243720b2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0e243720b2_1_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0e243720b2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12209250bc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12209250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0e243720b2_1_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0e243720b2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these are the overview of the previously published work of our project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0e243720b2_1_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0e243720b2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pedestrian-detection-using-opencv-python/"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youtu.be/dDT6ZPNBl3c"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anju-mehla3599.medium.com/social-distancing-detector-using-opencv-and-deep-learning-ab712c1882fc"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383725" y="256675"/>
            <a:ext cx="8653800" cy="8766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80000"/>
              </a:lnSpc>
              <a:spcBef>
                <a:spcPts val="0"/>
              </a:spcBef>
              <a:spcAft>
                <a:spcPts val="0"/>
              </a:spcAft>
              <a:buClr>
                <a:schemeClr val="dk1"/>
              </a:buClr>
              <a:buSzPct val="100000"/>
              <a:buFont typeface="Calibri"/>
              <a:buNone/>
            </a:pPr>
            <a:r>
              <a:rPr lang="en-US" sz="2400" b="1"/>
              <a:t> </a:t>
            </a:r>
            <a:br>
              <a:rPr lang="en-US" sz="2400" b="1"/>
            </a:br>
            <a:r>
              <a:rPr lang="en-US" sz="2400" b="1"/>
              <a:t/>
            </a:r>
            <a:br>
              <a:rPr lang="en-US" sz="2400" b="1"/>
            </a:br>
            <a:r>
              <a:rPr lang="en-US" sz="3100" b="1" u="sng">
                <a:latin typeface="Times New Roman"/>
                <a:ea typeface="Times New Roman"/>
                <a:cs typeface="Times New Roman"/>
                <a:sym typeface="Times New Roman"/>
              </a:rPr>
              <a:t>VIT BHOPAL UNIVERSITY</a:t>
            </a:r>
            <a:endParaRPr sz="3100" b="1" u="sng">
              <a:solidFill>
                <a:srgbClr val="FF0066"/>
              </a:solidFill>
              <a:latin typeface="Times New Roman"/>
              <a:ea typeface="Times New Roman"/>
              <a:cs typeface="Times New Roman"/>
              <a:sym typeface="Times New Roman"/>
            </a:endParaRPr>
          </a:p>
        </p:txBody>
      </p:sp>
      <p:sp>
        <p:nvSpPr>
          <p:cNvPr id="85" name="Google Shape;85;p13"/>
          <p:cNvSpPr txBox="1">
            <a:spLocks noGrp="1"/>
          </p:cNvSpPr>
          <p:nvPr>
            <p:ph type="subTitle" idx="1"/>
          </p:nvPr>
        </p:nvSpPr>
        <p:spPr>
          <a:xfrm>
            <a:off x="464284" y="1335450"/>
            <a:ext cx="8429700" cy="5334000"/>
          </a:xfrm>
          <a:prstGeom prst="rect">
            <a:avLst/>
          </a:prstGeom>
          <a:noFill/>
          <a:ln>
            <a:noFill/>
          </a:ln>
        </p:spPr>
        <p:txBody>
          <a:bodyPr spcFirstLastPara="1" wrap="square" lIns="91425" tIns="45700" rIns="91425" bIns="45700" anchor="t" anchorCtr="0">
            <a:normAutofit/>
          </a:bodyPr>
          <a:lstStyle/>
          <a:p>
            <a:pPr marL="0" lvl="0" indent="0" algn="ctr" rtl="0">
              <a:lnSpc>
                <a:spcPct val="80000"/>
              </a:lnSpc>
              <a:spcBef>
                <a:spcPts val="0"/>
              </a:spcBef>
              <a:spcAft>
                <a:spcPts val="0"/>
              </a:spcAft>
              <a:buClr>
                <a:srgbClr val="888888"/>
              </a:buClr>
              <a:buSzPts val="2000"/>
              <a:buNone/>
            </a:pPr>
            <a:endParaRPr sz="2000"/>
          </a:p>
          <a:p>
            <a:pPr marL="0" lvl="0" indent="0" algn="ctr" rtl="0">
              <a:lnSpc>
                <a:spcPct val="80000"/>
              </a:lnSpc>
              <a:spcBef>
                <a:spcPts val="400"/>
              </a:spcBef>
              <a:spcAft>
                <a:spcPts val="0"/>
              </a:spcAft>
              <a:buClr>
                <a:srgbClr val="888888"/>
              </a:buClr>
              <a:buSzPts val="2000"/>
              <a:buNone/>
            </a:pPr>
            <a:endParaRPr sz="2000"/>
          </a:p>
          <a:p>
            <a:pPr marL="0" lvl="0" indent="0" algn="ctr" rtl="0">
              <a:lnSpc>
                <a:spcPct val="80000"/>
              </a:lnSpc>
              <a:spcBef>
                <a:spcPts val="400"/>
              </a:spcBef>
              <a:spcAft>
                <a:spcPts val="0"/>
              </a:spcAft>
              <a:buClr>
                <a:srgbClr val="888888"/>
              </a:buClr>
              <a:buSzPts val="2000"/>
              <a:buNone/>
            </a:pPr>
            <a:endParaRPr sz="2000"/>
          </a:p>
          <a:p>
            <a:pPr marL="0" lvl="0" indent="0" algn="ctr" rtl="0">
              <a:lnSpc>
                <a:spcPct val="80000"/>
              </a:lnSpc>
              <a:spcBef>
                <a:spcPts val="400"/>
              </a:spcBef>
              <a:spcAft>
                <a:spcPts val="0"/>
              </a:spcAft>
              <a:buClr>
                <a:srgbClr val="888888"/>
              </a:buClr>
              <a:buSzPts val="2000"/>
              <a:buNone/>
            </a:pPr>
            <a:endParaRPr sz="2000" b="1"/>
          </a:p>
          <a:p>
            <a:pPr marL="0" lvl="0" indent="0" algn="ctr" rtl="0">
              <a:lnSpc>
                <a:spcPct val="80000"/>
              </a:lnSpc>
              <a:spcBef>
                <a:spcPts val="400"/>
              </a:spcBef>
              <a:spcAft>
                <a:spcPts val="0"/>
              </a:spcAft>
              <a:buClr>
                <a:srgbClr val="888888"/>
              </a:buClr>
              <a:buSzPts val="2000"/>
              <a:buNone/>
            </a:pPr>
            <a:endParaRPr sz="2000"/>
          </a:p>
          <a:p>
            <a:pPr marL="0" lvl="0" indent="0" algn="ctr" rtl="0">
              <a:lnSpc>
                <a:spcPct val="80000"/>
              </a:lnSpc>
              <a:spcBef>
                <a:spcPts val="400"/>
              </a:spcBef>
              <a:spcAft>
                <a:spcPts val="0"/>
              </a:spcAft>
              <a:buClr>
                <a:srgbClr val="888888"/>
              </a:buClr>
              <a:buSzPts val="2000"/>
              <a:buNone/>
            </a:pPr>
            <a:endParaRPr sz="2000"/>
          </a:p>
          <a:p>
            <a:pPr marL="0" lvl="0" indent="0" algn="ctr" rtl="0">
              <a:lnSpc>
                <a:spcPct val="80000"/>
              </a:lnSpc>
              <a:spcBef>
                <a:spcPts val="400"/>
              </a:spcBef>
              <a:spcAft>
                <a:spcPts val="0"/>
              </a:spcAft>
              <a:buClr>
                <a:srgbClr val="888888"/>
              </a:buClr>
              <a:buSzPts val="2000"/>
              <a:buNone/>
            </a:pPr>
            <a:r>
              <a:rPr lang="en-US" sz="2000">
                <a:latin typeface="Times New Roman"/>
                <a:ea typeface="Times New Roman"/>
                <a:cs typeface="Times New Roman"/>
                <a:sym typeface="Times New Roman"/>
              </a:rPr>
              <a:t>Review on Robotics Project : Skill Up</a:t>
            </a:r>
            <a:endParaRPr>
              <a:latin typeface="Times New Roman"/>
              <a:ea typeface="Times New Roman"/>
              <a:cs typeface="Times New Roman"/>
              <a:sym typeface="Times New Roman"/>
            </a:endParaRPr>
          </a:p>
          <a:p>
            <a:pPr marL="0" lvl="0" indent="0" algn="ctr" rtl="0">
              <a:lnSpc>
                <a:spcPct val="80000"/>
              </a:lnSpc>
              <a:spcBef>
                <a:spcPts val="400"/>
              </a:spcBef>
              <a:spcAft>
                <a:spcPts val="0"/>
              </a:spcAft>
              <a:buClr>
                <a:srgbClr val="888888"/>
              </a:buClr>
              <a:buSzPts val="2000"/>
              <a:buNone/>
            </a:pPr>
            <a:r>
              <a:rPr lang="en-US" sz="2000">
                <a:latin typeface="Times New Roman"/>
                <a:ea typeface="Times New Roman"/>
                <a:cs typeface="Times New Roman"/>
                <a:sym typeface="Times New Roman"/>
              </a:rPr>
              <a:t>On</a:t>
            </a:r>
            <a:endParaRPr sz="2000" b="1">
              <a:solidFill>
                <a:srgbClr val="FF0066"/>
              </a:solidFill>
              <a:latin typeface="Times New Roman"/>
              <a:ea typeface="Times New Roman"/>
              <a:cs typeface="Times New Roman"/>
              <a:sym typeface="Times New Roman"/>
            </a:endParaRPr>
          </a:p>
          <a:p>
            <a:pPr marL="0" lvl="0" indent="0" algn="ctr" rtl="0">
              <a:lnSpc>
                <a:spcPct val="80000"/>
              </a:lnSpc>
              <a:spcBef>
                <a:spcPts val="400"/>
              </a:spcBef>
              <a:spcAft>
                <a:spcPts val="0"/>
              </a:spcAft>
              <a:buClr>
                <a:srgbClr val="17365D"/>
              </a:buClr>
              <a:buSzPts val="2000"/>
              <a:buNone/>
            </a:pPr>
            <a:r>
              <a:rPr lang="en-US" sz="2000" b="1">
                <a:solidFill>
                  <a:srgbClr val="17365D"/>
                </a:solidFill>
                <a:latin typeface="Times New Roman"/>
                <a:ea typeface="Times New Roman"/>
                <a:cs typeface="Times New Roman"/>
                <a:sym typeface="Times New Roman"/>
              </a:rPr>
              <a:t>“Isolator”</a:t>
            </a:r>
            <a:endParaRPr>
              <a:latin typeface="Times New Roman"/>
              <a:ea typeface="Times New Roman"/>
              <a:cs typeface="Times New Roman"/>
              <a:sym typeface="Times New Roman"/>
            </a:endParaRPr>
          </a:p>
          <a:p>
            <a:pPr marL="0" lvl="0" indent="0" algn="ctr" rtl="0">
              <a:lnSpc>
                <a:spcPct val="80000"/>
              </a:lnSpc>
              <a:spcBef>
                <a:spcPts val="400"/>
              </a:spcBef>
              <a:spcAft>
                <a:spcPts val="0"/>
              </a:spcAft>
              <a:buClr>
                <a:srgbClr val="17365D"/>
              </a:buClr>
              <a:buSzPts val="2000"/>
              <a:buNone/>
            </a:pPr>
            <a:endParaRPr>
              <a:latin typeface="Times New Roman"/>
              <a:ea typeface="Times New Roman"/>
              <a:cs typeface="Times New Roman"/>
              <a:sym typeface="Times New Roman"/>
            </a:endParaRPr>
          </a:p>
          <a:p>
            <a:pPr marL="0" lvl="0" indent="0" algn="ctr" rtl="0">
              <a:lnSpc>
                <a:spcPct val="80000"/>
              </a:lnSpc>
              <a:spcBef>
                <a:spcPts val="400"/>
              </a:spcBef>
              <a:spcAft>
                <a:spcPts val="0"/>
              </a:spcAft>
              <a:buClr>
                <a:srgbClr val="888888"/>
              </a:buClr>
              <a:buSzPts val="2000"/>
              <a:buNone/>
            </a:pPr>
            <a:endParaRPr sz="2000" b="1">
              <a:solidFill>
                <a:srgbClr val="FF0066"/>
              </a:solidFill>
            </a:endParaRPr>
          </a:p>
          <a:p>
            <a:pPr marL="0" lvl="0" indent="0" algn="l" rtl="0">
              <a:lnSpc>
                <a:spcPct val="80000"/>
              </a:lnSpc>
              <a:spcBef>
                <a:spcPts val="400"/>
              </a:spcBef>
              <a:spcAft>
                <a:spcPts val="0"/>
              </a:spcAft>
              <a:buClr>
                <a:srgbClr val="888888"/>
              </a:buClr>
              <a:buSzPts val="2000"/>
              <a:buNone/>
            </a:pPr>
            <a:endParaRPr sz="2000">
              <a:solidFill>
                <a:schemeClr val="accent2"/>
              </a:solidFill>
            </a:endParaRPr>
          </a:p>
          <a:p>
            <a:pPr marL="0" lvl="0" indent="0" algn="l" rtl="0">
              <a:lnSpc>
                <a:spcPct val="80000"/>
              </a:lnSpc>
              <a:spcBef>
                <a:spcPts val="360"/>
              </a:spcBef>
              <a:spcAft>
                <a:spcPts val="0"/>
              </a:spcAft>
              <a:buClr>
                <a:schemeClr val="dk1"/>
              </a:buClr>
              <a:buSzPts val="1800"/>
              <a:buNone/>
            </a:pPr>
            <a:r>
              <a:rPr lang="en-US" sz="1800" b="1">
                <a:solidFill>
                  <a:schemeClr val="dk1"/>
                </a:solidFill>
              </a:rPr>
              <a:t>				</a:t>
            </a:r>
            <a:r>
              <a:rPr lang="en-US" sz="1800" b="1">
                <a:solidFill>
                  <a:schemeClr val="dk1"/>
                </a:solidFill>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0" indent="0" algn="l" rtl="0">
              <a:lnSpc>
                <a:spcPct val="80000"/>
              </a:lnSpc>
              <a:spcBef>
                <a:spcPts val="360"/>
              </a:spcBef>
              <a:spcAft>
                <a:spcPts val="0"/>
              </a:spcAft>
              <a:buClr>
                <a:srgbClr val="888888"/>
              </a:buClr>
              <a:buSzPts val="1800"/>
              <a:buNone/>
            </a:pPr>
            <a:endParaRPr sz="1800">
              <a:solidFill>
                <a:srgbClr val="0C0C0C"/>
              </a:solidFill>
              <a:latin typeface="Times New Roman"/>
              <a:ea typeface="Times New Roman"/>
              <a:cs typeface="Times New Roman"/>
              <a:sym typeface="Times New Roman"/>
            </a:endParaRPr>
          </a:p>
          <a:p>
            <a:pPr marL="0" lvl="0" indent="0" algn="l" rtl="0">
              <a:lnSpc>
                <a:spcPct val="80000"/>
              </a:lnSpc>
              <a:spcBef>
                <a:spcPts val="360"/>
              </a:spcBef>
              <a:spcAft>
                <a:spcPts val="0"/>
              </a:spcAft>
              <a:buClr>
                <a:schemeClr val="dk1"/>
              </a:buClr>
              <a:buSzPts val="1800"/>
              <a:buNone/>
            </a:pPr>
            <a:r>
              <a:rPr lang="en-US" sz="1800" b="1">
                <a:solidFill>
                  <a:schemeClr val="dk1"/>
                </a:solidFill>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0" indent="0" algn="l" rtl="0">
              <a:lnSpc>
                <a:spcPct val="80000"/>
              </a:lnSpc>
              <a:spcBef>
                <a:spcPts val="360"/>
              </a:spcBef>
              <a:spcAft>
                <a:spcPts val="0"/>
              </a:spcAft>
              <a:buClr>
                <a:schemeClr val="dk1"/>
              </a:buClr>
              <a:buSzPts val="1800"/>
              <a:buNone/>
            </a:pPr>
            <a:r>
              <a:rPr lang="en-US" sz="1800" b="1">
                <a:solidFill>
                  <a:schemeClr val="dk1"/>
                </a:solidFill>
              </a:rPr>
              <a:t>					</a:t>
            </a:r>
            <a:endParaRPr sz="1800">
              <a:solidFill>
                <a:srgbClr val="0C0C0C"/>
              </a:solidFill>
            </a:endParaRPr>
          </a:p>
        </p:txBody>
      </p:sp>
      <p:pic>
        <p:nvPicPr>
          <p:cNvPr id="86" name="Google Shape;86;p13"/>
          <p:cNvPicPr preferRelativeResize="0"/>
          <p:nvPr/>
        </p:nvPicPr>
        <p:blipFill rotWithShape="1">
          <a:blip r:embed="rId3">
            <a:alphaModFix/>
          </a:blip>
          <a:srcRect/>
          <a:stretch/>
        </p:blipFill>
        <p:spPr>
          <a:xfrm>
            <a:off x="2784656" y="1133275"/>
            <a:ext cx="3851919" cy="1925960"/>
          </a:xfrm>
          <a:prstGeom prst="rect">
            <a:avLst/>
          </a:prstGeom>
          <a:noFill/>
          <a:ln>
            <a:noFill/>
          </a:ln>
        </p:spPr>
      </p:pic>
      <p:sp>
        <p:nvSpPr>
          <p:cNvPr id="87" name="Google Shape;87;p13"/>
          <p:cNvSpPr txBox="1"/>
          <p:nvPr/>
        </p:nvSpPr>
        <p:spPr>
          <a:xfrm>
            <a:off x="4954625" y="4911025"/>
            <a:ext cx="3939300" cy="1209900"/>
          </a:xfrm>
          <a:prstGeom prst="rect">
            <a:avLst/>
          </a:prstGeom>
          <a:noFill/>
          <a:ln>
            <a:noFill/>
          </a:ln>
        </p:spPr>
        <p:txBody>
          <a:bodyPr spcFirstLastPara="1" wrap="square" lIns="91425" tIns="91425" rIns="91425" bIns="91425" anchor="t" anchorCtr="0">
            <a:spAutoFit/>
          </a:bodyPr>
          <a:lstStyle/>
          <a:p>
            <a:pPr marL="0" lvl="0" indent="0" algn="l" rtl="0">
              <a:lnSpc>
                <a:spcPct val="80000"/>
              </a:lnSpc>
              <a:spcBef>
                <a:spcPts val="360"/>
              </a:spcBef>
              <a:spcAft>
                <a:spcPts val="0"/>
              </a:spcAft>
              <a:buNone/>
            </a:pPr>
            <a:r>
              <a:rPr lang="en-US" sz="1800" b="1">
                <a:solidFill>
                  <a:srgbClr val="0C0C0C"/>
                </a:solidFill>
                <a:latin typeface="Times New Roman"/>
                <a:ea typeface="Times New Roman"/>
                <a:cs typeface="Times New Roman"/>
                <a:sym typeface="Times New Roman"/>
              </a:rPr>
              <a:t>Presented by:</a:t>
            </a:r>
            <a:endParaRPr sz="1800" b="1">
              <a:solidFill>
                <a:srgbClr val="0C0C0C"/>
              </a:solidFill>
              <a:latin typeface="Times New Roman"/>
              <a:ea typeface="Times New Roman"/>
              <a:cs typeface="Times New Roman"/>
              <a:sym typeface="Times New Roman"/>
            </a:endParaRPr>
          </a:p>
          <a:p>
            <a:pPr marL="0" lvl="0" indent="0" algn="l" rtl="0">
              <a:lnSpc>
                <a:spcPct val="80000"/>
              </a:lnSpc>
              <a:spcBef>
                <a:spcPts val="360"/>
              </a:spcBef>
              <a:spcAft>
                <a:spcPts val="0"/>
              </a:spcAft>
              <a:buNone/>
            </a:pPr>
            <a:endParaRPr sz="1800">
              <a:solidFill>
                <a:srgbClr val="0C0C0C"/>
              </a:solidFill>
              <a:latin typeface="Times New Roman"/>
              <a:ea typeface="Times New Roman"/>
              <a:cs typeface="Times New Roman"/>
              <a:sym typeface="Times New Roman"/>
            </a:endParaRPr>
          </a:p>
          <a:p>
            <a:pPr marL="0" lvl="0" indent="0" algn="l" rtl="0">
              <a:lnSpc>
                <a:spcPct val="80000"/>
              </a:lnSpc>
              <a:spcBef>
                <a:spcPts val="360"/>
              </a:spcBef>
              <a:spcAft>
                <a:spcPts val="0"/>
              </a:spcAft>
              <a:buNone/>
            </a:pPr>
            <a:r>
              <a:rPr lang="en-US" sz="1800">
                <a:solidFill>
                  <a:schemeClr val="dk1"/>
                </a:solidFill>
                <a:latin typeface="Times New Roman"/>
                <a:ea typeface="Times New Roman"/>
                <a:cs typeface="Times New Roman"/>
                <a:sym typeface="Times New Roman"/>
              </a:rPr>
              <a:t> Sarwagya Agarwal (21BAI10018)</a:t>
            </a:r>
            <a:endParaRPr sz="3200">
              <a:solidFill>
                <a:srgbClr val="888888"/>
              </a:solidFill>
              <a:latin typeface="Times New Roman"/>
              <a:ea typeface="Times New Roman"/>
              <a:cs typeface="Times New Roman"/>
              <a:sym typeface="Times New Roman"/>
            </a:endParaRPr>
          </a:p>
          <a:p>
            <a:pPr marL="0" lvl="0" indent="0" algn="l" rtl="0">
              <a:lnSpc>
                <a:spcPct val="80000"/>
              </a:lnSpc>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Raghav Soni (21BAI10140)</a:t>
            </a:r>
            <a:endParaRPr sz="1800">
              <a:solidFill>
                <a:srgbClr val="0C0C0C"/>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u="sng">
                <a:latin typeface="Times New Roman"/>
                <a:ea typeface="Times New Roman"/>
                <a:cs typeface="Times New Roman"/>
                <a:sym typeface="Times New Roman"/>
              </a:rPr>
              <a:t>FLOW CHART</a:t>
            </a:r>
            <a:endParaRPr b="1" u="sng">
              <a:latin typeface="Times New Roman"/>
              <a:ea typeface="Times New Roman"/>
              <a:cs typeface="Times New Roman"/>
              <a:sym typeface="Times New Roman"/>
            </a:endParaRPr>
          </a:p>
        </p:txBody>
      </p:sp>
      <p:pic>
        <p:nvPicPr>
          <p:cNvPr id="142" name="Google Shape;142;p22"/>
          <p:cNvPicPr preferRelativeResize="0"/>
          <p:nvPr/>
        </p:nvPicPr>
        <p:blipFill>
          <a:blip r:embed="rId3">
            <a:alphaModFix/>
          </a:blip>
          <a:stretch>
            <a:fillRect/>
          </a:stretch>
        </p:blipFill>
        <p:spPr>
          <a:xfrm>
            <a:off x="393275" y="1758925"/>
            <a:ext cx="8153876" cy="3239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u="sng">
                <a:latin typeface="Times New Roman"/>
                <a:ea typeface="Times New Roman"/>
                <a:cs typeface="Times New Roman"/>
                <a:sym typeface="Times New Roman"/>
              </a:rPr>
              <a:t>OUTCOMES</a:t>
            </a:r>
            <a:endParaRPr b="1" u="sng">
              <a:latin typeface="Times New Roman"/>
              <a:ea typeface="Times New Roman"/>
              <a:cs typeface="Times New Roman"/>
              <a:sym typeface="Times New Roman"/>
            </a:endParaRPr>
          </a:p>
        </p:txBody>
      </p:sp>
      <p:pic>
        <p:nvPicPr>
          <p:cNvPr id="148" name="Google Shape;148;p23"/>
          <p:cNvPicPr preferRelativeResize="0"/>
          <p:nvPr/>
        </p:nvPicPr>
        <p:blipFill>
          <a:blip r:embed="rId3">
            <a:alphaModFix/>
          </a:blip>
          <a:stretch>
            <a:fillRect/>
          </a:stretch>
        </p:blipFill>
        <p:spPr>
          <a:xfrm>
            <a:off x="819763" y="1417653"/>
            <a:ext cx="7504475" cy="4786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24"/>
          <p:cNvPicPr preferRelativeResize="0"/>
          <p:nvPr/>
        </p:nvPicPr>
        <p:blipFill>
          <a:blip r:embed="rId3">
            <a:alphaModFix/>
          </a:blip>
          <a:stretch>
            <a:fillRect/>
          </a:stretch>
        </p:blipFill>
        <p:spPr>
          <a:xfrm>
            <a:off x="557988" y="617350"/>
            <a:ext cx="8028025" cy="5165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u="sng">
                <a:latin typeface="Times New Roman"/>
                <a:ea typeface="Times New Roman"/>
                <a:cs typeface="Times New Roman"/>
                <a:sym typeface="Times New Roman"/>
              </a:rPr>
              <a:t>CONCLUSION</a:t>
            </a:r>
            <a:endParaRPr b="1" u="sng">
              <a:latin typeface="Times New Roman"/>
              <a:ea typeface="Times New Roman"/>
              <a:cs typeface="Times New Roman"/>
              <a:sym typeface="Times New Roman"/>
            </a:endParaRPr>
          </a:p>
        </p:txBody>
      </p:sp>
      <p:sp>
        <p:nvSpPr>
          <p:cNvPr id="159" name="Google Shape;159;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None/>
            </a:pPr>
            <a:endParaRPr sz="2800">
              <a:latin typeface="Times New Roman"/>
              <a:ea typeface="Times New Roman"/>
              <a:cs typeface="Times New Roman"/>
              <a:sym typeface="Times New Roman"/>
            </a:endParaRPr>
          </a:p>
          <a:p>
            <a:pPr marL="457200" lvl="0" indent="-406400" algn="just" rtl="0">
              <a:spcBef>
                <a:spcPts val="0"/>
              </a:spcBef>
              <a:spcAft>
                <a:spcPts val="0"/>
              </a:spcAft>
              <a:buSzPts val="2800"/>
              <a:buFont typeface="Times New Roman"/>
              <a:buChar char="•"/>
            </a:pPr>
            <a:r>
              <a:rPr lang="en-US" sz="2800">
                <a:latin typeface="Times New Roman"/>
                <a:ea typeface="Times New Roman"/>
                <a:cs typeface="Times New Roman"/>
                <a:sym typeface="Times New Roman"/>
              </a:rPr>
              <a:t>Living in a post covid world, no one knows for sure when another such type of disease will come. We can do nothing but take precautions and Robots are the way to do it. </a:t>
            </a:r>
            <a:endParaRPr sz="2800">
              <a:latin typeface="Times New Roman"/>
              <a:ea typeface="Times New Roman"/>
              <a:cs typeface="Times New Roman"/>
              <a:sym typeface="Times New Roman"/>
            </a:endParaRPr>
          </a:p>
          <a:p>
            <a:pPr marL="457200" lvl="0" indent="0" algn="just" rtl="0">
              <a:spcBef>
                <a:spcPts val="0"/>
              </a:spcBef>
              <a:spcAft>
                <a:spcPts val="0"/>
              </a:spcAft>
              <a:buNone/>
            </a:pPr>
            <a:endParaRPr sz="2800">
              <a:latin typeface="Times New Roman"/>
              <a:ea typeface="Times New Roman"/>
              <a:cs typeface="Times New Roman"/>
              <a:sym typeface="Times New Roman"/>
            </a:endParaRPr>
          </a:p>
          <a:p>
            <a:pPr marL="457200" lvl="0" indent="-406400" algn="just" rtl="0">
              <a:spcBef>
                <a:spcPts val="0"/>
              </a:spcBef>
              <a:spcAft>
                <a:spcPts val="0"/>
              </a:spcAft>
              <a:buSzPts val="2800"/>
              <a:buFont typeface="Times New Roman"/>
              <a:buChar char="•"/>
            </a:pPr>
            <a:r>
              <a:rPr lang="en-US" sz="2800">
                <a:latin typeface="Times New Roman"/>
                <a:ea typeface="Times New Roman"/>
                <a:cs typeface="Times New Roman"/>
                <a:sym typeface="Times New Roman"/>
              </a:rPr>
              <a:t>Automation can be something on which we can rely on, as </a:t>
            </a:r>
            <a:r>
              <a:rPr lang="en-US" sz="2800">
                <a:solidFill>
                  <a:srgbClr val="0C0C0C"/>
                </a:solidFill>
                <a:latin typeface="Times New Roman"/>
                <a:ea typeface="Times New Roman"/>
                <a:cs typeface="Times New Roman"/>
                <a:sym typeface="Times New Roman"/>
              </a:rPr>
              <a:t>Robots would  break the transmission chain of such type of diseases. </a:t>
            </a:r>
            <a:endParaRPr sz="2800">
              <a:solidFill>
                <a:srgbClr val="0C0C0C"/>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457200" y="3037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u="sng">
                <a:latin typeface="Times New Roman"/>
                <a:ea typeface="Times New Roman"/>
                <a:cs typeface="Times New Roman"/>
                <a:sym typeface="Times New Roman"/>
              </a:rPr>
              <a:t>REFERENCES</a:t>
            </a:r>
            <a:endParaRPr b="1" u="sng">
              <a:latin typeface="Times New Roman"/>
              <a:ea typeface="Times New Roman"/>
              <a:cs typeface="Times New Roman"/>
              <a:sym typeface="Times New Roman"/>
            </a:endParaRPr>
          </a:p>
        </p:txBody>
      </p:sp>
      <p:sp>
        <p:nvSpPr>
          <p:cNvPr id="165" name="Google Shape;165;p2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Font typeface="Times New Roman"/>
              <a:buChar char="•"/>
            </a:pPr>
            <a:r>
              <a:rPr lang="en-US">
                <a:latin typeface="Times New Roman"/>
                <a:ea typeface="Times New Roman"/>
                <a:cs typeface="Times New Roman"/>
                <a:sym typeface="Times New Roman"/>
              </a:rPr>
              <a:t>GitHub Link - </a:t>
            </a:r>
            <a:endParaRPr>
              <a:latin typeface="Times New Roman"/>
              <a:ea typeface="Times New Roman"/>
              <a:cs typeface="Times New Roman"/>
              <a:sym typeface="Times New Roman"/>
            </a:endParaRPr>
          </a:p>
          <a:p>
            <a:pPr marL="342900" lvl="0" indent="0" algn="l" rtl="0">
              <a:spcBef>
                <a:spcPts val="0"/>
              </a:spcBef>
              <a:spcAft>
                <a:spcPts val="0"/>
              </a:spcAft>
              <a:buNone/>
            </a:pPr>
            <a:r>
              <a:rPr lang="en-US" u="sng">
                <a:solidFill>
                  <a:schemeClr val="hlink"/>
                </a:solidFill>
                <a:hlinkClick r:id="rId3"/>
              </a:rPr>
              <a:t>https://www.geeksforgeeks.org/pedestrian-detection-using-opencv-python/</a:t>
            </a:r>
            <a:endParaRPr/>
          </a:p>
          <a:p>
            <a:pPr marL="0" lvl="0" indent="0" algn="l" rtl="0">
              <a:spcBef>
                <a:spcPts val="0"/>
              </a:spcBef>
              <a:spcAft>
                <a:spcPts val="0"/>
              </a:spcAft>
              <a:buNone/>
            </a:pPr>
            <a:endParaRPr/>
          </a:p>
          <a:p>
            <a:pPr marL="457200" lvl="0" indent="-431800" algn="l" rtl="0">
              <a:spcBef>
                <a:spcPts val="0"/>
              </a:spcBef>
              <a:spcAft>
                <a:spcPts val="0"/>
              </a:spcAft>
              <a:buSzPts val="3200"/>
              <a:buFont typeface="Times New Roman"/>
              <a:buChar char="•"/>
            </a:pPr>
            <a:r>
              <a:rPr lang="en-US">
                <a:latin typeface="Times New Roman"/>
                <a:ea typeface="Times New Roman"/>
                <a:cs typeface="Times New Roman"/>
                <a:sym typeface="Times New Roman"/>
              </a:rPr>
              <a:t>Youtube Link -</a:t>
            </a:r>
            <a:endParaRPr>
              <a:latin typeface="Times New Roman"/>
              <a:ea typeface="Times New Roman"/>
              <a:cs typeface="Times New Roman"/>
              <a:sym typeface="Times New Roman"/>
            </a:endParaRPr>
          </a:p>
          <a:p>
            <a:pPr marL="457200" lvl="0" indent="0" algn="l" rtl="0">
              <a:spcBef>
                <a:spcPts val="0"/>
              </a:spcBef>
              <a:spcAft>
                <a:spcPts val="0"/>
              </a:spcAft>
              <a:buNone/>
            </a:pPr>
            <a:r>
              <a:rPr lang="en-US" u="sng">
                <a:solidFill>
                  <a:schemeClr val="hlink"/>
                </a:solidFill>
                <a:hlinkClick r:id="rId4"/>
              </a:rPr>
              <a:t>https://youtu.be/dDT6ZPNBl3c</a:t>
            </a:r>
            <a:endParaRPr/>
          </a:p>
          <a:p>
            <a:pPr marL="342900" lvl="0" indent="-342900" algn="l" rtl="0">
              <a:spcBef>
                <a:spcPts val="640"/>
              </a:spcBef>
              <a:spcAft>
                <a:spcPts val="0"/>
              </a:spcAft>
              <a:buClr>
                <a:schemeClr val="dk1"/>
              </a:buClr>
              <a:buSzPts val="32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endParaRPr/>
          </a:p>
        </p:txBody>
      </p:sp>
      <p:sp>
        <p:nvSpPr>
          <p:cNvPr id="171" name="Google Shape;171;p27"/>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a:p>
        </p:txBody>
      </p:sp>
      <p:pic>
        <p:nvPicPr>
          <p:cNvPr id="172" name="Google Shape;172;p27"/>
          <p:cNvPicPr preferRelativeResize="0"/>
          <p:nvPr/>
        </p:nvPicPr>
        <p:blipFill>
          <a:blip r:embed="rId3">
            <a:alphaModFix/>
          </a:blip>
          <a:stretch>
            <a:fillRect/>
          </a:stretch>
        </p:blipFill>
        <p:spPr>
          <a:xfrm>
            <a:off x="0" y="-1"/>
            <a:ext cx="9144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457200" y="274638"/>
            <a:ext cx="8229600" cy="8683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17365D"/>
              </a:buClr>
              <a:buSzPts val="4400"/>
              <a:buFont typeface="Times New Roman"/>
              <a:buNone/>
            </a:pPr>
            <a:r>
              <a:rPr lang="en-US" b="1" u="sng">
                <a:latin typeface="Times New Roman"/>
                <a:ea typeface="Times New Roman"/>
                <a:cs typeface="Times New Roman"/>
                <a:sym typeface="Times New Roman"/>
              </a:rPr>
              <a:t>CONTENT</a:t>
            </a:r>
            <a:endParaRPr b="1" u="sng"/>
          </a:p>
        </p:txBody>
      </p:sp>
      <p:sp>
        <p:nvSpPr>
          <p:cNvPr id="93" name="Google Shape;93;p14"/>
          <p:cNvSpPr txBox="1">
            <a:spLocks noGrp="1"/>
          </p:cNvSpPr>
          <p:nvPr>
            <p:ph type="body" idx="1"/>
          </p:nvPr>
        </p:nvSpPr>
        <p:spPr>
          <a:xfrm>
            <a:off x="457200" y="1525625"/>
            <a:ext cx="8229600" cy="4809600"/>
          </a:xfrm>
          <a:prstGeom prst="rect">
            <a:avLst/>
          </a:prstGeom>
          <a:noFill/>
          <a:ln>
            <a:noFill/>
          </a:ln>
        </p:spPr>
        <p:txBody>
          <a:bodyPr spcFirstLastPara="1" wrap="square" lIns="91425" tIns="45700" rIns="91425" bIns="45700" anchor="t" anchorCtr="0">
            <a:normAutofit/>
          </a:bodyPr>
          <a:lstStyle/>
          <a:p>
            <a:pPr marL="1143000" lvl="2" indent="-241935" algn="l" rtl="0">
              <a:lnSpc>
                <a:spcPct val="115000"/>
              </a:lnSpc>
              <a:spcBef>
                <a:spcPts val="0"/>
              </a:spcBef>
              <a:spcAft>
                <a:spcPts val="0"/>
              </a:spcAft>
              <a:buClr>
                <a:schemeClr val="dk1"/>
              </a:buClr>
              <a:buSzPts val="2800"/>
              <a:buChar char="•"/>
            </a:pPr>
            <a:r>
              <a:rPr lang="en-US" sz="2800">
                <a:latin typeface="Times New Roman"/>
                <a:ea typeface="Times New Roman"/>
                <a:cs typeface="Times New Roman"/>
                <a:sym typeface="Times New Roman"/>
              </a:rPr>
              <a:t>Introduction</a:t>
            </a:r>
            <a:endParaRPr/>
          </a:p>
          <a:p>
            <a:pPr marL="1143000" lvl="2" indent="-241935" algn="l" rtl="0">
              <a:lnSpc>
                <a:spcPct val="115000"/>
              </a:lnSpc>
              <a:spcBef>
                <a:spcPts val="518"/>
              </a:spcBef>
              <a:spcAft>
                <a:spcPts val="0"/>
              </a:spcAft>
              <a:buClr>
                <a:schemeClr val="dk1"/>
              </a:buClr>
              <a:buSzPts val="2800"/>
              <a:buChar char="•"/>
            </a:pPr>
            <a:r>
              <a:rPr lang="en-US" sz="2800">
                <a:latin typeface="Times New Roman"/>
                <a:ea typeface="Times New Roman"/>
                <a:cs typeface="Times New Roman"/>
                <a:sym typeface="Times New Roman"/>
              </a:rPr>
              <a:t>Literature Review</a:t>
            </a:r>
            <a:endParaRPr/>
          </a:p>
          <a:p>
            <a:pPr marL="1143000" lvl="2" indent="-241935" algn="l" rtl="0">
              <a:lnSpc>
                <a:spcPct val="115000"/>
              </a:lnSpc>
              <a:spcBef>
                <a:spcPts val="518"/>
              </a:spcBef>
              <a:spcAft>
                <a:spcPts val="0"/>
              </a:spcAft>
              <a:buClr>
                <a:schemeClr val="dk1"/>
              </a:buClr>
              <a:buSzPts val="2800"/>
              <a:buChar char="•"/>
            </a:pPr>
            <a:r>
              <a:rPr lang="en-US" sz="2800">
                <a:latin typeface="Times New Roman"/>
                <a:ea typeface="Times New Roman"/>
                <a:cs typeface="Times New Roman"/>
                <a:sym typeface="Times New Roman"/>
              </a:rPr>
              <a:t>Objective </a:t>
            </a:r>
            <a:endParaRPr/>
          </a:p>
          <a:p>
            <a:pPr marL="1143000" lvl="2" indent="-241935" algn="l" rtl="0">
              <a:lnSpc>
                <a:spcPct val="115000"/>
              </a:lnSpc>
              <a:spcBef>
                <a:spcPts val="518"/>
              </a:spcBef>
              <a:spcAft>
                <a:spcPts val="0"/>
              </a:spcAft>
              <a:buClr>
                <a:schemeClr val="dk1"/>
              </a:buClr>
              <a:buSzPts val="2800"/>
              <a:buChar char="•"/>
            </a:pPr>
            <a:r>
              <a:rPr lang="en-US" sz="2800">
                <a:latin typeface="Times New Roman"/>
                <a:ea typeface="Times New Roman"/>
                <a:cs typeface="Times New Roman"/>
                <a:sym typeface="Times New Roman"/>
              </a:rPr>
              <a:t>Problem Formulation</a:t>
            </a:r>
            <a:endParaRPr/>
          </a:p>
          <a:p>
            <a:pPr marL="1143000" lvl="2" indent="-241935" algn="l" rtl="0">
              <a:lnSpc>
                <a:spcPct val="115000"/>
              </a:lnSpc>
              <a:spcBef>
                <a:spcPts val="518"/>
              </a:spcBef>
              <a:spcAft>
                <a:spcPts val="0"/>
              </a:spcAft>
              <a:buClr>
                <a:schemeClr val="dk1"/>
              </a:buClr>
              <a:buSzPts val="2800"/>
              <a:buChar char="•"/>
            </a:pPr>
            <a:r>
              <a:rPr lang="en-US" sz="2800">
                <a:latin typeface="Times New Roman"/>
                <a:ea typeface="Times New Roman"/>
                <a:cs typeface="Times New Roman"/>
                <a:sym typeface="Times New Roman"/>
              </a:rPr>
              <a:t>Methodology</a:t>
            </a:r>
            <a:endParaRPr/>
          </a:p>
          <a:p>
            <a:pPr marL="1143000" lvl="2" indent="-241935" algn="l" rtl="0">
              <a:lnSpc>
                <a:spcPct val="115000"/>
              </a:lnSpc>
              <a:spcBef>
                <a:spcPts val="518"/>
              </a:spcBef>
              <a:spcAft>
                <a:spcPts val="0"/>
              </a:spcAft>
              <a:buClr>
                <a:schemeClr val="dk1"/>
              </a:buClr>
              <a:buSzPts val="2800"/>
              <a:buChar char="•"/>
            </a:pPr>
            <a:r>
              <a:rPr lang="en-US" sz="2800">
                <a:latin typeface="Times New Roman"/>
                <a:ea typeface="Times New Roman"/>
                <a:cs typeface="Times New Roman"/>
                <a:sym typeface="Times New Roman"/>
              </a:rPr>
              <a:t>Outcomes</a:t>
            </a:r>
            <a:endParaRPr/>
          </a:p>
          <a:p>
            <a:pPr marL="1143000" lvl="2" indent="-241935" algn="l" rtl="0">
              <a:lnSpc>
                <a:spcPct val="115000"/>
              </a:lnSpc>
              <a:spcBef>
                <a:spcPts val="518"/>
              </a:spcBef>
              <a:spcAft>
                <a:spcPts val="0"/>
              </a:spcAft>
              <a:buClr>
                <a:schemeClr val="dk1"/>
              </a:buClr>
              <a:buSzPts val="2800"/>
              <a:buChar char="•"/>
            </a:pPr>
            <a:r>
              <a:rPr lang="en-US" sz="2800">
                <a:latin typeface="Times New Roman"/>
                <a:ea typeface="Times New Roman"/>
                <a:cs typeface="Times New Roman"/>
                <a:sym typeface="Times New Roman"/>
              </a:rPr>
              <a:t>Conclusion</a:t>
            </a:r>
            <a:endParaRPr/>
          </a:p>
          <a:p>
            <a:pPr marL="1143000" lvl="2" indent="-241935" algn="l" rtl="0">
              <a:lnSpc>
                <a:spcPct val="115000"/>
              </a:lnSpc>
              <a:spcBef>
                <a:spcPts val="518"/>
              </a:spcBef>
              <a:spcAft>
                <a:spcPts val="0"/>
              </a:spcAft>
              <a:buClr>
                <a:schemeClr val="dk1"/>
              </a:buClr>
              <a:buSzPts val="2800"/>
              <a:buChar char="•"/>
            </a:pPr>
            <a:r>
              <a:rPr lang="en-US" sz="2800">
                <a:latin typeface="Times New Roman"/>
                <a:ea typeface="Times New Roman"/>
                <a:cs typeface="Times New Roman"/>
                <a:sym typeface="Times New Roman"/>
              </a:rPr>
              <a:t>References</a:t>
            </a:r>
            <a:endParaRPr/>
          </a:p>
          <a:p>
            <a:pPr marL="342900" lvl="0" indent="-342900" algn="l" rtl="0">
              <a:spcBef>
                <a:spcPts val="518"/>
              </a:spcBef>
              <a:spcAft>
                <a:spcPts val="0"/>
              </a:spcAft>
              <a:buClr>
                <a:schemeClr val="dk1"/>
              </a:buClr>
              <a:buSzPts val="2800"/>
              <a:buFont typeface="Calibri"/>
              <a:buNone/>
            </a:pPr>
            <a:endParaRPr sz="2800">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457200" y="2601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u="sng">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99" name="Google Shape;99;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400"/>
              <a:buNone/>
            </a:pPr>
            <a:r>
              <a:rPr lang="en-US" sz="2400">
                <a:latin typeface="Times New Roman"/>
                <a:ea typeface="Times New Roman"/>
                <a:cs typeface="Times New Roman"/>
                <a:sym typeface="Times New Roman"/>
              </a:rPr>
              <a:t>It has now been 2 years since the covid started and still no one can say for sure, whether or not there will be rise in covid cases. In such times of uncertainty we cannot do anything but to take precautions and these precautions can easily be kept in check with the help of Robotics.</a:t>
            </a:r>
            <a:endParaRPr sz="2400">
              <a:latin typeface="Times New Roman"/>
              <a:ea typeface="Times New Roman"/>
              <a:cs typeface="Times New Roman"/>
              <a:sym typeface="Times New Roman"/>
            </a:endParaRPr>
          </a:p>
          <a:p>
            <a:pPr marL="0" lvl="0" indent="0" algn="l" rtl="0">
              <a:spcBef>
                <a:spcPts val="0"/>
              </a:spcBef>
              <a:spcAft>
                <a:spcPts val="0"/>
              </a:spcAft>
              <a:buClr>
                <a:schemeClr val="dk1"/>
              </a:buClr>
              <a:buSzPts val="2400"/>
              <a:buNone/>
            </a:pPr>
            <a:endParaRPr sz="2400">
              <a:latin typeface="Times New Roman"/>
              <a:ea typeface="Times New Roman"/>
              <a:cs typeface="Times New Roman"/>
              <a:sym typeface="Times New Roman"/>
            </a:endParaRPr>
          </a:p>
          <a:p>
            <a:pPr marL="0" lvl="0" indent="0" algn="l" rtl="0">
              <a:spcBef>
                <a:spcPts val="480"/>
              </a:spcBef>
              <a:spcAft>
                <a:spcPts val="0"/>
              </a:spcAft>
              <a:buClr>
                <a:schemeClr val="dk1"/>
              </a:buClr>
              <a:buSzPts val="2400"/>
              <a:buNone/>
            </a:pPr>
            <a:r>
              <a:rPr lang="en-US" sz="2400">
                <a:latin typeface="Times New Roman"/>
                <a:ea typeface="Times New Roman"/>
                <a:cs typeface="Times New Roman"/>
                <a:sym typeface="Times New Roman"/>
              </a:rPr>
              <a:t>We developed a small but useful Robot(software) to automate the process of maintaining social distancing.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u="sng">
                <a:latin typeface="Times New Roman"/>
                <a:ea typeface="Times New Roman"/>
                <a:cs typeface="Times New Roman"/>
                <a:sym typeface="Times New Roman"/>
              </a:rPr>
              <a:t>OUR PROJECT - ISOLATOR</a:t>
            </a:r>
            <a:endParaRPr>
              <a:latin typeface="Times New Roman"/>
              <a:ea typeface="Times New Roman"/>
              <a:cs typeface="Times New Roman"/>
              <a:sym typeface="Times New Roman"/>
            </a:endParaRPr>
          </a:p>
        </p:txBody>
      </p:sp>
      <p:sp>
        <p:nvSpPr>
          <p:cNvPr id="105" name="Google Shape;105;p16"/>
          <p:cNvSpPr txBox="1">
            <a:spLocks noGrp="1"/>
          </p:cNvSpPr>
          <p:nvPr>
            <p:ph type="body" idx="1"/>
          </p:nvPr>
        </p:nvSpPr>
        <p:spPr>
          <a:xfrm>
            <a:off x="457200" y="1888849"/>
            <a:ext cx="8229600" cy="42372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800"/>
              <a:buNone/>
            </a:pPr>
            <a:r>
              <a:rPr lang="en-US" sz="2800">
                <a:latin typeface="Times New Roman"/>
                <a:ea typeface="Times New Roman"/>
                <a:cs typeface="Times New Roman"/>
                <a:sym typeface="Times New Roman"/>
              </a:rPr>
              <a:t>So, ISOLATOR, as the name suggests isolates you or we can say, maintains social distancing in this covid time.</a:t>
            </a:r>
            <a:endParaRPr sz="2800">
              <a:latin typeface="Times New Roman"/>
              <a:ea typeface="Times New Roman"/>
              <a:cs typeface="Times New Roman"/>
              <a:sym typeface="Times New Roman"/>
            </a:endParaRPr>
          </a:p>
          <a:p>
            <a:pPr marL="0" lvl="0" indent="0" algn="l" rtl="0">
              <a:spcBef>
                <a:spcPts val="0"/>
              </a:spcBef>
              <a:spcAft>
                <a:spcPts val="0"/>
              </a:spcAft>
              <a:buClr>
                <a:schemeClr val="dk1"/>
              </a:buClr>
              <a:buSzPts val="2800"/>
              <a:buNone/>
            </a:pPr>
            <a:endParaRPr sz="2800">
              <a:latin typeface="Times New Roman"/>
              <a:ea typeface="Times New Roman"/>
              <a:cs typeface="Times New Roman"/>
              <a:sym typeface="Times New Roman"/>
            </a:endParaRPr>
          </a:p>
          <a:p>
            <a:pPr marL="0" lvl="0" indent="0" algn="l" rtl="0">
              <a:spcBef>
                <a:spcPts val="0"/>
              </a:spcBef>
              <a:spcAft>
                <a:spcPts val="0"/>
              </a:spcAft>
              <a:buClr>
                <a:schemeClr val="dk1"/>
              </a:buClr>
              <a:buSzPts val="2800"/>
              <a:buNone/>
            </a:pPr>
            <a:r>
              <a:rPr lang="en-US" sz="2800">
                <a:latin typeface="Times New Roman"/>
                <a:ea typeface="Times New Roman"/>
                <a:cs typeface="Times New Roman"/>
                <a:sym typeface="Times New Roman"/>
              </a:rPr>
              <a:t>The Robot will alert the people to maintain appropriate physical distance.</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457200" y="30368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u="sng">
                <a:latin typeface="Times New Roman"/>
                <a:ea typeface="Times New Roman"/>
                <a:cs typeface="Times New Roman"/>
                <a:sym typeface="Times New Roman"/>
              </a:rPr>
              <a:t>LITERATURE REVIEW</a:t>
            </a:r>
            <a:endParaRPr b="1" u="sng">
              <a:latin typeface="Times New Roman"/>
              <a:ea typeface="Times New Roman"/>
              <a:cs typeface="Times New Roman"/>
              <a:sym typeface="Times New Roman"/>
            </a:endParaRPr>
          </a:p>
        </p:txBody>
      </p:sp>
      <p:sp>
        <p:nvSpPr>
          <p:cNvPr id="111" name="Google Shape;111;p17"/>
          <p:cNvSpPr txBox="1">
            <a:spLocks noGrp="1"/>
          </p:cNvSpPr>
          <p:nvPr>
            <p:ph type="body" idx="1"/>
          </p:nvPr>
        </p:nvSpPr>
        <p:spPr>
          <a:xfrm>
            <a:off x="457200" y="1585650"/>
            <a:ext cx="8229600" cy="4526100"/>
          </a:xfrm>
          <a:prstGeom prst="rect">
            <a:avLst/>
          </a:prstGeom>
        </p:spPr>
        <p:txBody>
          <a:bodyPr spcFirstLastPara="1" wrap="square" lIns="91425" tIns="45700" rIns="91425" bIns="45700" anchor="t" anchorCtr="0">
            <a:normAutofit/>
          </a:bodyPr>
          <a:lstStyle/>
          <a:p>
            <a:pPr marL="457200" lvl="0" indent="-368300" algn="l" rtl="0">
              <a:lnSpc>
                <a:spcPct val="115000"/>
              </a:lnSpc>
              <a:spcBef>
                <a:spcPts val="0"/>
              </a:spcBef>
              <a:spcAft>
                <a:spcPts val="0"/>
              </a:spcAft>
              <a:buClr>
                <a:srgbClr val="0C0C0C"/>
              </a:buClr>
              <a:buSzPts val="2200"/>
              <a:buFont typeface="Times New Roman"/>
              <a:buChar char="●"/>
            </a:pPr>
            <a:r>
              <a:rPr lang="en-US" sz="2200" b="1">
                <a:solidFill>
                  <a:srgbClr val="333333"/>
                </a:solidFill>
                <a:highlight>
                  <a:srgbClr val="FFFFFF"/>
                </a:highlight>
                <a:latin typeface="Times New Roman"/>
                <a:ea typeface="Times New Roman"/>
                <a:cs typeface="Times New Roman"/>
                <a:sym typeface="Times New Roman"/>
              </a:rPr>
              <a:t>Computer Vision: Algorithms and Applications, </a:t>
            </a:r>
            <a:r>
              <a:rPr lang="en-US" sz="2200" b="1">
                <a:highlight>
                  <a:srgbClr val="FFFFFF"/>
                </a:highlight>
                <a:latin typeface="Times New Roman"/>
                <a:ea typeface="Times New Roman"/>
                <a:cs typeface="Times New Roman"/>
                <a:sym typeface="Times New Roman"/>
              </a:rPr>
              <a:t>By Richard Szeliski, 2011 edition, 2011 edition, Published by Springer-Verlag London Limited </a:t>
            </a:r>
            <a:r>
              <a:rPr lang="en-US" sz="2050" b="1">
                <a:highlight>
                  <a:srgbClr val="FFFFFF"/>
                </a:highlight>
                <a:latin typeface="Times New Roman"/>
                <a:ea typeface="Times New Roman"/>
                <a:cs typeface="Times New Roman"/>
                <a:sym typeface="Times New Roman"/>
              </a:rPr>
              <a:t> </a:t>
            </a:r>
            <a:endParaRPr sz="2050" b="1">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2050" b="1">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2050" b="1">
              <a:highlight>
                <a:srgbClr val="FFFFFF"/>
              </a:highlight>
              <a:latin typeface="Times New Roman"/>
              <a:ea typeface="Times New Roman"/>
              <a:cs typeface="Times New Roman"/>
              <a:sym typeface="Times New Roman"/>
            </a:endParaRPr>
          </a:p>
          <a:p>
            <a:pPr marL="457200" lvl="0" indent="-355600" algn="l" rtl="0">
              <a:lnSpc>
                <a:spcPct val="115000"/>
              </a:lnSpc>
              <a:spcBef>
                <a:spcPts val="0"/>
              </a:spcBef>
              <a:spcAft>
                <a:spcPts val="0"/>
              </a:spcAft>
              <a:buClr>
                <a:srgbClr val="333333"/>
              </a:buClr>
              <a:buSzPts val="2000"/>
              <a:buFont typeface="Times New Roman"/>
              <a:buChar char="●"/>
            </a:pPr>
            <a:r>
              <a:rPr lang="en-US" sz="2200" b="1">
                <a:solidFill>
                  <a:srgbClr val="333333"/>
                </a:solidFill>
                <a:highlight>
                  <a:srgbClr val="FFFFFF"/>
                </a:highlight>
                <a:latin typeface="Times New Roman"/>
                <a:ea typeface="Times New Roman"/>
                <a:cs typeface="Times New Roman"/>
                <a:sym typeface="Times New Roman"/>
              </a:rPr>
              <a:t>Social Distancing using OpenCV </a:t>
            </a:r>
            <a:r>
              <a:rPr lang="en-US" sz="2200" b="1">
                <a:solidFill>
                  <a:srgbClr val="292929"/>
                </a:solidFill>
                <a:highlight>
                  <a:srgbClr val="FFFFFF"/>
                </a:highlight>
                <a:latin typeface="Times New Roman"/>
                <a:ea typeface="Times New Roman"/>
                <a:cs typeface="Times New Roman"/>
                <a:sym typeface="Times New Roman"/>
              </a:rPr>
              <a:t>written by Sanjeev Kumar and Saksham Bharwal - </a:t>
            </a:r>
            <a:r>
              <a:rPr lang="en-US" sz="2200" b="1" u="sng">
                <a:solidFill>
                  <a:schemeClr val="hlink"/>
                </a:solidFill>
                <a:highlight>
                  <a:srgbClr val="FFFFFF"/>
                </a:highlight>
                <a:latin typeface="Times New Roman"/>
                <a:ea typeface="Times New Roman"/>
                <a:cs typeface="Times New Roman"/>
                <a:sym typeface="Times New Roman"/>
                <a:hlinkClick r:id="rId3"/>
              </a:rPr>
              <a:t>https://sanju-mehla3599.medium.com/social-distancing-detector-using-opencv-and-deep-learning-ab712c1882fc</a:t>
            </a:r>
            <a:endParaRPr sz="2900" b="1">
              <a:solidFill>
                <a:srgbClr val="333333"/>
              </a:solidFill>
              <a:highlight>
                <a:srgbClr val="FFFFFF"/>
              </a:highlight>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2700" b="1">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2" indent="0" algn="ctr" rtl="0">
              <a:spcBef>
                <a:spcPts val="0"/>
              </a:spcBef>
              <a:spcAft>
                <a:spcPts val="0"/>
              </a:spcAft>
              <a:buNone/>
            </a:pPr>
            <a:r>
              <a:rPr lang="en-US" sz="4400" b="1" u="sng">
                <a:solidFill>
                  <a:schemeClr val="dk1"/>
                </a:solidFill>
                <a:latin typeface="Times New Roman"/>
                <a:ea typeface="Times New Roman"/>
                <a:cs typeface="Times New Roman"/>
                <a:sym typeface="Times New Roman"/>
              </a:rPr>
              <a:t> OBJECTIVE</a:t>
            </a:r>
            <a:r>
              <a:rPr lang="en-US" sz="3200" b="1" u="sng">
                <a:latin typeface="Times New Roman"/>
                <a:ea typeface="Times New Roman"/>
                <a:cs typeface="Times New Roman"/>
                <a:sym typeface="Times New Roman"/>
              </a:rPr>
              <a:t/>
            </a:r>
            <a:br>
              <a:rPr lang="en-US" sz="3200" b="1" u="sng">
                <a:latin typeface="Times New Roman"/>
                <a:ea typeface="Times New Roman"/>
                <a:cs typeface="Times New Roman"/>
                <a:sym typeface="Times New Roman"/>
              </a:rPr>
            </a:br>
            <a:endParaRPr sz="2000" b="1" u="sng">
              <a:latin typeface="Times New Roman"/>
              <a:ea typeface="Times New Roman"/>
              <a:cs typeface="Times New Roman"/>
              <a:sym typeface="Times New Roman"/>
            </a:endParaRPr>
          </a:p>
        </p:txBody>
      </p:sp>
      <p:sp>
        <p:nvSpPr>
          <p:cNvPr id="117" name="Google Shape;117;p18"/>
          <p:cNvSpPr txBox="1">
            <a:spLocks noGrp="1"/>
          </p:cNvSpPr>
          <p:nvPr>
            <p:ph type="body" idx="1"/>
          </p:nvPr>
        </p:nvSpPr>
        <p:spPr>
          <a:xfrm>
            <a:off x="179500" y="1482025"/>
            <a:ext cx="8964600" cy="4644000"/>
          </a:xfrm>
          <a:prstGeom prst="rect">
            <a:avLst/>
          </a:prstGeom>
          <a:noFill/>
          <a:ln>
            <a:noFill/>
          </a:ln>
        </p:spPr>
        <p:txBody>
          <a:bodyPr spcFirstLastPara="1" wrap="square" lIns="91425" tIns="45700" rIns="91425" bIns="45700" anchor="t" anchorCtr="0">
            <a:normAutofit/>
          </a:bodyPr>
          <a:lstStyle/>
          <a:p>
            <a:pPr marL="457200" lvl="0" indent="0" algn="l" rtl="0">
              <a:spcBef>
                <a:spcPts val="0"/>
              </a:spcBef>
              <a:spcAft>
                <a:spcPts val="0"/>
              </a:spcAft>
              <a:buNone/>
            </a:pPr>
            <a:r>
              <a:rPr lang="en-US" sz="2800" dirty="0">
                <a:latin typeface="Times New Roman"/>
                <a:ea typeface="Times New Roman"/>
                <a:cs typeface="Times New Roman"/>
                <a:sym typeface="Times New Roman"/>
              </a:rPr>
              <a:t>The main objective of this project is </a:t>
            </a:r>
            <a:r>
              <a:rPr lang="en-US" sz="2800" dirty="0" smtClean="0">
                <a:latin typeface="Times New Roman"/>
                <a:ea typeface="Times New Roman"/>
                <a:cs typeface="Times New Roman"/>
                <a:sym typeface="Times New Roman"/>
              </a:rPr>
              <a:t>to alert people to </a:t>
            </a:r>
            <a:r>
              <a:rPr lang="en-US" sz="2800" dirty="0">
                <a:latin typeface="Times New Roman"/>
                <a:ea typeface="Times New Roman"/>
                <a:cs typeface="Times New Roman"/>
                <a:sym typeface="Times New Roman"/>
              </a:rPr>
              <a:t>maintain social distancing </a:t>
            </a:r>
            <a:r>
              <a:rPr lang="en-US" sz="2800">
                <a:latin typeface="Times New Roman"/>
                <a:ea typeface="Times New Roman"/>
                <a:cs typeface="Times New Roman"/>
                <a:sym typeface="Times New Roman"/>
              </a:rPr>
              <a:t>among </a:t>
            </a:r>
            <a:r>
              <a:rPr lang="en-US" sz="2800" smtClean="0">
                <a:latin typeface="Times New Roman"/>
                <a:ea typeface="Times New Roman"/>
                <a:cs typeface="Times New Roman"/>
                <a:sym typeface="Times New Roman"/>
              </a:rPr>
              <a:t>themselves. </a:t>
            </a:r>
            <a:endParaRPr sz="2800" dirty="0">
              <a:latin typeface="Times New Roman"/>
              <a:ea typeface="Times New Roman"/>
              <a:cs typeface="Times New Roman"/>
              <a:sym typeface="Times New Roman"/>
            </a:endParaRPr>
          </a:p>
        </p:txBody>
      </p:sp>
      <p:pic>
        <p:nvPicPr>
          <p:cNvPr id="118" name="Google Shape;118;p18"/>
          <p:cNvPicPr preferRelativeResize="0"/>
          <p:nvPr/>
        </p:nvPicPr>
        <p:blipFill>
          <a:blip r:embed="rId3">
            <a:alphaModFix/>
          </a:blip>
          <a:stretch>
            <a:fillRect/>
          </a:stretch>
        </p:blipFill>
        <p:spPr>
          <a:xfrm>
            <a:off x="610250" y="2697050"/>
            <a:ext cx="8229600" cy="342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u="sng">
                <a:latin typeface="Times New Roman"/>
                <a:ea typeface="Times New Roman"/>
                <a:cs typeface="Times New Roman"/>
                <a:sym typeface="Times New Roman"/>
              </a:rPr>
              <a:t>PROBLEM FORMULATION</a:t>
            </a:r>
            <a:endParaRPr b="1" u="sng">
              <a:latin typeface="Times New Roman"/>
              <a:ea typeface="Times New Roman"/>
              <a:cs typeface="Times New Roman"/>
              <a:sym typeface="Times New Roman"/>
            </a:endParaRPr>
          </a:p>
        </p:txBody>
      </p:sp>
      <p:sp>
        <p:nvSpPr>
          <p:cNvPr id="124" name="Google Shape;124;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endParaRPr>
              <a:latin typeface="Times New Roman"/>
              <a:ea typeface="Times New Roman"/>
              <a:cs typeface="Times New Roman"/>
              <a:sym typeface="Times New Roman"/>
            </a:endParaRPr>
          </a:p>
          <a:p>
            <a:pPr marL="0" lvl="0" indent="0" algn="l" rtl="0">
              <a:spcBef>
                <a:spcPts val="0"/>
              </a:spcBef>
              <a:spcAft>
                <a:spcPts val="0"/>
              </a:spcAft>
              <a:buClr>
                <a:schemeClr val="dk1"/>
              </a:buClr>
              <a:buSzPts val="3200"/>
              <a:buNone/>
            </a:pPr>
            <a:endParaRPr>
              <a:latin typeface="Times New Roman"/>
              <a:ea typeface="Times New Roman"/>
              <a:cs typeface="Times New Roman"/>
              <a:sym typeface="Times New Roman"/>
            </a:endParaRPr>
          </a:p>
          <a:p>
            <a:pPr marL="0" lvl="0" indent="0" algn="l" rtl="0">
              <a:spcBef>
                <a:spcPts val="0"/>
              </a:spcBef>
              <a:spcAft>
                <a:spcPts val="0"/>
              </a:spcAft>
              <a:buClr>
                <a:schemeClr val="dk1"/>
              </a:buClr>
              <a:buSzPts val="3200"/>
              <a:buNone/>
            </a:pPr>
            <a:endParaRPr>
              <a:latin typeface="Times New Roman"/>
              <a:ea typeface="Times New Roman"/>
              <a:cs typeface="Times New Roman"/>
              <a:sym typeface="Times New Roman"/>
            </a:endParaRPr>
          </a:p>
          <a:p>
            <a:pPr marL="0" lvl="0" indent="0" algn="just" rtl="0">
              <a:spcBef>
                <a:spcPts val="0"/>
              </a:spcBef>
              <a:spcAft>
                <a:spcPts val="0"/>
              </a:spcAft>
              <a:buClr>
                <a:schemeClr val="dk1"/>
              </a:buClr>
              <a:buSzPts val="3200"/>
              <a:buNone/>
            </a:pPr>
            <a:r>
              <a:rPr lang="en-US">
                <a:latin typeface="Times New Roman"/>
                <a:ea typeface="Times New Roman"/>
                <a:cs typeface="Times New Roman"/>
                <a:sym typeface="Times New Roman"/>
              </a:rPr>
              <a:t>How to automate the problem of people not maintaining social distancing?</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640"/>
              </a:spcBef>
              <a:spcAft>
                <a:spcPts val="0"/>
              </a:spcAft>
              <a:buClr>
                <a:schemeClr val="dk1"/>
              </a:buClr>
              <a:buSzPts val="3200"/>
              <a:buChar char="•"/>
            </a:pPr>
            <a:endParaRPr/>
          </a:p>
          <a:p>
            <a:pPr marL="342900" lvl="0" indent="-139700" algn="l" rtl="0">
              <a:spcBef>
                <a:spcPts val="640"/>
              </a:spcBef>
              <a:spcAft>
                <a:spcPts val="0"/>
              </a:spcAft>
              <a:buClr>
                <a:schemeClr val="dk1"/>
              </a:buClr>
              <a:buSzPts val="3200"/>
              <a:buNone/>
            </a:pPr>
            <a:endParaRPr/>
          </a:p>
        </p:txBody>
      </p:sp>
      <p:pic>
        <p:nvPicPr>
          <p:cNvPr id="130" name="Google Shape;130;p20"/>
          <p:cNvPicPr preferRelativeResize="0"/>
          <p:nvPr/>
        </p:nvPicPr>
        <p:blipFill>
          <a:blip r:embed="rId3">
            <a:alphaModFix/>
          </a:blip>
          <a:stretch>
            <a:fillRect/>
          </a:stretch>
        </p:blipFill>
        <p:spPr>
          <a:xfrm>
            <a:off x="0" y="0"/>
            <a:ext cx="9144000" cy="685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457200" y="158413"/>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u="sng">
                <a:latin typeface="Times New Roman"/>
                <a:ea typeface="Times New Roman"/>
                <a:cs typeface="Times New Roman"/>
                <a:sym typeface="Times New Roman"/>
              </a:rPr>
              <a:t>BLOCK DIAGRAM</a:t>
            </a:r>
            <a:endParaRPr b="1" u="sng">
              <a:latin typeface="Times New Roman"/>
              <a:ea typeface="Times New Roman"/>
              <a:cs typeface="Times New Roman"/>
              <a:sym typeface="Times New Roman"/>
            </a:endParaRPr>
          </a:p>
        </p:txBody>
      </p:sp>
      <p:pic>
        <p:nvPicPr>
          <p:cNvPr id="136" name="Google Shape;136;p21"/>
          <p:cNvPicPr preferRelativeResize="0"/>
          <p:nvPr/>
        </p:nvPicPr>
        <p:blipFill>
          <a:blip r:embed="rId3">
            <a:alphaModFix/>
          </a:blip>
          <a:stretch>
            <a:fillRect/>
          </a:stretch>
        </p:blipFill>
        <p:spPr>
          <a:xfrm>
            <a:off x="1248275" y="1301425"/>
            <a:ext cx="6647450" cy="5288776"/>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318</Words>
  <Application>Microsoft Office PowerPoint</Application>
  <PresentationFormat>On-screen Show (4:3)</PresentationFormat>
  <Paragraphs>65</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   VIT BHOPAL UNIVERSITY</vt:lpstr>
      <vt:lpstr>CONTENT</vt:lpstr>
      <vt:lpstr>INTRODUCTION</vt:lpstr>
      <vt:lpstr>OUR PROJECT - ISOLATOR</vt:lpstr>
      <vt:lpstr>LITERATURE REVIEW</vt:lpstr>
      <vt:lpstr> OBJECTIVE </vt:lpstr>
      <vt:lpstr>PROBLEM FORMULATION</vt:lpstr>
      <vt:lpstr>PowerPoint Presentation</vt:lpstr>
      <vt:lpstr>BLOCK DIAGRAM</vt:lpstr>
      <vt:lpstr>FLOW CHART</vt:lpstr>
      <vt:lpstr>OUTCOMES</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VIT BHOPAL UNIVERSITY</dc:title>
  <cp:lastModifiedBy>Raghav Soni</cp:lastModifiedBy>
  <cp:revision>1</cp:revision>
  <dcterms:modified xsi:type="dcterms:W3CDTF">2022-02-13T16:49:29Z</dcterms:modified>
</cp:coreProperties>
</file>