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58" r:id="rId6"/>
    <p:sldId id="264" r:id="rId7"/>
    <p:sldId id="259" r:id="rId8"/>
    <p:sldId id="266" r:id="rId9"/>
    <p:sldId id="265" r:id="rId10"/>
    <p:sldId id="267" r:id="rId11"/>
    <p:sldId id="268" r:id="rId12"/>
    <p:sldId id="270" r:id="rId13"/>
    <p:sldId id="269" r:id="rId14"/>
    <p:sldId id="284" r:id="rId15"/>
    <p:sldId id="290" r:id="rId16"/>
    <p:sldId id="274" r:id="rId17"/>
    <p:sldId id="275" r:id="rId18"/>
    <p:sldId id="276" r:id="rId19"/>
    <p:sldId id="271" r:id="rId20"/>
    <p:sldId id="292" r:id="rId21"/>
    <p:sldId id="291" r:id="rId22"/>
    <p:sldId id="293" r:id="rId23"/>
    <p:sldId id="272" r:id="rId24"/>
    <p:sldId id="273" r:id="rId25"/>
    <p:sldId id="279" r:id="rId26"/>
    <p:sldId id="278" r:id="rId27"/>
    <p:sldId id="289" r:id="rId28"/>
    <p:sldId id="288" r:id="rId29"/>
    <p:sldId id="281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5"/>
    <p:restoredTop sz="72822"/>
  </p:normalViewPr>
  <p:slideViewPr>
    <p:cSldViewPr snapToGrid="0" snapToObjects="1">
      <p:cViewPr varScale="1">
        <p:scale>
          <a:sx n="108" d="100"/>
          <a:sy n="108" d="100"/>
        </p:scale>
        <p:origin x="1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75DB8-3A1F-474E-8328-F597164318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78681D-C6F9-40BB-8378-53AE22D1B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Contracts</a:t>
          </a:r>
        </a:p>
      </dgm:t>
    </dgm:pt>
    <dgm:pt modelId="{D019906D-2348-495C-8928-5E66A8B75F04}" type="parTrans" cxnId="{1BF29936-9122-42CE-A955-9D66E7550200}">
      <dgm:prSet/>
      <dgm:spPr/>
      <dgm:t>
        <a:bodyPr/>
        <a:lstStyle/>
        <a:p>
          <a:endParaRPr lang="en-US"/>
        </a:p>
      </dgm:t>
    </dgm:pt>
    <dgm:pt modelId="{C787C9A1-1D0C-4ECF-89AA-6FA031BFC3E9}" type="sibTrans" cxnId="{1BF29936-9122-42CE-A955-9D66E7550200}">
      <dgm:prSet/>
      <dgm:spPr/>
      <dgm:t>
        <a:bodyPr/>
        <a:lstStyle/>
        <a:p>
          <a:endParaRPr lang="en-US"/>
        </a:p>
      </dgm:t>
    </dgm:pt>
    <dgm:pt modelId="{69787C56-C481-49EA-8E05-DE71997F3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62C4031-D5C7-49C1-A858-7FAC0229904D}" type="parTrans" cxnId="{A7F51018-EFCF-4CB8-9403-2C6B335234C2}">
      <dgm:prSet/>
      <dgm:spPr/>
      <dgm:t>
        <a:bodyPr/>
        <a:lstStyle/>
        <a:p>
          <a:endParaRPr lang="en-US"/>
        </a:p>
      </dgm:t>
    </dgm:pt>
    <dgm:pt modelId="{BF9FC846-B834-45E0-AB3E-E22D2A6B71F8}" type="sibTrans" cxnId="{A7F51018-EFCF-4CB8-9403-2C6B335234C2}">
      <dgm:prSet/>
      <dgm:spPr/>
      <dgm:t>
        <a:bodyPr/>
        <a:lstStyle/>
        <a:p>
          <a:endParaRPr lang="en-US"/>
        </a:p>
      </dgm:t>
    </dgm:pt>
    <dgm:pt modelId="{42830475-6553-4799-BADC-211CCF0E3E6A}" type="pres">
      <dgm:prSet presAssocID="{6D075DB8-3A1F-474E-8328-F59716431882}" presName="root" presStyleCnt="0">
        <dgm:presLayoutVars>
          <dgm:dir/>
          <dgm:resizeHandles val="exact"/>
        </dgm:presLayoutVars>
      </dgm:prSet>
      <dgm:spPr/>
    </dgm:pt>
    <dgm:pt modelId="{4BC56D10-3AE7-4633-8BB8-E3FF1AFC299B}" type="pres">
      <dgm:prSet presAssocID="{AB78681D-C6F9-40BB-8378-53AE22D1B16D}" presName="compNode" presStyleCnt="0"/>
      <dgm:spPr/>
    </dgm:pt>
    <dgm:pt modelId="{0E6ED716-15A7-493A-BB90-B73C38B5B54A}" type="pres">
      <dgm:prSet presAssocID="{AB78681D-C6F9-40BB-8378-53AE22D1B16D}" presName="bgRect" presStyleLbl="bgShp" presStyleIdx="0" presStyleCnt="2"/>
      <dgm:spPr/>
    </dgm:pt>
    <dgm:pt modelId="{780A4222-0747-458D-8AF7-46120CEF25CA}" type="pres">
      <dgm:prSet presAssocID="{AB78681D-C6F9-40BB-8378-53AE22D1B1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C6E37FF-EC59-4109-B29A-71866D07D3FE}" type="pres">
      <dgm:prSet presAssocID="{AB78681D-C6F9-40BB-8378-53AE22D1B16D}" presName="spaceRect" presStyleCnt="0"/>
      <dgm:spPr/>
    </dgm:pt>
    <dgm:pt modelId="{16D52AAC-6ABC-4655-85A3-B03FF8E48DF1}" type="pres">
      <dgm:prSet presAssocID="{AB78681D-C6F9-40BB-8378-53AE22D1B16D}" presName="parTx" presStyleLbl="revTx" presStyleIdx="0" presStyleCnt="2">
        <dgm:presLayoutVars>
          <dgm:chMax val="0"/>
          <dgm:chPref val="0"/>
        </dgm:presLayoutVars>
      </dgm:prSet>
      <dgm:spPr/>
    </dgm:pt>
    <dgm:pt modelId="{4DFA668D-3F97-4ACE-8421-897ABA582922}" type="pres">
      <dgm:prSet presAssocID="{C787C9A1-1D0C-4ECF-89AA-6FA031BFC3E9}" presName="sibTrans" presStyleCnt="0"/>
      <dgm:spPr/>
    </dgm:pt>
    <dgm:pt modelId="{283A9688-50D9-40A5-9CEE-74CE256754E6}" type="pres">
      <dgm:prSet presAssocID="{69787C56-C481-49EA-8E05-DE71997F304B}" presName="compNode" presStyleCnt="0"/>
      <dgm:spPr/>
    </dgm:pt>
    <dgm:pt modelId="{7B3ADA21-5288-4610-99FB-45891340F4FA}" type="pres">
      <dgm:prSet presAssocID="{69787C56-C481-49EA-8E05-DE71997F304B}" presName="bgRect" presStyleLbl="bgShp" presStyleIdx="1" presStyleCnt="2"/>
      <dgm:spPr/>
    </dgm:pt>
    <dgm:pt modelId="{B4D8400F-A24E-4B9B-8F71-3FC54622BA5E}" type="pres">
      <dgm:prSet presAssocID="{69787C56-C481-49EA-8E05-DE71997F30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CB0038B-1479-458B-969F-86F4140B28AD}" type="pres">
      <dgm:prSet presAssocID="{69787C56-C481-49EA-8E05-DE71997F304B}" presName="spaceRect" presStyleCnt="0"/>
      <dgm:spPr/>
    </dgm:pt>
    <dgm:pt modelId="{9C9904F4-7B7C-4E35-BEE7-D0A2AA5FCA76}" type="pres">
      <dgm:prSet presAssocID="{69787C56-C481-49EA-8E05-DE71997F30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779C15-398C-48E2-8F0D-783256A1F4E6}" type="presOf" srcId="{6D075DB8-3A1F-474E-8328-F59716431882}" destId="{42830475-6553-4799-BADC-211CCF0E3E6A}" srcOrd="0" destOrd="0" presId="urn:microsoft.com/office/officeart/2018/2/layout/IconVerticalSolidList"/>
    <dgm:cxn modelId="{A7F51018-EFCF-4CB8-9403-2C6B335234C2}" srcId="{6D075DB8-3A1F-474E-8328-F59716431882}" destId="{69787C56-C481-49EA-8E05-DE71997F304B}" srcOrd="1" destOrd="0" parTransId="{A62C4031-D5C7-49C1-A858-7FAC0229904D}" sibTransId="{BF9FC846-B834-45E0-AB3E-E22D2A6B71F8}"/>
    <dgm:cxn modelId="{1BF29936-9122-42CE-A955-9D66E7550200}" srcId="{6D075DB8-3A1F-474E-8328-F59716431882}" destId="{AB78681D-C6F9-40BB-8378-53AE22D1B16D}" srcOrd="0" destOrd="0" parTransId="{D019906D-2348-495C-8928-5E66A8B75F04}" sibTransId="{C787C9A1-1D0C-4ECF-89AA-6FA031BFC3E9}"/>
    <dgm:cxn modelId="{65D38F38-183E-46C1-9F0A-C409FC7FFB76}" type="presOf" srcId="{AB78681D-C6F9-40BB-8378-53AE22D1B16D}" destId="{16D52AAC-6ABC-4655-85A3-B03FF8E48DF1}" srcOrd="0" destOrd="0" presId="urn:microsoft.com/office/officeart/2018/2/layout/IconVerticalSolidList"/>
    <dgm:cxn modelId="{D8216DC8-A49D-4110-8156-DA9DF2CE270C}" type="presOf" srcId="{69787C56-C481-49EA-8E05-DE71997F304B}" destId="{9C9904F4-7B7C-4E35-BEE7-D0A2AA5FCA76}" srcOrd="0" destOrd="0" presId="urn:microsoft.com/office/officeart/2018/2/layout/IconVerticalSolidList"/>
    <dgm:cxn modelId="{F42B3258-911C-44DA-9085-69794EDEE6AE}" type="presParOf" srcId="{42830475-6553-4799-BADC-211CCF0E3E6A}" destId="{4BC56D10-3AE7-4633-8BB8-E3FF1AFC299B}" srcOrd="0" destOrd="0" presId="urn:microsoft.com/office/officeart/2018/2/layout/IconVerticalSolidList"/>
    <dgm:cxn modelId="{48E984FE-B1CC-43E0-9EBF-088C4A53E5A9}" type="presParOf" srcId="{4BC56D10-3AE7-4633-8BB8-E3FF1AFC299B}" destId="{0E6ED716-15A7-493A-BB90-B73C38B5B54A}" srcOrd="0" destOrd="0" presId="urn:microsoft.com/office/officeart/2018/2/layout/IconVerticalSolidList"/>
    <dgm:cxn modelId="{8EE9AD50-DB42-4A01-A20F-3C4B144AB458}" type="presParOf" srcId="{4BC56D10-3AE7-4633-8BB8-E3FF1AFC299B}" destId="{780A4222-0747-458D-8AF7-46120CEF25CA}" srcOrd="1" destOrd="0" presId="urn:microsoft.com/office/officeart/2018/2/layout/IconVerticalSolidList"/>
    <dgm:cxn modelId="{71A5357D-2B80-4180-830A-F65BA859CF1A}" type="presParOf" srcId="{4BC56D10-3AE7-4633-8BB8-E3FF1AFC299B}" destId="{BC6E37FF-EC59-4109-B29A-71866D07D3FE}" srcOrd="2" destOrd="0" presId="urn:microsoft.com/office/officeart/2018/2/layout/IconVerticalSolidList"/>
    <dgm:cxn modelId="{F161E43C-0418-4549-B4BB-01E7B21F7D45}" type="presParOf" srcId="{4BC56D10-3AE7-4633-8BB8-E3FF1AFC299B}" destId="{16D52AAC-6ABC-4655-85A3-B03FF8E48DF1}" srcOrd="3" destOrd="0" presId="urn:microsoft.com/office/officeart/2018/2/layout/IconVerticalSolidList"/>
    <dgm:cxn modelId="{29DC5187-98FA-4AEB-B3E3-AB6B95BE24EF}" type="presParOf" srcId="{42830475-6553-4799-BADC-211CCF0E3E6A}" destId="{4DFA668D-3F97-4ACE-8421-897ABA582922}" srcOrd="1" destOrd="0" presId="urn:microsoft.com/office/officeart/2018/2/layout/IconVerticalSolidList"/>
    <dgm:cxn modelId="{B6B2320A-F5D1-4002-967C-4F40F7A4605E}" type="presParOf" srcId="{42830475-6553-4799-BADC-211CCF0E3E6A}" destId="{283A9688-50D9-40A5-9CEE-74CE256754E6}" srcOrd="2" destOrd="0" presId="urn:microsoft.com/office/officeart/2018/2/layout/IconVerticalSolidList"/>
    <dgm:cxn modelId="{0251E552-685B-464F-97BE-25C43DF47E0A}" type="presParOf" srcId="{283A9688-50D9-40A5-9CEE-74CE256754E6}" destId="{7B3ADA21-5288-4610-99FB-45891340F4FA}" srcOrd="0" destOrd="0" presId="urn:microsoft.com/office/officeart/2018/2/layout/IconVerticalSolidList"/>
    <dgm:cxn modelId="{3FF6C42E-BEAD-4E80-B622-BE9DB474B853}" type="presParOf" srcId="{283A9688-50D9-40A5-9CEE-74CE256754E6}" destId="{B4D8400F-A24E-4B9B-8F71-3FC54622BA5E}" srcOrd="1" destOrd="0" presId="urn:microsoft.com/office/officeart/2018/2/layout/IconVerticalSolidList"/>
    <dgm:cxn modelId="{9D8BF020-4948-4A35-B753-BA2F685E98C9}" type="presParOf" srcId="{283A9688-50D9-40A5-9CEE-74CE256754E6}" destId="{DCB0038B-1479-458B-969F-86F4140B28AD}" srcOrd="2" destOrd="0" presId="urn:microsoft.com/office/officeart/2018/2/layout/IconVerticalSolidList"/>
    <dgm:cxn modelId="{D8D93449-EC6D-43A9-8A63-1A06CA144BB3}" type="presParOf" srcId="{283A9688-50D9-40A5-9CEE-74CE256754E6}" destId="{9C9904F4-7B7C-4E35-BEE7-D0A2AA5FCA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ED716-15A7-493A-BB90-B73C38B5B54A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A4222-0747-458D-8AF7-46120CEF25CA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2AAC-6ABC-4655-85A3-B03FF8E48DF1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Smart Contracts</a:t>
          </a:r>
        </a:p>
      </dsp:txBody>
      <dsp:txXfrm>
        <a:off x="1936242" y="908049"/>
        <a:ext cx="4636008" cy="1676400"/>
      </dsp:txXfrm>
    </dsp:sp>
    <dsp:sp modelId="{7B3ADA21-5288-4610-99FB-45891340F4FA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8400F-A24E-4B9B-8F71-3FC54622BA5E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04F4-7B7C-4E35-BEE7-D0A2AA5FCA76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Users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936242" y="3003550"/>
        <a:ext cx="4636008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C7D0-2473-7946-8030-C201A620EE4E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964E-21CA-0545-8291-EAFFC015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-Part one of a solidity workshop for teaching fundamentals of smart contract scripting for the </a:t>
            </a:r>
            <a:r>
              <a:rPr lang="en-US" dirty="0" err="1"/>
              <a:t>ethereum</a:t>
            </a:r>
            <a:r>
              <a:rPr lang="en-US" dirty="0"/>
              <a:t> network</a:t>
            </a:r>
          </a:p>
          <a:p>
            <a:r>
              <a:rPr lang="en-US" dirty="0"/>
              <a:t>-It will consist of a theoretical portion of about 25% and then 75% technical and hands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-IMO solidity is the best, but I don’t have much experience with </a:t>
            </a:r>
            <a:r>
              <a:rPr lang="en-US" dirty="0" err="1"/>
              <a:t>vyper</a:t>
            </a:r>
            <a:r>
              <a:rPr lang="en-US" dirty="0"/>
              <a:t> personally </a:t>
            </a:r>
          </a:p>
          <a:p>
            <a:r>
              <a:rPr lang="en-US" dirty="0"/>
              <a:t>-Solidity has a java, </a:t>
            </a:r>
            <a:r>
              <a:rPr lang="en-US" dirty="0" err="1"/>
              <a:t>javascript</a:t>
            </a:r>
            <a:r>
              <a:rPr lang="en-US" dirty="0"/>
              <a:t>, and C programming feel to it from my experience. I will demonstrate this as we proceed further, but memory management is incorporated to a certain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-Just to share, events + exceptions are what truly allow for communication between the front and the back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-When you go to refresh the page a new blockchain is actually created each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-Going forward this demo will flow in the following way: I will show some remix code and then go back to the slides to explain fundamentals as needed</a:t>
            </a:r>
          </a:p>
          <a:p>
            <a:r>
              <a:rPr lang="en-US" dirty="0"/>
              <a:t>-The back and forth is to prevent boredom and to allow mental breaks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-reference fills both cups </a:t>
            </a:r>
          </a:p>
          <a:p>
            <a:r>
              <a:rPr lang="en-US" dirty="0"/>
              <a:t>-value fills just the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-Same slide just including for when I share the slides </a:t>
            </a:r>
            <a:r>
              <a:rPr lang="en-US" dirty="0" err="1"/>
              <a:t>bc</a:t>
            </a:r>
            <a:r>
              <a:rPr lang="en-US" dirty="0"/>
              <a:t> animation won’t work from previous slide in pdf format of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Uint</a:t>
            </a:r>
            <a:r>
              <a:rPr lang="en-US" dirty="0"/>
              <a:t> and int are based on number of bits </a:t>
            </a:r>
          </a:p>
          <a:p>
            <a:r>
              <a:rPr lang="en-US" dirty="0"/>
              <a:t>-by using just </a:t>
            </a:r>
            <a:r>
              <a:rPr lang="en-US" dirty="0" err="1"/>
              <a:t>uint</a:t>
            </a:r>
            <a:r>
              <a:rPr lang="en-US" dirty="0"/>
              <a:t> or int declaration it defaults to 256 bits, which is what we will be using</a:t>
            </a:r>
          </a:p>
          <a:p>
            <a:r>
              <a:rPr lang="en-US" dirty="0"/>
              <a:t>-</a:t>
            </a:r>
            <a:r>
              <a:rPr lang="en-US" dirty="0" err="1"/>
              <a:t>Uint</a:t>
            </a:r>
            <a:r>
              <a:rPr lang="en-US" dirty="0"/>
              <a:t> = unsigned integer</a:t>
            </a:r>
          </a:p>
          <a:p>
            <a:r>
              <a:rPr lang="en-US" dirty="0"/>
              <a:t>-Solidity has </a:t>
            </a:r>
            <a:r>
              <a:rPr lang="en-US" dirty="0" err="1"/>
              <a:t>uint</a:t>
            </a:r>
            <a:r>
              <a:rPr lang="en-US" dirty="0"/>
              <a:t> which is for a variable that you only want to have positive values </a:t>
            </a:r>
          </a:p>
          <a:p>
            <a:endParaRPr lang="en-US" dirty="0"/>
          </a:p>
          <a:p>
            <a:r>
              <a:rPr lang="en-US" dirty="0"/>
              <a:t>-Now fixed and unfixed can be declared but solidity doesn’t really support them. I will also not cover them in this workshop, but I am including for sake of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5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have to use PURE =&gt; Because we are not reading AND not modifying any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4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"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/provable-things/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ethereum-api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/blob/master/oraclizeAPI_0.5.sol";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BankAccount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usingOraclize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4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grouped the reference types together on this slide.</a:t>
            </a:r>
          </a:p>
          <a:p>
            <a:r>
              <a:rPr lang="en-US" dirty="0"/>
              <a:t>We will not go over </a:t>
            </a:r>
            <a:r>
              <a:rPr lang="en-US" dirty="0" err="1"/>
              <a:t>calldata</a:t>
            </a:r>
            <a:r>
              <a:rPr lang="en-US" dirty="0"/>
              <a:t> in this presentation, but just know that it exists and usually house external function parameters</a:t>
            </a:r>
          </a:p>
          <a:p>
            <a:endParaRPr lang="en-US" dirty="0"/>
          </a:p>
          <a:p>
            <a:r>
              <a:rPr lang="en-US" dirty="0"/>
              <a:t>Comment on memory: cheaper and for more fixed size type variables, meanwhile storage is for dynamic types and is variable</a:t>
            </a:r>
          </a:p>
          <a:p>
            <a:endParaRPr lang="en-US" dirty="0"/>
          </a:p>
          <a:p>
            <a:r>
              <a:rPr lang="en-US" dirty="0"/>
              <a:t>Can create memory arrays for example, but it would be fixed size. This is why for reference types storage is default memory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of a local variable is of course a function parameter.</a:t>
            </a:r>
          </a:p>
          <a:p>
            <a:r>
              <a:rPr lang="en-US" dirty="0"/>
              <a:t>The variable type will supersede what it’s default memory location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 will cover External/Internal examples in future workshops, it wasn’t necessary for the contracts we are coding in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-since they do not cause any state changes there is no GAS FEE!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7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3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 We will not go into a deep dive of blockchain details or argue benefits of proof of work vs proof of stake</a:t>
            </a:r>
          </a:p>
          <a:p>
            <a:endParaRPr lang="en-US" dirty="0"/>
          </a:p>
          <a:p>
            <a:r>
              <a:rPr lang="en-US" dirty="0"/>
              <a:t>Will not delve into elliptic curve signatures, although if interested I certainly can arrange for it in future workshops</a:t>
            </a:r>
          </a:p>
          <a:p>
            <a:endParaRPr lang="en-US" dirty="0"/>
          </a:p>
          <a:p>
            <a:r>
              <a:rPr lang="en-US" dirty="0"/>
              <a:t>I will post a link out for everyone to provide feedback, it’s totally anonymous and will just help me prepare for future workshops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1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www.polljunkie.com</a:t>
            </a:r>
            <a:r>
              <a:rPr lang="en-US" dirty="0"/>
              <a:t>/poll/</a:t>
            </a:r>
            <a:r>
              <a:rPr lang="en-US" dirty="0" err="1"/>
              <a:t>qemidp</a:t>
            </a:r>
            <a:r>
              <a:rPr lang="en-US" dirty="0"/>
              <a:t>/solidity-workshop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www.polljunkie.com</a:t>
            </a:r>
            <a:r>
              <a:rPr lang="en-US" dirty="0"/>
              <a:t>/poll/</a:t>
            </a:r>
            <a:r>
              <a:rPr lang="en-US" dirty="0" err="1"/>
              <a:t>qemidp</a:t>
            </a:r>
            <a:r>
              <a:rPr lang="en-US" dirty="0"/>
              <a:t>/solidity-workshop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6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-Later in the talk as an example I may mention specific projects </a:t>
            </a:r>
          </a:p>
          <a:p>
            <a:r>
              <a:rPr lang="en-US" dirty="0"/>
              <a:t>-To be clear this is not to endorse that project and I have no affiliation with any specific projects</a:t>
            </a:r>
          </a:p>
          <a:p>
            <a:r>
              <a:rPr lang="en-US" dirty="0"/>
              <a:t>-This is just an area I am passionate about and that I wanted to share with my peers on engineering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prerequisite to understanding solidity is to know, understand, and have familiarity with Ethereum </a:t>
            </a:r>
          </a:p>
          <a:p>
            <a:endParaRPr lang="en-US" dirty="0"/>
          </a:p>
          <a:p>
            <a:r>
              <a:rPr lang="en-US" dirty="0"/>
              <a:t>First came bitcoin, then came </a:t>
            </a:r>
            <a:r>
              <a:rPr lang="en-US" dirty="0" err="1"/>
              <a:t>ethereum</a:t>
            </a:r>
            <a:r>
              <a:rPr lang="en-US" dirty="0"/>
              <a:t> followed by an explosion of many different altcoins (alternative coins)</a:t>
            </a:r>
          </a:p>
          <a:p>
            <a:endParaRPr lang="en-US" dirty="0"/>
          </a:p>
          <a:p>
            <a:r>
              <a:rPr lang="en-US" dirty="0"/>
              <a:t>So Why Ethereum?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-Bitcoin is closer to a giant immutable database, with slow transaction wait time and smaller block sizes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-What Ethereum brings to the table is the ability to execute logic on chain, not just solely a means for </a:t>
            </a:r>
            <a:r>
              <a:rPr lang="en-US" dirty="0" err="1"/>
              <a:t>txns</a:t>
            </a:r>
            <a:r>
              <a:rPr lang="en-US" dirty="0"/>
              <a:t> storing</a:t>
            </a:r>
          </a:p>
          <a:p>
            <a:r>
              <a:rPr lang="en-US" dirty="0"/>
              <a:t>-It provides an infrastructure layer, and a means for interoperability between projects -&gt;provided they follow ERC compatibility</a:t>
            </a:r>
          </a:p>
          <a:p>
            <a:endParaRPr lang="en-US" dirty="0"/>
          </a:p>
          <a:p>
            <a:r>
              <a:rPr lang="en-US" dirty="0"/>
              <a:t>This is why it’s vision statement was originally to be the world computer, it wants to be Web3.0 it wants and the base level on which other projects are built. </a:t>
            </a:r>
          </a:p>
          <a:p>
            <a:r>
              <a:rPr lang="en-US" dirty="0"/>
              <a:t>In essence it has achieved this vision statement and become the backbone of modern defi currently.</a:t>
            </a:r>
          </a:p>
          <a:p>
            <a:endParaRPr lang="en-US" dirty="0"/>
          </a:p>
          <a:p>
            <a:r>
              <a:rPr lang="en-US" dirty="0"/>
              <a:t>Security </a:t>
            </a:r>
          </a:p>
          <a:p>
            <a:r>
              <a:rPr lang="en-US" dirty="0"/>
              <a:t>-Turing complete means wide attack vector </a:t>
            </a:r>
          </a:p>
          <a:p>
            <a:r>
              <a:rPr lang="en-US" dirty="0"/>
              <a:t>-On Bitcoin it actually has become possible to code smart contracts and it’s actually more secure, however not quite so practical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comments: </a:t>
            </a:r>
          </a:p>
          <a:p>
            <a:endParaRPr lang="en-US" dirty="0"/>
          </a:p>
          <a:p>
            <a:r>
              <a:rPr lang="en-US" dirty="0"/>
              <a:t>-blockchain -&gt; saving to the chain and cannot rollback the txn because it is decentralized and immutable </a:t>
            </a:r>
          </a:p>
          <a:p>
            <a:r>
              <a:rPr lang="en-US" dirty="0"/>
              <a:t>-purpose of gas fee is to eliminate DDoS attacks. Becomes increasingly expensive for hackers to attempt to exploit or spam the network</a:t>
            </a:r>
          </a:p>
          <a:p>
            <a:endParaRPr lang="en-US" dirty="0"/>
          </a:p>
          <a:p>
            <a:r>
              <a:rPr lang="en-US" dirty="0"/>
              <a:t>-Linked some sources in the resource section, but also whenever I release the slides there are also good references in the footnotes of certain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-Two Address types in the network</a:t>
            </a:r>
          </a:p>
          <a:p>
            <a:r>
              <a:rPr lang="en-US" dirty="0"/>
              <a:t>-They can interact with other smart contracts and users</a:t>
            </a:r>
          </a:p>
          <a:p>
            <a:r>
              <a:rPr lang="en-US" dirty="0"/>
              <a:t>-Users-&gt; “Externally owned accounts” -&gt; which is from perspective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-They can interact with other smart contracts and users</a:t>
            </a:r>
          </a:p>
          <a:p>
            <a:r>
              <a:rPr lang="en-US" dirty="0"/>
              <a:t>-Similar to service + controller classes and just the idea of classes in general in java and spring boot framework to draw direct analogy to our day-to-day operations</a:t>
            </a:r>
          </a:p>
          <a:p>
            <a:r>
              <a:rPr lang="en-US" dirty="0"/>
              <a:t>-Once it is deployed the contract is immutable -&gt; if want to modify logic must deploy a separate contract</a:t>
            </a:r>
          </a:p>
          <a:p>
            <a:r>
              <a:rPr lang="en-US" dirty="0"/>
              <a:t>-This is why testing the deployment and functionality on the test network is pivotal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-Decentralized network therefore NO middle man is necessary -&gt; cross out the third party</a:t>
            </a:r>
          </a:p>
          <a:p>
            <a:r>
              <a:rPr lang="en-US" dirty="0"/>
              <a:t>-Make it possible to have a self sufficient network without the intervention of central institutions of governments</a:t>
            </a:r>
          </a:p>
          <a:p>
            <a:r>
              <a:rPr lang="en-US" dirty="0"/>
              <a:t>-This concludes the prerequisite fundamentals that we needed to discuss at a bare minimum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964E-21CA-0545-8291-EAFFC0157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0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9/7/21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3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mix-ide.readthedocs.io/en/latest/index.html" TargetMode="External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mix.ethereum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hyperlink" Target="https://remix-ide.readthedocs.io/en/latest/index.html" TargetMode="External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microsoft.com/office/2007/relationships/hdphoto" Target="../media/hdphoto7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icknode.com/guides/solidity/what-is-an-abi" TargetMode="External"/><Relationship Id="rId7" Type="http://schemas.openxmlformats.org/officeDocument/2006/relationships/hyperlink" Target="https://remix-ide.readthedocs.io/en/lates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mix.ethereum.org/" TargetMode="External"/><Relationship Id="rId5" Type="http://schemas.openxmlformats.org/officeDocument/2006/relationships/hyperlink" Target="https://ethereum.org/en/" TargetMode="External"/><Relationship Id="rId4" Type="http://schemas.openxmlformats.org/officeDocument/2006/relationships/hyperlink" Target="https://docs.soliditylang.org/en/v0.6.2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5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microsoft.com/office/2007/relationships/hdphoto" Target="../media/hdphoto6.wdp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.xml"/><Relationship Id="rId4" Type="http://schemas.microsoft.com/office/2007/relationships/hdphoto" Target="../media/hdphoto2.wdp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E2C8923-3505-4740-B3D6-2E330D6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360982-DBF1-40E4-843D-3B9D99C1E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0E3BBB-2367-44C3-AC9E-A43C40870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8C79B-CC8D-9448-9869-CAF0F2E90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722" y="1432223"/>
            <a:ext cx="2894797" cy="3357976"/>
          </a:xfrm>
        </p:spPr>
        <p:txBody>
          <a:bodyPr>
            <a:normAutofit/>
          </a:bodyPr>
          <a:lstStyle/>
          <a:p>
            <a:r>
              <a:rPr lang="en-US" sz="3600" dirty="0"/>
              <a:t>Solidity Workshop</a:t>
            </a:r>
            <a:br>
              <a:rPr lang="en-US" sz="3600" dirty="0"/>
            </a:br>
            <a:r>
              <a:rPr lang="en-US" sz="2400" dirty="0"/>
              <a:t>(Part 1)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C9173-56AB-DB48-A321-780800DC9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722" y="4790198"/>
            <a:ext cx="2894798" cy="687058"/>
          </a:xfrm>
        </p:spPr>
        <p:txBody>
          <a:bodyPr>
            <a:normAutofit/>
          </a:bodyPr>
          <a:lstStyle/>
          <a:p>
            <a:r>
              <a:rPr lang="en-US" sz="1600"/>
              <a:t>Mona Rassouli</a:t>
            </a:r>
          </a:p>
          <a:p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54368-D6A4-C445-B34B-6D61C029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39" y="1110053"/>
            <a:ext cx="2742097" cy="274209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5E02666-2335-4D85-BF3F-D78A923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6125" y="1110053"/>
            <a:ext cx="2494292" cy="2027394"/>
          </a:xfrm>
          <a:prstGeom prst="rect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24E304-7B05-48B3-9AF2-DA32F013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4007514"/>
            <a:ext cx="4157330" cy="168284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ADBB3-184B-5245-819D-270A58368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200" y="3292249"/>
            <a:ext cx="1608140" cy="239810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4A155DB-EDC8-4AD5-B57C-CADFE37AC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F51F02-DB94-4884-AC12-A7BCCEDDC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0545" y="5257800"/>
            <a:ext cx="1080904" cy="1080902"/>
            <a:chOff x="9685338" y="4460675"/>
            <a:chExt cx="1080904" cy="108090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FD462F1-8732-4FF7-84DE-BB0E9038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9E562AD-3B61-47B4-AF00-37BA1F112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82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0CBC3A-201A-4BFD-B558-8D0E7EBF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Smart Contract Languages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8C439-FE90-1A43-97AF-A085173F5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76" y="3695145"/>
            <a:ext cx="3066946" cy="2179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C07EB-95AD-2947-9E0D-9AD15A3FE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11" y="1199836"/>
            <a:ext cx="4279539" cy="1788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Solidity</a:t>
            </a:r>
            <a:r>
              <a:rPr lang="en-US" sz="1800" dirty="0"/>
              <a:t> =&gt; JavaScript-like</a:t>
            </a:r>
          </a:p>
          <a:p>
            <a:endParaRPr lang="en-US" sz="1800" dirty="0"/>
          </a:p>
          <a:p>
            <a:r>
              <a:rPr lang="en-US" sz="1800" b="1" dirty="0"/>
              <a:t>Serpent</a:t>
            </a:r>
            <a:r>
              <a:rPr lang="en-US" sz="1800" dirty="0"/>
              <a:t> =&gt; Python-like, no longer safe to use</a:t>
            </a:r>
          </a:p>
          <a:p>
            <a:endParaRPr lang="en-US" sz="1800" dirty="0"/>
          </a:p>
          <a:p>
            <a:r>
              <a:rPr lang="en-US" sz="1800" b="1" dirty="0"/>
              <a:t>Vyper</a:t>
            </a:r>
            <a:r>
              <a:rPr lang="en-US" sz="1800" dirty="0"/>
              <a:t> =&gt; Python-like, with security features built 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2D111B-7866-426B-A326-13305A8AB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720103-E559-418A-824B-BEAB9F98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390309-8DDB-49A0-A186-0164FFDCA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161" y="17517"/>
            <a:ext cx="1283646" cy="12836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EFA6-770A-2F4F-B62D-9C682A4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214" y="6465492"/>
            <a:ext cx="5960305" cy="192197"/>
          </a:xfrm>
        </p:spPr>
        <p:txBody>
          <a:bodyPr/>
          <a:lstStyle/>
          <a:p>
            <a:r>
              <a:rPr lang="en-US"/>
              <a:t>https://www.coindesk.com/one-of-ethereums-earliest-smart-contract-languages-is-headed-for-retirement</a:t>
            </a:r>
          </a:p>
        </p:txBody>
      </p:sp>
    </p:spTree>
    <p:extLst>
      <p:ext uri="{BB962C8B-B14F-4D97-AF65-F5344CB8AC3E}">
        <p14:creationId xmlns:p14="http://schemas.microsoft.com/office/powerpoint/2010/main" val="386717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0CBC3A-201A-4BFD-B558-8D0E7EBF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Solidity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C07EB-95AD-2947-9E0D-9AD15A3FE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8525"/>
            <a:ext cx="4279539" cy="1788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8" y="1668162"/>
            <a:ext cx="7114799" cy="45040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400" dirty="0"/>
              <a:t>Statically Typed language</a:t>
            </a:r>
          </a:p>
          <a:p>
            <a:r>
              <a:rPr lang="en-US" sz="2400" dirty="0"/>
              <a:t>Has similarities to Java:</a:t>
            </a:r>
          </a:p>
          <a:p>
            <a:pPr lvl="1"/>
            <a:r>
              <a:rPr lang="en-US" dirty="0"/>
              <a:t>Contracts are essentially classes </a:t>
            </a:r>
          </a:p>
          <a:p>
            <a:pPr lvl="1"/>
            <a:r>
              <a:rPr lang="en-US" dirty="0"/>
              <a:t>Inheritance between contracts </a:t>
            </a:r>
          </a:p>
          <a:p>
            <a:pPr lvl="1"/>
            <a:r>
              <a:rPr lang="en-US" dirty="0"/>
              <a:t>Encapsulation </a:t>
            </a:r>
          </a:p>
          <a:p>
            <a:pPr lvl="1"/>
            <a:r>
              <a:rPr lang="en-US" dirty="0"/>
              <a:t>Constructors </a:t>
            </a:r>
          </a:p>
          <a:p>
            <a:pPr lvl="1"/>
            <a:r>
              <a:rPr lang="en-US" dirty="0"/>
              <a:t>Global/local variables </a:t>
            </a:r>
          </a:p>
          <a:p>
            <a:r>
              <a:rPr lang="en-US" sz="2400" dirty="0"/>
              <a:t>But also, differences: </a:t>
            </a:r>
          </a:p>
          <a:p>
            <a:pPr lvl="1"/>
            <a:r>
              <a:rPr lang="en-US" sz="2000" dirty="0"/>
              <a:t>Syntax and some of the types </a:t>
            </a:r>
          </a:p>
          <a:p>
            <a:pPr lvl="1"/>
            <a:r>
              <a:rPr lang="en-US" sz="2000" dirty="0"/>
              <a:t>Modifiers </a:t>
            </a:r>
          </a:p>
          <a:p>
            <a:pPr lvl="1"/>
            <a:r>
              <a:rPr lang="en-US" sz="2000" dirty="0"/>
              <a:t>Events and exception handling</a:t>
            </a:r>
          </a:p>
          <a:p>
            <a:endParaRPr lang="en-US" sz="1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2D111B-7866-426B-A326-13305A8AB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720103-E559-418A-824B-BEAB9F98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390309-8DDB-49A0-A186-0164FFDCA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161" y="17517"/>
            <a:ext cx="1283646" cy="12836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EFA6-770A-2F4F-B62D-9C682A4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214" y="6465492"/>
            <a:ext cx="5960305" cy="192197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docs.soliditylang.org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/v0.5.3/</a:t>
            </a:r>
          </a:p>
        </p:txBody>
      </p:sp>
    </p:spTree>
    <p:extLst>
      <p:ext uri="{BB962C8B-B14F-4D97-AF65-F5344CB8AC3E}">
        <p14:creationId xmlns:p14="http://schemas.microsoft.com/office/powerpoint/2010/main" val="1542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0CBC3A-201A-4BFD-B558-8D0E7EBF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Remix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8" y="1668162"/>
            <a:ext cx="7114799" cy="45040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Flow of what we will be doing is: </a:t>
            </a:r>
          </a:p>
          <a:p>
            <a:pPr lvl="1"/>
            <a:r>
              <a:rPr lang="en-US" dirty="0"/>
              <a:t>We will write the smart contract in solidity </a:t>
            </a:r>
          </a:p>
          <a:p>
            <a:pPr lvl="1"/>
            <a:r>
              <a:rPr lang="en-US" dirty="0"/>
              <a:t>Deploy to a test-network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b="1" dirty="0"/>
              <a:t>Remix</a:t>
            </a:r>
            <a:r>
              <a:rPr lang="en-US" dirty="0"/>
              <a:t> is a browser based solidity IDE </a:t>
            </a:r>
          </a:p>
          <a:p>
            <a:pPr lvl="1"/>
            <a:r>
              <a:rPr lang="en-US" dirty="0"/>
              <a:t>Plugin architecture, written in JS </a:t>
            </a:r>
          </a:p>
          <a:p>
            <a:pPr lvl="1"/>
            <a:r>
              <a:rPr lang="en-US" dirty="0"/>
              <a:t>Allows you to write solidity smart contracts straight from browser</a:t>
            </a:r>
          </a:p>
          <a:p>
            <a:pPr lvl="1"/>
            <a:r>
              <a:rPr lang="en-US" dirty="0"/>
              <a:t>Including testing, debugging, and deployment</a:t>
            </a:r>
          </a:p>
          <a:p>
            <a:pPr lvl="1"/>
            <a:r>
              <a:rPr lang="en-US" dirty="0"/>
              <a:t>It is essentially a sandboxed blockchain </a:t>
            </a:r>
          </a:p>
          <a:p>
            <a:pPr marL="274320" lvl="1" indent="0">
              <a:buNone/>
            </a:pPr>
            <a:endParaRPr lang="en-US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2D111B-7866-426B-A326-13305A8AB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720103-E559-418A-824B-BEAB9F98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390309-8DDB-49A0-A186-0164FFDCA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161" y="17517"/>
            <a:ext cx="1283646" cy="12836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EFA6-770A-2F4F-B62D-9C682A4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214" y="6465492"/>
            <a:ext cx="5960305" cy="192197"/>
          </a:xfrm>
        </p:spPr>
        <p:txBody>
          <a:bodyPr/>
          <a:lstStyle/>
          <a:p>
            <a:r>
              <a:rPr lang="en-US" u="sng" dirty="0">
                <a:hlinkClick r:id="rId8"/>
              </a:rPr>
              <a:t>https://remix-ide.readthedocs.io/en/latest/index.html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55DD5-2EBD-0042-9E45-894C3E35E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597" y="1668162"/>
            <a:ext cx="4136666" cy="39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0CBC3A-201A-4BFD-B558-8D0E7EBF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Remix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C07EB-95AD-2947-9E0D-9AD15A3FE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8525"/>
            <a:ext cx="4279539" cy="1788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8" y="1668162"/>
            <a:ext cx="7114799" cy="45040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Hello World Time</a:t>
            </a:r>
          </a:p>
          <a:p>
            <a:endParaRPr lang="en-US" sz="1800" dirty="0"/>
          </a:p>
          <a:p>
            <a:r>
              <a:rPr lang="en-US" sz="1800" dirty="0"/>
              <a:t>Navigate to:</a:t>
            </a:r>
            <a:endParaRPr lang="en-US" sz="1800" dirty="0">
              <a:hlinkClick r:id="rId6"/>
            </a:endParaRPr>
          </a:p>
          <a:p>
            <a:r>
              <a:rPr lang="en-US" sz="1800" dirty="0">
                <a:hlinkClick r:id="rId6"/>
              </a:rPr>
              <a:t>https://remix.ethereum.org/</a:t>
            </a:r>
            <a:endParaRPr lang="en-US" sz="1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2D111B-7866-426B-A326-13305A8AB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720103-E559-418A-824B-BEAB9F98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390309-8DDB-49A0-A186-0164FFDCA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161" y="17517"/>
            <a:ext cx="1283646" cy="12836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EFA6-770A-2F4F-B62D-9C682A4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214" y="6465492"/>
            <a:ext cx="5960305" cy="192197"/>
          </a:xfrm>
        </p:spPr>
        <p:txBody>
          <a:bodyPr/>
          <a:lstStyle/>
          <a:p>
            <a:r>
              <a:rPr lang="en-US" u="sng" dirty="0">
                <a:hlinkClick r:id="rId10"/>
              </a:rPr>
              <a:t>https://remix-ide.readthedocs.io/en/latest/index.html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E8DAA-EB66-EB40-836B-2561BBF99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597" y="1668162"/>
            <a:ext cx="4136666" cy="39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1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all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Feel free to drop in chat as time goes on as well.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I can cover them at appropriate pauses.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5BAB-46A7-0443-8D19-F08117CDA7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610" b="2314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Solidity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&lt; Let’s do this pragmatically  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Passing arguments in a solidity function: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1) Value: compiler creates a new copy of the param’s value and passes it to your function, while the original parameter’s value is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2) Reference: With reference to the original variable, original parameter is </a:t>
            </a:r>
            <a:r>
              <a:rPr lang="en-US" sz="2400" b="1" dirty="0"/>
              <a:t>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6201-DC9F-6A4A-8464-F1062C29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Just for fun for java developers:   http://</a:t>
            </a:r>
            <a:r>
              <a:rPr lang="en-US" dirty="0" err="1"/>
              <a:t>www.javadude.com</a:t>
            </a:r>
            <a:r>
              <a:rPr lang="en-US" dirty="0"/>
              <a:t>/articles/</a:t>
            </a:r>
            <a:r>
              <a:rPr lang="en-US" dirty="0" err="1"/>
              <a:t>passbyvalue.htm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A55B2-FCC8-1546-A50A-6CF2BFBA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1598" y="2093976"/>
            <a:ext cx="7177818" cy="3876022"/>
          </a:xfrm>
        </p:spPr>
      </p:pic>
    </p:spTree>
    <p:extLst>
      <p:ext uri="{BB962C8B-B14F-4D97-AF65-F5344CB8AC3E}">
        <p14:creationId xmlns:p14="http://schemas.microsoft.com/office/powerpoint/2010/main" val="104739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CD015-379B-1945-AC5A-67705FBB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98" y="2093976"/>
            <a:ext cx="7294092" cy="39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Types-[Value Types]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</a:p>
          <a:p>
            <a:r>
              <a:rPr lang="en-US" dirty="0" err="1"/>
              <a:t>uint</a:t>
            </a:r>
            <a:r>
              <a:rPr lang="en-US" dirty="0"/>
              <a:t>-&gt; </a:t>
            </a:r>
            <a:r>
              <a:rPr lang="en-US" dirty="0" err="1"/>
              <a:t>usigned</a:t>
            </a:r>
            <a:r>
              <a:rPr lang="en-US" dirty="0"/>
              <a:t> integer (positive values only) </a:t>
            </a:r>
          </a:p>
          <a:p>
            <a:pPr lvl="1"/>
            <a:r>
              <a:rPr lang="en-US" dirty="0"/>
              <a:t>uint8, uint16, … uint256</a:t>
            </a:r>
          </a:p>
          <a:p>
            <a:r>
              <a:rPr lang="en-US" dirty="0"/>
              <a:t>int</a:t>
            </a:r>
          </a:p>
          <a:p>
            <a:pPr lvl="1"/>
            <a:r>
              <a:rPr lang="en-US" dirty="0"/>
              <a:t>Int8, int16, … int256 </a:t>
            </a:r>
          </a:p>
          <a:p>
            <a:r>
              <a:rPr lang="en-US" dirty="0"/>
              <a:t>Address </a:t>
            </a:r>
          </a:p>
          <a:p>
            <a:pPr lvl="1"/>
            <a:r>
              <a:rPr lang="en-US" dirty="0"/>
              <a:t>Refers to hash address 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unfixed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8082-5B85-8742-AC2F-F1946A25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89" y="454622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98A-C2C3-5245-BA2F-F257FCCB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336985"/>
            <a:ext cx="6074467" cy="3764007"/>
          </a:xfrm>
        </p:spPr>
        <p:txBody>
          <a:bodyPr anchor="ctr">
            <a:normAutofit/>
          </a:bodyPr>
          <a:lstStyle/>
          <a:p>
            <a:r>
              <a:rPr lang="en-US" dirty="0"/>
              <a:t>1) What is the purpose of this talk?</a:t>
            </a:r>
          </a:p>
          <a:p>
            <a:endParaRPr lang="en-US" dirty="0"/>
          </a:p>
          <a:p>
            <a:r>
              <a:rPr lang="en-US" dirty="0"/>
              <a:t>2) What will not be covered?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>
                <a:solidFill>
                  <a:srgbClr val="FF0000"/>
                </a:solidFill>
              </a:rPr>
              <a:t>DYOR</a:t>
            </a:r>
            <a:r>
              <a:rPr lang="en-US" dirty="0"/>
              <a:t> 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FFDAE-7189-AD4C-A108-6C4BAD85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198" y="5537542"/>
            <a:ext cx="1320458" cy="13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 -&gt;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738629"/>
            <a:ext cx="11976410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public </a:t>
            </a:r>
            <a:r>
              <a:rPr lang="en-US" sz="2400" dirty="0">
                <a:solidFill>
                  <a:srgbClr val="4EC9B0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Menlo" panose="020B0609030804020204" pitchFamily="49" charset="0"/>
              </a:rPr>
              <a:t>helloWorld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(type params)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return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stringValue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26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Signature-&gt;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738629"/>
            <a:ext cx="11976410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Menlo" panose="020B0609030804020204" pitchFamily="49" charset="0"/>
              </a:rPr>
              <a:t>helloWorld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() 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pure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Menlo" panose="020B0609030804020204" pitchFamily="49" charset="0"/>
              </a:rPr>
              <a:t>returns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4EC9B0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memory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     . . .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12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5BAB-46A7-0443-8D19-F08117CDA7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610" b="2314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 Account</a:t>
            </a:r>
            <a:endParaRPr lang="en-US" sz="7200" b="1" kern="1200" cap="none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&lt; Let’s do this pragmatically  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72" y="484632"/>
            <a:ext cx="10951167" cy="1609344"/>
          </a:xfrm>
        </p:spPr>
        <p:txBody>
          <a:bodyPr/>
          <a:lstStyle/>
          <a:p>
            <a:r>
              <a:rPr lang="en-US" dirty="0"/>
              <a:t>Variable Types-[Reference Types]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  <a:p>
            <a:r>
              <a:rPr lang="en-US" dirty="0"/>
              <a:t>Structs </a:t>
            </a:r>
          </a:p>
          <a:p>
            <a:r>
              <a:rPr lang="en-US" dirty="0"/>
              <a:t>Mappings </a:t>
            </a:r>
          </a:p>
          <a:p>
            <a:r>
              <a:rPr lang="en-US" dirty="0"/>
              <a:t>Strings</a:t>
            </a:r>
          </a:p>
          <a:p>
            <a:endParaRPr lang="en-US" dirty="0"/>
          </a:p>
          <a:p>
            <a:r>
              <a:rPr lang="en-US" dirty="0"/>
              <a:t>For these types must specify the location where it is stored: </a:t>
            </a:r>
          </a:p>
          <a:p>
            <a:pPr lvl="1"/>
            <a:r>
              <a:rPr lang="en-US" dirty="0"/>
              <a:t>1) memory -&gt; temporary, erased outside of scope of method </a:t>
            </a:r>
          </a:p>
          <a:p>
            <a:pPr lvl="1"/>
            <a:r>
              <a:rPr lang="en-US" dirty="0"/>
              <a:t>2) storage -&gt;permanently on blockchain (just like state variables)</a:t>
            </a:r>
          </a:p>
          <a:p>
            <a:pPr lvl="1"/>
            <a:r>
              <a:rPr lang="en-US" dirty="0"/>
              <a:t>3) </a:t>
            </a:r>
            <a:r>
              <a:rPr lang="en-US" dirty="0" err="1"/>
              <a:t>calldata</a:t>
            </a:r>
            <a:r>
              <a:rPr lang="en-US" dirty="0"/>
              <a:t> -&gt;special data location</a:t>
            </a:r>
          </a:p>
        </p:txBody>
      </p:sp>
    </p:spTree>
    <p:extLst>
      <p:ext uri="{BB962C8B-B14F-4D97-AF65-F5344CB8AC3E}">
        <p14:creationId xmlns:p14="http://schemas.microsoft.com/office/powerpoint/2010/main" val="173770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Variables/Local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of global variables in Java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Declared at the top of smart contract and are permanently stored to the blockchain</a:t>
            </a:r>
          </a:p>
          <a:p>
            <a:pPr lvl="1"/>
            <a:r>
              <a:rPr lang="en-US" dirty="0"/>
              <a:t>In other words, it is implied that they are stored in </a:t>
            </a:r>
            <a:r>
              <a:rPr lang="en-US" b="1" dirty="0"/>
              <a:t>storage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Local variables are restricted to the method in which they are declared/passed in</a:t>
            </a:r>
          </a:p>
          <a:p>
            <a:pPr lvl="1"/>
            <a:r>
              <a:rPr lang="en-US" dirty="0"/>
              <a:t>By default, they are in </a:t>
            </a:r>
            <a:r>
              <a:rPr lang="en-US" b="1" dirty="0"/>
              <a:t>memory …</a:t>
            </a:r>
          </a:p>
          <a:p>
            <a:pPr lvl="1"/>
            <a:r>
              <a:rPr lang="en-US" dirty="0"/>
              <a:t>…Unless they are of complex data type like arrays/structs which default to storage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367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Encapsulation/Memory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 course, Public and Private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Two modes for functions: </a:t>
            </a:r>
          </a:p>
          <a:p>
            <a:pPr lvl="1"/>
            <a:r>
              <a:rPr lang="en-US" dirty="0"/>
              <a:t>1) External -&gt; public and only can be called from outside function</a:t>
            </a:r>
          </a:p>
          <a:p>
            <a:pPr lvl="1"/>
            <a:r>
              <a:rPr lang="en-US" dirty="0"/>
              <a:t>2) Internal -&gt; same as private but also accessible to contracts that inherit it</a:t>
            </a:r>
          </a:p>
          <a:p>
            <a:pPr lvl="2"/>
            <a:r>
              <a:rPr lang="en-US" dirty="0"/>
              <a:t>For Java developers, Internal = Protected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307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r>
              <a:rPr lang="en-US" sz="2400" b="1" dirty="0"/>
              <a:t>View</a:t>
            </a:r>
          </a:p>
          <a:p>
            <a:pPr lvl="1"/>
            <a:r>
              <a:rPr lang="en-US" sz="2000" dirty="0"/>
              <a:t>Only want to look at data and not change state or modify </a:t>
            </a:r>
          </a:p>
          <a:p>
            <a:pPr lvl="1"/>
            <a:r>
              <a:rPr lang="en-US" sz="2000" dirty="0"/>
              <a:t>Simply return data unchanged from function</a:t>
            </a:r>
          </a:p>
          <a:p>
            <a:r>
              <a:rPr lang="en-US" sz="2200" b="1" dirty="0"/>
              <a:t>Pure</a:t>
            </a:r>
            <a:r>
              <a:rPr lang="en-US" sz="2200" dirty="0"/>
              <a:t> </a:t>
            </a:r>
          </a:p>
          <a:p>
            <a:pPr lvl="1"/>
            <a:r>
              <a:rPr lang="en-US" sz="2000" dirty="0"/>
              <a:t>Not even accessing data from the app </a:t>
            </a:r>
          </a:p>
          <a:p>
            <a:pPr lvl="1"/>
            <a:r>
              <a:rPr lang="en-US" sz="2000" dirty="0"/>
              <a:t>Think of a lambda function </a:t>
            </a:r>
          </a:p>
          <a:p>
            <a:pPr lvl="1"/>
            <a:r>
              <a:rPr lang="en-US" sz="2000" dirty="0"/>
              <a:t>No side effects </a:t>
            </a:r>
          </a:p>
          <a:p>
            <a:pPr lvl="2"/>
            <a:r>
              <a:rPr lang="en-US" sz="1800" dirty="0"/>
              <a:t>Ex: function just multiplies two inputs and returns every time it is called</a:t>
            </a:r>
          </a:p>
          <a:p>
            <a:pPr marL="2743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483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948281-0364-4C04-A841-BD36C17B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2720D-7772-7342-A2E8-4378DBF0A8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65" t="10679" r="632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A78FA00-76B8-49BE-B95D-2772712D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400" b="1" kern="1200" cap="none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08302"/>
            <a:ext cx="9052560" cy="364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/>
              <a:t>Simply put, providing tokens/collateral to smart contracts to earn rewards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D7541F-6ED3-4558-838A-A55FF8D6D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455E42-2035-4EF5-A199-924E5FEC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C02769F-4749-4B97-974D-6A8E70F2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0690"/>
            <a:ext cx="10058400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sz="2200" b="1" dirty="0"/>
              <a:t>Staking</a:t>
            </a:r>
            <a:r>
              <a:rPr lang="en-US" sz="2200" dirty="0"/>
              <a:t>: DeFi concept where collateral is provided to a pool for a designated period of time while an APY is applied to it to generate a profit</a:t>
            </a:r>
          </a:p>
          <a:p>
            <a:pPr lvl="2"/>
            <a:r>
              <a:rPr lang="en-US" sz="1800" dirty="0"/>
              <a:t>Can be locked or unlocked</a:t>
            </a:r>
          </a:p>
          <a:p>
            <a:pPr lvl="2"/>
            <a:r>
              <a:rPr lang="en-US" sz="1800" dirty="0"/>
              <a:t>Formulas and percentages vary </a:t>
            </a:r>
          </a:p>
          <a:p>
            <a:pPr lvl="2"/>
            <a:r>
              <a:rPr lang="en-US" sz="1800" dirty="0"/>
              <a:t>Collateral and types of staking vary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 the code I wrote from scratch, and I tailored it for our learning purposes. </a:t>
            </a:r>
          </a:p>
          <a:p>
            <a:pPr lvl="2"/>
            <a:r>
              <a:rPr lang="en-US" sz="1800" dirty="0"/>
              <a:t>More secure practices will be covered in future workshops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F8B9-DEA6-0348-AFE6-728222B1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ferrumnetwork</a:t>
            </a:r>
            <a:r>
              <a:rPr lang="en-US" dirty="0"/>
              <a:t>/understanding-the-apys-for-staking-3-0-99ac95aa0ec5</a:t>
            </a:r>
          </a:p>
        </p:txBody>
      </p:sp>
    </p:spTree>
    <p:extLst>
      <p:ext uri="{BB962C8B-B14F-4D97-AF65-F5344CB8AC3E}">
        <p14:creationId xmlns:p14="http://schemas.microsoft.com/office/powerpoint/2010/main" val="334660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Our staking contract will be a modification of that which the Ferrum Network uses currently. Please see article in the footnote.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Rules/Formula we are going to follow: </a:t>
            </a:r>
          </a:p>
          <a:p>
            <a:pPr lvl="2"/>
            <a:r>
              <a:rPr lang="en-US" dirty="0"/>
              <a:t>APY is 20% </a:t>
            </a:r>
          </a:p>
          <a:p>
            <a:pPr lvl="2"/>
            <a:r>
              <a:rPr lang="en-US" dirty="0"/>
              <a:t>Duration is 90 days </a:t>
            </a:r>
          </a:p>
          <a:p>
            <a:pPr lvl="2"/>
            <a:r>
              <a:rPr lang="en-US" dirty="0"/>
              <a:t>The value of our imaginary token is 0.035 per token at the moment </a:t>
            </a:r>
          </a:p>
          <a:p>
            <a:pPr lvl="2"/>
            <a:r>
              <a:rPr lang="en-US" dirty="0"/>
              <a:t>Assuming a 1:1 ratio of stake coin value to actual value 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Conclusion: We will earn rewards every 90 days</a:t>
            </a: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F8B9-DEA6-0348-AFE6-728222B1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ferrumnetwork</a:t>
            </a:r>
            <a:r>
              <a:rPr lang="en-US" dirty="0"/>
              <a:t>/understanding-the-apys-for-staking-3-0-99ac95aa0ec5</a:t>
            </a:r>
          </a:p>
        </p:txBody>
      </p:sp>
    </p:spTree>
    <p:extLst>
      <p:ext uri="{BB962C8B-B14F-4D97-AF65-F5344CB8AC3E}">
        <p14:creationId xmlns:p14="http://schemas.microsoft.com/office/powerpoint/2010/main" val="20892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8082-5B85-8742-AC2F-F1946A25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89" y="454622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98A-C2C3-5245-BA2F-F257FCCB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336985"/>
            <a:ext cx="6074467" cy="3764007"/>
          </a:xfrm>
        </p:spPr>
        <p:txBody>
          <a:bodyPr anchor="ctr">
            <a:normAutofit/>
          </a:bodyPr>
          <a:lstStyle/>
          <a:p>
            <a:r>
              <a:rPr lang="en-US" dirty="0"/>
              <a:t>1)To Learn and understand Solidity programming language and by extension how to code smart contracts.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2) We will not cover investment advice or concepts that are covered in academia such as advanced cryptography or consensus mechanisms.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o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dirty="0"/>
              <a:t>our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wn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esearch – Which of course applies to anything in DeFi (Decentralized finance) and Traditional finance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FFDAE-7189-AD4C-A108-6C4BAD85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198" y="5537542"/>
            <a:ext cx="1320458" cy="13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40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all" dirty="0">
                <a:solidFill>
                  <a:srgbClr val="FFFFFF"/>
                </a:solidFill>
              </a:rPr>
              <a:t>Last Minute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Burning thoughts? Feedback for me? Was this a cool workshop?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all" dirty="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Kindly respond to a feedback form I will be sending. 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This will aid me in preparing and fine-tuning future workshops so that everyone may benefit as much as possible </a:t>
            </a:r>
            <a:r>
              <a:rPr lang="en-US" sz="2200" dirty="0">
                <a:solidFill>
                  <a:srgbClr val="FFFFFF">
                    <a:alpha val="60000"/>
                  </a:srgbClr>
                </a:solidFill>
                <a:sym typeface="Wingdings" pitchFamily="2" charset="2"/>
              </a:rPr>
              <a:t></a:t>
            </a:r>
            <a:endParaRPr lang="en-US" sz="2200" dirty="0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57C-0E8D-E54A-AD9D-2A37CC3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1FFC-70F8-454C-9F1F-8608B4D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sz="2200" dirty="0">
                <a:hlinkClick r:id="rId3"/>
              </a:rPr>
              <a:t>https://www.quicknode.com/guides/solidity/what-is-an-abi</a:t>
            </a:r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  <a:p>
            <a:pPr lvl="1"/>
            <a:r>
              <a:rPr lang="en-US" dirty="0">
                <a:hlinkClick r:id="rId4"/>
              </a:rPr>
              <a:t>https://docs.soliditylang.org/en/v0.6.2/index.html</a:t>
            </a:r>
            <a:endParaRPr lang="en-US" dirty="0"/>
          </a:p>
          <a:p>
            <a:pPr lvl="2"/>
            <a:r>
              <a:rPr lang="en-US" dirty="0"/>
              <a:t>Latest version of solidity is v0.8.x but lower versions more stable</a:t>
            </a:r>
          </a:p>
          <a:p>
            <a:pPr lvl="1"/>
            <a:r>
              <a:rPr lang="en-US" dirty="0">
                <a:hlinkClick r:id="rId5"/>
              </a:rPr>
              <a:t>https://ethereum.org/en/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hlinkClick r:id="rId6"/>
              </a:rPr>
              <a:t>https://remix.ethereum.org/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>
                <a:hlinkClick r:id="rId7"/>
              </a:rPr>
              <a:t>https://remix-ide.readthedocs.io/en/latest/#</a:t>
            </a:r>
            <a:endParaRPr lang="en-US" b="1" dirty="0"/>
          </a:p>
          <a:p>
            <a:pPr marL="27432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51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8082-5B85-8742-AC2F-F1946A25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89" y="454622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Disclaimer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98A-C2C3-5245-BA2F-F257FCCB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336985"/>
            <a:ext cx="6203225" cy="4767253"/>
          </a:xfrm>
        </p:spPr>
        <p:txBody>
          <a:bodyPr anchor="ctr">
            <a:normAutofit/>
          </a:bodyPr>
          <a:lstStyle/>
          <a:p>
            <a:r>
              <a:rPr lang="en-US" dirty="0"/>
              <a:t>Nothing presented in this talks serves as an endorsement or investment advice towards any project or digital currency or technology.</a:t>
            </a:r>
          </a:p>
          <a:p>
            <a:endParaRPr lang="en-US" dirty="0"/>
          </a:p>
          <a:p>
            <a:r>
              <a:rPr lang="en-US" dirty="0"/>
              <a:t>Everything presented is exclusively for learning purposes. </a:t>
            </a:r>
          </a:p>
          <a:p>
            <a:endParaRPr lang="en-US" dirty="0"/>
          </a:p>
          <a:p>
            <a:r>
              <a:rPr lang="en-US" dirty="0"/>
              <a:t>Please trade or invest in cryptocurrency at your own risk and kindly bear the concept of DYOR in mind.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FFDAE-7189-AD4C-A108-6C4BAD85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198" y="5537542"/>
            <a:ext cx="1320458" cy="13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62121E-33FC-6244-9C29-65D8A95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3" r="16153" b="2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A9FF011-88A5-4B89-AD4A-E08820CE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Ethereum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dirty="0"/>
              <a:t>Differences from Bitcoin -&gt; why Ethereum? </a:t>
            </a:r>
          </a:p>
          <a:p>
            <a:endParaRPr lang="en-US" sz="1800" dirty="0"/>
          </a:p>
          <a:p>
            <a:r>
              <a:rPr lang="en-US" sz="1800" dirty="0"/>
              <a:t>The World Computer </a:t>
            </a:r>
          </a:p>
          <a:p>
            <a:pPr lvl="1"/>
            <a:r>
              <a:rPr lang="en-US" sz="1600" dirty="0"/>
              <a:t>Turing Complete</a:t>
            </a:r>
          </a:p>
          <a:p>
            <a:pPr lvl="1"/>
            <a:r>
              <a:rPr lang="en-US" sz="1600" dirty="0"/>
              <a:t>ERC-compliant tokens + projects</a:t>
            </a:r>
          </a:p>
          <a:p>
            <a:pPr lvl="1"/>
            <a:endParaRPr lang="en-US" sz="1800" dirty="0"/>
          </a:p>
          <a:p>
            <a:r>
              <a:rPr lang="en-US" sz="1800" dirty="0"/>
              <a:t>Backbone of modern Defi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Ethereum (ETH) is actually a Hard-Fork of Ethereum Cash (ETC) </a:t>
            </a:r>
          </a:p>
          <a:p>
            <a:pPr lvl="1"/>
            <a:r>
              <a:rPr lang="en-US" sz="1600" dirty="0"/>
              <a:t>Early in its history the network was hit with DDoS attacks necessitating the fork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AEAFFD-C82E-4805-8EFA-403C6D8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C28443-F61D-4568-A939-A57CC8BE6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62A386-B011-43D7-945D-36EB3CBC3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4161" y="43977"/>
            <a:ext cx="1283646" cy="1283646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C3472BA-1845-BA4D-9D2A-317338B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4050" y="6449802"/>
            <a:ext cx="6327648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ethereum.org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/developers/docs/</a:t>
            </a:r>
          </a:p>
        </p:txBody>
      </p:sp>
    </p:spTree>
    <p:extLst>
      <p:ext uri="{BB962C8B-B14F-4D97-AF65-F5344CB8AC3E}">
        <p14:creationId xmlns:p14="http://schemas.microsoft.com/office/powerpoint/2010/main" val="126757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BEB34-A49D-1E4D-A230-8C4E6718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9" r="17257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202727-54F2-4F63-818F-99119BA2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1491-2A99-044E-B8DA-3498C634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Network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8D2-F871-2448-9E22-853B1D63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High Level Overview:</a:t>
            </a:r>
          </a:p>
          <a:p>
            <a:endParaRPr lang="en-US" dirty="0"/>
          </a:p>
          <a:p>
            <a:pPr lvl="1"/>
            <a:r>
              <a:rPr lang="en-US" dirty="0"/>
              <a:t>1) User wishes to make a </a:t>
            </a:r>
            <a:r>
              <a:rPr lang="en-US" dirty="0" err="1"/>
              <a:t>Txn</a:t>
            </a:r>
            <a:r>
              <a:rPr lang="en-US" dirty="0"/>
              <a:t> of some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2) In order to execute the txn, a gas fee is supplied to keep network honest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3) Txn is included in a block with many other transactions.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4) A miners picks up the block and adds it to the chain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The block does include other information (ex: txn hash of previous block, Merkle Patricia Tree, etc) </a:t>
            </a:r>
          </a:p>
          <a:p>
            <a:pPr lvl="3"/>
            <a:r>
              <a:rPr lang="en-US" dirty="0"/>
              <a:t>-&gt; Won’t go deeper into this in this discussion</a:t>
            </a:r>
          </a:p>
          <a:p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73C12-F0BE-4AA8-845B-8CE5359D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969367E-EAFB-4B65-ACBA-F5D36EE0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A60E8A-7C25-441D-80F6-60E944794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Picture 15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D92B9A9-3B0D-E440-B880-D29CD3427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7360" y="2787176"/>
            <a:ext cx="1283646" cy="1283646"/>
          </a:xfrm>
          <a:prstGeom prst="rect">
            <a:avLst/>
          </a:prstGeom>
        </p:spPr>
      </p:pic>
      <p:pic>
        <p:nvPicPr>
          <p:cNvPr id="19" name="Picture 18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00BF3B7-052A-E44E-A480-325B038A5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880" y="374904"/>
            <a:ext cx="608744" cy="608744"/>
          </a:xfrm>
          <a:prstGeom prst="rect">
            <a:avLst/>
          </a:prstGeom>
        </p:spPr>
      </p:pic>
      <p:pic>
        <p:nvPicPr>
          <p:cNvPr id="20" name="Picture 19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4D2E3-942F-A34F-B4C4-B844F52A0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911400">
            <a:off x="4937739" y="1157500"/>
            <a:ext cx="608744" cy="608744"/>
          </a:xfrm>
          <a:prstGeom prst="rect">
            <a:avLst/>
          </a:prstGeom>
        </p:spPr>
      </p:pic>
      <p:pic>
        <p:nvPicPr>
          <p:cNvPr id="22" name="Picture 21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F2D5D49-BA04-E94D-B2E3-B6DD2840C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93348">
            <a:off x="571555" y="1179534"/>
            <a:ext cx="608744" cy="608744"/>
          </a:xfrm>
          <a:prstGeom prst="rect">
            <a:avLst/>
          </a:prstGeom>
        </p:spPr>
      </p:pic>
      <p:pic>
        <p:nvPicPr>
          <p:cNvPr id="24" name="Picture 23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A41310E-91ED-4245-BA7B-D9B98D7A0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-106330" y="3124627"/>
            <a:ext cx="608744" cy="608744"/>
          </a:xfrm>
          <a:prstGeom prst="rect">
            <a:avLst/>
          </a:prstGeom>
        </p:spPr>
      </p:pic>
      <p:pic>
        <p:nvPicPr>
          <p:cNvPr id="26" name="Picture 25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B9D4951-28B3-024D-8511-69F251452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87745">
            <a:off x="731280" y="5217322"/>
            <a:ext cx="608744" cy="608744"/>
          </a:xfrm>
          <a:prstGeom prst="rect">
            <a:avLst/>
          </a:prstGeom>
        </p:spPr>
      </p:pic>
      <p:pic>
        <p:nvPicPr>
          <p:cNvPr id="28" name="Picture 27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407DC29-1362-6542-8C0A-48896FE2F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40385">
            <a:off x="5578703" y="3211709"/>
            <a:ext cx="608744" cy="608744"/>
          </a:xfrm>
          <a:prstGeom prst="rect">
            <a:avLst/>
          </a:prstGeom>
        </p:spPr>
      </p:pic>
      <p:pic>
        <p:nvPicPr>
          <p:cNvPr id="29" name="Picture 28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62A89F7-F244-9D48-B761-F5D22CB24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049571">
            <a:off x="4751582" y="5216250"/>
            <a:ext cx="608744" cy="608744"/>
          </a:xfrm>
          <a:prstGeom prst="rect">
            <a:avLst/>
          </a:prstGeom>
        </p:spPr>
      </p:pic>
      <p:pic>
        <p:nvPicPr>
          <p:cNvPr id="30" name="Picture 29" descr="A white cub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A088A28-3B79-5D41-A78A-BF3AF548B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781168" y="5954502"/>
            <a:ext cx="608744" cy="6087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976D-5814-3D41-A20F-84DBD61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7970" y="6475126"/>
            <a:ext cx="6327648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ethereum.org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/whitepaper/</a:t>
            </a:r>
          </a:p>
        </p:txBody>
      </p:sp>
    </p:spTree>
    <p:extLst>
      <p:ext uri="{BB962C8B-B14F-4D97-AF65-F5344CB8AC3E}">
        <p14:creationId xmlns:p14="http://schemas.microsoft.com/office/powerpoint/2010/main" val="229200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Address </a:t>
            </a:r>
            <a:br>
              <a:rPr lang="en-US" sz="4000" dirty="0"/>
            </a:br>
            <a:r>
              <a:rPr lang="en-US" sz="4000" dirty="0"/>
              <a:t>Types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937EDFC-C799-46A0-9616-B6BC7E0BD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37429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DFF5A8-ACD9-524C-A05B-B5A86910484F}"/>
              </a:ext>
            </a:extLst>
          </p:cNvPr>
          <p:cNvSpPr txBox="1"/>
          <p:nvPr/>
        </p:nvSpPr>
        <p:spPr>
          <a:xfrm>
            <a:off x="1536358" y="4831492"/>
            <a:ext cx="540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0xAb8483F64d9C6d1EcF9b849Ae677dD3315835cb2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02643-3B66-DA4E-BA9E-2FB20D78E17B}"/>
              </a:ext>
            </a:extLst>
          </p:cNvPr>
          <p:cNvSpPr txBox="1"/>
          <p:nvPr/>
        </p:nvSpPr>
        <p:spPr>
          <a:xfrm>
            <a:off x="1536358" y="2788314"/>
            <a:ext cx="540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0x4B20993Bc481177ec7E8f571ceCaE8A9e22C02db</a:t>
            </a:r>
          </a:p>
        </p:txBody>
      </p:sp>
    </p:spTree>
    <p:extLst>
      <p:ext uri="{BB962C8B-B14F-4D97-AF65-F5344CB8AC3E}">
        <p14:creationId xmlns:p14="http://schemas.microsoft.com/office/powerpoint/2010/main" val="380378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BBF1-5159-504D-85B0-1038DF1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Smart Contracts are pieces of executable logic on the blockchain.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100" cap="all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5306" y="5574354"/>
            <a:ext cx="1283646" cy="1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920C-5A16-7044-9AD4-64DA25AF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D4829E-27DC-B74A-ADCB-9FBA6E835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118" y1="65882" x2="51471" y2="71765"/>
                        <a14:foregroundMark x1="51471" y1="71765" x2="53235" y2="69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1014" y="-1"/>
            <a:ext cx="1283646" cy="1283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4D053A-69C5-9C4D-8A59-B0A0EDEB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9715" y="348764"/>
            <a:ext cx="5214858" cy="2939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1C2B1-1040-5942-92D3-528C37F7A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2644" y="3474040"/>
            <a:ext cx="5214859" cy="29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{B96D03AB-6117-0A43-8BC8-E3D08C444EAD}tf10001070</Template>
  <TotalTime>32008</TotalTime>
  <Words>2307</Words>
  <Application>Microsoft Macintosh PowerPoint</Application>
  <PresentationFormat>Widescreen</PresentationFormat>
  <Paragraphs>320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Georgia</vt:lpstr>
      <vt:lpstr>Menlo</vt:lpstr>
      <vt:lpstr>Rockwell Extra Bold</vt:lpstr>
      <vt:lpstr>Trebuchet MS</vt:lpstr>
      <vt:lpstr>Wingdings</vt:lpstr>
      <vt:lpstr>Wood Type</vt:lpstr>
      <vt:lpstr>Solidity Workshop (Part 1)</vt:lpstr>
      <vt:lpstr>Introduction</vt:lpstr>
      <vt:lpstr>Introduction</vt:lpstr>
      <vt:lpstr>Disclaimer</vt:lpstr>
      <vt:lpstr>Ethereum </vt:lpstr>
      <vt:lpstr>Network Operations</vt:lpstr>
      <vt:lpstr>Address  Types</vt:lpstr>
      <vt:lpstr>Smart Contracts</vt:lpstr>
      <vt:lpstr>Smart Contracts</vt:lpstr>
      <vt:lpstr>Smart Contract Languages  </vt:lpstr>
      <vt:lpstr>Solidity </vt:lpstr>
      <vt:lpstr>Remix </vt:lpstr>
      <vt:lpstr>Remix </vt:lpstr>
      <vt:lpstr>Questions?</vt:lpstr>
      <vt:lpstr>Solidity Fundamentals</vt:lpstr>
      <vt:lpstr>Argument Passing</vt:lpstr>
      <vt:lpstr>Argument Passing</vt:lpstr>
      <vt:lpstr>Argument Passing</vt:lpstr>
      <vt:lpstr>Variable Types-[Value Types]</vt:lpstr>
      <vt:lpstr>Function Signature -&gt; Java </vt:lpstr>
      <vt:lpstr>Function Signature-&gt; Solidity</vt:lpstr>
      <vt:lpstr>Bank Account</vt:lpstr>
      <vt:lpstr>Variable Types-[Reference Types] </vt:lpstr>
      <vt:lpstr>State Variables/Local</vt:lpstr>
      <vt:lpstr>Encapsulation/Memory</vt:lpstr>
      <vt:lpstr>View/Pure Functions</vt:lpstr>
      <vt:lpstr>Staking</vt:lpstr>
      <vt:lpstr>Staking Walkthrough</vt:lpstr>
      <vt:lpstr>Staking Walkthrough</vt:lpstr>
      <vt:lpstr>Last Minute Questions?</vt:lpstr>
      <vt:lpstr>Feedback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Workshop-Part1</dc:title>
  <dc:creator>Mona Rassouli</dc:creator>
  <cp:lastModifiedBy>Mona Rassouli</cp:lastModifiedBy>
  <cp:revision>320</cp:revision>
  <dcterms:created xsi:type="dcterms:W3CDTF">2021-08-08T21:03:10Z</dcterms:created>
  <dcterms:modified xsi:type="dcterms:W3CDTF">2021-09-09T00:03:25Z</dcterms:modified>
</cp:coreProperties>
</file>