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 varScale="1">
        <p:scale>
          <a:sx n="82" d="100"/>
          <a:sy n="82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4000" b="1" cap="none" spc="0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광진구 주차문제 </a:t>
            </a:r>
            <a:endParaRPr lang="en-US" altLang="ko-KR" sz="4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dist"/>
            <a:r>
              <a:rPr lang="ko-KR" altLang="en-US" sz="4000" b="1" cap="none" spc="0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해소사업 분석</a:t>
            </a:r>
            <a:endParaRPr lang="en-US" altLang="ko-KR" sz="4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 4</a:t>
            </a:r>
            <a:r>
              <a:rPr kumimoji="0" lang="ko-KR" altLang="en-US" sz="1300" b="1" dirty="0">
                <a:ea typeface="맑은 고딕" pitchFamily="50" charset="-127"/>
              </a:rPr>
              <a:t>조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>
                <a:ea typeface="맑은 고딕" pitchFamily="50" charset="-127"/>
              </a:rPr>
              <a:t>윤  진  석</a:t>
            </a:r>
            <a:r>
              <a:rPr kumimoji="0" lang="en-US" altLang="ko-KR" sz="1300" b="1" dirty="0">
                <a:ea typeface="맑은 고딕" pitchFamily="50" charset="-127"/>
              </a:rPr>
              <a:t>	|  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>
                <a:ea typeface="맑은 고딕" pitchFamily="50" charset="-127"/>
              </a:rPr>
              <a:t>김 도 연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 이 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 정 </a:t>
            </a:r>
            <a:r>
              <a:rPr kumimoji="0" lang="ko-KR" altLang="en-US" sz="1300" b="1" dirty="0" err="1">
                <a:ea typeface="맑은 고딕" pitchFamily="50" charset="-127"/>
              </a:rPr>
              <a:t>숙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오 원 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638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u="sng" dirty="0">
                <a:solidFill>
                  <a:srgbClr val="2D1152"/>
                </a:solidFill>
                <a:latin typeface="+mn-lt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lt"/>
                <a:ea typeface="+mn-ea"/>
              </a:rPr>
              <a:t>: </a:t>
            </a:r>
            <a:r>
              <a:rPr lang="ko-KR" altLang="en-US" sz="2000" b="1" dirty="0">
                <a:solidFill>
                  <a:srgbClr val="2D1152"/>
                </a:solidFill>
                <a:latin typeface="+mn-lt"/>
                <a:ea typeface="+mn-ea"/>
              </a:rPr>
              <a:t>광진구 주차문제 해소사업 분석</a:t>
            </a:r>
            <a:endParaRPr lang="en-US" altLang="ko-KR" sz="2000" b="1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584" y="1571612"/>
            <a:ext cx="7488832" cy="88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400" dirty="0">
                <a:ea typeface="맑은 고딕" pitchFamily="50" charset="-127"/>
              </a:rPr>
              <a:t>  광진구에서 주차문제 해결을 위해 진행하는 사업에 대하여 인구</a:t>
            </a:r>
            <a:r>
              <a:rPr kumimoji="0" lang="en-US" altLang="ko-KR" sz="1400" dirty="0">
                <a:ea typeface="맑은 고딕" pitchFamily="50" charset="-127"/>
              </a:rPr>
              <a:t>, </a:t>
            </a:r>
            <a:r>
              <a:rPr kumimoji="0" lang="ko-KR" altLang="en-US" sz="1400" dirty="0">
                <a:ea typeface="맑은 고딕" pitchFamily="50" charset="-127"/>
              </a:rPr>
              <a:t>주차장 면수</a:t>
            </a:r>
            <a:r>
              <a:rPr kumimoji="0" lang="en-US" altLang="ko-KR" sz="1400" dirty="0">
                <a:ea typeface="맑은 고딕" pitchFamily="50" charset="-127"/>
              </a:rPr>
              <a:t>, </a:t>
            </a:r>
            <a:r>
              <a:rPr kumimoji="0" lang="ko-KR" altLang="en-US" sz="1400" dirty="0">
                <a:ea typeface="맑은 고딕" pitchFamily="50" charset="-127"/>
              </a:rPr>
              <a:t>대중교통 등의 데이터를 토대로 행정동 기준 가장 적합한 사업적용방안 제시</a:t>
            </a:r>
            <a:endParaRPr kumimoji="0" lang="en-US" altLang="ko-KR" sz="1400" dirty="0">
              <a:ea typeface="맑은 고딕" pitchFamily="50" charset="-127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57224" y="4990548"/>
            <a:ext cx="7488832" cy="45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en-US" altLang="ko-KR" sz="1400" dirty="0">
                <a:ea typeface="맑은 고딕" pitchFamily="50" charset="-127"/>
              </a:rPr>
              <a:t>  </a:t>
            </a:r>
            <a:r>
              <a:rPr kumimoji="0" lang="ko-KR" altLang="en-US" sz="1400" dirty="0">
                <a:ea typeface="맑은 고딕" pitchFamily="50" charset="-127"/>
              </a:rPr>
              <a:t>광진구 주차문제 해소를 통한 공공복지 증진 </a:t>
            </a:r>
            <a:endParaRPr kumimoji="0" lang="en-US" altLang="ko-KR" sz="140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513276" y="1423360"/>
            <a:ext cx="2353658" cy="1697480"/>
            <a:chOff x="899616" y="1088008"/>
            <a:chExt cx="3419475" cy="2413000"/>
          </a:xfrm>
        </p:grpSpPr>
        <p:grpSp>
          <p:nvGrpSpPr>
            <p:cNvPr id="19459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3000"/>
              <a:chOff x="683568" y="908720"/>
              <a:chExt cx="3420000" cy="241204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팀장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윤 진 석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971600" y="1592288"/>
              <a:ext cx="3276000" cy="1892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팀장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프로젝트 관리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발표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수집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 err="1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085176" y="1423360"/>
            <a:ext cx="2353658" cy="1697479"/>
            <a:chOff x="899616" y="1088008"/>
            <a:chExt cx="3419475" cy="2412999"/>
          </a:xfrm>
        </p:grpSpPr>
        <p:grpSp>
          <p:nvGrpSpPr>
            <p:cNvPr id="29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김 도 연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71600" y="1592288"/>
              <a:ext cx="3276000" cy="178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전처리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27458" y="3789040"/>
            <a:ext cx="2353658" cy="1697479"/>
            <a:chOff x="899616" y="1088008"/>
            <a:chExt cx="3419475" cy="2412999"/>
          </a:xfrm>
        </p:grpSpPr>
        <p:grpSp>
          <p:nvGrpSpPr>
            <p:cNvPr id="35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김 이 경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971600" y="1592288"/>
              <a:ext cx="3276000" cy="178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수집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err="1">
                  <a:solidFill>
                    <a:srgbClr val="4B2F70"/>
                  </a:solidFill>
                  <a:ea typeface="맑은 고딕" panose="020B0503020000020004" pitchFamily="50" charset="-127"/>
                </a:rPr>
                <a:t>크롤링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) /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77821" y="3789040"/>
            <a:ext cx="2353658" cy="1697479"/>
            <a:chOff x="899616" y="1088008"/>
            <a:chExt cx="3419475" cy="2412999"/>
          </a:xfrm>
        </p:grpSpPr>
        <p:grpSp>
          <p:nvGrpSpPr>
            <p:cNvPr id="50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김 정 </a:t>
                </a:r>
                <a:r>
                  <a:rPr lang="ko-KR" altLang="en-US" sz="1400" b="1" dirty="0" err="1"/>
                  <a:t>숙</a:t>
                </a:r>
                <a:endParaRPr lang="ko-KR" altLang="en-US" sz="14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71600" y="1592288"/>
              <a:ext cx="3276000" cy="178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전처리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/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228184" y="3789040"/>
            <a:ext cx="2353658" cy="1697479"/>
            <a:chOff x="899616" y="1088008"/>
            <a:chExt cx="3419475" cy="2412999"/>
          </a:xfrm>
        </p:grpSpPr>
        <p:grpSp>
          <p:nvGrpSpPr>
            <p:cNvPr id="55" name="그룹 4"/>
            <p:cNvGrpSpPr>
              <a:grpSpLocks/>
            </p:cNvGrpSpPr>
            <p:nvPr/>
          </p:nvGrpSpPr>
          <p:grpSpPr bwMode="auto">
            <a:xfrm>
              <a:off x="899616" y="1088008"/>
              <a:ext cx="3419475" cy="2412999"/>
              <a:chOff x="683568" y="908720"/>
              <a:chExt cx="3420000" cy="241204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83568" y="908720"/>
                <a:ext cx="3420000" cy="360220"/>
              </a:xfrm>
              <a:prstGeom prst="rect">
                <a:avLst/>
              </a:prstGeom>
              <a:solidFill>
                <a:srgbClr val="7357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 dirty="0"/>
                  <a:t>팀원 </a:t>
                </a:r>
                <a:r>
                  <a:rPr lang="en-US" altLang="ko-KR" sz="1400" b="1" dirty="0"/>
                  <a:t>:  </a:t>
                </a:r>
                <a:r>
                  <a:rPr lang="ko-KR" altLang="en-US" sz="1400" b="1" dirty="0"/>
                  <a:t>오 원 석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83568" y="1340350"/>
                <a:ext cx="3420000" cy="1980418"/>
              </a:xfrm>
              <a:prstGeom prst="rect">
                <a:avLst/>
              </a:prstGeom>
              <a:noFill/>
              <a:ln w="1905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71600" y="1592288"/>
              <a:ext cx="3276000" cy="178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담당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</a:t>
              </a:r>
              <a:r>
                <a:rPr lang="ko-KR" altLang="en-US" sz="11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팀원</a:t>
              </a:r>
              <a:endPara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■ 수행 역할</a:t>
              </a:r>
              <a:endParaRPr lang="en-US" altLang="ko-KR" sz="1100" b="1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  -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데이터 수집 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err="1">
                  <a:solidFill>
                    <a:srgbClr val="4B2F70"/>
                  </a:solidFill>
                  <a:ea typeface="맑은 고딕" panose="020B0503020000020004" pitchFamily="50" charset="-127"/>
                </a:rPr>
                <a:t>크롤링</a:t>
              </a:r>
              <a:r>
                <a:rPr lang="en-US" altLang="ko-KR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) / </a:t>
              </a:r>
              <a:r>
                <a:rPr lang="ko-KR" altLang="en-US" sz="1000" dirty="0">
                  <a:solidFill>
                    <a:srgbClr val="4B2F70"/>
                  </a:solidFill>
                  <a:ea typeface="맑은 고딕" panose="020B0503020000020004" pitchFamily="50" charset="-127"/>
                </a:rPr>
                <a:t>전처리</a:t>
              </a:r>
              <a:endPara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84460"/>
              </p:ext>
            </p:extLst>
          </p:nvPr>
        </p:nvGraphicFramePr>
        <p:xfrm>
          <a:off x="-293703" y="980728"/>
          <a:ext cx="9697583" cy="517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929198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분석 및 시각화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2863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8649" y="571501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시각화 및 결과물 구현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BDE811-D6AD-824D-2A2F-1CC8464A1AA7}"/>
              </a:ext>
            </a:extLst>
          </p:cNvPr>
          <p:cNvGrpSpPr/>
          <p:nvPr/>
        </p:nvGrpSpPr>
        <p:grpSpPr>
          <a:xfrm>
            <a:off x="2786050" y="2000240"/>
            <a:ext cx="1828694" cy="108000"/>
            <a:chOff x="2786050" y="2000240"/>
            <a:chExt cx="1828694" cy="108000"/>
          </a:xfrm>
        </p:grpSpPr>
        <p:sp>
          <p:nvSpPr>
            <p:cNvPr id="32" name="직사각형 31"/>
            <p:cNvSpPr/>
            <p:nvPr/>
          </p:nvSpPr>
          <p:spPr>
            <a:xfrm>
              <a:off x="3714744" y="2000240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86050" y="200024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53A1C2F-AF37-769F-156B-482A99859E13}"/>
              </a:ext>
            </a:extLst>
          </p:cNvPr>
          <p:cNvGrpSpPr/>
          <p:nvPr/>
        </p:nvGrpSpPr>
        <p:grpSpPr>
          <a:xfrm>
            <a:off x="2786050" y="2326812"/>
            <a:ext cx="1828694" cy="108000"/>
            <a:chOff x="2786050" y="2326812"/>
            <a:chExt cx="1828694" cy="108000"/>
          </a:xfrm>
        </p:grpSpPr>
        <p:sp>
          <p:nvSpPr>
            <p:cNvPr id="34" name="직사각형 33"/>
            <p:cNvSpPr/>
            <p:nvPr/>
          </p:nvSpPr>
          <p:spPr>
            <a:xfrm>
              <a:off x="3714744" y="2326812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86050" y="2326812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61272-D323-C021-1DD0-1FCEBFD14877}"/>
              </a:ext>
            </a:extLst>
          </p:cNvPr>
          <p:cNvGrpSpPr/>
          <p:nvPr/>
        </p:nvGrpSpPr>
        <p:grpSpPr>
          <a:xfrm>
            <a:off x="2786050" y="2653384"/>
            <a:ext cx="1828694" cy="108000"/>
            <a:chOff x="2786050" y="2653384"/>
            <a:chExt cx="1828694" cy="10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78D2823-2250-2332-C025-DE2990D8EAD9}"/>
                </a:ext>
              </a:extLst>
            </p:cNvPr>
            <p:cNvSpPr/>
            <p:nvPr/>
          </p:nvSpPr>
          <p:spPr>
            <a:xfrm>
              <a:off x="3714744" y="2653384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349D95-4538-37B3-CF99-378E3206BB89}"/>
                </a:ext>
              </a:extLst>
            </p:cNvPr>
            <p:cNvSpPr/>
            <p:nvPr/>
          </p:nvSpPr>
          <p:spPr>
            <a:xfrm>
              <a:off x="2786050" y="2653384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27CAE8-22CB-A7DA-CD14-F4278ADE7CCC}"/>
              </a:ext>
            </a:extLst>
          </p:cNvPr>
          <p:cNvGrpSpPr/>
          <p:nvPr/>
        </p:nvGrpSpPr>
        <p:grpSpPr>
          <a:xfrm>
            <a:off x="3714744" y="3371554"/>
            <a:ext cx="2680325" cy="111446"/>
            <a:chOff x="3714744" y="3371554"/>
            <a:chExt cx="2680325" cy="1114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08D0C9-6071-492F-A492-7FE6AAFFC650}"/>
                </a:ext>
              </a:extLst>
            </p:cNvPr>
            <p:cNvSpPr/>
            <p:nvPr/>
          </p:nvSpPr>
          <p:spPr>
            <a:xfrm>
              <a:off x="3714744" y="337500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A8F12B-35B5-867E-8B51-62B1A1BD849C}"/>
                </a:ext>
              </a:extLst>
            </p:cNvPr>
            <p:cNvSpPr/>
            <p:nvPr/>
          </p:nvSpPr>
          <p:spPr>
            <a:xfrm>
              <a:off x="4617995" y="3371554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5B50A5-A2E9-B9BF-30E5-C8196EA44EB6}"/>
                </a:ext>
              </a:extLst>
            </p:cNvPr>
            <p:cNvSpPr/>
            <p:nvPr/>
          </p:nvSpPr>
          <p:spPr>
            <a:xfrm>
              <a:off x="5495069" y="3372307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2EE975-530E-3F93-0039-224E389F6AEC}"/>
              </a:ext>
            </a:extLst>
          </p:cNvPr>
          <p:cNvGrpSpPr/>
          <p:nvPr/>
        </p:nvGrpSpPr>
        <p:grpSpPr>
          <a:xfrm>
            <a:off x="3714744" y="3753246"/>
            <a:ext cx="2680325" cy="116040"/>
            <a:chOff x="3714744" y="3691100"/>
            <a:chExt cx="2680325" cy="1160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FE6F78-D6CA-90D7-A88C-08529F51CBB0}"/>
                </a:ext>
              </a:extLst>
            </p:cNvPr>
            <p:cNvSpPr/>
            <p:nvPr/>
          </p:nvSpPr>
          <p:spPr>
            <a:xfrm>
              <a:off x="3714744" y="369914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9FCDFDF-1D5E-843A-0DE7-29F38B1A5B08}"/>
                </a:ext>
              </a:extLst>
            </p:cNvPr>
            <p:cNvSpPr/>
            <p:nvPr/>
          </p:nvSpPr>
          <p:spPr>
            <a:xfrm>
              <a:off x="4614744" y="3691100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5529B6-7721-98A1-D987-5C9A6EF5F1D9}"/>
                </a:ext>
              </a:extLst>
            </p:cNvPr>
            <p:cNvSpPr/>
            <p:nvPr/>
          </p:nvSpPr>
          <p:spPr>
            <a:xfrm>
              <a:off x="5495069" y="3699140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AB842F-AB01-20DE-2501-7FC932F933EE}"/>
              </a:ext>
            </a:extLst>
          </p:cNvPr>
          <p:cNvGrpSpPr/>
          <p:nvPr/>
        </p:nvGrpSpPr>
        <p:grpSpPr>
          <a:xfrm>
            <a:off x="3714744" y="4139532"/>
            <a:ext cx="2680325" cy="108000"/>
            <a:chOff x="3714744" y="4118646"/>
            <a:chExt cx="2680325" cy="10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6DF0F3-8D14-9EFA-CBDF-CDCD098848D8}"/>
                </a:ext>
              </a:extLst>
            </p:cNvPr>
            <p:cNvSpPr/>
            <p:nvPr/>
          </p:nvSpPr>
          <p:spPr>
            <a:xfrm>
              <a:off x="3714744" y="4118646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38956D-17B4-DD5B-13A5-5E2A367364F3}"/>
                </a:ext>
              </a:extLst>
            </p:cNvPr>
            <p:cNvSpPr/>
            <p:nvPr/>
          </p:nvSpPr>
          <p:spPr>
            <a:xfrm>
              <a:off x="4613730" y="4118646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2702BD9-7DD6-CCD6-391C-B0F635C2699E}"/>
                </a:ext>
              </a:extLst>
            </p:cNvPr>
            <p:cNvSpPr/>
            <p:nvPr/>
          </p:nvSpPr>
          <p:spPr>
            <a:xfrm>
              <a:off x="5495069" y="4118646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059DB6-0042-0E80-6491-9AC048EF3B2D}"/>
              </a:ext>
            </a:extLst>
          </p:cNvPr>
          <p:cNvGrpSpPr/>
          <p:nvPr/>
        </p:nvGrpSpPr>
        <p:grpSpPr>
          <a:xfrm>
            <a:off x="3714744" y="4517779"/>
            <a:ext cx="2680325" cy="117441"/>
            <a:chOff x="3714744" y="4517779"/>
            <a:chExt cx="2680325" cy="1174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740FE1-AB14-3D22-5302-4EAED4789359}"/>
                </a:ext>
              </a:extLst>
            </p:cNvPr>
            <p:cNvSpPr/>
            <p:nvPr/>
          </p:nvSpPr>
          <p:spPr>
            <a:xfrm>
              <a:off x="3714744" y="4527220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037A09-1F01-EDC9-0129-D2B7323C6088}"/>
                </a:ext>
              </a:extLst>
            </p:cNvPr>
            <p:cNvSpPr/>
            <p:nvPr/>
          </p:nvSpPr>
          <p:spPr>
            <a:xfrm>
              <a:off x="4613730" y="4517779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4650CB-D1D5-657D-71C4-020E7510D302}"/>
                </a:ext>
              </a:extLst>
            </p:cNvPr>
            <p:cNvSpPr/>
            <p:nvPr/>
          </p:nvSpPr>
          <p:spPr>
            <a:xfrm>
              <a:off x="5495069" y="4517779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D9B3672-C98F-BC7D-3A49-793B3E495F8E}"/>
              </a:ext>
            </a:extLst>
          </p:cNvPr>
          <p:cNvGrpSpPr/>
          <p:nvPr/>
        </p:nvGrpSpPr>
        <p:grpSpPr>
          <a:xfrm>
            <a:off x="5503183" y="5305325"/>
            <a:ext cx="2700000" cy="119562"/>
            <a:chOff x="5503183" y="5305325"/>
            <a:chExt cx="2700000" cy="11956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80BCA0-AD0C-B664-F364-CA30FE0C0682}"/>
                </a:ext>
              </a:extLst>
            </p:cNvPr>
            <p:cNvSpPr/>
            <p:nvPr/>
          </p:nvSpPr>
          <p:spPr>
            <a:xfrm>
              <a:off x="5503183" y="5316887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1ACD86-4840-B409-A0FB-9FF6257A94E5}"/>
                </a:ext>
              </a:extLst>
            </p:cNvPr>
            <p:cNvSpPr/>
            <p:nvPr/>
          </p:nvSpPr>
          <p:spPr>
            <a:xfrm>
              <a:off x="7303183" y="5305325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45009C-9F1F-E106-292A-FE9317D4E278}"/>
                </a:ext>
              </a:extLst>
            </p:cNvPr>
            <p:cNvSpPr/>
            <p:nvPr/>
          </p:nvSpPr>
          <p:spPr>
            <a:xfrm>
              <a:off x="6403183" y="5305325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1080D7-E2EB-37B2-2756-660C3C1E2C43}"/>
              </a:ext>
            </a:extLst>
          </p:cNvPr>
          <p:cNvGrpSpPr/>
          <p:nvPr/>
        </p:nvGrpSpPr>
        <p:grpSpPr>
          <a:xfrm>
            <a:off x="5495069" y="5799515"/>
            <a:ext cx="2708114" cy="108000"/>
            <a:chOff x="5495069" y="5799515"/>
            <a:chExt cx="2708114" cy="10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C01F4DF-CE15-8105-F1F4-A9AD9DFF55E3}"/>
                </a:ext>
              </a:extLst>
            </p:cNvPr>
            <p:cNvSpPr/>
            <p:nvPr/>
          </p:nvSpPr>
          <p:spPr>
            <a:xfrm>
              <a:off x="5495069" y="5799515"/>
              <a:ext cx="90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E7F2AD-0BB4-2186-57E5-F450A422276E}"/>
                </a:ext>
              </a:extLst>
            </p:cNvPr>
            <p:cNvSpPr/>
            <p:nvPr/>
          </p:nvSpPr>
          <p:spPr>
            <a:xfrm>
              <a:off x="6403183" y="5799515"/>
              <a:ext cx="900000" cy="10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9CBD9E5-444E-FBCB-79FA-6F6DF01B40F7}"/>
                </a:ext>
              </a:extLst>
            </p:cNvPr>
            <p:cNvSpPr/>
            <p:nvPr/>
          </p:nvSpPr>
          <p:spPr>
            <a:xfrm>
              <a:off x="7303183" y="5799515"/>
              <a:ext cx="900000" cy="108000"/>
            </a:xfrm>
            <a:prstGeom prst="rect">
              <a:avLst/>
            </a:prstGeom>
            <a:solidFill>
              <a:srgbClr val="A4716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srgbClr val="EBEB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2469</TotalTime>
  <Words>303</Words>
  <Application>Microsoft Office PowerPoint</Application>
  <PresentationFormat>화면 슬라이드 쇼(4:3)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윤 진석</cp:lastModifiedBy>
  <cp:revision>304</cp:revision>
  <dcterms:created xsi:type="dcterms:W3CDTF">2016-06-03T02:04:30Z</dcterms:created>
  <dcterms:modified xsi:type="dcterms:W3CDTF">2023-04-07T10:01:49Z</dcterms:modified>
</cp:coreProperties>
</file>