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19" r:id="rId1"/>
  </p:sldMasterIdLst>
  <p:sldIdLst>
    <p:sldId id="256" r:id="rId2"/>
    <p:sldId id="259" r:id="rId3"/>
    <p:sldId id="260" r:id="rId4"/>
    <p:sldId id="257" r:id="rId5"/>
    <p:sldId id="261" r:id="rId6"/>
    <p:sldId id="262" r:id="rId7"/>
    <p:sldId id="264" r:id="rId8"/>
    <p:sldId id="265" r:id="rId9"/>
    <p:sldId id="266" r:id="rId10"/>
    <p:sldId id="267" r:id="rId11"/>
    <p:sldId id="268" r:id="rId12"/>
    <p:sldId id="269" r:id="rId13"/>
    <p:sldId id="258" r:id="rId14"/>
    <p:sldId id="270" r:id="rId15"/>
  </p:sldIdLst>
  <p:sldSz cx="9144000" cy="6858000" type="screen4x3"/>
  <p:notesSz cx="7019925" cy="930592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6" d="100"/>
          <a:sy n="106" d="100"/>
        </p:scale>
        <p:origin x="-17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ctrTitle"/>
          </p:nvPr>
        </p:nvSpPr>
        <p:spPr>
          <a:xfrm>
            <a:off x="533399" y="1712595"/>
            <a:ext cx="6701901" cy="1143000"/>
          </a:xfrm>
          <a:effectLst/>
        </p:spPr>
        <p:txBody>
          <a:bodyPr anchor="ctr"/>
          <a:lstStyle>
            <a:lvl1pPr>
              <a:defRPr sz="3000">
                <a:solidFill>
                  <a:srgbClr val="FF6600"/>
                </a:solidFill>
              </a:defRPr>
            </a:lvl1pPr>
          </a:lstStyle>
          <a:p>
            <a:r>
              <a:rPr lang="en-US" smtClean="0"/>
              <a:t>Click to edit Master title style</a:t>
            </a:r>
            <a:endParaRPr lang="en-US" dirty="0"/>
          </a:p>
        </p:txBody>
      </p:sp>
      <p:sp>
        <p:nvSpPr>
          <p:cNvPr id="99332" name="Rectangle 4"/>
          <p:cNvSpPr>
            <a:spLocks noGrp="1" noChangeArrowheads="1"/>
          </p:cNvSpPr>
          <p:nvPr>
            <p:ph type="subTitle" idx="1"/>
          </p:nvPr>
        </p:nvSpPr>
        <p:spPr>
          <a:xfrm>
            <a:off x="533400" y="2971009"/>
            <a:ext cx="6719656" cy="838200"/>
          </a:xfrm>
        </p:spPr>
        <p:txBody>
          <a:bodyPr/>
          <a:lstStyle>
            <a:lvl1pPr marL="0" indent="0">
              <a:buFont typeface="Wingdings" pitchFamily="2" charset="2"/>
              <a:buNone/>
              <a:defRPr sz="2400" b="0">
                <a:solidFill>
                  <a:srgbClr val="909090"/>
                </a:solidFill>
              </a:defRPr>
            </a:lvl1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5" name="Picture Placeholder 2"/>
          <p:cNvSpPr>
            <a:spLocks noGrp="1"/>
          </p:cNvSpPr>
          <p:nvPr>
            <p:ph type="pic" idx="1"/>
          </p:nvPr>
        </p:nvSpPr>
        <p:spPr>
          <a:xfrm>
            <a:off x="221942" y="1047750"/>
            <a:ext cx="8673484" cy="48203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art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7" name="Title 1"/>
          <p:cNvSpPr>
            <a:spLocks noGrp="1"/>
          </p:cNvSpPr>
          <p:nvPr>
            <p:ph type="title"/>
          </p:nvPr>
        </p:nvSpPr>
        <p:spPr>
          <a:xfrm>
            <a:off x="212898" y="59870"/>
            <a:ext cx="8664771" cy="781793"/>
          </a:xfrm>
        </p:spPr>
        <p:txBody>
          <a:bodyPr/>
          <a:lstStyle/>
          <a:p>
            <a:r>
              <a:rPr lang="en-US" smtClean="0"/>
              <a:t>Click to edit Master title style</a:t>
            </a:r>
            <a:endParaRPr lang="en-US" dirty="0"/>
          </a:p>
        </p:txBody>
      </p:sp>
      <p:sp>
        <p:nvSpPr>
          <p:cNvPr id="9" name="Chart Placeholder 8"/>
          <p:cNvSpPr>
            <a:spLocks noGrp="1"/>
          </p:cNvSpPr>
          <p:nvPr>
            <p:ph type="chart" sz="quarter" idx="12"/>
          </p:nvPr>
        </p:nvSpPr>
        <p:spPr>
          <a:xfrm>
            <a:off x="228600" y="1085850"/>
            <a:ext cx="8667750" cy="3819525"/>
          </a:xfrm>
        </p:spPr>
        <p:txBody>
          <a:bodyPr/>
          <a:lstStyle/>
          <a:p>
            <a:r>
              <a:rPr lang="en-US" smtClean="0"/>
              <a:t>Click icon to add chart</a:t>
            </a:r>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r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4900475"/>
            <a:ext cx="8664605" cy="113634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59004"/>
            <a:ext cx="8664771" cy="782658"/>
          </a:xfrm>
        </p:spPr>
        <p:txBody>
          <a:bodyPr/>
          <a:lstStyle/>
          <a:p>
            <a:r>
              <a:rPr lang="en-US" smtClean="0"/>
              <a:t>Click to edit Master title style</a:t>
            </a:r>
            <a:endParaRPr lang="en-US"/>
          </a:p>
        </p:txBody>
      </p:sp>
      <p:sp>
        <p:nvSpPr>
          <p:cNvPr id="9" name="Chart Placeholder 8"/>
          <p:cNvSpPr>
            <a:spLocks noGrp="1"/>
          </p:cNvSpPr>
          <p:nvPr>
            <p:ph type="chart" sz="quarter" idx="11"/>
          </p:nvPr>
        </p:nvSpPr>
        <p:spPr>
          <a:xfrm>
            <a:off x="247650" y="1085850"/>
            <a:ext cx="8648700" cy="3619500"/>
          </a:xfrm>
        </p:spPr>
        <p:txBody>
          <a:bodyPr/>
          <a:lstStyle/>
          <a:p>
            <a:r>
              <a:rPr lang="en-US" smtClean="0"/>
              <a:t>Click icon to add chart</a:t>
            </a:r>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59870"/>
            <a:ext cx="8664771" cy="771402"/>
          </a:xfrm>
        </p:spPr>
        <p:txBody>
          <a:bodyPr/>
          <a:lstStyle/>
          <a:p>
            <a:r>
              <a:rPr lang="en-US" smtClean="0"/>
              <a:t>Click to edit Master title style</a:t>
            </a:r>
            <a:endParaRPr lang="en-US"/>
          </a:p>
        </p:txBody>
      </p:sp>
      <p:sp>
        <p:nvSpPr>
          <p:cNvPr id="9" name="Chart Placeholder 8"/>
          <p:cNvSpPr>
            <a:spLocks noGrp="1"/>
          </p:cNvSpPr>
          <p:nvPr>
            <p:ph type="chart" sz="quarter" idx="11"/>
          </p:nvPr>
        </p:nvSpPr>
        <p:spPr>
          <a:xfrm>
            <a:off x="247650" y="1085850"/>
            <a:ext cx="8648700" cy="4838700"/>
          </a:xfrm>
        </p:spPr>
        <p:txBody>
          <a:bodyPr/>
          <a:lstStyle/>
          <a:p>
            <a:r>
              <a:rPr lang="en-US" smtClean="0"/>
              <a:t>Click icon to add chart</a:t>
            </a:r>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ble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7" name="Title 1"/>
          <p:cNvSpPr>
            <a:spLocks noGrp="1"/>
          </p:cNvSpPr>
          <p:nvPr>
            <p:ph type="title"/>
          </p:nvPr>
        </p:nvSpPr>
        <p:spPr>
          <a:xfrm>
            <a:off x="212898" y="58138"/>
            <a:ext cx="8664771" cy="783526"/>
          </a:xfrm>
        </p:spPr>
        <p:txBody>
          <a:bodyPr/>
          <a:lstStyle/>
          <a:p>
            <a:r>
              <a:rPr lang="en-US" smtClean="0"/>
              <a:t>Click to edit Master title style</a:t>
            </a:r>
            <a:endParaRPr lang="en-US" dirty="0"/>
          </a:p>
        </p:txBody>
      </p:sp>
      <p:sp>
        <p:nvSpPr>
          <p:cNvPr id="8" name="Table Placeholder 7"/>
          <p:cNvSpPr>
            <a:spLocks noGrp="1"/>
          </p:cNvSpPr>
          <p:nvPr>
            <p:ph type="tbl" sz="quarter" idx="12"/>
          </p:nvPr>
        </p:nvSpPr>
        <p:spPr>
          <a:xfrm>
            <a:off x="228600" y="1095375"/>
            <a:ext cx="8667750" cy="3743325"/>
          </a:xfrm>
        </p:spPr>
        <p:txBody>
          <a:bodyPr/>
          <a:lstStyle/>
          <a:p>
            <a:r>
              <a:rPr lang="en-US" smtClean="0"/>
              <a:t>Click icon to add table</a:t>
            </a:r>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4900475"/>
            <a:ext cx="8664605" cy="113634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68528"/>
            <a:ext cx="8664771" cy="762745"/>
          </a:xfrm>
        </p:spPr>
        <p:txBody>
          <a:bodyPr/>
          <a:lstStyle/>
          <a:p>
            <a:r>
              <a:rPr lang="en-US" smtClean="0"/>
              <a:t>Click to edit Master title style</a:t>
            </a:r>
            <a:endParaRPr lang="en-US"/>
          </a:p>
        </p:txBody>
      </p:sp>
      <p:sp>
        <p:nvSpPr>
          <p:cNvPr id="6" name="Table Placeholder 7"/>
          <p:cNvSpPr>
            <a:spLocks noGrp="1"/>
          </p:cNvSpPr>
          <p:nvPr>
            <p:ph type="tbl" sz="quarter" idx="12"/>
          </p:nvPr>
        </p:nvSpPr>
        <p:spPr>
          <a:xfrm>
            <a:off x="228600" y="1066800"/>
            <a:ext cx="8667750" cy="3648076"/>
          </a:xfrm>
        </p:spPr>
        <p:txBody>
          <a:bodyPr/>
          <a:lstStyle/>
          <a:p>
            <a:r>
              <a:rPr lang="en-US" smtClean="0"/>
              <a:t>Click icon to add table</a:t>
            </a:r>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6" name="Table Placeholder 5"/>
          <p:cNvSpPr>
            <a:spLocks noGrp="1"/>
          </p:cNvSpPr>
          <p:nvPr>
            <p:ph type="tbl" sz="quarter" idx="11"/>
          </p:nvPr>
        </p:nvSpPr>
        <p:spPr>
          <a:xfrm>
            <a:off x="265591" y="1104900"/>
            <a:ext cx="8620957" cy="4878650"/>
          </a:xfrm>
        </p:spPr>
        <p:txBody>
          <a:bodyPr/>
          <a:lstStyle/>
          <a:p>
            <a:r>
              <a:rPr lang="en-US" smtClean="0"/>
              <a:t>Click icon to add table</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541020" y="1749038"/>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FF6600"/>
                </a:solidFill>
                <a:latin typeface="+mj-lt"/>
                <a:ea typeface="+mj-ea"/>
                <a:cs typeface="+mj-cs"/>
              </a:defRPr>
            </a:lvl1pPr>
            <a:lvl2pPr algn="l" rtl="0" eaLnBrk="1" fontAlgn="base" hangingPunct="1">
              <a:spcBef>
                <a:spcPct val="0"/>
              </a:spcBef>
              <a:spcAft>
                <a:spcPct val="0"/>
              </a:spcAft>
              <a:defRPr sz="3200" b="1">
                <a:solidFill>
                  <a:srgbClr val="003399"/>
                </a:solidFill>
                <a:latin typeface="Arial" pitchFamily="34" charset="0"/>
              </a:defRPr>
            </a:lvl2pPr>
            <a:lvl3pPr algn="l" rtl="0" eaLnBrk="1" fontAlgn="base" hangingPunct="1">
              <a:spcBef>
                <a:spcPct val="0"/>
              </a:spcBef>
              <a:spcAft>
                <a:spcPct val="0"/>
              </a:spcAft>
              <a:defRPr sz="3200" b="1">
                <a:solidFill>
                  <a:srgbClr val="003399"/>
                </a:solidFill>
                <a:latin typeface="Arial" pitchFamily="34" charset="0"/>
              </a:defRPr>
            </a:lvl3pPr>
            <a:lvl4pPr algn="l" rtl="0" eaLnBrk="1" fontAlgn="base" hangingPunct="1">
              <a:spcBef>
                <a:spcPct val="0"/>
              </a:spcBef>
              <a:spcAft>
                <a:spcPct val="0"/>
              </a:spcAft>
              <a:defRPr sz="3200" b="1">
                <a:solidFill>
                  <a:srgbClr val="003399"/>
                </a:solidFill>
                <a:latin typeface="Arial" pitchFamily="34" charset="0"/>
              </a:defRPr>
            </a:lvl4pPr>
            <a:lvl5pPr algn="l" rtl="0" eaLnBrk="1" fontAlgn="base" hangingPunct="1">
              <a:spcBef>
                <a:spcPct val="0"/>
              </a:spcBef>
              <a:spcAft>
                <a:spcPct val="0"/>
              </a:spcAft>
              <a:defRPr sz="3200" b="1">
                <a:solidFill>
                  <a:srgbClr val="003399"/>
                </a:solidFill>
                <a:latin typeface="Arial" pitchFamily="34" charset="0"/>
              </a:defRPr>
            </a:lvl5pPr>
            <a:lvl6pPr marL="457200" algn="l" rtl="0" eaLnBrk="1" fontAlgn="base" hangingPunct="1">
              <a:spcBef>
                <a:spcPct val="0"/>
              </a:spcBef>
              <a:spcAft>
                <a:spcPct val="0"/>
              </a:spcAft>
              <a:defRPr sz="3200" b="1">
                <a:solidFill>
                  <a:srgbClr val="003399"/>
                </a:solidFill>
                <a:latin typeface="Arial" pitchFamily="34" charset="0"/>
              </a:defRPr>
            </a:lvl6pPr>
            <a:lvl7pPr marL="914400" algn="l" rtl="0" eaLnBrk="1" fontAlgn="base" hangingPunct="1">
              <a:spcBef>
                <a:spcPct val="0"/>
              </a:spcBef>
              <a:spcAft>
                <a:spcPct val="0"/>
              </a:spcAft>
              <a:defRPr sz="3200" b="1">
                <a:solidFill>
                  <a:srgbClr val="003399"/>
                </a:solidFill>
                <a:latin typeface="Arial" pitchFamily="34" charset="0"/>
              </a:defRPr>
            </a:lvl7pPr>
            <a:lvl8pPr marL="1371600" algn="l" rtl="0" eaLnBrk="1" fontAlgn="base" hangingPunct="1">
              <a:spcBef>
                <a:spcPct val="0"/>
              </a:spcBef>
              <a:spcAft>
                <a:spcPct val="0"/>
              </a:spcAft>
              <a:defRPr sz="3200" b="1">
                <a:solidFill>
                  <a:srgbClr val="003399"/>
                </a:solidFill>
                <a:latin typeface="Arial" pitchFamily="34" charset="0"/>
              </a:defRPr>
            </a:lvl8pPr>
            <a:lvl9pPr marL="1828800" algn="l" rtl="0" eaLnBrk="1" fontAlgn="base" hangingPunct="1">
              <a:spcBef>
                <a:spcPct val="0"/>
              </a:spcBef>
              <a:spcAft>
                <a:spcPct val="0"/>
              </a:spcAft>
              <a:defRPr sz="3200" b="1">
                <a:solidFill>
                  <a:srgbClr val="003399"/>
                </a:solidFill>
                <a:latin typeface="Arial" pitchFamily="34" charset="0"/>
              </a:defRPr>
            </a:lvl9pPr>
          </a:lstStyle>
          <a:p>
            <a:r>
              <a:rPr lang="en-US" dirty="0" smtClean="0"/>
              <a:t>Thank You</a:t>
            </a:r>
            <a:endParaRPr lang="en-US" dirty="0"/>
          </a:p>
        </p:txBody>
      </p:sp>
      <p:sp>
        <p:nvSpPr>
          <p:cNvPr id="5" name="Rectangle 3"/>
          <p:cNvSpPr>
            <a:spLocks noGrp="1" noChangeArrowheads="1"/>
          </p:cNvSpPr>
          <p:nvPr>
            <p:ph type="ctrTitle"/>
          </p:nvPr>
        </p:nvSpPr>
        <p:spPr>
          <a:xfrm flipV="1">
            <a:off x="6972300" y="-96519"/>
            <a:ext cx="701040" cy="45719"/>
          </a:xfrm>
        </p:spPr>
        <p:txBody>
          <a:bodyPr anchor="ctr"/>
          <a:lstStyle>
            <a:lvl1pPr>
              <a:defRPr sz="500">
                <a:solidFill>
                  <a:schemeClr val="bg1"/>
                </a:solidFill>
              </a:defRPr>
            </a:lvl1pPr>
          </a:lstStyle>
          <a:p>
            <a:r>
              <a:rPr lang="en-US" smtClean="0"/>
              <a:t>Click to edit Master title style</a:t>
            </a:r>
            <a:endParaRPr lang="en-US" dirty="0"/>
          </a:p>
        </p:txBody>
      </p:sp>
      <p:sp>
        <p:nvSpPr>
          <p:cNvPr id="4" name="Rectangle 3"/>
          <p:cNvSpPr>
            <a:spLocks noGrp="1" noChangeArrowheads="1"/>
          </p:cNvSpPr>
          <p:nvPr userDrawn="1"/>
        </p:nvSpPr>
        <p:spPr bwMode="auto">
          <a:xfrm>
            <a:off x="541020" y="1749038"/>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FF6600"/>
                </a:solidFill>
                <a:latin typeface="+mj-lt"/>
                <a:ea typeface="+mj-ea"/>
                <a:cs typeface="+mj-cs"/>
              </a:defRPr>
            </a:lvl1pPr>
            <a:lvl2pPr algn="l" rtl="0" eaLnBrk="1" fontAlgn="base" hangingPunct="1">
              <a:spcBef>
                <a:spcPct val="0"/>
              </a:spcBef>
              <a:spcAft>
                <a:spcPct val="0"/>
              </a:spcAft>
              <a:defRPr sz="3200" b="1">
                <a:solidFill>
                  <a:srgbClr val="003399"/>
                </a:solidFill>
                <a:latin typeface="Arial" pitchFamily="34" charset="0"/>
              </a:defRPr>
            </a:lvl2pPr>
            <a:lvl3pPr algn="l" rtl="0" eaLnBrk="1" fontAlgn="base" hangingPunct="1">
              <a:spcBef>
                <a:spcPct val="0"/>
              </a:spcBef>
              <a:spcAft>
                <a:spcPct val="0"/>
              </a:spcAft>
              <a:defRPr sz="3200" b="1">
                <a:solidFill>
                  <a:srgbClr val="003399"/>
                </a:solidFill>
                <a:latin typeface="Arial" pitchFamily="34" charset="0"/>
              </a:defRPr>
            </a:lvl3pPr>
            <a:lvl4pPr algn="l" rtl="0" eaLnBrk="1" fontAlgn="base" hangingPunct="1">
              <a:spcBef>
                <a:spcPct val="0"/>
              </a:spcBef>
              <a:spcAft>
                <a:spcPct val="0"/>
              </a:spcAft>
              <a:defRPr sz="3200" b="1">
                <a:solidFill>
                  <a:srgbClr val="003399"/>
                </a:solidFill>
                <a:latin typeface="Arial" pitchFamily="34" charset="0"/>
              </a:defRPr>
            </a:lvl4pPr>
            <a:lvl5pPr algn="l" rtl="0" eaLnBrk="1" fontAlgn="base" hangingPunct="1">
              <a:spcBef>
                <a:spcPct val="0"/>
              </a:spcBef>
              <a:spcAft>
                <a:spcPct val="0"/>
              </a:spcAft>
              <a:defRPr sz="3200" b="1">
                <a:solidFill>
                  <a:srgbClr val="003399"/>
                </a:solidFill>
                <a:latin typeface="Arial" pitchFamily="34" charset="0"/>
              </a:defRPr>
            </a:lvl5pPr>
            <a:lvl6pPr marL="457200" algn="l" rtl="0" eaLnBrk="1" fontAlgn="base" hangingPunct="1">
              <a:spcBef>
                <a:spcPct val="0"/>
              </a:spcBef>
              <a:spcAft>
                <a:spcPct val="0"/>
              </a:spcAft>
              <a:defRPr sz="3200" b="1">
                <a:solidFill>
                  <a:srgbClr val="003399"/>
                </a:solidFill>
                <a:latin typeface="Arial" pitchFamily="34" charset="0"/>
              </a:defRPr>
            </a:lvl6pPr>
            <a:lvl7pPr marL="914400" algn="l" rtl="0" eaLnBrk="1" fontAlgn="base" hangingPunct="1">
              <a:spcBef>
                <a:spcPct val="0"/>
              </a:spcBef>
              <a:spcAft>
                <a:spcPct val="0"/>
              </a:spcAft>
              <a:defRPr sz="3200" b="1">
                <a:solidFill>
                  <a:srgbClr val="003399"/>
                </a:solidFill>
                <a:latin typeface="Arial" pitchFamily="34" charset="0"/>
              </a:defRPr>
            </a:lvl7pPr>
            <a:lvl8pPr marL="1371600" algn="l" rtl="0" eaLnBrk="1" fontAlgn="base" hangingPunct="1">
              <a:spcBef>
                <a:spcPct val="0"/>
              </a:spcBef>
              <a:spcAft>
                <a:spcPct val="0"/>
              </a:spcAft>
              <a:defRPr sz="3200" b="1">
                <a:solidFill>
                  <a:srgbClr val="003399"/>
                </a:solidFill>
                <a:latin typeface="Arial" pitchFamily="34" charset="0"/>
              </a:defRPr>
            </a:lvl8pPr>
            <a:lvl9pPr marL="1828800" algn="l" rtl="0" eaLnBrk="1" fontAlgn="base" hangingPunct="1">
              <a:spcBef>
                <a:spcPct val="0"/>
              </a:spcBef>
              <a:spcAft>
                <a:spcPct val="0"/>
              </a:spcAft>
              <a:defRPr sz="3200" b="1">
                <a:solidFill>
                  <a:srgbClr val="003399"/>
                </a:solidFill>
                <a:latin typeface="Arial" pitchFamily="34" charset="0"/>
              </a:defRPr>
            </a:lvl9pPr>
          </a:lstStyle>
          <a:p>
            <a:r>
              <a:rPr lang="en-US" dirty="0" smtClean="0"/>
              <a:t>Thank You</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a:xfrm>
            <a:off x="212898" y="62344"/>
            <a:ext cx="8664771" cy="779320"/>
          </a:xfrm>
        </p:spPr>
        <p:txBody>
          <a:bodyPr/>
          <a:lstStyle/>
          <a:p>
            <a:r>
              <a:rPr lang="en-US" smtClean="0"/>
              <a:t>Click to edit Master title style</a:t>
            </a:r>
            <a:endParaRPr lang="en-US"/>
          </a:p>
        </p:txBody>
      </p:sp>
      <p:sp>
        <p:nvSpPr>
          <p:cNvPr id="3" name="Content Placeholder 2"/>
          <p:cNvSpPr>
            <a:spLocks noGrp="1"/>
          </p:cNvSpPr>
          <p:nvPr>
            <p:ph idx="1"/>
          </p:nvPr>
        </p:nvSpPr>
        <p:spPr>
          <a:xfrm>
            <a:off x="212446" y="1095375"/>
            <a:ext cx="8674101" cy="4641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smtClean="0"/>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17668" y="1133474"/>
            <a:ext cx="8668880" cy="368385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smtClean="0"/>
            </a:lvl1pPr>
          </a:lstStyle>
          <a:p>
            <a:pPr>
              <a:defRPr/>
            </a:pPr>
            <a:fld id="{29BD3633-7A79-4899-981C-57CF7336BC8A}" type="slidenum">
              <a:rPr lang="en-US" smtClean="0"/>
              <a:pPr>
                <a:defRPr/>
              </a:pPr>
              <a:t>‹#›</a:t>
            </a:fld>
            <a:endParaRPr lang="en-US" dirty="0"/>
          </a:p>
        </p:txBody>
      </p:sp>
      <p:sp>
        <p:nvSpPr>
          <p:cNvPr id="9"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667" y="1104900"/>
            <a:ext cx="4176779" cy="4762499"/>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2638" y="1104900"/>
            <a:ext cx="4293912" cy="4762499"/>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4" name="Text Placeholder 2"/>
          <p:cNvSpPr>
            <a:spLocks noGrp="1"/>
          </p:cNvSpPr>
          <p:nvPr>
            <p:ph type="body" idx="1"/>
          </p:nvPr>
        </p:nvSpPr>
        <p:spPr>
          <a:xfrm>
            <a:off x="221941" y="1067627"/>
            <a:ext cx="4225771" cy="762000"/>
          </a:xfrm>
          <a:noFill/>
          <a:ln w="12700" cap="sq" cmpd="sng" algn="ctr">
            <a:noFill/>
            <a:prstDash val="solid"/>
          </a:ln>
        </p:spPr>
        <p:txBody>
          <a:bodyPr lIns="91440" anchor="b" anchorCtr="0">
            <a:noAutofit/>
          </a:bodyPr>
          <a:lstStyle>
            <a:lvl1pPr marL="0" indent="0" algn="ctr">
              <a:buNone/>
              <a:defRPr sz="2400" b="1">
                <a:solidFill>
                  <a:srgbClr val="0070C0"/>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Text Placeholder 3"/>
          <p:cNvSpPr>
            <a:spLocks noGrp="1"/>
          </p:cNvSpPr>
          <p:nvPr>
            <p:ph type="body" sz="half" idx="3"/>
          </p:nvPr>
        </p:nvSpPr>
        <p:spPr>
          <a:xfrm>
            <a:off x="4648199" y="1067627"/>
            <a:ext cx="4264982" cy="762000"/>
          </a:xfrm>
          <a:noFill/>
          <a:ln w="12700" cap="sq" cmpd="sng" algn="ctr">
            <a:noFill/>
            <a:prstDash val="solid"/>
          </a:ln>
        </p:spPr>
        <p:txBody>
          <a:bodyPr lIns="91440" anchor="b" anchorCtr="0">
            <a:noAutofit/>
          </a:bodyPr>
          <a:lstStyle>
            <a:lvl1pPr marL="0" indent="0" algn="ctr">
              <a:buNone/>
              <a:defRPr sz="2400" b="1">
                <a:solidFill>
                  <a:srgbClr val="0070C0"/>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10"/>
          <p:cNvSpPr>
            <a:spLocks noGrp="1"/>
          </p:cNvSpPr>
          <p:nvPr>
            <p:ph sz="half" idx="2"/>
          </p:nvPr>
        </p:nvSpPr>
        <p:spPr>
          <a:xfrm>
            <a:off x="218982" y="2009775"/>
            <a:ext cx="4246485" cy="396489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Content Placeholder 12"/>
          <p:cNvSpPr>
            <a:spLocks noGrp="1"/>
          </p:cNvSpPr>
          <p:nvPr>
            <p:ph sz="half" idx="4"/>
          </p:nvPr>
        </p:nvSpPr>
        <p:spPr>
          <a:xfrm>
            <a:off x="4648200" y="2009775"/>
            <a:ext cx="4273858" cy="396489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104900"/>
            <a:ext cx="5311498" cy="4896404"/>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3064" y="1095609"/>
            <a:ext cx="3252449" cy="49145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6" name="Title 1"/>
          <p:cNvSpPr>
            <a:spLocks noGrp="1"/>
          </p:cNvSpPr>
          <p:nvPr>
            <p:ph type="title"/>
          </p:nvPr>
        </p:nvSpPr>
        <p:spPr>
          <a:xfrm>
            <a:off x="212898" y="70260"/>
            <a:ext cx="8664771" cy="761013"/>
          </a:xfrm>
        </p:spPr>
        <p:txBody>
          <a:bodyPr/>
          <a:lstStyle/>
          <a:p>
            <a:r>
              <a:rPr lang="en-US" smtClean="0"/>
              <a:t>Click to edit Master title style</a:t>
            </a:r>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 with 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4" name="Title 1"/>
          <p:cNvSpPr>
            <a:spLocks noGrp="1"/>
          </p:cNvSpPr>
          <p:nvPr>
            <p:ph type="title"/>
          </p:nvPr>
        </p:nvSpPr>
        <p:spPr>
          <a:xfrm>
            <a:off x="212898" y="82384"/>
            <a:ext cx="8664771" cy="759279"/>
          </a:xfrm>
        </p:spPr>
        <p:txBody>
          <a:bodyPr/>
          <a:lstStyle/>
          <a:p>
            <a:r>
              <a:rPr lang="en-US" smtClean="0"/>
              <a:t>Click to edit Master title style</a:t>
            </a:r>
            <a:endParaRPr lang="en-US"/>
          </a:p>
        </p:txBody>
      </p:sp>
      <p:sp>
        <p:nvSpPr>
          <p:cNvPr id="5" name="Content Placeholder 2"/>
          <p:cNvSpPr>
            <a:spLocks noGrp="1"/>
          </p:cNvSpPr>
          <p:nvPr>
            <p:ph sz="half" idx="1"/>
          </p:nvPr>
        </p:nvSpPr>
        <p:spPr>
          <a:xfrm>
            <a:off x="217667" y="1095343"/>
            <a:ext cx="4176779" cy="477205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1"/>
          </p:nvPr>
        </p:nvSpPr>
        <p:spPr>
          <a:xfrm>
            <a:off x="4518025" y="1123949"/>
            <a:ext cx="4359275" cy="4770439"/>
          </a:xfrm>
        </p:spPr>
        <p:txBody>
          <a:bodyPr/>
          <a:lstStyle/>
          <a:p>
            <a:r>
              <a:rPr lang="en-US" smtClean="0"/>
              <a:t>Click icon to add picture</a:t>
            </a: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6" name="Picture Placeholder 2"/>
          <p:cNvSpPr>
            <a:spLocks noGrp="1"/>
          </p:cNvSpPr>
          <p:nvPr>
            <p:ph type="pic" idx="1"/>
          </p:nvPr>
        </p:nvSpPr>
        <p:spPr>
          <a:xfrm>
            <a:off x="221942" y="1076325"/>
            <a:ext cx="8664606" cy="3779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7" name="Title 1"/>
          <p:cNvSpPr>
            <a:spLocks noGrp="1"/>
          </p:cNvSpPr>
          <p:nvPr>
            <p:ph type="title"/>
          </p:nvPr>
        </p:nvSpPr>
        <p:spPr>
          <a:xfrm>
            <a:off x="212898" y="60736"/>
            <a:ext cx="8664771" cy="780927"/>
          </a:xfrm>
        </p:spPr>
        <p:txBody>
          <a:bodyPr/>
          <a:lstStyle/>
          <a:p>
            <a:r>
              <a:rPr lang="en-US" smtClean="0"/>
              <a:t>Click to edit Master title style</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5038725"/>
            <a:ext cx="8664605" cy="99809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71127"/>
            <a:ext cx="8664771" cy="770537"/>
          </a:xfrm>
        </p:spPr>
        <p:txBody>
          <a:bodyPr/>
          <a:lstStyle/>
          <a:p>
            <a:r>
              <a:rPr lang="en-US" smtClean="0"/>
              <a:t>Click to edit Master title style</a:t>
            </a:r>
            <a:endParaRPr lang="en-US"/>
          </a:p>
        </p:txBody>
      </p:sp>
      <p:sp>
        <p:nvSpPr>
          <p:cNvPr id="8" name="Picture Placeholder 2"/>
          <p:cNvSpPr>
            <a:spLocks noGrp="1"/>
          </p:cNvSpPr>
          <p:nvPr>
            <p:ph type="pic" idx="1"/>
          </p:nvPr>
        </p:nvSpPr>
        <p:spPr>
          <a:xfrm>
            <a:off x="221942" y="1066800"/>
            <a:ext cx="8664606" cy="37892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212898" y="47747"/>
            <a:ext cx="8664771" cy="793917"/>
          </a:xfrm>
          <a:prstGeom prst="rect">
            <a:avLst/>
          </a:prstGeom>
          <a:noFill/>
          <a:ln w="9525">
            <a:noFill/>
            <a:miter lim="800000"/>
            <a:headEnd/>
            <a:tailEnd/>
          </a:ln>
          <a:effectLst>
            <a:outerShdw blurRad="50800" dist="38100" dir="2700000">
              <a:srgbClr val="000000">
                <a:alpha val="43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98307" name="Rectangle 3"/>
          <p:cNvSpPr>
            <a:spLocks noGrp="1" noChangeArrowheads="1"/>
          </p:cNvSpPr>
          <p:nvPr>
            <p:ph type="body" idx="1"/>
          </p:nvPr>
        </p:nvSpPr>
        <p:spPr bwMode="auto">
          <a:xfrm>
            <a:off x="212446" y="1085849"/>
            <a:ext cx="8674101" cy="46512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8308" name="Rectangle 4"/>
          <p:cNvSpPr>
            <a:spLocks noGrp="1" noChangeArrowheads="1"/>
          </p:cNvSpPr>
          <p:nvPr>
            <p:ph type="sldNum" sz="quarter" idx="4"/>
          </p:nvPr>
        </p:nvSpPr>
        <p:spPr bwMode="auto">
          <a:xfrm>
            <a:off x="146644" y="6588125"/>
            <a:ext cx="6985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vl1pPr>
          </a:lstStyle>
          <a:p>
            <a:pPr>
              <a:defRPr/>
            </a:pPr>
            <a:fld id="{29BD3633-7A79-4899-981C-57CF7336BC8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 id="2147483937" r:id="rId18"/>
  </p:sldLayoutIdLst>
  <p:timing>
    <p:tnLst>
      <p:par>
        <p:cTn id="1" dur="indefinite" restart="never" nodeType="tmRoot"/>
      </p:par>
    </p:tnLst>
  </p:timing>
  <p:hf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3200" b="1">
          <a:solidFill>
            <a:srgbClr val="003399"/>
          </a:solidFill>
          <a:latin typeface="Arial" charset="0"/>
        </a:defRPr>
      </a:lvl2pPr>
      <a:lvl3pPr algn="l" rtl="0" eaLnBrk="1" fontAlgn="base" hangingPunct="1">
        <a:spcBef>
          <a:spcPct val="0"/>
        </a:spcBef>
        <a:spcAft>
          <a:spcPct val="0"/>
        </a:spcAft>
        <a:defRPr sz="3200" b="1">
          <a:solidFill>
            <a:srgbClr val="003399"/>
          </a:solidFill>
          <a:latin typeface="Arial" charset="0"/>
        </a:defRPr>
      </a:lvl3pPr>
      <a:lvl4pPr algn="l" rtl="0" eaLnBrk="1" fontAlgn="base" hangingPunct="1">
        <a:spcBef>
          <a:spcPct val="0"/>
        </a:spcBef>
        <a:spcAft>
          <a:spcPct val="0"/>
        </a:spcAft>
        <a:defRPr sz="3200" b="1">
          <a:solidFill>
            <a:srgbClr val="003399"/>
          </a:solidFill>
          <a:latin typeface="Arial" charset="0"/>
        </a:defRPr>
      </a:lvl4pPr>
      <a:lvl5pPr algn="l" rtl="0" eaLnBrk="1" fontAlgn="base" hangingPunct="1">
        <a:spcBef>
          <a:spcPct val="0"/>
        </a:spcBef>
        <a:spcAft>
          <a:spcPct val="0"/>
        </a:spcAft>
        <a:defRPr sz="3200" b="1">
          <a:solidFill>
            <a:srgbClr val="003399"/>
          </a:solidFill>
          <a:latin typeface="Arial" charset="0"/>
        </a:defRPr>
      </a:lvl5pPr>
      <a:lvl6pPr marL="457200" algn="l" rtl="0" eaLnBrk="1" fontAlgn="base" hangingPunct="1">
        <a:spcBef>
          <a:spcPct val="0"/>
        </a:spcBef>
        <a:spcAft>
          <a:spcPct val="0"/>
        </a:spcAft>
        <a:defRPr sz="3200" b="1">
          <a:solidFill>
            <a:srgbClr val="003399"/>
          </a:solidFill>
          <a:latin typeface="Arial" charset="0"/>
        </a:defRPr>
      </a:lvl6pPr>
      <a:lvl7pPr marL="914400" algn="l" rtl="0" eaLnBrk="1" fontAlgn="base" hangingPunct="1">
        <a:spcBef>
          <a:spcPct val="0"/>
        </a:spcBef>
        <a:spcAft>
          <a:spcPct val="0"/>
        </a:spcAft>
        <a:defRPr sz="3200" b="1">
          <a:solidFill>
            <a:srgbClr val="003399"/>
          </a:solidFill>
          <a:latin typeface="Arial" charset="0"/>
        </a:defRPr>
      </a:lvl7pPr>
      <a:lvl8pPr marL="1371600" algn="l" rtl="0" eaLnBrk="1" fontAlgn="base" hangingPunct="1">
        <a:spcBef>
          <a:spcPct val="0"/>
        </a:spcBef>
        <a:spcAft>
          <a:spcPct val="0"/>
        </a:spcAft>
        <a:defRPr sz="3200" b="1">
          <a:solidFill>
            <a:srgbClr val="003399"/>
          </a:solidFill>
          <a:latin typeface="Arial" charset="0"/>
        </a:defRPr>
      </a:lvl8pPr>
      <a:lvl9pPr marL="1828800" algn="l" rtl="0" eaLnBrk="1" fontAlgn="base" hangingPunct="1">
        <a:spcBef>
          <a:spcPct val="0"/>
        </a:spcBef>
        <a:spcAft>
          <a:spcPct val="0"/>
        </a:spcAft>
        <a:defRPr sz="3200" b="1">
          <a:solidFill>
            <a:srgbClr val="003399"/>
          </a:solidFill>
          <a:latin typeface="Arial" charset="0"/>
        </a:defRPr>
      </a:lvl9pPr>
    </p:titleStyle>
    <p:bodyStyle>
      <a:lvl1pPr marL="342900" indent="-342900" algn="l" rtl="0" eaLnBrk="1" fontAlgn="base" hangingPunct="1">
        <a:spcBef>
          <a:spcPct val="20000"/>
        </a:spcBef>
        <a:spcAft>
          <a:spcPct val="0"/>
        </a:spcAft>
        <a:buClr>
          <a:srgbClr val="003399"/>
        </a:buClr>
        <a:buSzPct val="75000"/>
        <a:buFont typeface="Wingdings" pitchFamily="2" charset="2"/>
        <a:buChar char="n"/>
        <a:defRPr sz="2400" b="1">
          <a:solidFill>
            <a:schemeClr val="tx1"/>
          </a:solidFill>
          <a:latin typeface="+mn-lt"/>
          <a:ea typeface="+mn-ea"/>
          <a:cs typeface="+mn-cs"/>
        </a:defRPr>
      </a:lvl1pPr>
      <a:lvl2pPr marL="742950" indent="-285750" algn="l" rtl="0" eaLnBrk="1" fontAlgn="base" hangingPunct="1">
        <a:lnSpc>
          <a:spcPts val="2000"/>
        </a:lnSpc>
        <a:spcBef>
          <a:spcPct val="20000"/>
        </a:spcBef>
        <a:spcAft>
          <a:spcPct val="0"/>
        </a:spcAft>
        <a:buClr>
          <a:srgbClr val="003399"/>
        </a:buClr>
        <a:buSzPct val="90000"/>
        <a:buFont typeface="Symbol" pitchFamily="18" charset="2"/>
        <a:buChar char="-"/>
        <a:defRPr sz="1800">
          <a:solidFill>
            <a:schemeClr val="tx1"/>
          </a:solidFill>
          <a:latin typeface="+mn-lt"/>
        </a:defRPr>
      </a:lvl2pPr>
      <a:lvl3pPr marL="1143000" indent="-228600" algn="l" rtl="0" eaLnBrk="1" fontAlgn="base" hangingPunct="1">
        <a:spcBef>
          <a:spcPct val="20000"/>
        </a:spcBef>
        <a:spcAft>
          <a:spcPct val="0"/>
        </a:spcAft>
        <a:buClr>
          <a:srgbClr val="003399"/>
        </a:buClr>
        <a:buSzPct val="90000"/>
        <a:buFont typeface="Wingdings" pitchFamily="2" charset="2"/>
        <a:buChar char="l"/>
        <a:defRPr sz="1600">
          <a:solidFill>
            <a:schemeClr val="tx1"/>
          </a:solidFill>
          <a:latin typeface="+mn-lt"/>
        </a:defRPr>
      </a:lvl3pPr>
      <a:lvl4pPr marL="1600200" indent="-228600" algn="l" rtl="0" eaLnBrk="1" fontAlgn="base" hangingPunct="1">
        <a:spcBef>
          <a:spcPct val="20000"/>
        </a:spcBef>
        <a:spcAft>
          <a:spcPct val="0"/>
        </a:spcAft>
        <a:buClr>
          <a:srgbClr val="003399"/>
        </a:buClr>
        <a:buSzPct val="90000"/>
        <a:buFont typeface="Symbol" pitchFamily="18" charset="2"/>
        <a:buChar char="-"/>
        <a:defRPr sz="1400">
          <a:solidFill>
            <a:schemeClr val="tx1"/>
          </a:solidFill>
          <a:latin typeface="+mn-lt"/>
        </a:defRPr>
      </a:lvl4pPr>
      <a:lvl5pPr marL="2057400" indent="-228600" algn="l" rtl="0" eaLnBrk="1" fontAlgn="base" hangingPunct="1">
        <a:spcBef>
          <a:spcPct val="20000"/>
        </a:spcBef>
        <a:spcAft>
          <a:spcPct val="0"/>
        </a:spcAft>
        <a:buClr>
          <a:srgbClr val="003399"/>
        </a:buClr>
        <a:buSzPct val="90000"/>
        <a:buFont typeface="Symbol" pitchFamily="18" charset="2"/>
        <a:buChar char="-"/>
        <a:defRPr sz="1400">
          <a:solidFill>
            <a:schemeClr val="tx1"/>
          </a:solidFill>
          <a:latin typeface="+mn-lt"/>
        </a:defRPr>
      </a:lvl5pPr>
      <a:lvl6pPr marL="25146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6pPr>
      <a:lvl7pPr marL="29718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7pPr>
      <a:lvl8pPr marL="34290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8pPr>
      <a:lvl9pPr marL="38862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IRQ </a:t>
            </a:r>
            <a:r>
              <a:rPr lang="en-US" dirty="0"/>
              <a:t>A</a:t>
            </a:r>
            <a:r>
              <a:rPr lang="en-US" dirty="0" smtClean="0"/>
              <a:t>ffinity Example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60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run max jitter application</a:t>
            </a:r>
            <a:endParaRPr lang="en-US" dirty="0"/>
          </a:p>
        </p:txBody>
      </p:sp>
      <p:sp>
        <p:nvSpPr>
          <p:cNvPr id="3" name="Content Placeholder 2"/>
          <p:cNvSpPr>
            <a:spLocks noGrp="1"/>
          </p:cNvSpPr>
          <p:nvPr>
            <p:ph idx="1"/>
          </p:nvPr>
        </p:nvSpPr>
        <p:spPr>
          <a:xfrm>
            <a:off x="212446" y="1095375"/>
            <a:ext cx="8674101" cy="2790824"/>
          </a:xfrm>
        </p:spPr>
        <p:txBody>
          <a:bodyPr/>
          <a:lstStyle/>
          <a:p>
            <a:pPr marL="0" indent="0">
              <a:buNone/>
            </a:pPr>
            <a:r>
              <a:rPr lang="en-US" b="0" dirty="0" smtClean="0"/>
              <a:t>Once the IRQ jitter application is running, we startup a second application to measure the jitter delay that another independent thread witnesses while it runs on core1 along with the IRQ handler and IRQ jitter application.  This application is launched on core0 as well, and then spawns a monitoring thread onto core1.</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10</a:t>
            </a:fld>
            <a:endParaRPr lang="en-US" dirty="0"/>
          </a:p>
        </p:txBody>
      </p:sp>
      <p:sp>
        <p:nvSpPr>
          <p:cNvPr id="5" name="TextBox 4"/>
          <p:cNvSpPr txBox="1"/>
          <p:nvPr/>
        </p:nvSpPr>
        <p:spPr>
          <a:xfrm>
            <a:off x="152400" y="3886199"/>
            <a:ext cx="4267200" cy="1477328"/>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a:p>
            <a:pPr marL="285750" indent="-285750">
              <a:buFont typeface="Wingdings" panose="05000000000000000000" pitchFamily="2" charset="2"/>
              <a:buChar char="§"/>
            </a:pPr>
            <a:r>
              <a:rPr lang="en-US" dirty="0"/>
              <a:t>e</a:t>
            </a:r>
            <a:r>
              <a:rPr lang="en-US" dirty="0" smtClean="0"/>
              <a:t>xample module/driver</a:t>
            </a:r>
          </a:p>
          <a:p>
            <a:pPr marL="285750" indent="-285750">
              <a:buFont typeface="Wingdings" panose="05000000000000000000" pitchFamily="2" charset="2"/>
              <a:buChar char="§"/>
            </a:pPr>
            <a:r>
              <a:rPr lang="en-US" dirty="0"/>
              <a:t>IRQ jitter application (main</a:t>
            </a:r>
            <a:r>
              <a:rPr lang="en-US" dirty="0" smtClean="0"/>
              <a:t>)</a:t>
            </a:r>
          </a:p>
          <a:p>
            <a:pPr marL="285750" indent="-285750">
              <a:buFont typeface="Wingdings" panose="05000000000000000000" pitchFamily="2" charset="2"/>
              <a:buChar char="§"/>
            </a:pPr>
            <a:r>
              <a:rPr lang="en-US" dirty="0"/>
              <a:t>max jitter application (main</a:t>
            </a:r>
            <a:r>
              <a:rPr lang="en-US" dirty="0" smtClean="0"/>
              <a:t>)</a:t>
            </a:r>
            <a:endParaRPr lang="en-US" dirty="0"/>
          </a:p>
        </p:txBody>
      </p:sp>
      <p:sp>
        <p:nvSpPr>
          <p:cNvPr id="6" name="TextBox 5"/>
          <p:cNvSpPr txBox="1"/>
          <p:nvPr/>
        </p:nvSpPr>
        <p:spPr>
          <a:xfrm>
            <a:off x="4724400" y="3886200"/>
            <a:ext cx="4267200" cy="1200329"/>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IRQ handler</a:t>
            </a:r>
          </a:p>
          <a:p>
            <a:pPr marL="285750" indent="-285750">
              <a:buFont typeface="Wingdings" panose="05000000000000000000" pitchFamily="2" charset="2"/>
              <a:buChar char="§"/>
            </a:pPr>
            <a:r>
              <a:rPr lang="en-US" dirty="0"/>
              <a:t>IRQ jitter application (thread</a:t>
            </a:r>
            <a:r>
              <a:rPr lang="en-US" dirty="0" smtClean="0"/>
              <a:t>)</a:t>
            </a:r>
          </a:p>
          <a:p>
            <a:pPr marL="285750" indent="-285750">
              <a:buFont typeface="Wingdings" panose="05000000000000000000" pitchFamily="2" charset="2"/>
              <a:buChar char="§"/>
            </a:pPr>
            <a:r>
              <a:rPr lang="en-US" dirty="0"/>
              <a:t>max jitter application (thread</a:t>
            </a:r>
            <a:r>
              <a:rPr lang="en-US" dirty="0" smtClean="0"/>
              <a:t>)</a:t>
            </a:r>
            <a:endParaRPr lang="en-US" dirty="0"/>
          </a:p>
        </p:txBody>
      </p:sp>
    </p:spTree>
    <p:extLst>
      <p:ext uri="{BB962C8B-B14F-4D97-AF65-F5344CB8AC3E}">
        <p14:creationId xmlns:p14="http://schemas.microsoft.com/office/powerpoint/2010/main" val="167070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add noise</a:t>
            </a:r>
            <a:endParaRPr lang="en-US" dirty="0"/>
          </a:p>
        </p:txBody>
      </p:sp>
      <p:sp>
        <p:nvSpPr>
          <p:cNvPr id="3" name="Content Placeholder 2"/>
          <p:cNvSpPr>
            <a:spLocks noGrp="1"/>
          </p:cNvSpPr>
          <p:nvPr>
            <p:ph idx="1"/>
          </p:nvPr>
        </p:nvSpPr>
        <p:spPr>
          <a:xfrm>
            <a:off x="212446" y="1095375"/>
            <a:ext cx="8674101" cy="2790825"/>
          </a:xfrm>
        </p:spPr>
        <p:txBody>
          <a:bodyPr/>
          <a:lstStyle/>
          <a:p>
            <a:pPr marL="0" indent="0">
              <a:buNone/>
            </a:pPr>
            <a:r>
              <a:rPr lang="en-US" b="0" dirty="0" smtClean="0"/>
              <a:t>Now that we have the core1 environment configured to run the IRQ handler and our jitter monitoring application threads, we turn on a number of noise generating operations to run on core0 so that the usage of core0 stays fully utilized.</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11</a:t>
            </a:fld>
            <a:endParaRPr lang="en-US" dirty="0"/>
          </a:p>
        </p:txBody>
      </p:sp>
      <p:sp>
        <p:nvSpPr>
          <p:cNvPr id="5" name="TextBox 4"/>
          <p:cNvSpPr txBox="1"/>
          <p:nvPr/>
        </p:nvSpPr>
        <p:spPr>
          <a:xfrm>
            <a:off x="152400" y="3886199"/>
            <a:ext cx="4267200" cy="1754326"/>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a:p>
            <a:pPr marL="285750" indent="-285750">
              <a:buFont typeface="Wingdings" panose="05000000000000000000" pitchFamily="2" charset="2"/>
              <a:buChar char="§"/>
            </a:pPr>
            <a:r>
              <a:rPr lang="en-US" dirty="0"/>
              <a:t>e</a:t>
            </a:r>
            <a:r>
              <a:rPr lang="en-US" dirty="0" smtClean="0"/>
              <a:t>xample module/driver</a:t>
            </a:r>
          </a:p>
          <a:p>
            <a:pPr marL="285750" indent="-285750">
              <a:buFont typeface="Wingdings" panose="05000000000000000000" pitchFamily="2" charset="2"/>
              <a:buChar char="§"/>
            </a:pPr>
            <a:r>
              <a:rPr lang="en-US" dirty="0"/>
              <a:t>IRQ jitter application (main</a:t>
            </a:r>
            <a:r>
              <a:rPr lang="en-US" dirty="0" smtClean="0"/>
              <a:t>)</a:t>
            </a:r>
          </a:p>
          <a:p>
            <a:pPr marL="285750" indent="-285750">
              <a:buFont typeface="Wingdings" panose="05000000000000000000" pitchFamily="2" charset="2"/>
              <a:buChar char="§"/>
            </a:pPr>
            <a:r>
              <a:rPr lang="en-US" dirty="0"/>
              <a:t>max jitter application (main</a:t>
            </a:r>
            <a:r>
              <a:rPr lang="en-US" dirty="0" smtClean="0"/>
              <a:t>)</a:t>
            </a:r>
          </a:p>
          <a:p>
            <a:pPr marL="285750" indent="-285750">
              <a:buFont typeface="Wingdings" panose="05000000000000000000" pitchFamily="2" charset="2"/>
              <a:buChar char="§"/>
            </a:pPr>
            <a:r>
              <a:rPr lang="en-US" dirty="0"/>
              <a:t>m</a:t>
            </a:r>
            <a:r>
              <a:rPr lang="en-US" dirty="0" smtClean="0"/>
              <a:t>ultiple noise creating applications</a:t>
            </a:r>
            <a:endParaRPr lang="en-US" dirty="0"/>
          </a:p>
        </p:txBody>
      </p:sp>
      <p:sp>
        <p:nvSpPr>
          <p:cNvPr id="6" name="TextBox 5"/>
          <p:cNvSpPr txBox="1"/>
          <p:nvPr/>
        </p:nvSpPr>
        <p:spPr>
          <a:xfrm>
            <a:off x="4724400" y="3886200"/>
            <a:ext cx="4267200" cy="1200329"/>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IRQ handler</a:t>
            </a:r>
          </a:p>
          <a:p>
            <a:pPr marL="285750" indent="-285750">
              <a:buFont typeface="Wingdings" panose="05000000000000000000" pitchFamily="2" charset="2"/>
              <a:buChar char="§"/>
            </a:pPr>
            <a:r>
              <a:rPr lang="en-US" dirty="0"/>
              <a:t>IRQ jitter application (thread</a:t>
            </a:r>
            <a:r>
              <a:rPr lang="en-US" dirty="0" smtClean="0"/>
              <a:t>)</a:t>
            </a:r>
          </a:p>
          <a:p>
            <a:pPr marL="285750" indent="-285750">
              <a:buFont typeface="Wingdings" panose="05000000000000000000" pitchFamily="2" charset="2"/>
              <a:buChar char="§"/>
            </a:pPr>
            <a:r>
              <a:rPr lang="en-US" dirty="0"/>
              <a:t>max jitter application (thread</a:t>
            </a:r>
            <a:r>
              <a:rPr lang="en-US" dirty="0" smtClean="0"/>
              <a:t>)</a:t>
            </a:r>
            <a:endParaRPr lang="en-US" dirty="0"/>
          </a:p>
        </p:txBody>
      </p:sp>
    </p:spTree>
    <p:extLst>
      <p:ext uri="{BB962C8B-B14F-4D97-AF65-F5344CB8AC3E}">
        <p14:creationId xmlns:p14="http://schemas.microsoft.com/office/powerpoint/2010/main" val="11195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data collection</a:t>
            </a:r>
            <a:endParaRPr lang="en-US" dirty="0"/>
          </a:p>
        </p:txBody>
      </p:sp>
      <p:sp>
        <p:nvSpPr>
          <p:cNvPr id="3" name="Content Placeholder 2"/>
          <p:cNvSpPr>
            <a:spLocks noGrp="1"/>
          </p:cNvSpPr>
          <p:nvPr>
            <p:ph idx="1"/>
          </p:nvPr>
        </p:nvSpPr>
        <p:spPr>
          <a:xfrm>
            <a:off x="212446" y="1095375"/>
            <a:ext cx="8674101" cy="2790824"/>
          </a:xfrm>
        </p:spPr>
        <p:txBody>
          <a:bodyPr>
            <a:normAutofit lnSpcReduction="10000"/>
          </a:bodyPr>
          <a:lstStyle/>
          <a:p>
            <a:pPr marL="0" indent="0">
              <a:buNone/>
            </a:pPr>
            <a:r>
              <a:rPr lang="en-US" sz="2000" b="0" dirty="0" smtClean="0"/>
              <a:t>With a busy </a:t>
            </a:r>
            <a:r>
              <a:rPr lang="en-US" sz="2000" b="0" dirty="0" err="1" smtClean="0"/>
              <a:t>linux</a:t>
            </a:r>
            <a:r>
              <a:rPr lang="en-US" sz="2000" b="0" dirty="0" smtClean="0"/>
              <a:t> system up and running on core0 and our data collection applications running on core1, we can allow the environment to collect statistics over a long period of time.  We collect the latency that is observed from the IRQ hardware assertion to the IRQ handler execution, then we measure the time from the IRQ handler back to the driver read operation wake up, when the driver begins running again, and then we measure how long it takes for the application to resume execution after the driver read() operation returns following the IRQ wake up event.  See these results on the next slide.</a:t>
            </a:r>
            <a:endParaRPr lang="en-US" sz="2000"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12</a:t>
            </a:fld>
            <a:endParaRPr lang="en-US" dirty="0"/>
          </a:p>
        </p:txBody>
      </p:sp>
      <p:sp>
        <p:nvSpPr>
          <p:cNvPr id="5" name="TextBox 4"/>
          <p:cNvSpPr txBox="1"/>
          <p:nvPr/>
        </p:nvSpPr>
        <p:spPr>
          <a:xfrm>
            <a:off x="152400" y="3886199"/>
            <a:ext cx="4267200" cy="1754326"/>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a:p>
            <a:pPr marL="285750" indent="-285750">
              <a:buFont typeface="Wingdings" panose="05000000000000000000" pitchFamily="2" charset="2"/>
              <a:buChar char="§"/>
            </a:pPr>
            <a:r>
              <a:rPr lang="en-US" dirty="0"/>
              <a:t>e</a:t>
            </a:r>
            <a:r>
              <a:rPr lang="en-US" dirty="0" smtClean="0"/>
              <a:t>xample module/driver</a:t>
            </a:r>
          </a:p>
          <a:p>
            <a:pPr marL="285750" indent="-285750">
              <a:buFont typeface="Wingdings" panose="05000000000000000000" pitchFamily="2" charset="2"/>
              <a:buChar char="§"/>
            </a:pPr>
            <a:r>
              <a:rPr lang="en-US" dirty="0"/>
              <a:t>IRQ jitter application (main</a:t>
            </a:r>
            <a:r>
              <a:rPr lang="en-US" dirty="0" smtClean="0"/>
              <a:t>)</a:t>
            </a:r>
          </a:p>
          <a:p>
            <a:pPr marL="285750" indent="-285750">
              <a:buFont typeface="Wingdings" panose="05000000000000000000" pitchFamily="2" charset="2"/>
              <a:buChar char="§"/>
            </a:pPr>
            <a:r>
              <a:rPr lang="en-US" dirty="0"/>
              <a:t>max jitter application (main</a:t>
            </a:r>
            <a:r>
              <a:rPr lang="en-US" dirty="0" smtClean="0"/>
              <a:t>)</a:t>
            </a:r>
          </a:p>
          <a:p>
            <a:pPr marL="285750" indent="-285750">
              <a:buFont typeface="Wingdings" panose="05000000000000000000" pitchFamily="2" charset="2"/>
              <a:buChar char="§"/>
            </a:pPr>
            <a:r>
              <a:rPr lang="en-US" dirty="0"/>
              <a:t>m</a:t>
            </a:r>
            <a:r>
              <a:rPr lang="en-US" dirty="0" smtClean="0"/>
              <a:t>ultiple noise creating applications</a:t>
            </a:r>
            <a:endParaRPr lang="en-US" dirty="0"/>
          </a:p>
        </p:txBody>
      </p:sp>
      <p:sp>
        <p:nvSpPr>
          <p:cNvPr id="6" name="TextBox 5"/>
          <p:cNvSpPr txBox="1"/>
          <p:nvPr/>
        </p:nvSpPr>
        <p:spPr>
          <a:xfrm>
            <a:off x="4724400" y="3886200"/>
            <a:ext cx="4267200" cy="1200329"/>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IRQ handler</a:t>
            </a:r>
          </a:p>
          <a:p>
            <a:pPr marL="285750" indent="-285750">
              <a:buFont typeface="Wingdings" panose="05000000000000000000" pitchFamily="2" charset="2"/>
              <a:buChar char="§"/>
            </a:pPr>
            <a:r>
              <a:rPr lang="en-US" dirty="0"/>
              <a:t>IRQ jitter application (thread</a:t>
            </a:r>
            <a:r>
              <a:rPr lang="en-US" dirty="0" smtClean="0"/>
              <a:t>)</a:t>
            </a:r>
          </a:p>
          <a:p>
            <a:pPr marL="285750" indent="-285750">
              <a:buFont typeface="Wingdings" panose="05000000000000000000" pitchFamily="2" charset="2"/>
              <a:buChar char="§"/>
            </a:pPr>
            <a:r>
              <a:rPr lang="en-US" dirty="0"/>
              <a:t>max jitter application (thread</a:t>
            </a:r>
            <a:r>
              <a:rPr lang="en-US" dirty="0" smtClean="0"/>
              <a:t>)</a:t>
            </a:r>
            <a:endParaRPr lang="en-US" dirty="0"/>
          </a:p>
        </p:txBody>
      </p:sp>
    </p:spTree>
    <p:extLst>
      <p:ext uri="{BB962C8B-B14F-4D97-AF65-F5344CB8AC3E}">
        <p14:creationId xmlns:p14="http://schemas.microsoft.com/office/powerpoint/2010/main" val="305805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a:t>
            </a:r>
            <a:endParaRPr lang="en-US" dirty="0"/>
          </a:p>
        </p:txBody>
      </p:sp>
      <p:graphicFrame>
        <p:nvGraphicFramePr>
          <p:cNvPr id="58" name="Content Placeholder 57"/>
          <p:cNvGraphicFramePr>
            <a:graphicFrameLocks noGrp="1"/>
          </p:cNvGraphicFramePr>
          <p:nvPr>
            <p:ph idx="1"/>
            <p:extLst>
              <p:ext uri="{D42A27DB-BD31-4B8C-83A1-F6EECF244321}">
                <p14:modId xmlns:p14="http://schemas.microsoft.com/office/powerpoint/2010/main" val="3170133319"/>
              </p:ext>
            </p:extLst>
          </p:nvPr>
        </p:nvGraphicFramePr>
        <p:xfrm>
          <a:off x="4648200" y="1219200"/>
          <a:ext cx="4340224" cy="2003184"/>
        </p:xfrm>
        <a:graphic>
          <a:graphicData uri="http://schemas.openxmlformats.org/drawingml/2006/table">
            <a:tbl>
              <a:tblPr>
                <a:tableStyleId>{5C22544A-7EE6-4342-B048-85BDC9FD1C3A}</a:tableStyleId>
              </a:tblPr>
              <a:tblGrid>
                <a:gridCol w="1135136"/>
                <a:gridCol w="801272"/>
                <a:gridCol w="801272"/>
                <a:gridCol w="801272"/>
                <a:gridCol w="801272"/>
              </a:tblGrid>
              <a:tr h="250398">
                <a:tc>
                  <a:txBody>
                    <a:bodyPr/>
                    <a:lstStyle/>
                    <a:p>
                      <a:pPr algn="ctr" fontAlgn="b"/>
                      <a:endParaRPr lang="en-US" sz="1400" b="0" i="0" u="none" strike="noStrike">
                        <a:solidFill>
                          <a:srgbClr val="000000"/>
                        </a:solidFill>
                        <a:effectLst/>
                        <a:latin typeface="Calibri"/>
                      </a:endParaRPr>
                    </a:p>
                  </a:txBody>
                  <a:tcPr marL="12520" marR="12520" marT="12520" marB="0" anchor="b"/>
                </a:tc>
                <a:tc gridSpan="2">
                  <a:txBody>
                    <a:bodyPr/>
                    <a:lstStyle/>
                    <a:p>
                      <a:pPr algn="ctr" fontAlgn="b"/>
                      <a:r>
                        <a:rPr lang="en-US" sz="1400" u="none" strike="noStrike">
                          <a:effectLst/>
                        </a:rPr>
                        <a:t>ISOL</a:t>
                      </a:r>
                      <a:endParaRPr lang="en-US" sz="1400" b="0" i="0" u="none" strike="noStrike">
                        <a:solidFill>
                          <a:srgbClr val="000000"/>
                        </a:solidFill>
                        <a:effectLst/>
                        <a:latin typeface="Calibri"/>
                      </a:endParaRPr>
                    </a:p>
                  </a:txBody>
                  <a:tcPr marL="12520" marR="12520" marT="12520" marB="0" anchor="b"/>
                </a:tc>
                <a:tc hMerge="1">
                  <a:txBody>
                    <a:bodyPr/>
                    <a:lstStyle/>
                    <a:p>
                      <a:endParaRPr lang="en-US"/>
                    </a:p>
                  </a:txBody>
                  <a:tcPr/>
                </a:tc>
                <a:tc gridSpan="2">
                  <a:txBody>
                    <a:bodyPr/>
                    <a:lstStyle/>
                    <a:p>
                      <a:pPr algn="ctr" fontAlgn="b"/>
                      <a:r>
                        <a:rPr lang="en-US" sz="1400" u="none" strike="noStrike">
                          <a:effectLst/>
                        </a:rPr>
                        <a:t>ISOL NOHZ_FULL</a:t>
                      </a:r>
                      <a:endParaRPr lang="en-US" sz="1400" b="0" i="0" u="none" strike="noStrike">
                        <a:solidFill>
                          <a:srgbClr val="000000"/>
                        </a:solidFill>
                        <a:effectLst/>
                        <a:latin typeface="Calibri"/>
                      </a:endParaRPr>
                    </a:p>
                  </a:txBody>
                  <a:tcPr marL="12520" marR="12520" marT="12520" marB="0" anchor="b"/>
                </a:tc>
                <a:tc hMerge="1">
                  <a:txBody>
                    <a:bodyPr/>
                    <a:lstStyle/>
                    <a:p>
                      <a:endParaRPr lang="en-US"/>
                    </a:p>
                  </a:txBody>
                  <a:tcPr/>
                </a:tc>
              </a:tr>
              <a:tr h="250398">
                <a:tc>
                  <a:txBody>
                    <a:bodyPr/>
                    <a:lstStyle/>
                    <a:p>
                      <a:pPr algn="ctr" fontAlgn="b"/>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MIN</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MAX</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MIN</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 MAX</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A</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1.9us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45us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1.8us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65us</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B</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6us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74us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10us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80us</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C</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1.6us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60us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1.6us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60us</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D</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100us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100us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100us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100us</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E</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59us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142us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32us</a:t>
                      </a:r>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162us</a:t>
                      </a:r>
                      <a:endParaRPr lang="en-US" sz="1400" b="0" i="0" u="none" strike="noStrike">
                        <a:solidFill>
                          <a:srgbClr val="000000"/>
                        </a:solidFill>
                        <a:effectLst/>
                        <a:latin typeface="Calibri"/>
                      </a:endParaRPr>
                    </a:p>
                  </a:txBody>
                  <a:tcPr marL="12520" marR="12520" marT="12520" marB="0" anchor="b"/>
                </a:tc>
              </a:tr>
              <a:tr h="250398">
                <a:tc>
                  <a:txBody>
                    <a:bodyPr/>
                    <a:lstStyle/>
                    <a:p>
                      <a:pPr algn="ctr" fontAlgn="b"/>
                      <a:r>
                        <a:rPr lang="en-US" sz="1400" u="none" strike="noStrike">
                          <a:effectLst/>
                        </a:rPr>
                        <a:t>APP JITTER</a:t>
                      </a:r>
                      <a:endParaRPr lang="en-US" sz="1400" b="0" i="0" u="none" strike="noStrike">
                        <a:solidFill>
                          <a:srgbClr val="000000"/>
                        </a:solidFill>
                        <a:effectLst/>
                        <a:latin typeface="Calibri"/>
                      </a:endParaRPr>
                    </a:p>
                  </a:txBody>
                  <a:tcPr marL="12520" marR="12520" marT="12520" marB="0" anchor="b"/>
                </a:tc>
                <a:tc>
                  <a:txBody>
                    <a:bodyPr/>
                    <a:lstStyle/>
                    <a:p>
                      <a:pPr algn="ctr" fontAlgn="b"/>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a:effectLst/>
                        </a:rPr>
                        <a:t>158us</a:t>
                      </a:r>
                      <a:endParaRPr lang="en-US" sz="1400" b="0" i="0" u="none" strike="noStrike">
                        <a:solidFill>
                          <a:srgbClr val="000000"/>
                        </a:solidFill>
                        <a:effectLst/>
                        <a:latin typeface="Calibri"/>
                      </a:endParaRPr>
                    </a:p>
                  </a:txBody>
                  <a:tcPr marL="12520" marR="12520" marT="12520" marB="0" anchor="b"/>
                </a:tc>
                <a:tc>
                  <a:txBody>
                    <a:bodyPr/>
                    <a:lstStyle/>
                    <a:p>
                      <a:pPr algn="ctr" fontAlgn="b"/>
                      <a:endParaRPr lang="en-US" sz="1400" b="0" i="0" u="none" strike="noStrike">
                        <a:solidFill>
                          <a:srgbClr val="000000"/>
                        </a:solidFill>
                        <a:effectLst/>
                        <a:latin typeface="Calibri"/>
                      </a:endParaRPr>
                    </a:p>
                  </a:txBody>
                  <a:tcPr marL="12520" marR="12520" marT="12520" marB="0" anchor="b"/>
                </a:tc>
                <a:tc>
                  <a:txBody>
                    <a:bodyPr/>
                    <a:lstStyle/>
                    <a:p>
                      <a:pPr algn="ctr" fontAlgn="b"/>
                      <a:r>
                        <a:rPr lang="en-US" sz="1400" u="none" strike="noStrike" dirty="0">
                          <a:effectLst/>
                        </a:rPr>
                        <a:t>166us</a:t>
                      </a:r>
                      <a:endParaRPr lang="en-US" sz="1400" b="0" i="0" u="none" strike="noStrike" dirty="0">
                        <a:solidFill>
                          <a:srgbClr val="000000"/>
                        </a:solidFill>
                        <a:effectLst/>
                        <a:latin typeface="Calibri"/>
                      </a:endParaRPr>
                    </a:p>
                  </a:txBody>
                  <a:tcPr marL="12520" marR="12520" marT="12520" marB="0" anchor="b"/>
                </a:tc>
              </a:tr>
            </a:tbl>
          </a:graphicData>
        </a:graphic>
      </p:graphicFrame>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13</a:t>
            </a:fld>
            <a:endParaRPr lang="en-US" dirty="0"/>
          </a:p>
        </p:txBody>
      </p:sp>
      <p:sp>
        <p:nvSpPr>
          <p:cNvPr id="5" name="TextBox 4"/>
          <p:cNvSpPr txBox="1"/>
          <p:nvPr/>
        </p:nvSpPr>
        <p:spPr>
          <a:xfrm>
            <a:off x="608079" y="3810000"/>
            <a:ext cx="1601721" cy="276999"/>
          </a:xfrm>
          <a:prstGeom prst="rect">
            <a:avLst/>
          </a:prstGeom>
          <a:noFill/>
        </p:spPr>
        <p:txBody>
          <a:bodyPr wrap="none" rtlCol="0">
            <a:spAutoFit/>
          </a:bodyPr>
          <a:lstStyle/>
          <a:p>
            <a:r>
              <a:rPr lang="en-US" sz="1200" dirty="0" smtClean="0"/>
              <a:t>IRQ Hardware Event</a:t>
            </a:r>
            <a:endParaRPr lang="en-US" sz="1200" dirty="0"/>
          </a:p>
        </p:txBody>
      </p:sp>
      <p:sp>
        <p:nvSpPr>
          <p:cNvPr id="6" name="TextBox 5"/>
          <p:cNvSpPr txBox="1"/>
          <p:nvPr/>
        </p:nvSpPr>
        <p:spPr>
          <a:xfrm>
            <a:off x="769982" y="4038600"/>
            <a:ext cx="1439818" cy="276999"/>
          </a:xfrm>
          <a:prstGeom prst="rect">
            <a:avLst/>
          </a:prstGeom>
          <a:noFill/>
        </p:spPr>
        <p:txBody>
          <a:bodyPr wrap="none" rtlCol="0">
            <a:spAutoFit/>
          </a:bodyPr>
          <a:lstStyle/>
          <a:p>
            <a:r>
              <a:rPr lang="en-US" sz="1200" dirty="0" smtClean="0"/>
              <a:t>IRQ Handler Entry</a:t>
            </a:r>
            <a:endParaRPr lang="en-US" sz="1200" dirty="0"/>
          </a:p>
        </p:txBody>
      </p:sp>
      <p:sp>
        <p:nvSpPr>
          <p:cNvPr id="7" name="TextBox 6"/>
          <p:cNvSpPr txBox="1"/>
          <p:nvPr/>
        </p:nvSpPr>
        <p:spPr>
          <a:xfrm>
            <a:off x="2159140" y="4267200"/>
            <a:ext cx="1193660" cy="276999"/>
          </a:xfrm>
          <a:prstGeom prst="rect">
            <a:avLst/>
          </a:prstGeom>
          <a:noFill/>
        </p:spPr>
        <p:txBody>
          <a:bodyPr wrap="none" rtlCol="0">
            <a:spAutoFit/>
          </a:bodyPr>
          <a:lstStyle/>
          <a:p>
            <a:r>
              <a:rPr lang="en-US" sz="1200" dirty="0" smtClean="0"/>
              <a:t>Driver Wakeup</a:t>
            </a:r>
            <a:endParaRPr lang="en-US" sz="1200" dirty="0"/>
          </a:p>
        </p:txBody>
      </p:sp>
      <p:sp>
        <p:nvSpPr>
          <p:cNvPr id="8" name="TextBox 7"/>
          <p:cNvSpPr txBox="1"/>
          <p:nvPr/>
        </p:nvSpPr>
        <p:spPr>
          <a:xfrm>
            <a:off x="3429000" y="4495800"/>
            <a:ext cx="1386470" cy="276999"/>
          </a:xfrm>
          <a:prstGeom prst="rect">
            <a:avLst/>
          </a:prstGeom>
          <a:noFill/>
        </p:spPr>
        <p:txBody>
          <a:bodyPr wrap="none" rtlCol="0">
            <a:spAutoFit/>
          </a:bodyPr>
          <a:lstStyle/>
          <a:p>
            <a:r>
              <a:rPr lang="en-US" sz="1200" dirty="0" smtClean="0"/>
              <a:t>Application Active</a:t>
            </a:r>
            <a:endParaRPr lang="en-US" sz="1200" dirty="0"/>
          </a:p>
        </p:txBody>
      </p:sp>
      <p:sp>
        <p:nvSpPr>
          <p:cNvPr id="9" name="Rectangle 8"/>
          <p:cNvSpPr/>
          <p:nvPr/>
        </p:nvSpPr>
        <p:spPr bwMode="auto">
          <a:xfrm>
            <a:off x="381000" y="5105400"/>
            <a:ext cx="4191000"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IRQ</a:t>
            </a:r>
            <a:endParaRPr kumimoji="0" lang="en-US" sz="12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24048"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IRQ Handler</a:t>
            </a:r>
            <a:endParaRPr kumimoji="0" lang="en-US" sz="12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1991156"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Driver</a:t>
            </a:r>
            <a:endParaRPr kumimoji="0" lang="en-US" sz="12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296512"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Application</a:t>
            </a:r>
            <a:endParaRPr kumimoji="0" lang="en-US" sz="1200" b="0"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4572000" y="5105400"/>
            <a:ext cx="4191000"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IRQ</a:t>
            </a:r>
            <a:endParaRPr kumimoji="0" lang="en-US" sz="12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876800"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IRQ Handler</a:t>
            </a:r>
            <a:endParaRPr kumimoji="0" lang="en-US" sz="12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6182156"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Driver</a:t>
            </a:r>
            <a:endParaRPr kumimoji="0" lang="en-US" sz="1200" b="0" i="0" u="none" strike="noStrike" cap="none" normalizeH="0" baseline="0" dirty="0" smtClean="0">
              <a:ln>
                <a:noFill/>
              </a:ln>
              <a:solidFill>
                <a:schemeClr val="tx1"/>
              </a:solidFill>
              <a:effectLst/>
              <a:latin typeface="Arial" charset="0"/>
            </a:endParaRPr>
          </a:p>
        </p:txBody>
      </p:sp>
      <p:sp>
        <p:nvSpPr>
          <p:cNvPr id="20" name="Rectangle 19"/>
          <p:cNvSpPr/>
          <p:nvPr/>
        </p:nvSpPr>
        <p:spPr bwMode="auto">
          <a:xfrm>
            <a:off x="7487512" y="4876800"/>
            <a:ext cx="1128552" cy="228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Application</a:t>
            </a:r>
            <a:endParaRPr kumimoji="0" lang="en-US" sz="1200" b="0" i="0" u="none" strike="noStrike" cap="none" normalizeH="0" baseline="0" dirty="0" smtClean="0">
              <a:ln>
                <a:noFill/>
              </a:ln>
              <a:solidFill>
                <a:schemeClr val="tx1"/>
              </a:solidFill>
              <a:effectLst/>
              <a:latin typeface="Arial" charset="0"/>
            </a:endParaRPr>
          </a:p>
        </p:txBody>
      </p:sp>
      <p:cxnSp>
        <p:nvCxnSpPr>
          <p:cNvPr id="22" name="Elbow Connector 21"/>
          <p:cNvCxnSpPr>
            <a:stCxn id="9" idx="1"/>
            <a:endCxn id="5" idx="1"/>
          </p:cNvCxnSpPr>
          <p:nvPr/>
        </p:nvCxnSpPr>
        <p:spPr bwMode="auto">
          <a:xfrm rot="10800000" flipH="1">
            <a:off x="380999" y="3948500"/>
            <a:ext cx="227079" cy="1271200"/>
          </a:xfrm>
          <a:prstGeom prst="bentConnector3">
            <a:avLst>
              <a:gd name="adj1" fmla="val -29609"/>
            </a:avLst>
          </a:prstGeom>
          <a:solidFill>
            <a:schemeClr val="accent1"/>
          </a:solidFill>
          <a:ln w="9525" cap="flat" cmpd="sng" algn="ctr">
            <a:solidFill>
              <a:schemeClr val="tx1"/>
            </a:solidFill>
            <a:prstDash val="solid"/>
            <a:round/>
            <a:headEnd type="none" w="med" len="med"/>
            <a:tailEnd type="none"/>
          </a:ln>
          <a:effectLst/>
        </p:spPr>
      </p:cxnSp>
      <p:cxnSp>
        <p:nvCxnSpPr>
          <p:cNvPr id="23" name="Elbow Connector 22"/>
          <p:cNvCxnSpPr>
            <a:stCxn id="12" idx="1"/>
            <a:endCxn id="6" idx="1"/>
          </p:cNvCxnSpPr>
          <p:nvPr/>
        </p:nvCxnSpPr>
        <p:spPr bwMode="auto">
          <a:xfrm rot="10800000" flipH="1">
            <a:off x="624048" y="4177100"/>
            <a:ext cx="145934" cy="814000"/>
          </a:xfrm>
          <a:prstGeom prst="bentConnector3">
            <a:avLst>
              <a:gd name="adj1" fmla="val -46072"/>
            </a:avLst>
          </a:prstGeom>
          <a:solidFill>
            <a:schemeClr val="accent1"/>
          </a:solidFill>
          <a:ln w="9525" cap="flat" cmpd="sng" algn="ctr">
            <a:solidFill>
              <a:schemeClr val="tx1"/>
            </a:solidFill>
            <a:prstDash val="solid"/>
            <a:round/>
            <a:headEnd type="none" w="med" len="med"/>
            <a:tailEnd type="none"/>
          </a:ln>
          <a:effectLst/>
        </p:spPr>
      </p:cxnSp>
      <p:cxnSp>
        <p:nvCxnSpPr>
          <p:cNvPr id="26" name="Elbow Connector 25"/>
          <p:cNvCxnSpPr>
            <a:stCxn id="15" idx="1"/>
            <a:endCxn id="7" idx="1"/>
          </p:cNvCxnSpPr>
          <p:nvPr/>
        </p:nvCxnSpPr>
        <p:spPr bwMode="auto">
          <a:xfrm rot="10800000" flipH="1">
            <a:off x="1991156" y="4405700"/>
            <a:ext cx="167984" cy="585400"/>
          </a:xfrm>
          <a:prstGeom prst="bentConnector3">
            <a:avLst>
              <a:gd name="adj1" fmla="val -40024"/>
            </a:avLst>
          </a:prstGeom>
          <a:solidFill>
            <a:schemeClr val="accent1"/>
          </a:solidFill>
          <a:ln w="9525" cap="flat" cmpd="sng" algn="ctr">
            <a:solidFill>
              <a:schemeClr val="tx1"/>
            </a:solidFill>
            <a:prstDash val="solid"/>
            <a:round/>
            <a:headEnd type="none" w="med" len="med"/>
            <a:tailEnd type="none"/>
          </a:ln>
          <a:effectLst/>
        </p:spPr>
      </p:cxnSp>
      <p:cxnSp>
        <p:nvCxnSpPr>
          <p:cNvPr id="32" name="Elbow Connector 31"/>
          <p:cNvCxnSpPr>
            <a:stCxn id="16" idx="1"/>
            <a:endCxn id="8" idx="1"/>
          </p:cNvCxnSpPr>
          <p:nvPr/>
        </p:nvCxnSpPr>
        <p:spPr bwMode="auto">
          <a:xfrm rot="10800000" flipH="1">
            <a:off x="3296512" y="4634300"/>
            <a:ext cx="132488" cy="356800"/>
          </a:xfrm>
          <a:prstGeom prst="bentConnector3">
            <a:avLst>
              <a:gd name="adj1" fmla="val -50749"/>
            </a:avLst>
          </a:prstGeom>
          <a:solidFill>
            <a:schemeClr val="accent1"/>
          </a:solidFill>
          <a:ln w="9525" cap="flat" cmpd="sng" algn="ctr">
            <a:solidFill>
              <a:schemeClr val="tx1"/>
            </a:solidFill>
            <a:prstDash val="solid"/>
            <a:round/>
            <a:headEnd type="none" w="med" len="med"/>
            <a:tailEnd type="none"/>
          </a:ln>
          <a:effectLst/>
        </p:spPr>
      </p:cxnSp>
      <p:sp>
        <p:nvSpPr>
          <p:cNvPr id="42" name="Right Brace 41"/>
          <p:cNvSpPr/>
          <p:nvPr/>
        </p:nvSpPr>
        <p:spPr bwMode="auto">
          <a:xfrm rot="5400000">
            <a:off x="2545391" y="4887681"/>
            <a:ext cx="196884" cy="1305355"/>
          </a:xfrm>
          <a:prstGeom prst="rightBrace">
            <a:avLst>
              <a:gd name="adj1" fmla="val 57388"/>
              <a:gd name="adj2" fmla="val 428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ight Brace 43"/>
          <p:cNvSpPr/>
          <p:nvPr/>
        </p:nvSpPr>
        <p:spPr bwMode="auto">
          <a:xfrm rot="5400000">
            <a:off x="1209159" y="4856805"/>
            <a:ext cx="196883" cy="1367107"/>
          </a:xfrm>
          <a:prstGeom prst="rightBrace">
            <a:avLst>
              <a:gd name="adj1" fmla="val 57388"/>
              <a:gd name="adj2" fmla="val 428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ight Brace 44"/>
          <p:cNvSpPr/>
          <p:nvPr/>
        </p:nvSpPr>
        <p:spPr bwMode="auto">
          <a:xfrm rot="5400000">
            <a:off x="404080" y="5418834"/>
            <a:ext cx="196885" cy="243050"/>
          </a:xfrm>
          <a:prstGeom prst="rightBrace">
            <a:avLst>
              <a:gd name="adj1" fmla="val 57388"/>
              <a:gd name="adj2" fmla="val 428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6" name="Right Brace 45"/>
          <p:cNvSpPr/>
          <p:nvPr/>
        </p:nvSpPr>
        <p:spPr bwMode="auto">
          <a:xfrm rot="5400000">
            <a:off x="2378056" y="3825857"/>
            <a:ext cx="196883" cy="4191003"/>
          </a:xfrm>
          <a:prstGeom prst="rightBrace">
            <a:avLst>
              <a:gd name="adj1" fmla="val 57388"/>
              <a:gd name="adj2" fmla="val 428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ight Brace 46"/>
          <p:cNvSpPr/>
          <p:nvPr/>
        </p:nvSpPr>
        <p:spPr bwMode="auto">
          <a:xfrm rot="5400000">
            <a:off x="2682857" y="4130657"/>
            <a:ext cx="196883" cy="4191003"/>
          </a:xfrm>
          <a:prstGeom prst="rightBrace">
            <a:avLst>
              <a:gd name="adj1" fmla="val 57388"/>
              <a:gd name="adj2" fmla="val 428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TextBox 51"/>
          <p:cNvSpPr txBox="1"/>
          <p:nvPr/>
        </p:nvSpPr>
        <p:spPr>
          <a:xfrm>
            <a:off x="381000" y="5590401"/>
            <a:ext cx="287258" cy="276999"/>
          </a:xfrm>
          <a:prstGeom prst="rect">
            <a:avLst/>
          </a:prstGeom>
          <a:noFill/>
        </p:spPr>
        <p:txBody>
          <a:bodyPr wrap="none" rtlCol="0">
            <a:spAutoFit/>
          </a:bodyPr>
          <a:lstStyle/>
          <a:p>
            <a:r>
              <a:rPr lang="en-US" sz="1200" dirty="0" smtClean="0"/>
              <a:t>A</a:t>
            </a:r>
            <a:endParaRPr lang="en-US" sz="1200" dirty="0"/>
          </a:p>
        </p:txBody>
      </p:sp>
      <p:sp>
        <p:nvSpPr>
          <p:cNvPr id="53" name="TextBox 52"/>
          <p:cNvSpPr txBox="1"/>
          <p:nvPr/>
        </p:nvSpPr>
        <p:spPr>
          <a:xfrm>
            <a:off x="1295400" y="5590401"/>
            <a:ext cx="287258" cy="276999"/>
          </a:xfrm>
          <a:prstGeom prst="rect">
            <a:avLst/>
          </a:prstGeom>
          <a:noFill/>
        </p:spPr>
        <p:txBody>
          <a:bodyPr wrap="none" rtlCol="0">
            <a:spAutoFit/>
          </a:bodyPr>
          <a:lstStyle/>
          <a:p>
            <a:r>
              <a:rPr lang="en-US" sz="1200" dirty="0" smtClean="0"/>
              <a:t>B</a:t>
            </a:r>
            <a:endParaRPr lang="en-US" sz="1200" dirty="0"/>
          </a:p>
        </p:txBody>
      </p:sp>
      <p:sp>
        <p:nvSpPr>
          <p:cNvPr id="54" name="TextBox 53"/>
          <p:cNvSpPr txBox="1"/>
          <p:nvPr/>
        </p:nvSpPr>
        <p:spPr>
          <a:xfrm>
            <a:off x="2608342" y="5590401"/>
            <a:ext cx="295274" cy="276999"/>
          </a:xfrm>
          <a:prstGeom prst="rect">
            <a:avLst/>
          </a:prstGeom>
          <a:noFill/>
        </p:spPr>
        <p:txBody>
          <a:bodyPr wrap="none" rtlCol="0">
            <a:spAutoFit/>
          </a:bodyPr>
          <a:lstStyle/>
          <a:p>
            <a:r>
              <a:rPr lang="en-US" sz="1200" dirty="0"/>
              <a:t>C</a:t>
            </a:r>
          </a:p>
        </p:txBody>
      </p:sp>
      <p:sp>
        <p:nvSpPr>
          <p:cNvPr id="55" name="TextBox 54"/>
          <p:cNvSpPr txBox="1"/>
          <p:nvPr/>
        </p:nvSpPr>
        <p:spPr>
          <a:xfrm>
            <a:off x="2676526" y="5971401"/>
            <a:ext cx="295274" cy="276999"/>
          </a:xfrm>
          <a:prstGeom prst="rect">
            <a:avLst/>
          </a:prstGeom>
          <a:noFill/>
        </p:spPr>
        <p:txBody>
          <a:bodyPr wrap="none" rtlCol="0">
            <a:spAutoFit/>
          </a:bodyPr>
          <a:lstStyle/>
          <a:p>
            <a:r>
              <a:rPr lang="en-US" sz="1200" dirty="0" smtClean="0"/>
              <a:t>D</a:t>
            </a:r>
            <a:endParaRPr lang="en-US" sz="1200" dirty="0"/>
          </a:p>
        </p:txBody>
      </p:sp>
      <p:sp>
        <p:nvSpPr>
          <p:cNvPr id="56" name="TextBox 55"/>
          <p:cNvSpPr txBox="1"/>
          <p:nvPr/>
        </p:nvSpPr>
        <p:spPr>
          <a:xfrm>
            <a:off x="2981326" y="6276201"/>
            <a:ext cx="287258" cy="276999"/>
          </a:xfrm>
          <a:prstGeom prst="rect">
            <a:avLst/>
          </a:prstGeom>
          <a:noFill/>
        </p:spPr>
        <p:txBody>
          <a:bodyPr wrap="none" rtlCol="0">
            <a:spAutoFit/>
          </a:bodyPr>
          <a:lstStyle/>
          <a:p>
            <a:r>
              <a:rPr lang="en-US" sz="1200" dirty="0"/>
              <a:t>E</a:t>
            </a:r>
            <a:endParaRPr lang="en-US" sz="1200" dirty="0"/>
          </a:p>
        </p:txBody>
      </p:sp>
      <p:sp>
        <p:nvSpPr>
          <p:cNvPr id="57" name="TextBox 56"/>
          <p:cNvSpPr txBox="1"/>
          <p:nvPr/>
        </p:nvSpPr>
        <p:spPr>
          <a:xfrm>
            <a:off x="4876800" y="5419635"/>
            <a:ext cx="3352800" cy="1107996"/>
          </a:xfrm>
          <a:prstGeom prst="rect">
            <a:avLst/>
          </a:prstGeom>
          <a:noFill/>
        </p:spPr>
        <p:txBody>
          <a:bodyPr wrap="square" rtlCol="0">
            <a:spAutoFit/>
          </a:bodyPr>
          <a:lstStyle/>
          <a:p>
            <a:r>
              <a:rPr lang="en-US" sz="1100" dirty="0" smtClean="0"/>
              <a:t>LEGEND</a:t>
            </a:r>
          </a:p>
          <a:p>
            <a:r>
              <a:rPr lang="en-US" sz="1100" dirty="0" smtClean="0"/>
              <a:t>A = IRQ </a:t>
            </a:r>
            <a:r>
              <a:rPr lang="en-US" sz="1100" dirty="0"/>
              <a:t>H</a:t>
            </a:r>
            <a:r>
              <a:rPr lang="en-US" sz="1100" dirty="0" smtClean="0"/>
              <a:t>ardware Event to IRQ Handler Entry</a:t>
            </a:r>
          </a:p>
          <a:p>
            <a:r>
              <a:rPr lang="en-US" sz="1100" dirty="0" smtClean="0"/>
              <a:t>B = IRQ Handler Entry to Driver Wakeup</a:t>
            </a:r>
          </a:p>
          <a:p>
            <a:r>
              <a:rPr lang="en-US" sz="1100" dirty="0" smtClean="0"/>
              <a:t>C = Driver Wakeup to Application Active</a:t>
            </a:r>
          </a:p>
          <a:p>
            <a:r>
              <a:rPr lang="en-US" sz="1100" dirty="0" smtClean="0"/>
              <a:t>D = IRQ Hardware Event reoccurrence</a:t>
            </a:r>
          </a:p>
          <a:p>
            <a:r>
              <a:rPr lang="en-US" sz="1100" dirty="0" smtClean="0"/>
              <a:t>E = IRQ Handler Entry reoccurrence</a:t>
            </a:r>
            <a:endParaRPr lang="en-US" sz="1100" dirty="0"/>
          </a:p>
        </p:txBody>
      </p:sp>
      <p:sp>
        <p:nvSpPr>
          <p:cNvPr id="59" name="TextBox 58"/>
          <p:cNvSpPr txBox="1"/>
          <p:nvPr/>
        </p:nvSpPr>
        <p:spPr>
          <a:xfrm>
            <a:off x="0" y="914400"/>
            <a:ext cx="4572000" cy="2585323"/>
          </a:xfrm>
          <a:prstGeom prst="rect">
            <a:avLst/>
          </a:prstGeom>
          <a:noFill/>
        </p:spPr>
        <p:txBody>
          <a:bodyPr wrap="square" rtlCol="0">
            <a:spAutoFit/>
          </a:bodyPr>
          <a:lstStyle/>
          <a:p>
            <a:r>
              <a:rPr lang="en-US" dirty="0" smtClean="0"/>
              <a:t>The results on the right show the maximum and minimum timing that was captured during test execution.  Items A thru E correspond to the events in the diagram illustrated below.  The APP JITTER represents the jitter that is seen by the max jitter application that loads a thread onto core1 and continuously loops while reading the delay from a hardware timer.</a:t>
            </a:r>
            <a:endParaRPr lang="en-US" dirty="0"/>
          </a:p>
        </p:txBody>
      </p:sp>
    </p:spTree>
    <p:extLst>
      <p:ext uri="{BB962C8B-B14F-4D97-AF65-F5344CB8AC3E}">
        <p14:creationId xmlns:p14="http://schemas.microsoft.com/office/powerpoint/2010/main" val="343204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0" dirty="0" smtClean="0"/>
              <a:t>What this example demonstrates is that multiple threads can be run on core1 of the Cortex A9 cluster using IRQ affinity, core isolation and core affinity to allow reasonably deterministic responses to real time hardware events.  The worst case jitter that was witnessed by the example was about 162us for the real time sensitive threads which you can see in the IRQ handler reoccurrence jitter.  The isolated jitter measurement thread also witnessed a 166us worst case jitter.  So for a 100us event as we’ve demonstrated in this example, the amount of spare processing time on core1 is quite limited, but for events of 1ms or longer, substantial amounts of core1 processing time could be leveraged by other threads that crowd onto that core along with the real time sensitive threads.</a:t>
            </a:r>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14</a:t>
            </a:fld>
            <a:endParaRPr lang="en-US" dirty="0"/>
          </a:p>
        </p:txBody>
      </p:sp>
    </p:spTree>
    <p:extLst>
      <p:ext uri="{BB962C8B-B14F-4D97-AF65-F5344CB8AC3E}">
        <p14:creationId xmlns:p14="http://schemas.microsoft.com/office/powerpoint/2010/main" val="172340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0" dirty="0" smtClean="0"/>
              <a:t>This example will demonstrate how IRQ affinity within </a:t>
            </a:r>
            <a:r>
              <a:rPr lang="en-US" b="0" dirty="0" err="1" smtClean="0"/>
              <a:t>linux</a:t>
            </a:r>
            <a:r>
              <a:rPr lang="en-US" b="0" dirty="0" smtClean="0"/>
              <a:t> can be used with core isolation and core affinity to allow a collection of performance sensitive threads to run on core1 of the Cyclone V </a:t>
            </a:r>
            <a:r>
              <a:rPr lang="en-US" b="0" dirty="0" err="1" smtClean="0"/>
              <a:t>SoC</a:t>
            </a:r>
            <a:r>
              <a:rPr lang="en-US" b="0" dirty="0" smtClean="0"/>
              <a:t> Cortex A9 cluster with minimal interference and jitter from the activities occurring on core0.  By using IRQ affinity we can ensure that threads running on core1 that might require some degree of light real time responsiveness to hardware events are able to achieve desirable response times.  Other threads that are run on core1 may not have real time response requirements, but they will be allowed to utilize the unrequired processing cycles of core1 while the real time processing threads are idle and awaiting the next hardware event.</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a:t>
            </a:fld>
            <a:endParaRPr lang="en-US" dirty="0"/>
          </a:p>
        </p:txBody>
      </p:sp>
    </p:spTree>
    <p:extLst>
      <p:ext uri="{BB962C8B-B14F-4D97-AF65-F5344CB8AC3E}">
        <p14:creationId xmlns:p14="http://schemas.microsoft.com/office/powerpoint/2010/main" val="245758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hardware design</a:t>
            </a:r>
            <a:endParaRPr lang="en-US" dirty="0"/>
          </a:p>
        </p:txBody>
      </p:sp>
      <p:sp>
        <p:nvSpPr>
          <p:cNvPr id="3" name="Content Placeholder 2"/>
          <p:cNvSpPr>
            <a:spLocks noGrp="1"/>
          </p:cNvSpPr>
          <p:nvPr>
            <p:ph idx="1"/>
          </p:nvPr>
        </p:nvSpPr>
        <p:spPr/>
        <p:txBody>
          <a:bodyPr/>
          <a:lstStyle/>
          <a:p>
            <a:pPr marL="0" indent="0">
              <a:buNone/>
            </a:pPr>
            <a:r>
              <a:rPr lang="en-US" b="0" dirty="0" smtClean="0"/>
              <a:t>The FPGA hardware for this example is illustrated by it’s </a:t>
            </a:r>
            <a:r>
              <a:rPr lang="en-US" b="0" dirty="0" err="1" smtClean="0"/>
              <a:t>Qsys</a:t>
            </a:r>
            <a:r>
              <a:rPr lang="en-US" b="0" dirty="0" smtClean="0"/>
              <a:t> system on the next slide.  The system is trivial, there are only two substantial peripherals in the system, a System ID and an Interval Timer.  The System ID simply allows our software environment to confirm that the proper hardware has been loaded into the FPGA and the Interval Timer allows us to generate a consistent periodic interrupt into the HPS GIC, and allows us to determine what the response time is of the software environment.  The Interval Timer is clocked at a 100MHz frequency, and in this example it will be configured to generate a 100us interrupt event.</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3</a:t>
            </a:fld>
            <a:endParaRPr lang="en-US" dirty="0"/>
          </a:p>
        </p:txBody>
      </p:sp>
    </p:spTree>
    <p:extLst>
      <p:ext uri="{BB962C8B-B14F-4D97-AF65-F5344CB8AC3E}">
        <p14:creationId xmlns:p14="http://schemas.microsoft.com/office/powerpoint/2010/main" val="322501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Qsys</a:t>
            </a:r>
            <a:r>
              <a:rPr lang="en-US" dirty="0" smtClean="0"/>
              <a:t> System in FPGA</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981075"/>
            <a:ext cx="7713663"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40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a:t>
            </a:r>
            <a:r>
              <a:rPr lang="en-US" dirty="0"/>
              <a:t>g</a:t>
            </a:r>
            <a:r>
              <a:rPr lang="en-US" dirty="0" smtClean="0"/>
              <a:t>eneral</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0" dirty="0" smtClean="0"/>
              <a:t>The software model that runs in this example begins with the </a:t>
            </a:r>
            <a:r>
              <a:rPr lang="en-US" b="0" dirty="0" err="1" smtClean="0"/>
              <a:t>linux</a:t>
            </a:r>
            <a:r>
              <a:rPr lang="en-US" b="0" dirty="0" smtClean="0"/>
              <a:t> 3.11 kernel configured to support </a:t>
            </a:r>
            <a:r>
              <a:rPr lang="en-US" b="0" dirty="0" err="1" smtClean="0"/>
              <a:t>nohz_full</a:t>
            </a:r>
            <a:r>
              <a:rPr lang="en-US" b="0" dirty="0" smtClean="0"/>
              <a:t> </a:t>
            </a:r>
            <a:r>
              <a:rPr lang="en-US" b="0" dirty="0" err="1" smtClean="0"/>
              <a:t>tickless</a:t>
            </a:r>
            <a:r>
              <a:rPr lang="en-US" b="0" dirty="0" smtClean="0"/>
              <a:t> kernel operation which can be invoked with boot arguments passed into the kernel at startup.  The </a:t>
            </a:r>
            <a:r>
              <a:rPr lang="en-US" b="0" dirty="0" err="1" smtClean="0"/>
              <a:t>nohz_full</a:t>
            </a:r>
            <a:r>
              <a:rPr lang="en-US" b="0" dirty="0" smtClean="0"/>
              <a:t> configuration doesn’t necessarily provide any substantial benefit to this example but it was easy enough to provide for completeness.  Once the kernel is running we load a custom module that provides the IRQ handler for our Interval Timer and a trivial driver to allow user space applications to sleep while waiting for the next interrupt.  Then we load a custom application that measures all the jitter and latencies between each stage of the software interrupt responders running on core1 leveraging the custom driver operations. Then we run one additional program that performs jitter measurement for another thread running on core1.</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5</a:t>
            </a:fld>
            <a:endParaRPr lang="en-US" dirty="0"/>
          </a:p>
        </p:txBody>
      </p:sp>
    </p:spTree>
    <p:extLst>
      <p:ext uri="{BB962C8B-B14F-4D97-AF65-F5344CB8AC3E}">
        <p14:creationId xmlns:p14="http://schemas.microsoft.com/office/powerpoint/2010/main" val="335979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startup</a:t>
            </a:r>
            <a:endParaRPr lang="en-US" dirty="0"/>
          </a:p>
        </p:txBody>
      </p:sp>
      <p:sp>
        <p:nvSpPr>
          <p:cNvPr id="3" name="Content Placeholder 2"/>
          <p:cNvSpPr>
            <a:spLocks noGrp="1"/>
          </p:cNvSpPr>
          <p:nvPr>
            <p:ph idx="1"/>
          </p:nvPr>
        </p:nvSpPr>
        <p:spPr>
          <a:xfrm>
            <a:off x="212446" y="1095375"/>
            <a:ext cx="8674101" cy="2790824"/>
          </a:xfrm>
        </p:spPr>
        <p:txBody>
          <a:bodyPr/>
          <a:lstStyle/>
          <a:p>
            <a:pPr marL="0" indent="0">
              <a:buNone/>
            </a:pPr>
            <a:r>
              <a:rPr lang="en-US" b="0" dirty="0" smtClean="0"/>
              <a:t>When the example starts, the u-boot environment is used to pass the “</a:t>
            </a:r>
            <a:r>
              <a:rPr lang="en-US" b="0" dirty="0" err="1" smtClean="0"/>
              <a:t>isolcpus</a:t>
            </a:r>
            <a:r>
              <a:rPr lang="en-US" b="0" dirty="0" smtClean="0"/>
              <a:t>” argument into the kernel to isolate core1 from the SMP thread scheduler and allow us to manual launch specific threads onto core1.  In the </a:t>
            </a:r>
            <a:r>
              <a:rPr lang="en-US" b="0" dirty="0" err="1" smtClean="0"/>
              <a:t>nohz_full</a:t>
            </a:r>
            <a:r>
              <a:rPr lang="en-US" b="0" dirty="0" smtClean="0"/>
              <a:t> case, the boot arguments also contain the required parameters to invoke the </a:t>
            </a:r>
            <a:r>
              <a:rPr lang="en-US" b="0" dirty="0" err="1" smtClean="0"/>
              <a:t>nohz_full</a:t>
            </a:r>
            <a:r>
              <a:rPr lang="en-US" b="0" dirty="0" smtClean="0"/>
              <a:t> environment.  In both cases, the Cortex A9 boots up with the </a:t>
            </a:r>
            <a:r>
              <a:rPr lang="en-US" b="0" dirty="0" err="1" smtClean="0"/>
              <a:t>linux</a:t>
            </a:r>
            <a:r>
              <a:rPr lang="en-US" b="0" dirty="0" smtClean="0"/>
              <a:t> kernel running on core0 and core1 is idle.</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6</a:t>
            </a:fld>
            <a:endParaRPr lang="en-US" dirty="0"/>
          </a:p>
        </p:txBody>
      </p:sp>
      <p:sp>
        <p:nvSpPr>
          <p:cNvPr id="5" name="TextBox 4"/>
          <p:cNvSpPr txBox="1"/>
          <p:nvPr/>
        </p:nvSpPr>
        <p:spPr>
          <a:xfrm>
            <a:off x="152400" y="3886199"/>
            <a:ext cx="4267200" cy="646331"/>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p:txBody>
      </p:sp>
      <p:sp>
        <p:nvSpPr>
          <p:cNvPr id="6" name="TextBox 5"/>
          <p:cNvSpPr txBox="1"/>
          <p:nvPr/>
        </p:nvSpPr>
        <p:spPr>
          <a:xfrm>
            <a:off x="4724400" y="3886200"/>
            <a:ext cx="4267200" cy="646331"/>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idle</a:t>
            </a:r>
          </a:p>
        </p:txBody>
      </p:sp>
    </p:spTree>
    <p:extLst>
      <p:ext uri="{BB962C8B-B14F-4D97-AF65-F5344CB8AC3E}">
        <p14:creationId xmlns:p14="http://schemas.microsoft.com/office/powerpoint/2010/main" val="267610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IRQ affinity configuration</a:t>
            </a:r>
            <a:endParaRPr lang="en-US" dirty="0"/>
          </a:p>
        </p:txBody>
      </p:sp>
      <p:sp>
        <p:nvSpPr>
          <p:cNvPr id="3" name="Content Placeholder 2"/>
          <p:cNvSpPr>
            <a:spLocks noGrp="1"/>
          </p:cNvSpPr>
          <p:nvPr>
            <p:ph idx="1"/>
          </p:nvPr>
        </p:nvSpPr>
        <p:spPr>
          <a:xfrm>
            <a:off x="212446" y="1095375"/>
            <a:ext cx="8674101" cy="2790824"/>
          </a:xfrm>
        </p:spPr>
        <p:txBody>
          <a:bodyPr/>
          <a:lstStyle/>
          <a:p>
            <a:pPr marL="0" indent="0">
              <a:buNone/>
            </a:pPr>
            <a:r>
              <a:rPr lang="en-US" b="0" dirty="0" smtClean="0"/>
              <a:t>Once the kernel is up and running we configure the </a:t>
            </a:r>
            <a:r>
              <a:rPr lang="en-US" b="0" dirty="0" err="1" smtClean="0"/>
              <a:t>smp_affinity</a:t>
            </a:r>
            <a:r>
              <a:rPr lang="en-US" b="0" dirty="0" smtClean="0"/>
              <a:t> for the IRQ that is assigned to our hardware timer in the FPGA such that it runs on core1 rather than core0.  This is done by setting the value of /</a:t>
            </a:r>
            <a:r>
              <a:rPr lang="en-US" b="0" dirty="0" err="1" smtClean="0"/>
              <a:t>proc</a:t>
            </a:r>
            <a:r>
              <a:rPr lang="en-US" b="0" dirty="0" smtClean="0"/>
              <a:t>/</a:t>
            </a:r>
            <a:r>
              <a:rPr lang="en-US" b="0" dirty="0" err="1" smtClean="0"/>
              <a:t>irq</a:t>
            </a:r>
            <a:r>
              <a:rPr lang="en-US" b="0" dirty="0" smtClean="0"/>
              <a:t>/X/</a:t>
            </a:r>
            <a:r>
              <a:rPr lang="en-US" b="0" dirty="0" err="1" smtClean="0"/>
              <a:t>smp_affinity</a:t>
            </a:r>
            <a:r>
              <a:rPr lang="en-US" b="0" dirty="0" smtClean="0"/>
              <a:t>.</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7</a:t>
            </a:fld>
            <a:endParaRPr lang="en-US" dirty="0"/>
          </a:p>
        </p:txBody>
      </p:sp>
      <p:sp>
        <p:nvSpPr>
          <p:cNvPr id="5" name="TextBox 4"/>
          <p:cNvSpPr txBox="1"/>
          <p:nvPr/>
        </p:nvSpPr>
        <p:spPr>
          <a:xfrm>
            <a:off x="152400" y="3886199"/>
            <a:ext cx="4267200" cy="646331"/>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p:txBody>
      </p:sp>
      <p:sp>
        <p:nvSpPr>
          <p:cNvPr id="6" name="TextBox 5"/>
          <p:cNvSpPr txBox="1"/>
          <p:nvPr/>
        </p:nvSpPr>
        <p:spPr>
          <a:xfrm>
            <a:off x="4724400" y="3886200"/>
            <a:ext cx="4267200" cy="646331"/>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idle</a:t>
            </a:r>
          </a:p>
        </p:txBody>
      </p:sp>
    </p:spTree>
    <p:extLst>
      <p:ext uri="{BB962C8B-B14F-4D97-AF65-F5344CB8AC3E}">
        <p14:creationId xmlns:p14="http://schemas.microsoft.com/office/powerpoint/2010/main" val="362873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a:t>
            </a:r>
            <a:r>
              <a:rPr lang="en-US" dirty="0"/>
              <a:t>l</a:t>
            </a:r>
            <a:r>
              <a:rPr lang="en-US" dirty="0" smtClean="0"/>
              <a:t>oad module/driver</a:t>
            </a:r>
            <a:endParaRPr lang="en-US" dirty="0"/>
          </a:p>
        </p:txBody>
      </p:sp>
      <p:sp>
        <p:nvSpPr>
          <p:cNvPr id="3" name="Content Placeholder 2"/>
          <p:cNvSpPr>
            <a:spLocks noGrp="1"/>
          </p:cNvSpPr>
          <p:nvPr>
            <p:ph idx="1"/>
          </p:nvPr>
        </p:nvSpPr>
        <p:spPr>
          <a:xfrm>
            <a:off x="212446" y="1095375"/>
            <a:ext cx="8674101" cy="2790824"/>
          </a:xfrm>
        </p:spPr>
        <p:txBody>
          <a:bodyPr/>
          <a:lstStyle/>
          <a:p>
            <a:pPr marL="0" indent="0">
              <a:buNone/>
            </a:pPr>
            <a:r>
              <a:rPr lang="en-US" b="0" dirty="0" smtClean="0"/>
              <a:t>Now we load a custom module that we created to register an interrupt handler for our interrupt and register a device driver with a read operation that can be called from user space applications to allow them to sleep until the next interrupt event.  This leverages the </a:t>
            </a:r>
            <a:r>
              <a:rPr lang="en-US" b="0" dirty="0" err="1" smtClean="0"/>
              <a:t>wait_event_interruptible</a:t>
            </a:r>
            <a:r>
              <a:rPr lang="en-US" b="0" dirty="0" smtClean="0"/>
              <a:t> and </a:t>
            </a:r>
            <a:r>
              <a:rPr lang="en-US" b="0" dirty="0" err="1" smtClean="0"/>
              <a:t>wake_event_interruptible</a:t>
            </a:r>
            <a:r>
              <a:rPr lang="en-US" b="0" dirty="0" smtClean="0"/>
              <a:t> facilities.  This module enables the Interval Timer hardware to begin producing interrupts.</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8</a:t>
            </a:fld>
            <a:endParaRPr lang="en-US" dirty="0"/>
          </a:p>
        </p:txBody>
      </p:sp>
      <p:sp>
        <p:nvSpPr>
          <p:cNvPr id="5" name="TextBox 4"/>
          <p:cNvSpPr txBox="1"/>
          <p:nvPr/>
        </p:nvSpPr>
        <p:spPr>
          <a:xfrm>
            <a:off x="152400" y="3886199"/>
            <a:ext cx="4267200" cy="923330"/>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a:p>
            <a:pPr marL="285750" indent="-285750">
              <a:buFont typeface="Wingdings" panose="05000000000000000000" pitchFamily="2" charset="2"/>
              <a:buChar char="§"/>
            </a:pPr>
            <a:r>
              <a:rPr lang="en-US" dirty="0"/>
              <a:t>e</a:t>
            </a:r>
            <a:r>
              <a:rPr lang="en-US" dirty="0" smtClean="0"/>
              <a:t>xample module/driver</a:t>
            </a:r>
          </a:p>
        </p:txBody>
      </p:sp>
      <p:sp>
        <p:nvSpPr>
          <p:cNvPr id="6" name="TextBox 5"/>
          <p:cNvSpPr txBox="1"/>
          <p:nvPr/>
        </p:nvSpPr>
        <p:spPr>
          <a:xfrm>
            <a:off x="4724400" y="3886200"/>
            <a:ext cx="4267200" cy="646331"/>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IRQ handler</a:t>
            </a:r>
          </a:p>
        </p:txBody>
      </p:sp>
    </p:spTree>
    <p:extLst>
      <p:ext uri="{BB962C8B-B14F-4D97-AF65-F5344CB8AC3E}">
        <p14:creationId xmlns:p14="http://schemas.microsoft.com/office/powerpoint/2010/main" val="205292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 run IRQ jitter application</a:t>
            </a:r>
            <a:endParaRPr lang="en-US" dirty="0"/>
          </a:p>
        </p:txBody>
      </p:sp>
      <p:sp>
        <p:nvSpPr>
          <p:cNvPr id="3" name="Content Placeholder 2"/>
          <p:cNvSpPr>
            <a:spLocks noGrp="1"/>
          </p:cNvSpPr>
          <p:nvPr>
            <p:ph idx="1"/>
          </p:nvPr>
        </p:nvSpPr>
        <p:spPr>
          <a:xfrm>
            <a:off x="212446" y="1095375"/>
            <a:ext cx="8674101" cy="2790824"/>
          </a:xfrm>
        </p:spPr>
        <p:txBody>
          <a:bodyPr/>
          <a:lstStyle/>
          <a:p>
            <a:pPr marL="0" indent="0">
              <a:buNone/>
            </a:pPr>
            <a:r>
              <a:rPr lang="en-US" b="0" dirty="0" smtClean="0"/>
              <a:t>Once the custom module/driver is installed, we startup our IRQ jitter monitor application which collects the statistics regarding how much jitter each stage of the IRQ forwarding process observes in the software flow.  This application starts running on core0 and then spawns a thread with affinity to on core1 which performs the real time sensitive interaction with our custom driver.</a:t>
            </a:r>
            <a:endParaRPr lang="en-US" b="0"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9</a:t>
            </a:fld>
            <a:endParaRPr lang="en-US" dirty="0"/>
          </a:p>
        </p:txBody>
      </p:sp>
      <p:sp>
        <p:nvSpPr>
          <p:cNvPr id="5" name="TextBox 4"/>
          <p:cNvSpPr txBox="1"/>
          <p:nvPr/>
        </p:nvSpPr>
        <p:spPr>
          <a:xfrm>
            <a:off x="152400" y="3886199"/>
            <a:ext cx="4267200" cy="1200329"/>
          </a:xfrm>
          <a:prstGeom prst="rect">
            <a:avLst/>
          </a:prstGeom>
          <a:noFill/>
          <a:ln>
            <a:solidFill>
              <a:schemeClr val="tx1"/>
            </a:solidFill>
          </a:ln>
        </p:spPr>
        <p:txBody>
          <a:bodyPr wrap="square" rtlCol="0">
            <a:spAutoFit/>
          </a:bodyPr>
          <a:lstStyle/>
          <a:p>
            <a:pPr algn="ctr"/>
            <a:r>
              <a:rPr lang="en-US" b="1" dirty="0" smtClean="0"/>
              <a:t>Cortex A9 core0</a:t>
            </a:r>
          </a:p>
          <a:p>
            <a:pPr marL="285750" indent="-285750">
              <a:buFont typeface="Wingdings" panose="05000000000000000000" pitchFamily="2" charset="2"/>
              <a:buChar char="§"/>
            </a:pPr>
            <a:r>
              <a:rPr lang="en-US" dirty="0" err="1" smtClean="0"/>
              <a:t>linux</a:t>
            </a:r>
            <a:r>
              <a:rPr lang="en-US" dirty="0" smtClean="0"/>
              <a:t> kernel</a:t>
            </a:r>
          </a:p>
          <a:p>
            <a:pPr marL="285750" indent="-285750">
              <a:buFont typeface="Wingdings" panose="05000000000000000000" pitchFamily="2" charset="2"/>
              <a:buChar char="§"/>
            </a:pPr>
            <a:r>
              <a:rPr lang="en-US" dirty="0"/>
              <a:t>e</a:t>
            </a:r>
            <a:r>
              <a:rPr lang="en-US" dirty="0" smtClean="0"/>
              <a:t>xample module/driver</a:t>
            </a:r>
          </a:p>
          <a:p>
            <a:pPr marL="285750" indent="-285750">
              <a:buFont typeface="Wingdings" panose="05000000000000000000" pitchFamily="2" charset="2"/>
              <a:buChar char="§"/>
            </a:pPr>
            <a:r>
              <a:rPr lang="en-US" dirty="0"/>
              <a:t>IRQ jitter application (main</a:t>
            </a:r>
            <a:r>
              <a:rPr lang="en-US" dirty="0" smtClean="0"/>
              <a:t>)</a:t>
            </a:r>
            <a:endParaRPr lang="en-US" dirty="0"/>
          </a:p>
        </p:txBody>
      </p:sp>
      <p:sp>
        <p:nvSpPr>
          <p:cNvPr id="6" name="TextBox 5"/>
          <p:cNvSpPr txBox="1"/>
          <p:nvPr/>
        </p:nvSpPr>
        <p:spPr>
          <a:xfrm>
            <a:off x="4724400" y="3886200"/>
            <a:ext cx="4267200" cy="923330"/>
          </a:xfrm>
          <a:prstGeom prst="rect">
            <a:avLst/>
          </a:prstGeom>
          <a:noFill/>
          <a:ln>
            <a:solidFill>
              <a:schemeClr val="tx1"/>
            </a:solidFill>
          </a:ln>
        </p:spPr>
        <p:txBody>
          <a:bodyPr wrap="square" rtlCol="0">
            <a:spAutoFit/>
          </a:bodyPr>
          <a:lstStyle/>
          <a:p>
            <a:pPr algn="ctr"/>
            <a:r>
              <a:rPr lang="en-US" b="1" dirty="0" smtClean="0"/>
              <a:t>Cortex A9 core1</a:t>
            </a:r>
          </a:p>
          <a:p>
            <a:pPr marL="285750" indent="-285750">
              <a:buFont typeface="Wingdings" panose="05000000000000000000" pitchFamily="2" charset="2"/>
              <a:buChar char="§"/>
            </a:pPr>
            <a:r>
              <a:rPr lang="en-US" dirty="0" smtClean="0"/>
              <a:t>IRQ handler</a:t>
            </a:r>
          </a:p>
          <a:p>
            <a:pPr marL="285750" indent="-285750">
              <a:buFont typeface="Wingdings" panose="05000000000000000000" pitchFamily="2" charset="2"/>
              <a:buChar char="§"/>
            </a:pPr>
            <a:r>
              <a:rPr lang="en-US" dirty="0"/>
              <a:t>IRQ jitter application (thread</a:t>
            </a:r>
            <a:r>
              <a:rPr lang="en-US" dirty="0" smtClean="0"/>
              <a:t>)</a:t>
            </a:r>
            <a:endParaRPr lang="en-US" dirty="0"/>
          </a:p>
        </p:txBody>
      </p:sp>
    </p:spTree>
    <p:extLst>
      <p:ext uri="{BB962C8B-B14F-4D97-AF65-F5344CB8AC3E}">
        <p14:creationId xmlns:p14="http://schemas.microsoft.com/office/powerpoint/2010/main" val="2591129268"/>
      </p:ext>
    </p:extLst>
  </p:cSld>
  <p:clrMapOvr>
    <a:masterClrMapping/>
  </p:clrMapOvr>
</p:sld>
</file>

<file path=ppt/theme/theme1.xml><?xml version="1.0" encoding="utf-8"?>
<a:theme xmlns:a="http://schemas.openxmlformats.org/drawingml/2006/main" name="Default Theme">
  <a:themeElements>
    <a:clrScheme name="Altera color">
      <a:dk1>
        <a:sysClr val="windowText" lastClr="000000"/>
      </a:dk1>
      <a:lt1>
        <a:sysClr val="window" lastClr="FFFFFF"/>
      </a:lt1>
      <a:dk2>
        <a:srgbClr val="00319E"/>
      </a:dk2>
      <a:lt2>
        <a:srgbClr val="C0C0C0"/>
      </a:lt2>
      <a:accent1>
        <a:srgbClr val="4F8A10"/>
      </a:accent1>
      <a:accent2>
        <a:srgbClr val="00AEEF"/>
      </a:accent2>
      <a:accent3>
        <a:srgbClr val="0067A6"/>
      </a:accent3>
      <a:accent4>
        <a:srgbClr val="30C1BE"/>
      </a:accent4>
      <a:accent5>
        <a:srgbClr val="FF6600"/>
      </a:accent5>
      <a:accent6>
        <a:srgbClr val="CC0000"/>
      </a:accent6>
      <a:hlink>
        <a:srgbClr val="00AEEF"/>
      </a:hlink>
      <a:folHlink>
        <a:srgbClr val="CC00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003399"/>
        </a:dk2>
        <a:lt2>
          <a:srgbClr val="B2B2B2"/>
        </a:lt2>
        <a:accent1>
          <a:srgbClr val="00AC00"/>
        </a:accent1>
        <a:accent2>
          <a:srgbClr val="FFCC00"/>
        </a:accent2>
        <a:accent3>
          <a:srgbClr val="FFFFFF"/>
        </a:accent3>
        <a:accent4>
          <a:srgbClr val="000000"/>
        </a:accent4>
        <a:accent5>
          <a:srgbClr val="AAD2AA"/>
        </a:accent5>
        <a:accent6>
          <a:srgbClr val="E7B900"/>
        </a:accent6>
        <a:hlink>
          <a:srgbClr val="3399FF"/>
        </a:hlink>
        <a:folHlink>
          <a:srgbClr val="E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267F"/>
        </a:dk2>
        <a:lt2>
          <a:srgbClr val="B2B2B2"/>
        </a:lt2>
        <a:accent1>
          <a:srgbClr val="4F8A10"/>
        </a:accent1>
        <a:accent2>
          <a:srgbClr val="FFF200"/>
        </a:accent2>
        <a:accent3>
          <a:srgbClr val="FFFFFF"/>
        </a:accent3>
        <a:accent4>
          <a:srgbClr val="000000"/>
        </a:accent4>
        <a:accent5>
          <a:srgbClr val="B2C4AA"/>
        </a:accent5>
        <a:accent6>
          <a:srgbClr val="E7DB00"/>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529B"/>
        </a:dk2>
        <a:lt2>
          <a:srgbClr val="B2B2B2"/>
        </a:lt2>
        <a:accent1>
          <a:srgbClr val="4F8A10"/>
        </a:accent1>
        <a:accent2>
          <a:srgbClr val="FFF200"/>
        </a:accent2>
        <a:accent3>
          <a:srgbClr val="FFFFFF"/>
        </a:accent3>
        <a:accent4>
          <a:srgbClr val="000000"/>
        </a:accent4>
        <a:accent5>
          <a:srgbClr val="B2C4AA"/>
        </a:accent5>
        <a:accent6>
          <a:srgbClr val="E7DB00"/>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267F"/>
        </a:dk2>
        <a:lt2>
          <a:srgbClr val="B2B2B2"/>
        </a:lt2>
        <a:accent1>
          <a:srgbClr val="4F8A10"/>
        </a:accent1>
        <a:accent2>
          <a:srgbClr val="30B6B4"/>
        </a:accent2>
        <a:accent3>
          <a:srgbClr val="FFFFFF"/>
        </a:accent3>
        <a:accent4>
          <a:srgbClr val="000000"/>
        </a:accent4>
        <a:accent5>
          <a:srgbClr val="B2C4AA"/>
        </a:accent5>
        <a:accent6>
          <a:srgbClr val="2AA5A3"/>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267F"/>
        </a:dk2>
        <a:lt2>
          <a:srgbClr val="B2B2B2"/>
        </a:lt2>
        <a:accent1>
          <a:srgbClr val="4F8A10"/>
        </a:accent1>
        <a:accent2>
          <a:srgbClr val="30C1BE"/>
        </a:accent2>
        <a:accent3>
          <a:srgbClr val="FFFFFF"/>
        </a:accent3>
        <a:accent4>
          <a:srgbClr val="000000"/>
        </a:accent4>
        <a:accent5>
          <a:srgbClr val="B2C4AA"/>
        </a:accent5>
        <a:accent6>
          <a:srgbClr val="2AAFAC"/>
        </a:accent6>
        <a:hlink>
          <a:srgbClr val="30C1BE"/>
        </a:hlink>
        <a:folHlink>
          <a:srgbClr val="C10435"/>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00319E"/>
        </a:dk2>
        <a:lt2>
          <a:srgbClr val="B2B2B2"/>
        </a:lt2>
        <a:accent1>
          <a:srgbClr val="4F8A10"/>
        </a:accent1>
        <a:accent2>
          <a:srgbClr val="30C1BE"/>
        </a:accent2>
        <a:accent3>
          <a:srgbClr val="FFFFFF"/>
        </a:accent3>
        <a:accent4>
          <a:srgbClr val="000000"/>
        </a:accent4>
        <a:accent5>
          <a:srgbClr val="B2C4AA"/>
        </a:accent5>
        <a:accent6>
          <a:srgbClr val="2AAFAC"/>
        </a:accent6>
        <a:hlink>
          <a:srgbClr val="30C1BE"/>
        </a:hlink>
        <a:folHlink>
          <a:srgbClr val="C10435"/>
        </a:folHlink>
      </a:clrScheme>
      <a:clrMap bg1="lt1" tx1="dk1" bg2="lt2" tx2="dk2" accent1="accent1" accent2="accent2" accent3="accent3" accent4="accent4" accent5="accent5" accent6="accent6" hlink="hlink" folHlink="folHlink"/>
    </a:extraClrScheme>
    <a:extraClrScheme>
      <a:clrScheme name="default 14">
        <a:dk1>
          <a:srgbClr val="000000"/>
        </a:dk1>
        <a:lt1>
          <a:srgbClr val="FFFFFF"/>
        </a:lt1>
        <a:dk2>
          <a:srgbClr val="00319E"/>
        </a:dk2>
        <a:lt2>
          <a:srgbClr val="B2B2B2"/>
        </a:lt2>
        <a:accent1>
          <a:srgbClr val="4F8A10"/>
        </a:accent1>
        <a:accent2>
          <a:srgbClr val="00AEEF"/>
        </a:accent2>
        <a:accent3>
          <a:srgbClr val="FFFFFF"/>
        </a:accent3>
        <a:accent4>
          <a:srgbClr val="000000"/>
        </a:accent4>
        <a:accent5>
          <a:srgbClr val="B2C4AA"/>
        </a:accent5>
        <a:accent6>
          <a:srgbClr val="009DD9"/>
        </a:accent6>
        <a:hlink>
          <a:srgbClr val="30C1BE"/>
        </a:hlink>
        <a:folHlink>
          <a:srgbClr val="C1043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 Theme</Template>
  <TotalTime>2146</TotalTime>
  <Words>1390</Words>
  <Application>Microsoft Office PowerPoint</Application>
  <PresentationFormat>On-screen Show (4:3)</PresentationFormat>
  <Paragraphs>145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Linux IRQ Affinity Example</vt:lpstr>
      <vt:lpstr>Overview</vt:lpstr>
      <vt:lpstr>FPGA hardware design</vt:lpstr>
      <vt:lpstr>Qsys System in FPGA</vt:lpstr>
      <vt:lpstr>Software Design – general</vt:lpstr>
      <vt:lpstr>Software Design – startup</vt:lpstr>
      <vt:lpstr>Software Design – IRQ affinity configuration</vt:lpstr>
      <vt:lpstr>Software Design – load module/driver</vt:lpstr>
      <vt:lpstr>Software Design – run IRQ jitter application</vt:lpstr>
      <vt:lpstr>Software Design – run max jitter application</vt:lpstr>
      <vt:lpstr>Software Design – add noise</vt:lpstr>
      <vt:lpstr>Software Design – data collection</vt:lpstr>
      <vt:lpstr>Performance Results</vt:lpstr>
      <vt:lpstr>Conclusion</vt:lpstr>
    </vt:vector>
  </TitlesOfParts>
  <Company>Altera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IRQ Affinity Example</dc:title>
  <dc:creator>Rodney Frazer</dc:creator>
  <cp:lastModifiedBy>Rodney Frazer</cp:lastModifiedBy>
  <cp:revision>20</cp:revision>
  <dcterms:created xsi:type="dcterms:W3CDTF">2013-12-04T14:30:54Z</dcterms:created>
  <dcterms:modified xsi:type="dcterms:W3CDTF">2013-12-06T02:17:14Z</dcterms:modified>
</cp:coreProperties>
</file>