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8.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8.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theme/theme1.xml" ContentType="application/vnd.openxmlformats-officedocument.theme+xml"/>
  <Override PartName="/ppt/charts/chart2.xml" ContentType="application/vnd.openxmlformats-officedocument.drawingml.chart+xml"/>
  <Override PartName="/ppt/charts/chart8.xml" ContentType="application/vnd.openxmlformats-officedocument.drawingml.chart+xml"/>
  <Override PartName="/ppt/charts/chart7.xml" ContentType="application/vnd.openxmlformats-officedocument.drawingml.chart+xml"/>
  <Override PartName="/ppt/charts/chart6.xml" ContentType="application/vnd.openxmlformats-officedocument.drawingml.chart+xml"/>
  <Override PartName="/ppt/charts/chart5.xml" ContentType="application/vnd.openxmlformats-officedocument.drawingml.chart+xml"/>
  <Override PartName="/ppt/charts/chart4.xml" ContentType="application/vnd.openxmlformats-officedocument.drawingml.chart+xml"/>
  <Override PartName="/ppt/charts/chart3.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5.xml" ContentType="application/vnd.openxmlformats-officedocument.drawingml.chart+xml"/>
  <Override PartName="/ppt/charts/chart14.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919" r:id="rId1"/>
  </p:sldMasterIdLst>
  <p:sldIdLst>
    <p:sldId id="256" r:id="rId2"/>
    <p:sldId id="260" r:id="rId3"/>
    <p:sldId id="285" r:id="rId4"/>
    <p:sldId id="286" r:id="rId5"/>
    <p:sldId id="265" r:id="rId6"/>
    <p:sldId id="283" r:id="rId7"/>
    <p:sldId id="282"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4" r:id="rId24"/>
    <p:sldId id="261" r:id="rId25"/>
    <p:sldId id="262" r:id="rId26"/>
    <p:sldId id="263" r:id="rId27"/>
    <p:sldId id="264" r:id="rId28"/>
    <p:sldId id="287" r:id="rId29"/>
  </p:sldIdLst>
  <p:sldSz cx="9144000" cy="6858000" type="screen4x3"/>
  <p:notesSz cx="7019925" cy="9305925"/>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1" autoAdjust="0"/>
    <p:restoredTop sz="94660"/>
  </p:normalViewPr>
  <p:slideViewPr>
    <p:cSldViewPr showGuides="1">
      <p:cViewPr varScale="1">
        <p:scale>
          <a:sx n="106" d="100"/>
          <a:sy n="106" d="100"/>
        </p:scale>
        <p:origin x="-175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37" Type="http://schemas.openxmlformats.org/officeDocument/2006/relationships/customXml" Target="../customXml/item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vboxsrv\data\rfrazer\work\projects\soc_irq_amp\data_copy_linux.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vboxsrv\data\rfrazer\work\projects\soc_irq_amp\data_copy_linux.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vboxsrv\data\rfrazer\work\projects\soc_irq_amp\data_copy_linux.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vboxsrv\data\rfrazer\work\projects\soc_irq_amp\data_copy_linux.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vboxsrv\data\rfrazer\work\projects\soc_irq_amp\data_copy_linux.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vboxsrv\data\rfrazer\work\projects\soc_irq_amp\data_copy_linux.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vboxsrv\data\rfrazer\work\projects\soc_irq_amp\data_copy_linux.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vboxsrv\data\rfrazer\work\projects\soc_irq_amp\data_copy_linux.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vboxsrv\data\rfrazer\work\projects\soc_irq_amp\data_copy_linux.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vboxsrv\data\rfrazer\work\projects\soc_irq_amp\data_copy_linux.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vboxsrv\data\rfrazer\work\projects\soc_irq_amp\data_copy_linux.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vboxsrv\data\rfrazer\work\projects\soc_irq_amp\data_copy_linux.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vboxsrv\data\rfrazer\work\projects\soc_irq_amp\data_copy_linux.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vboxsrv\data\rfrazer\work\projects\soc_irq_amp\data_copy_linux.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vboxsrv\data\rfrazer\work\projects\soc_irq_amp\data_copy_linux.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MB/s</a:t>
            </a:r>
          </a:p>
        </c:rich>
      </c:tx>
      <c:layout/>
      <c:overlay val="0"/>
    </c:title>
    <c:autoTitleDeleted val="0"/>
    <c:plotArea>
      <c:layout/>
      <c:lineChart>
        <c:grouping val="standard"/>
        <c:varyColors val="0"/>
        <c:ser>
          <c:idx val="0"/>
          <c:order val="0"/>
          <c:tx>
            <c:strRef>
              <c:f>Comparison!$B$3</c:f>
              <c:strCache>
                <c:ptCount val="1"/>
                <c:pt idx="0">
                  <c:v>SMP</c:v>
                </c:pt>
              </c:strCache>
            </c:strRef>
          </c:tx>
          <c:marker>
            <c:symbol val="none"/>
          </c:marker>
          <c:cat>
            <c:numRef>
              <c:f>Comparison!$A$4:$A$20</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Comparison!$B$4:$B$20</c:f>
              <c:numCache>
                <c:formatCode>General</c:formatCode>
                <c:ptCount val="17"/>
                <c:pt idx="0">
                  <c:v>0</c:v>
                </c:pt>
                <c:pt idx="1">
                  <c:v>9.832838410442891</c:v>
                </c:pt>
                <c:pt idx="2">
                  <c:v>19.478685880640864</c:v>
                </c:pt>
                <c:pt idx="3">
                  <c:v>39.381952553755582</c:v>
                </c:pt>
                <c:pt idx="4">
                  <c:v>74.786040969074733</c:v>
                </c:pt>
                <c:pt idx="5">
                  <c:v>142.83176776075535</c:v>
                </c:pt>
                <c:pt idx="6">
                  <c:v>261.21953803174364</c:v>
                </c:pt>
                <c:pt idx="7">
                  <c:v>442.89027257375847</c:v>
                </c:pt>
                <c:pt idx="8">
                  <c:v>698.97754235678178</c:v>
                </c:pt>
                <c:pt idx="9">
                  <c:v>987.8089989184532</c:v>
                </c:pt>
                <c:pt idx="10">
                  <c:v>1262.6939796315175</c:v>
                </c:pt>
                <c:pt idx="11">
                  <c:v>1464.1278856150907</c:v>
                </c:pt>
                <c:pt idx="12">
                  <c:v>1591.0128238965165</c:v>
                </c:pt>
                <c:pt idx="13">
                  <c:v>1658.3085549664195</c:v>
                </c:pt>
                <c:pt idx="14">
                  <c:v>1691.3203437950935</c:v>
                </c:pt>
                <c:pt idx="15">
                  <c:v>1713.821939970926</c:v>
                </c:pt>
                <c:pt idx="16">
                  <c:v>1727.2224333474639</c:v>
                </c:pt>
              </c:numCache>
            </c:numRef>
          </c:val>
          <c:smooth val="0"/>
        </c:ser>
        <c:ser>
          <c:idx val="1"/>
          <c:order val="1"/>
          <c:tx>
            <c:strRef>
              <c:f>Comparison!$C$3</c:f>
              <c:strCache>
                <c:ptCount val="1"/>
                <c:pt idx="0">
                  <c:v>AMP</c:v>
                </c:pt>
              </c:strCache>
            </c:strRef>
          </c:tx>
          <c:marker>
            <c:symbol val="none"/>
          </c:marker>
          <c:cat>
            <c:numRef>
              <c:f>Comparison!$A$4:$A$20</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Comparison!$C$4:$C$20</c:f>
              <c:numCache>
                <c:formatCode>General</c:formatCode>
                <c:ptCount val="17"/>
                <c:pt idx="0">
                  <c:v>0</c:v>
                </c:pt>
                <c:pt idx="1">
                  <c:v>1.6409226045499132</c:v>
                </c:pt>
                <c:pt idx="2">
                  <c:v>3.2831774616884757</c:v>
                </c:pt>
                <c:pt idx="3">
                  <c:v>6.5193859169818165</c:v>
                </c:pt>
                <c:pt idx="4">
                  <c:v>12.64852169069084</c:v>
                </c:pt>
                <c:pt idx="5">
                  <c:v>24.652824869604373</c:v>
                </c:pt>
                <c:pt idx="6">
                  <c:v>46.56638527184343</c:v>
                </c:pt>
                <c:pt idx="7">
                  <c:v>78.090419965242717</c:v>
                </c:pt>
                <c:pt idx="8">
                  <c:v>91.597060282621896</c:v>
                </c:pt>
                <c:pt idx="9">
                  <c:v>92.505372544412552</c:v>
                </c:pt>
                <c:pt idx="10">
                  <c:v>100.99397277301725</c:v>
                </c:pt>
                <c:pt idx="11">
                  <c:v>106.87411224994715</c:v>
                </c:pt>
                <c:pt idx="12">
                  <c:v>109.30069454318462</c:v>
                </c:pt>
                <c:pt idx="13">
                  <c:v>110.43934086656408</c:v>
                </c:pt>
                <c:pt idx="14">
                  <c:v>111.10378943992716</c:v>
                </c:pt>
                <c:pt idx="15">
                  <c:v>111.47133114407805</c:v>
                </c:pt>
                <c:pt idx="16">
                  <c:v>111.6138754450344</c:v>
                </c:pt>
              </c:numCache>
            </c:numRef>
          </c:val>
          <c:smooth val="0"/>
        </c:ser>
        <c:dLbls>
          <c:showLegendKey val="0"/>
          <c:showVal val="0"/>
          <c:showCatName val="0"/>
          <c:showSerName val="0"/>
          <c:showPercent val="0"/>
          <c:showBubbleSize val="0"/>
        </c:dLbls>
        <c:marker val="1"/>
        <c:smooth val="0"/>
        <c:axId val="98022144"/>
        <c:axId val="98023680"/>
      </c:lineChart>
      <c:catAx>
        <c:axId val="98022144"/>
        <c:scaling>
          <c:orientation val="minMax"/>
        </c:scaling>
        <c:delete val="0"/>
        <c:axPos val="b"/>
        <c:numFmt formatCode="General" sourceLinked="1"/>
        <c:majorTickMark val="out"/>
        <c:minorTickMark val="none"/>
        <c:tickLblPos val="nextTo"/>
        <c:txPr>
          <a:bodyPr rot="-5400000" vert="horz"/>
          <a:lstStyle/>
          <a:p>
            <a:pPr>
              <a:defRPr/>
            </a:pPr>
            <a:endParaRPr lang="en-US"/>
          </a:p>
        </c:txPr>
        <c:crossAx val="98023680"/>
        <c:crosses val="autoZero"/>
        <c:auto val="1"/>
        <c:lblAlgn val="ctr"/>
        <c:lblOffset val="100"/>
        <c:noMultiLvlLbl val="0"/>
      </c:catAx>
      <c:valAx>
        <c:axId val="98023680"/>
        <c:scaling>
          <c:orientation val="minMax"/>
        </c:scaling>
        <c:delete val="0"/>
        <c:axPos val="l"/>
        <c:majorGridlines/>
        <c:numFmt formatCode="General" sourceLinked="1"/>
        <c:majorTickMark val="none"/>
        <c:minorTickMark val="none"/>
        <c:tickLblPos val="nextTo"/>
        <c:crossAx val="9802214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Locks/s</a:t>
            </a:r>
          </a:p>
        </c:rich>
      </c:tx>
      <c:layout/>
      <c:overlay val="0"/>
    </c:title>
    <c:autoTitleDeleted val="0"/>
    <c:plotArea>
      <c:layout/>
      <c:lineChart>
        <c:grouping val="standard"/>
        <c:varyColors val="0"/>
        <c:ser>
          <c:idx val="0"/>
          <c:order val="0"/>
          <c:tx>
            <c:strRef>
              <c:f>Comparison!$D$67</c:f>
              <c:strCache>
                <c:ptCount val="1"/>
                <c:pt idx="0">
                  <c:v>SMP</c:v>
                </c:pt>
              </c:strCache>
            </c:strRef>
          </c:tx>
          <c:marker>
            <c:symbol val="none"/>
          </c:marker>
          <c:cat>
            <c:numRef>
              <c:f>Comparison!$A$68:$A$84</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Comparison!$D$68:$D$84</c:f>
              <c:numCache>
                <c:formatCode>General</c:formatCode>
                <c:ptCount val="17"/>
                <c:pt idx="0">
                  <c:v>4711630.7552395072</c:v>
                </c:pt>
                <c:pt idx="1">
                  <c:v>4436771.533448427</c:v>
                </c:pt>
                <c:pt idx="2">
                  <c:v>4336068.6417334946</c:v>
                </c:pt>
                <c:pt idx="3">
                  <c:v>4221117.1366832433</c:v>
                </c:pt>
                <c:pt idx="4">
                  <c:v>3851757.9922964838</c:v>
                </c:pt>
                <c:pt idx="5">
                  <c:v>3321199.1900364021</c:v>
                </c:pt>
                <c:pt idx="6">
                  <c:v>2801994.1940534269</c:v>
                </c:pt>
                <c:pt idx="7">
                  <c:v>2087498.8889626653</c:v>
                </c:pt>
                <c:pt idx="8">
                  <c:v>1415273.0825323339</c:v>
                </c:pt>
                <c:pt idx="9">
                  <c:v>860707.9302826575</c:v>
                </c:pt>
                <c:pt idx="10">
                  <c:v>482126.5950961971</c:v>
                </c:pt>
                <c:pt idx="11">
                  <c:v>256593.05643618491</c:v>
                </c:pt>
                <c:pt idx="12">
                  <c:v>132500.02303743447</c:v>
                </c:pt>
                <c:pt idx="13">
                  <c:v>64240.130801731873</c:v>
                </c:pt>
                <c:pt idx="14">
                  <c:v>28891.610324405749</c:v>
                </c:pt>
                <c:pt idx="15">
                  <c:v>14146.304717564573</c:v>
                </c:pt>
                <c:pt idx="16">
                  <c:v>7119.5376470892861</c:v>
                </c:pt>
              </c:numCache>
            </c:numRef>
          </c:val>
          <c:smooth val="0"/>
        </c:ser>
        <c:ser>
          <c:idx val="1"/>
          <c:order val="1"/>
          <c:tx>
            <c:strRef>
              <c:f>Comparison!$E$67</c:f>
              <c:strCache>
                <c:ptCount val="1"/>
                <c:pt idx="0">
                  <c:v>AMP</c:v>
                </c:pt>
              </c:strCache>
            </c:strRef>
          </c:tx>
          <c:marker>
            <c:symbol val="none"/>
          </c:marker>
          <c:cat>
            <c:numRef>
              <c:f>Comparison!$A$68:$A$84</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Comparison!$E$68:$E$84</c:f>
              <c:numCache>
                <c:formatCode>General</c:formatCode>
                <c:ptCount val="17"/>
                <c:pt idx="0">
                  <c:v>867322.54674181633</c:v>
                </c:pt>
                <c:pt idx="1">
                  <c:v>844493.37072004983</c:v>
                </c:pt>
                <c:pt idx="2">
                  <c:v>833964.63320707332</c:v>
                </c:pt>
                <c:pt idx="3">
                  <c:v>830174.63936120726</c:v>
                </c:pt>
                <c:pt idx="4">
                  <c:v>779243.92324447352</c:v>
                </c:pt>
                <c:pt idx="5">
                  <c:v>748398.24021697568</c:v>
                </c:pt>
                <c:pt idx="6">
                  <c:v>680281.80714010762</c:v>
                </c:pt>
                <c:pt idx="7">
                  <c:v>570218.21439397114</c:v>
                </c:pt>
                <c:pt idx="8">
                  <c:v>406851.63444380643</c:v>
                </c:pt>
                <c:pt idx="9">
                  <c:v>150391.06577597378</c:v>
                </c:pt>
                <c:pt idx="10">
                  <c:v>80947.692560663651</c:v>
                </c:pt>
                <c:pt idx="11">
                  <c:v>41842.531789371227</c:v>
                </c:pt>
                <c:pt idx="12">
                  <c:v>21349.34931594033</c:v>
                </c:pt>
                <c:pt idx="13">
                  <c:v>10854.295733635183</c:v>
                </c:pt>
                <c:pt idx="14">
                  <c:v>5478.5028158755003</c:v>
                </c:pt>
                <c:pt idx="15">
                  <c:v>2752.6799886578542</c:v>
                </c:pt>
                <c:pt idx="16">
                  <c:v>1382.7747297918129</c:v>
                </c:pt>
              </c:numCache>
            </c:numRef>
          </c:val>
          <c:smooth val="0"/>
        </c:ser>
        <c:dLbls>
          <c:showLegendKey val="0"/>
          <c:showVal val="0"/>
          <c:showCatName val="0"/>
          <c:showSerName val="0"/>
          <c:showPercent val="0"/>
          <c:showBubbleSize val="0"/>
        </c:dLbls>
        <c:marker val="1"/>
        <c:smooth val="0"/>
        <c:axId val="99382016"/>
        <c:axId val="99383552"/>
      </c:lineChart>
      <c:catAx>
        <c:axId val="99382016"/>
        <c:scaling>
          <c:orientation val="minMax"/>
        </c:scaling>
        <c:delete val="0"/>
        <c:axPos val="b"/>
        <c:numFmt formatCode="General" sourceLinked="1"/>
        <c:majorTickMark val="out"/>
        <c:minorTickMark val="none"/>
        <c:tickLblPos val="nextTo"/>
        <c:crossAx val="99383552"/>
        <c:crosses val="autoZero"/>
        <c:auto val="1"/>
        <c:lblAlgn val="ctr"/>
        <c:lblOffset val="100"/>
        <c:noMultiLvlLbl val="0"/>
      </c:catAx>
      <c:valAx>
        <c:axId val="99383552"/>
        <c:scaling>
          <c:orientation val="minMax"/>
        </c:scaling>
        <c:delete val="0"/>
        <c:axPos val="l"/>
        <c:majorGridlines/>
        <c:numFmt formatCode="General" sourceLinked="1"/>
        <c:majorTickMark val="out"/>
        <c:minorTickMark val="none"/>
        <c:tickLblPos val="nextTo"/>
        <c:crossAx val="9938201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MB/s</a:t>
            </a:r>
          </a:p>
        </c:rich>
      </c:tx>
      <c:layout/>
      <c:overlay val="0"/>
    </c:title>
    <c:autoTitleDeleted val="0"/>
    <c:plotArea>
      <c:layout/>
      <c:lineChart>
        <c:grouping val="standard"/>
        <c:varyColors val="0"/>
        <c:ser>
          <c:idx val="0"/>
          <c:order val="0"/>
          <c:tx>
            <c:strRef>
              <c:f>Comparison!$B$67</c:f>
              <c:strCache>
                <c:ptCount val="1"/>
                <c:pt idx="0">
                  <c:v>SMP</c:v>
                </c:pt>
              </c:strCache>
            </c:strRef>
          </c:tx>
          <c:marker>
            <c:symbol val="none"/>
          </c:marker>
          <c:cat>
            <c:numRef>
              <c:f>Comparison!$A$68:$A$84</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Comparison!$B$68:$B$84</c:f>
              <c:numCache>
                <c:formatCode>General</c:formatCode>
                <c:ptCount val="17"/>
                <c:pt idx="0">
                  <c:v>0</c:v>
                </c:pt>
                <c:pt idx="1">
                  <c:v>8.4624701184242763</c:v>
                </c:pt>
                <c:pt idx="2">
                  <c:v>16.54078919118307</c:v>
                </c:pt>
                <c:pt idx="3">
                  <c:v>32.204567998376795</c:v>
                </c:pt>
                <c:pt idx="4">
                  <c:v>58.773162724250547</c:v>
                </c:pt>
                <c:pt idx="5">
                  <c:v>101.35495575062262</c:v>
                </c:pt>
                <c:pt idx="6">
                  <c:v>171.02015344564373</c:v>
                </c:pt>
                <c:pt idx="7">
                  <c:v>254.82164171907536</c:v>
                </c:pt>
                <c:pt idx="8">
                  <c:v>345.52565491512058</c:v>
                </c:pt>
                <c:pt idx="9">
                  <c:v>420.26754408332886</c:v>
                </c:pt>
                <c:pt idx="10">
                  <c:v>470.82675302362998</c:v>
                </c:pt>
                <c:pt idx="11">
                  <c:v>501.15831335192365</c:v>
                </c:pt>
                <c:pt idx="12">
                  <c:v>517.57821498997839</c:v>
                </c:pt>
                <c:pt idx="13">
                  <c:v>501.87602188853026</c:v>
                </c:pt>
                <c:pt idx="14">
                  <c:v>451.43141131883982</c:v>
                </c:pt>
                <c:pt idx="15">
                  <c:v>442.07202242389292</c:v>
                </c:pt>
                <c:pt idx="16">
                  <c:v>444.97110294308038</c:v>
                </c:pt>
              </c:numCache>
            </c:numRef>
          </c:val>
          <c:smooth val="0"/>
        </c:ser>
        <c:ser>
          <c:idx val="1"/>
          <c:order val="1"/>
          <c:tx>
            <c:strRef>
              <c:f>Comparison!$C$67</c:f>
              <c:strCache>
                <c:ptCount val="1"/>
                <c:pt idx="0">
                  <c:v>AMP</c:v>
                </c:pt>
              </c:strCache>
            </c:strRef>
          </c:tx>
          <c:marker>
            <c:symbol val="none"/>
          </c:marker>
          <c:cat>
            <c:numRef>
              <c:f>Comparison!$A$68:$A$84</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Comparison!$C$68:$C$84</c:f>
              <c:numCache>
                <c:formatCode>General</c:formatCode>
                <c:ptCount val="17"/>
                <c:pt idx="0">
                  <c:v>0</c:v>
                </c:pt>
                <c:pt idx="1">
                  <c:v>1.6107432760621068</c:v>
                </c:pt>
                <c:pt idx="2">
                  <c:v>3.1813226059229787</c:v>
                </c:pt>
                <c:pt idx="3">
                  <c:v>6.3337298535248356</c:v>
                </c:pt>
                <c:pt idx="4">
                  <c:v>11.890318653022362</c:v>
                </c:pt>
                <c:pt idx="5">
                  <c:v>22.839301764434072</c:v>
                </c:pt>
                <c:pt idx="6">
                  <c:v>41.521106392828834</c:v>
                </c:pt>
                <c:pt idx="7">
                  <c:v>69.606715624264055</c:v>
                </c:pt>
                <c:pt idx="8">
                  <c:v>99.329012315382428</c:v>
                </c:pt>
                <c:pt idx="9">
                  <c:v>73.433137585924698</c:v>
                </c:pt>
                <c:pt idx="10">
                  <c:v>79.050481016273096</c:v>
                </c:pt>
                <c:pt idx="11">
                  <c:v>81.723694901115678</c:v>
                </c:pt>
                <c:pt idx="12">
                  <c:v>83.395895765391913</c:v>
                </c:pt>
                <c:pt idx="13">
                  <c:v>84.799185419024866</c:v>
                </c:pt>
                <c:pt idx="14">
                  <c:v>85.601606498054693</c:v>
                </c:pt>
                <c:pt idx="15">
                  <c:v>86.021249645557944</c:v>
                </c:pt>
                <c:pt idx="16">
                  <c:v>86.423420611988305</c:v>
                </c:pt>
              </c:numCache>
            </c:numRef>
          </c:val>
          <c:smooth val="0"/>
        </c:ser>
        <c:dLbls>
          <c:showLegendKey val="0"/>
          <c:showVal val="0"/>
          <c:showCatName val="0"/>
          <c:showSerName val="0"/>
          <c:showPercent val="0"/>
          <c:showBubbleSize val="0"/>
        </c:dLbls>
        <c:marker val="1"/>
        <c:smooth val="0"/>
        <c:axId val="99396608"/>
        <c:axId val="99406592"/>
      </c:lineChart>
      <c:catAx>
        <c:axId val="99396608"/>
        <c:scaling>
          <c:orientation val="minMax"/>
        </c:scaling>
        <c:delete val="0"/>
        <c:axPos val="b"/>
        <c:numFmt formatCode="General" sourceLinked="1"/>
        <c:majorTickMark val="out"/>
        <c:minorTickMark val="none"/>
        <c:tickLblPos val="nextTo"/>
        <c:crossAx val="99406592"/>
        <c:crosses val="autoZero"/>
        <c:auto val="1"/>
        <c:lblAlgn val="ctr"/>
        <c:lblOffset val="100"/>
        <c:noMultiLvlLbl val="0"/>
      </c:catAx>
      <c:valAx>
        <c:axId val="99406592"/>
        <c:scaling>
          <c:logBase val="10"/>
          <c:orientation val="minMax"/>
        </c:scaling>
        <c:delete val="0"/>
        <c:axPos val="l"/>
        <c:majorGridlines/>
        <c:numFmt formatCode="General" sourceLinked="1"/>
        <c:majorTickMark val="out"/>
        <c:minorTickMark val="none"/>
        <c:tickLblPos val="nextTo"/>
        <c:crossAx val="9939660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Locks/s</a:t>
            </a:r>
          </a:p>
        </c:rich>
      </c:tx>
      <c:layout/>
      <c:overlay val="0"/>
    </c:title>
    <c:autoTitleDeleted val="0"/>
    <c:plotArea>
      <c:layout/>
      <c:lineChart>
        <c:grouping val="standard"/>
        <c:varyColors val="0"/>
        <c:ser>
          <c:idx val="0"/>
          <c:order val="0"/>
          <c:tx>
            <c:strRef>
              <c:f>Comparison!$D$67</c:f>
              <c:strCache>
                <c:ptCount val="1"/>
                <c:pt idx="0">
                  <c:v>SMP</c:v>
                </c:pt>
              </c:strCache>
            </c:strRef>
          </c:tx>
          <c:marker>
            <c:symbol val="none"/>
          </c:marker>
          <c:cat>
            <c:numRef>
              <c:f>Comparison!$A$68:$A$84</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Comparison!$D$68:$D$84</c:f>
              <c:numCache>
                <c:formatCode>General</c:formatCode>
                <c:ptCount val="17"/>
                <c:pt idx="0">
                  <c:v>4711630.7552395072</c:v>
                </c:pt>
                <c:pt idx="1">
                  <c:v>4436771.533448427</c:v>
                </c:pt>
                <c:pt idx="2">
                  <c:v>4336068.6417334946</c:v>
                </c:pt>
                <c:pt idx="3">
                  <c:v>4221117.1366832433</c:v>
                </c:pt>
                <c:pt idx="4">
                  <c:v>3851757.9922964838</c:v>
                </c:pt>
                <c:pt idx="5">
                  <c:v>3321199.1900364021</c:v>
                </c:pt>
                <c:pt idx="6">
                  <c:v>2801994.1940534269</c:v>
                </c:pt>
                <c:pt idx="7">
                  <c:v>2087498.8889626653</c:v>
                </c:pt>
                <c:pt idx="8">
                  <c:v>1415273.0825323339</c:v>
                </c:pt>
                <c:pt idx="9">
                  <c:v>860707.9302826575</c:v>
                </c:pt>
                <c:pt idx="10">
                  <c:v>482126.5950961971</c:v>
                </c:pt>
                <c:pt idx="11">
                  <c:v>256593.05643618491</c:v>
                </c:pt>
                <c:pt idx="12">
                  <c:v>132500.02303743447</c:v>
                </c:pt>
                <c:pt idx="13">
                  <c:v>64240.130801731873</c:v>
                </c:pt>
                <c:pt idx="14">
                  <c:v>28891.610324405749</c:v>
                </c:pt>
                <c:pt idx="15">
                  <c:v>14146.304717564573</c:v>
                </c:pt>
                <c:pt idx="16">
                  <c:v>7119.5376470892861</c:v>
                </c:pt>
              </c:numCache>
            </c:numRef>
          </c:val>
          <c:smooth val="0"/>
        </c:ser>
        <c:ser>
          <c:idx val="1"/>
          <c:order val="1"/>
          <c:tx>
            <c:strRef>
              <c:f>Comparison!$E$67</c:f>
              <c:strCache>
                <c:ptCount val="1"/>
                <c:pt idx="0">
                  <c:v>AMP</c:v>
                </c:pt>
              </c:strCache>
            </c:strRef>
          </c:tx>
          <c:marker>
            <c:symbol val="none"/>
          </c:marker>
          <c:cat>
            <c:numRef>
              <c:f>Comparison!$A$68:$A$84</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Comparison!$E$68:$E$84</c:f>
              <c:numCache>
                <c:formatCode>General</c:formatCode>
                <c:ptCount val="17"/>
                <c:pt idx="0">
                  <c:v>867322.54674181633</c:v>
                </c:pt>
                <c:pt idx="1">
                  <c:v>844493.37072004983</c:v>
                </c:pt>
                <c:pt idx="2">
                  <c:v>833964.63320707332</c:v>
                </c:pt>
                <c:pt idx="3">
                  <c:v>830174.63936120726</c:v>
                </c:pt>
                <c:pt idx="4">
                  <c:v>779243.92324447352</c:v>
                </c:pt>
                <c:pt idx="5">
                  <c:v>748398.24021697568</c:v>
                </c:pt>
                <c:pt idx="6">
                  <c:v>680281.80714010762</c:v>
                </c:pt>
                <c:pt idx="7">
                  <c:v>570218.21439397114</c:v>
                </c:pt>
                <c:pt idx="8">
                  <c:v>406851.63444380643</c:v>
                </c:pt>
                <c:pt idx="9">
                  <c:v>150391.06577597378</c:v>
                </c:pt>
                <c:pt idx="10">
                  <c:v>80947.692560663651</c:v>
                </c:pt>
                <c:pt idx="11">
                  <c:v>41842.531789371227</c:v>
                </c:pt>
                <c:pt idx="12">
                  <c:v>21349.34931594033</c:v>
                </c:pt>
                <c:pt idx="13">
                  <c:v>10854.295733635183</c:v>
                </c:pt>
                <c:pt idx="14">
                  <c:v>5478.5028158755003</c:v>
                </c:pt>
                <c:pt idx="15">
                  <c:v>2752.6799886578542</c:v>
                </c:pt>
                <c:pt idx="16">
                  <c:v>1382.7747297918129</c:v>
                </c:pt>
              </c:numCache>
            </c:numRef>
          </c:val>
          <c:smooth val="0"/>
        </c:ser>
        <c:dLbls>
          <c:showLegendKey val="0"/>
          <c:showVal val="0"/>
          <c:showCatName val="0"/>
          <c:showSerName val="0"/>
          <c:showPercent val="0"/>
          <c:showBubbleSize val="0"/>
        </c:dLbls>
        <c:marker val="1"/>
        <c:smooth val="0"/>
        <c:axId val="99415552"/>
        <c:axId val="99417088"/>
      </c:lineChart>
      <c:catAx>
        <c:axId val="99415552"/>
        <c:scaling>
          <c:orientation val="minMax"/>
        </c:scaling>
        <c:delete val="0"/>
        <c:axPos val="b"/>
        <c:numFmt formatCode="General" sourceLinked="1"/>
        <c:majorTickMark val="out"/>
        <c:minorTickMark val="none"/>
        <c:tickLblPos val="nextTo"/>
        <c:crossAx val="99417088"/>
        <c:crosses val="autoZero"/>
        <c:auto val="1"/>
        <c:lblAlgn val="ctr"/>
        <c:lblOffset val="100"/>
        <c:noMultiLvlLbl val="0"/>
      </c:catAx>
      <c:valAx>
        <c:axId val="99417088"/>
        <c:scaling>
          <c:logBase val="10"/>
          <c:orientation val="minMax"/>
        </c:scaling>
        <c:delete val="0"/>
        <c:axPos val="l"/>
        <c:majorGridlines/>
        <c:numFmt formatCode="General" sourceLinked="1"/>
        <c:majorTickMark val="out"/>
        <c:minorTickMark val="none"/>
        <c:tickLblPos val="nextTo"/>
        <c:crossAx val="9941555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NO WORK</a:t>
            </a:r>
          </a:p>
        </c:rich>
      </c:tx>
      <c:layout/>
      <c:overlay val="0"/>
    </c:title>
    <c:autoTitleDeleted val="0"/>
    <c:plotArea>
      <c:layout/>
      <c:lineChart>
        <c:grouping val="standard"/>
        <c:varyColors val="0"/>
        <c:ser>
          <c:idx val="0"/>
          <c:order val="0"/>
          <c:tx>
            <c:strRef>
              <c:f>Comparison!$F$3</c:f>
              <c:strCache>
                <c:ptCount val="1"/>
                <c:pt idx="0">
                  <c:v>SMP/AMP</c:v>
                </c:pt>
              </c:strCache>
            </c:strRef>
          </c:tx>
          <c:marker>
            <c:symbol val="none"/>
          </c:marker>
          <c:cat>
            <c:numRef>
              <c:f>Comparison!$A$4:$A$20</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Comparison!$F$4:$F$20</c:f>
              <c:numCache>
                <c:formatCode>General</c:formatCode>
                <c:ptCount val="17"/>
                <c:pt idx="0">
                  <c:v>5.9706817846529816</c:v>
                </c:pt>
                <c:pt idx="1">
                  <c:v>5.9922621476348841</c:v>
                </c:pt>
                <c:pt idx="2">
                  <c:v>5.9328763394420188</c:v>
                </c:pt>
                <c:pt idx="3">
                  <c:v>6.0407457167357963</c:v>
                </c:pt>
                <c:pt idx="4">
                  <c:v>5.9126309617760597</c:v>
                </c:pt>
                <c:pt idx="5">
                  <c:v>5.793728244784611</c:v>
                </c:pt>
                <c:pt idx="6">
                  <c:v>5.6096159602427029</c:v>
                </c:pt>
                <c:pt idx="7">
                  <c:v>5.6715058360665056</c:v>
                </c:pt>
                <c:pt idx="8">
                  <c:v>7.6310040977307887</c:v>
                </c:pt>
                <c:pt idx="9">
                  <c:v>10.678395986613625</c:v>
                </c:pt>
                <c:pt idx="10">
                  <c:v>12.502666693480879</c:v>
                </c:pt>
                <c:pt idx="11">
                  <c:v>13.699555999033009</c:v>
                </c:pt>
                <c:pt idx="12">
                  <c:v>14.556291984658053</c:v>
                </c:pt>
                <c:pt idx="13">
                  <c:v>15.015560052735506</c:v>
                </c:pt>
                <c:pt idx="14">
                  <c:v>15.22288620686134</c:v>
                </c:pt>
                <c:pt idx="15">
                  <c:v>15.374553460349283</c:v>
                </c:pt>
                <c:pt idx="16">
                  <c:v>15.474979490323813</c:v>
                </c:pt>
              </c:numCache>
            </c:numRef>
          </c:val>
          <c:smooth val="0"/>
        </c:ser>
        <c:ser>
          <c:idx val="1"/>
          <c:order val="1"/>
          <c:tx>
            <c:strRef>
              <c:f>Comparison!$G$3</c:f>
              <c:strCache>
                <c:ptCount val="1"/>
                <c:pt idx="0">
                  <c:v>Average</c:v>
                </c:pt>
              </c:strCache>
            </c:strRef>
          </c:tx>
          <c:marker>
            <c:symbol val="none"/>
          </c:marker>
          <c:cat>
            <c:numRef>
              <c:f>Comparison!$A$4:$A$20</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Comparison!$G$4:$G$20</c:f>
              <c:numCache>
                <c:formatCode>General</c:formatCode>
                <c:ptCount val="17"/>
                <c:pt idx="0">
                  <c:v>9.8282318213601112</c:v>
                </c:pt>
                <c:pt idx="1">
                  <c:v>9.8282318213601112</c:v>
                </c:pt>
                <c:pt idx="2">
                  <c:v>9.8282318213601112</c:v>
                </c:pt>
                <c:pt idx="3">
                  <c:v>9.8282318213601112</c:v>
                </c:pt>
                <c:pt idx="4">
                  <c:v>9.8282318213601112</c:v>
                </c:pt>
                <c:pt idx="5">
                  <c:v>9.8282318213601112</c:v>
                </c:pt>
                <c:pt idx="6">
                  <c:v>9.8282318213601112</c:v>
                </c:pt>
                <c:pt idx="7">
                  <c:v>9.8282318213601112</c:v>
                </c:pt>
                <c:pt idx="8">
                  <c:v>9.8282318213601112</c:v>
                </c:pt>
                <c:pt idx="9">
                  <c:v>9.8282318213601112</c:v>
                </c:pt>
                <c:pt idx="10">
                  <c:v>9.8282318213601112</c:v>
                </c:pt>
                <c:pt idx="11">
                  <c:v>9.8282318213601112</c:v>
                </c:pt>
                <c:pt idx="12">
                  <c:v>9.8282318213601112</c:v>
                </c:pt>
                <c:pt idx="13">
                  <c:v>9.8282318213601112</c:v>
                </c:pt>
                <c:pt idx="14">
                  <c:v>9.8282318213601112</c:v>
                </c:pt>
                <c:pt idx="15">
                  <c:v>9.8282318213601112</c:v>
                </c:pt>
                <c:pt idx="16">
                  <c:v>9.8282318213601112</c:v>
                </c:pt>
              </c:numCache>
            </c:numRef>
          </c:val>
          <c:smooth val="0"/>
        </c:ser>
        <c:dLbls>
          <c:showLegendKey val="0"/>
          <c:showVal val="0"/>
          <c:showCatName val="0"/>
          <c:showSerName val="0"/>
          <c:showPercent val="0"/>
          <c:showBubbleSize val="0"/>
        </c:dLbls>
        <c:marker val="1"/>
        <c:smooth val="0"/>
        <c:axId val="34422784"/>
        <c:axId val="34425088"/>
      </c:lineChart>
      <c:catAx>
        <c:axId val="34422784"/>
        <c:scaling>
          <c:orientation val="minMax"/>
        </c:scaling>
        <c:delete val="0"/>
        <c:axPos val="b"/>
        <c:numFmt formatCode="General" sourceLinked="1"/>
        <c:majorTickMark val="out"/>
        <c:minorTickMark val="none"/>
        <c:tickLblPos val="nextTo"/>
        <c:crossAx val="34425088"/>
        <c:crosses val="autoZero"/>
        <c:auto val="1"/>
        <c:lblAlgn val="ctr"/>
        <c:lblOffset val="100"/>
        <c:noMultiLvlLbl val="0"/>
      </c:catAx>
      <c:valAx>
        <c:axId val="34425088"/>
        <c:scaling>
          <c:orientation val="minMax"/>
        </c:scaling>
        <c:delete val="0"/>
        <c:axPos val="l"/>
        <c:majorGridlines/>
        <c:numFmt formatCode="General" sourceLinked="1"/>
        <c:majorTickMark val="out"/>
        <c:minorTickMark val="none"/>
        <c:tickLblPos val="nextTo"/>
        <c:crossAx val="3442278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MEMCPY</a:t>
            </a:r>
          </a:p>
        </c:rich>
      </c:tx>
      <c:layout/>
      <c:overlay val="0"/>
    </c:title>
    <c:autoTitleDeleted val="0"/>
    <c:plotArea>
      <c:layout/>
      <c:lineChart>
        <c:grouping val="standard"/>
        <c:varyColors val="0"/>
        <c:ser>
          <c:idx val="0"/>
          <c:order val="0"/>
          <c:tx>
            <c:strRef>
              <c:f>Comparison!$F$35</c:f>
              <c:strCache>
                <c:ptCount val="1"/>
                <c:pt idx="0">
                  <c:v>SMP/AMP</c:v>
                </c:pt>
              </c:strCache>
            </c:strRef>
          </c:tx>
          <c:marker>
            <c:symbol val="none"/>
          </c:marker>
          <c:cat>
            <c:numRef>
              <c:f>Comparison!$A$36:$A$52</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Comparison!$F$36:$F$52</c:f>
              <c:numCache>
                <c:formatCode>General</c:formatCode>
                <c:ptCount val="17"/>
                <c:pt idx="0">
                  <c:v>5.113575934527673</c:v>
                </c:pt>
                <c:pt idx="1">
                  <c:v>5.090738658238787</c:v>
                </c:pt>
                <c:pt idx="2">
                  <c:v>5.0043225111973673</c:v>
                </c:pt>
                <c:pt idx="3">
                  <c:v>4.9152204360046685</c:v>
                </c:pt>
                <c:pt idx="4">
                  <c:v>5.064975881866701</c:v>
                </c:pt>
                <c:pt idx="5">
                  <c:v>5.1654344407481281</c:v>
                </c:pt>
                <c:pt idx="6">
                  <c:v>4.7472292745374416</c:v>
                </c:pt>
                <c:pt idx="7">
                  <c:v>4.7792469651847904</c:v>
                </c:pt>
                <c:pt idx="8">
                  <c:v>4.7178058056321941</c:v>
                </c:pt>
                <c:pt idx="9">
                  <c:v>4.0205870213896526</c:v>
                </c:pt>
                <c:pt idx="10">
                  <c:v>3.5902787115638755</c:v>
                </c:pt>
                <c:pt idx="11">
                  <c:v>3.3119801766154522</c:v>
                </c:pt>
                <c:pt idx="12">
                  <c:v>3.2083521608897985</c:v>
                </c:pt>
                <c:pt idx="13">
                  <c:v>4.0454357284407143</c:v>
                </c:pt>
                <c:pt idx="14">
                  <c:v>5.4268804103246016</c:v>
                </c:pt>
                <c:pt idx="15">
                  <c:v>5.6487290939612986</c:v>
                </c:pt>
                <c:pt idx="16">
                  <c:v>4.4075759156266452</c:v>
                </c:pt>
              </c:numCache>
            </c:numRef>
          </c:val>
          <c:smooth val="0"/>
        </c:ser>
        <c:ser>
          <c:idx val="1"/>
          <c:order val="1"/>
          <c:tx>
            <c:strRef>
              <c:f>Comparison!$G$35</c:f>
              <c:strCache>
                <c:ptCount val="1"/>
                <c:pt idx="0">
                  <c:v>Average</c:v>
                </c:pt>
              </c:strCache>
            </c:strRef>
          </c:tx>
          <c:marker>
            <c:symbol val="none"/>
          </c:marker>
          <c:cat>
            <c:numRef>
              <c:f>Comparison!$A$36:$A$52</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Comparison!$G$36:$G$52</c:f>
              <c:numCache>
                <c:formatCode>General</c:formatCode>
                <c:ptCount val="17"/>
                <c:pt idx="0">
                  <c:v>4.6034334780441046</c:v>
                </c:pt>
                <c:pt idx="1">
                  <c:v>4.6034334780441046</c:v>
                </c:pt>
                <c:pt idx="2">
                  <c:v>4.6034334780441046</c:v>
                </c:pt>
                <c:pt idx="3">
                  <c:v>4.6034334780441046</c:v>
                </c:pt>
                <c:pt idx="4">
                  <c:v>4.6034334780441046</c:v>
                </c:pt>
                <c:pt idx="5">
                  <c:v>4.6034334780441046</c:v>
                </c:pt>
                <c:pt idx="6">
                  <c:v>4.6034334780441046</c:v>
                </c:pt>
                <c:pt idx="7">
                  <c:v>4.6034334780441046</c:v>
                </c:pt>
                <c:pt idx="8">
                  <c:v>4.6034334780441046</c:v>
                </c:pt>
                <c:pt idx="9">
                  <c:v>4.6034334780441046</c:v>
                </c:pt>
                <c:pt idx="10">
                  <c:v>4.6034334780441046</c:v>
                </c:pt>
                <c:pt idx="11">
                  <c:v>4.6034334780441046</c:v>
                </c:pt>
                <c:pt idx="12">
                  <c:v>4.6034334780441046</c:v>
                </c:pt>
                <c:pt idx="13">
                  <c:v>4.6034334780441046</c:v>
                </c:pt>
                <c:pt idx="14">
                  <c:v>4.6034334780441046</c:v>
                </c:pt>
                <c:pt idx="15">
                  <c:v>4.6034334780441046</c:v>
                </c:pt>
                <c:pt idx="16">
                  <c:v>4.6034334780441046</c:v>
                </c:pt>
              </c:numCache>
            </c:numRef>
          </c:val>
          <c:smooth val="0"/>
        </c:ser>
        <c:dLbls>
          <c:showLegendKey val="0"/>
          <c:showVal val="0"/>
          <c:showCatName val="0"/>
          <c:showSerName val="0"/>
          <c:showPercent val="0"/>
          <c:showBubbleSize val="0"/>
        </c:dLbls>
        <c:marker val="1"/>
        <c:smooth val="0"/>
        <c:axId val="131699072"/>
        <c:axId val="131700608"/>
      </c:lineChart>
      <c:catAx>
        <c:axId val="131699072"/>
        <c:scaling>
          <c:orientation val="minMax"/>
        </c:scaling>
        <c:delete val="0"/>
        <c:axPos val="b"/>
        <c:numFmt formatCode="General" sourceLinked="1"/>
        <c:majorTickMark val="out"/>
        <c:minorTickMark val="none"/>
        <c:tickLblPos val="nextTo"/>
        <c:crossAx val="131700608"/>
        <c:crosses val="autoZero"/>
        <c:auto val="1"/>
        <c:lblAlgn val="ctr"/>
        <c:lblOffset val="100"/>
        <c:noMultiLvlLbl val="0"/>
      </c:catAx>
      <c:valAx>
        <c:axId val="131700608"/>
        <c:scaling>
          <c:orientation val="minMax"/>
        </c:scaling>
        <c:delete val="0"/>
        <c:axPos val="l"/>
        <c:majorGridlines/>
        <c:numFmt formatCode="General" sourceLinked="1"/>
        <c:majorTickMark val="out"/>
        <c:minorTickMark val="none"/>
        <c:tickLblPos val="nextTo"/>
        <c:crossAx val="13169907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Validate</a:t>
            </a:r>
          </a:p>
        </c:rich>
      </c:tx>
      <c:layout/>
      <c:overlay val="0"/>
    </c:title>
    <c:autoTitleDeleted val="0"/>
    <c:plotArea>
      <c:layout/>
      <c:lineChart>
        <c:grouping val="standard"/>
        <c:varyColors val="0"/>
        <c:ser>
          <c:idx val="0"/>
          <c:order val="0"/>
          <c:tx>
            <c:strRef>
              <c:f>Comparison!$F$67</c:f>
              <c:strCache>
                <c:ptCount val="1"/>
                <c:pt idx="0">
                  <c:v>SMP/AMP</c:v>
                </c:pt>
              </c:strCache>
            </c:strRef>
          </c:tx>
          <c:marker>
            <c:symbol val="none"/>
          </c:marker>
          <c:cat>
            <c:numRef>
              <c:f>Comparison!$A$68:$A$84</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Comparison!$F$68:$F$84</c:f>
              <c:numCache>
                <c:formatCode>General</c:formatCode>
                <c:ptCount val="17"/>
                <c:pt idx="0">
                  <c:v>5.4323858787474375</c:v>
                </c:pt>
                <c:pt idx="1">
                  <c:v>5.2537671546970852</c:v>
                </c:pt>
                <c:pt idx="2">
                  <c:v>5.1993435561635497</c:v>
                </c:pt>
                <c:pt idx="3">
                  <c:v>5.0846134494439115</c:v>
                </c:pt>
                <c:pt idx="4">
                  <c:v>4.9429426106516656</c:v>
                </c:pt>
                <c:pt idx="5">
                  <c:v>4.4377431847962656</c:v>
                </c:pt>
                <c:pt idx="6">
                  <c:v>4.1188727445659019</c:v>
                </c:pt>
                <c:pt idx="7">
                  <c:v>3.6608772506175775</c:v>
                </c:pt>
                <c:pt idx="8">
                  <c:v>3.4785975100409945</c:v>
                </c:pt>
                <c:pt idx="9">
                  <c:v>5.7231320613472425</c:v>
                </c:pt>
                <c:pt idx="10">
                  <c:v>5.9560264146489761</c:v>
                </c:pt>
                <c:pt idx="11">
                  <c:v>6.1323501581556847</c:v>
                </c:pt>
                <c:pt idx="12">
                  <c:v>6.2062792208146753</c:v>
                </c:pt>
                <c:pt idx="13">
                  <c:v>5.9184061663867515</c:v>
                </c:pt>
                <c:pt idx="14">
                  <c:v>5.2736324677399447</c:v>
                </c:pt>
                <c:pt idx="15">
                  <c:v>5.1391025385635176</c:v>
                </c:pt>
                <c:pt idx="16">
                  <c:v>5.1487328295051977</c:v>
                </c:pt>
              </c:numCache>
            </c:numRef>
          </c:val>
          <c:smooth val="0"/>
        </c:ser>
        <c:ser>
          <c:idx val="1"/>
          <c:order val="1"/>
          <c:tx>
            <c:strRef>
              <c:f>Comparison!$G$67</c:f>
              <c:strCache>
                <c:ptCount val="1"/>
                <c:pt idx="0">
                  <c:v>Average</c:v>
                </c:pt>
              </c:strCache>
            </c:strRef>
          </c:tx>
          <c:marker>
            <c:symbol val="none"/>
          </c:marker>
          <c:cat>
            <c:numRef>
              <c:f>Comparison!$A$68:$A$84</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Comparison!$G$68:$G$84</c:f>
              <c:numCache>
                <c:formatCode>General</c:formatCode>
                <c:ptCount val="17"/>
                <c:pt idx="0">
                  <c:v>5.1239297174639038</c:v>
                </c:pt>
                <c:pt idx="1">
                  <c:v>5.1239297174639038</c:v>
                </c:pt>
                <c:pt idx="2">
                  <c:v>5.1239297174639038</c:v>
                </c:pt>
                <c:pt idx="3">
                  <c:v>5.1239297174639038</c:v>
                </c:pt>
                <c:pt idx="4">
                  <c:v>5.1239297174639038</c:v>
                </c:pt>
                <c:pt idx="5">
                  <c:v>5.1239297174639038</c:v>
                </c:pt>
                <c:pt idx="6">
                  <c:v>5.1239297174639038</c:v>
                </c:pt>
                <c:pt idx="7">
                  <c:v>5.1239297174639038</c:v>
                </c:pt>
                <c:pt idx="8">
                  <c:v>5.1239297174639038</c:v>
                </c:pt>
                <c:pt idx="9">
                  <c:v>5.1239297174639038</c:v>
                </c:pt>
                <c:pt idx="10">
                  <c:v>5.1239297174639038</c:v>
                </c:pt>
                <c:pt idx="11">
                  <c:v>5.1239297174639038</c:v>
                </c:pt>
                <c:pt idx="12">
                  <c:v>5.1239297174639038</c:v>
                </c:pt>
                <c:pt idx="13">
                  <c:v>5.1239297174639038</c:v>
                </c:pt>
                <c:pt idx="14">
                  <c:v>5.1239297174639038</c:v>
                </c:pt>
                <c:pt idx="15">
                  <c:v>5.1239297174639038</c:v>
                </c:pt>
                <c:pt idx="16">
                  <c:v>5.1239297174639038</c:v>
                </c:pt>
              </c:numCache>
            </c:numRef>
          </c:val>
          <c:smooth val="0"/>
        </c:ser>
        <c:dLbls>
          <c:showLegendKey val="0"/>
          <c:showVal val="0"/>
          <c:showCatName val="0"/>
          <c:showSerName val="0"/>
          <c:showPercent val="0"/>
          <c:showBubbleSize val="0"/>
        </c:dLbls>
        <c:marker val="1"/>
        <c:smooth val="0"/>
        <c:axId val="132077440"/>
        <c:axId val="132215168"/>
      </c:lineChart>
      <c:catAx>
        <c:axId val="132077440"/>
        <c:scaling>
          <c:orientation val="minMax"/>
        </c:scaling>
        <c:delete val="0"/>
        <c:axPos val="b"/>
        <c:numFmt formatCode="General" sourceLinked="1"/>
        <c:majorTickMark val="out"/>
        <c:minorTickMark val="none"/>
        <c:tickLblPos val="nextTo"/>
        <c:crossAx val="132215168"/>
        <c:crosses val="autoZero"/>
        <c:auto val="1"/>
        <c:lblAlgn val="ctr"/>
        <c:lblOffset val="100"/>
        <c:noMultiLvlLbl val="0"/>
      </c:catAx>
      <c:valAx>
        <c:axId val="132215168"/>
        <c:scaling>
          <c:orientation val="minMax"/>
        </c:scaling>
        <c:delete val="0"/>
        <c:axPos val="l"/>
        <c:majorGridlines/>
        <c:numFmt formatCode="General" sourceLinked="1"/>
        <c:majorTickMark val="out"/>
        <c:minorTickMark val="none"/>
        <c:tickLblPos val="nextTo"/>
        <c:crossAx val="13207744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MB/s</a:t>
            </a:r>
          </a:p>
        </c:rich>
      </c:tx>
      <c:layout/>
      <c:overlay val="0"/>
    </c:title>
    <c:autoTitleDeleted val="0"/>
    <c:plotArea>
      <c:layout/>
      <c:lineChart>
        <c:grouping val="standard"/>
        <c:varyColors val="0"/>
        <c:ser>
          <c:idx val="0"/>
          <c:order val="0"/>
          <c:tx>
            <c:strRef>
              <c:f>Comparison!$B$3</c:f>
              <c:strCache>
                <c:ptCount val="1"/>
                <c:pt idx="0">
                  <c:v>SMP</c:v>
                </c:pt>
              </c:strCache>
            </c:strRef>
          </c:tx>
          <c:marker>
            <c:symbol val="none"/>
          </c:marker>
          <c:cat>
            <c:numRef>
              <c:f>Comparison!$A$4:$A$20</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Comparison!$B$4:$B$20</c:f>
              <c:numCache>
                <c:formatCode>General</c:formatCode>
                <c:ptCount val="17"/>
                <c:pt idx="0">
                  <c:v>0</c:v>
                </c:pt>
                <c:pt idx="1">
                  <c:v>9.832838410442891</c:v>
                </c:pt>
                <c:pt idx="2">
                  <c:v>19.478685880640864</c:v>
                </c:pt>
                <c:pt idx="3">
                  <c:v>39.381952553755582</c:v>
                </c:pt>
                <c:pt idx="4">
                  <c:v>74.786040969074733</c:v>
                </c:pt>
                <c:pt idx="5">
                  <c:v>142.83176776075535</c:v>
                </c:pt>
                <c:pt idx="6">
                  <c:v>261.21953803174364</c:v>
                </c:pt>
                <c:pt idx="7">
                  <c:v>442.89027257375847</c:v>
                </c:pt>
                <c:pt idx="8">
                  <c:v>698.97754235678178</c:v>
                </c:pt>
                <c:pt idx="9">
                  <c:v>987.8089989184532</c:v>
                </c:pt>
                <c:pt idx="10">
                  <c:v>1262.6939796315175</c:v>
                </c:pt>
                <c:pt idx="11">
                  <c:v>1464.1278856150907</c:v>
                </c:pt>
                <c:pt idx="12">
                  <c:v>1591.0128238965165</c:v>
                </c:pt>
                <c:pt idx="13">
                  <c:v>1658.3085549664195</c:v>
                </c:pt>
                <c:pt idx="14">
                  <c:v>1691.3203437950935</c:v>
                </c:pt>
                <c:pt idx="15">
                  <c:v>1713.821939970926</c:v>
                </c:pt>
                <c:pt idx="16">
                  <c:v>1727.2224333474639</c:v>
                </c:pt>
              </c:numCache>
            </c:numRef>
          </c:val>
          <c:smooth val="0"/>
        </c:ser>
        <c:ser>
          <c:idx val="1"/>
          <c:order val="1"/>
          <c:tx>
            <c:strRef>
              <c:f>Comparison!$C$3</c:f>
              <c:strCache>
                <c:ptCount val="1"/>
                <c:pt idx="0">
                  <c:v>AMP</c:v>
                </c:pt>
              </c:strCache>
            </c:strRef>
          </c:tx>
          <c:marker>
            <c:symbol val="none"/>
          </c:marker>
          <c:cat>
            <c:numRef>
              <c:f>Comparison!$A$4:$A$20</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Comparison!$C$4:$C$20</c:f>
              <c:numCache>
                <c:formatCode>General</c:formatCode>
                <c:ptCount val="17"/>
                <c:pt idx="0">
                  <c:v>0</c:v>
                </c:pt>
                <c:pt idx="1">
                  <c:v>1.6409226045499132</c:v>
                </c:pt>
                <c:pt idx="2">
                  <c:v>3.2831774616884757</c:v>
                </c:pt>
                <c:pt idx="3">
                  <c:v>6.5193859169818165</c:v>
                </c:pt>
                <c:pt idx="4">
                  <c:v>12.64852169069084</c:v>
                </c:pt>
                <c:pt idx="5">
                  <c:v>24.652824869604373</c:v>
                </c:pt>
                <c:pt idx="6">
                  <c:v>46.56638527184343</c:v>
                </c:pt>
                <c:pt idx="7">
                  <c:v>78.090419965242717</c:v>
                </c:pt>
                <c:pt idx="8">
                  <c:v>91.597060282621896</c:v>
                </c:pt>
                <c:pt idx="9">
                  <c:v>92.505372544412552</c:v>
                </c:pt>
                <c:pt idx="10">
                  <c:v>100.99397277301725</c:v>
                </c:pt>
                <c:pt idx="11">
                  <c:v>106.87411224994715</c:v>
                </c:pt>
                <c:pt idx="12">
                  <c:v>109.30069454318462</c:v>
                </c:pt>
                <c:pt idx="13">
                  <c:v>110.43934086656408</c:v>
                </c:pt>
                <c:pt idx="14">
                  <c:v>111.10378943992716</c:v>
                </c:pt>
                <c:pt idx="15">
                  <c:v>111.47133114407805</c:v>
                </c:pt>
                <c:pt idx="16">
                  <c:v>111.6138754450344</c:v>
                </c:pt>
              </c:numCache>
            </c:numRef>
          </c:val>
          <c:smooth val="0"/>
        </c:ser>
        <c:dLbls>
          <c:showLegendKey val="0"/>
          <c:showVal val="0"/>
          <c:showCatName val="0"/>
          <c:showSerName val="0"/>
          <c:showPercent val="0"/>
          <c:showBubbleSize val="0"/>
        </c:dLbls>
        <c:marker val="1"/>
        <c:smooth val="0"/>
        <c:axId val="98040832"/>
        <c:axId val="99091200"/>
      </c:lineChart>
      <c:catAx>
        <c:axId val="98040832"/>
        <c:scaling>
          <c:orientation val="minMax"/>
        </c:scaling>
        <c:delete val="0"/>
        <c:axPos val="b"/>
        <c:numFmt formatCode="General" sourceLinked="1"/>
        <c:majorTickMark val="out"/>
        <c:minorTickMark val="none"/>
        <c:tickLblPos val="nextTo"/>
        <c:txPr>
          <a:bodyPr rot="-5400000" vert="horz"/>
          <a:lstStyle/>
          <a:p>
            <a:pPr>
              <a:defRPr/>
            </a:pPr>
            <a:endParaRPr lang="en-US"/>
          </a:p>
        </c:txPr>
        <c:crossAx val="99091200"/>
        <c:crosses val="autoZero"/>
        <c:auto val="1"/>
        <c:lblAlgn val="ctr"/>
        <c:lblOffset val="100"/>
        <c:noMultiLvlLbl val="0"/>
      </c:catAx>
      <c:valAx>
        <c:axId val="99091200"/>
        <c:scaling>
          <c:logBase val="10"/>
          <c:orientation val="minMax"/>
        </c:scaling>
        <c:delete val="0"/>
        <c:axPos val="l"/>
        <c:majorGridlines/>
        <c:numFmt formatCode="General" sourceLinked="1"/>
        <c:majorTickMark val="none"/>
        <c:minorTickMark val="none"/>
        <c:tickLblPos val="nextTo"/>
        <c:crossAx val="9804083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Locks/s</a:t>
            </a:r>
          </a:p>
        </c:rich>
      </c:tx>
      <c:layout/>
      <c:overlay val="0"/>
    </c:title>
    <c:autoTitleDeleted val="0"/>
    <c:plotArea>
      <c:layout/>
      <c:lineChart>
        <c:grouping val="standard"/>
        <c:varyColors val="0"/>
        <c:ser>
          <c:idx val="0"/>
          <c:order val="0"/>
          <c:tx>
            <c:strRef>
              <c:f>Comparison!$D$3</c:f>
              <c:strCache>
                <c:ptCount val="1"/>
                <c:pt idx="0">
                  <c:v>SMP</c:v>
                </c:pt>
              </c:strCache>
            </c:strRef>
          </c:tx>
          <c:marker>
            <c:symbol val="none"/>
          </c:marker>
          <c:cat>
            <c:numRef>
              <c:f>Comparison!$A$4:$A$20</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Comparison!$D$4:$D$20</c:f>
              <c:numCache>
                <c:formatCode>General</c:formatCode>
                <c:ptCount val="17"/>
                <c:pt idx="0">
                  <c:v>5188500.4679359691</c:v>
                </c:pt>
                <c:pt idx="1">
                  <c:v>5155239.1845342824</c:v>
                </c:pt>
                <c:pt idx="2">
                  <c:v>5106220.6314947186</c:v>
                </c:pt>
                <c:pt idx="3">
                  <c:v>5161871.2851258516</c:v>
                </c:pt>
                <c:pt idx="4">
                  <c:v>4901177.9809492817</c:v>
                </c:pt>
                <c:pt idx="5">
                  <c:v>4680311.3659844315</c:v>
                </c:pt>
                <c:pt idx="6">
                  <c:v>4279820.9111120878</c:v>
                </c:pt>
                <c:pt idx="7">
                  <c:v>3628157.1129242294</c:v>
                </c:pt>
                <c:pt idx="8">
                  <c:v>2863012.0134933782</c:v>
                </c:pt>
                <c:pt idx="9">
                  <c:v>2023032.8297849922</c:v>
                </c:pt>
                <c:pt idx="10">
                  <c:v>1292998.635142674</c:v>
                </c:pt>
                <c:pt idx="11">
                  <c:v>749633.47743492643</c:v>
                </c:pt>
                <c:pt idx="12">
                  <c:v>407299.28291750822</c:v>
                </c:pt>
                <c:pt idx="13">
                  <c:v>212263.49503570169</c:v>
                </c:pt>
                <c:pt idx="14">
                  <c:v>108244.50200288599</c:v>
                </c:pt>
                <c:pt idx="15">
                  <c:v>54842.302079069632</c:v>
                </c:pt>
                <c:pt idx="16">
                  <c:v>27635.558933559423</c:v>
                </c:pt>
              </c:numCache>
            </c:numRef>
          </c:val>
          <c:smooth val="0"/>
        </c:ser>
        <c:ser>
          <c:idx val="1"/>
          <c:order val="1"/>
          <c:tx>
            <c:strRef>
              <c:f>Comparison!$E$3</c:f>
              <c:strCache>
                <c:ptCount val="1"/>
                <c:pt idx="0">
                  <c:v>AMP</c:v>
                </c:pt>
              </c:strCache>
            </c:strRef>
          </c:tx>
          <c:marker>
            <c:symbol val="none"/>
          </c:marker>
          <c:cat>
            <c:numRef>
              <c:f>Comparison!$A$4:$A$20</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Comparison!$E$4:$E$20</c:f>
              <c:numCache>
                <c:formatCode>General</c:formatCode>
                <c:ptCount val="17"/>
                <c:pt idx="0">
                  <c:v>868996.314838361</c:v>
                </c:pt>
                <c:pt idx="1">
                  <c:v>860316.03049426491</c:v>
                </c:pt>
                <c:pt idx="2">
                  <c:v>860665.27251686377</c:v>
                </c:pt>
                <c:pt idx="3">
                  <c:v>854508.95091064065</c:v>
                </c:pt>
                <c:pt idx="4">
                  <c:v>828933.5175211149</c:v>
                </c:pt>
                <c:pt idx="5">
                  <c:v>807823.7653271961</c:v>
                </c:pt>
                <c:pt idx="6">
                  <c:v>762943.65629388276</c:v>
                </c:pt>
                <c:pt idx="7">
                  <c:v>639716.72035526833</c:v>
                </c:pt>
                <c:pt idx="8">
                  <c:v>375181.55891761929</c:v>
                </c:pt>
                <c:pt idx="9">
                  <c:v>189451.00297095691</c:v>
                </c:pt>
                <c:pt idx="10">
                  <c:v>103417.82811956966</c:v>
                </c:pt>
                <c:pt idx="11">
                  <c:v>54719.545471972939</c:v>
                </c:pt>
                <c:pt idx="12">
                  <c:v>27980.977803055262</c:v>
                </c:pt>
                <c:pt idx="13">
                  <c:v>14136.235630920202</c:v>
                </c:pt>
                <c:pt idx="14">
                  <c:v>7110.6425241553379</c:v>
                </c:pt>
                <c:pt idx="15">
                  <c:v>3567.0825966104976</c:v>
                </c:pt>
                <c:pt idx="16">
                  <c:v>1785.8220071205503</c:v>
                </c:pt>
              </c:numCache>
            </c:numRef>
          </c:val>
          <c:smooth val="0"/>
        </c:ser>
        <c:dLbls>
          <c:showLegendKey val="0"/>
          <c:showVal val="0"/>
          <c:showCatName val="0"/>
          <c:showSerName val="0"/>
          <c:showPercent val="0"/>
          <c:showBubbleSize val="0"/>
        </c:dLbls>
        <c:marker val="1"/>
        <c:smooth val="0"/>
        <c:axId val="99128832"/>
        <c:axId val="99130368"/>
      </c:lineChart>
      <c:catAx>
        <c:axId val="99128832"/>
        <c:scaling>
          <c:orientation val="minMax"/>
        </c:scaling>
        <c:delete val="0"/>
        <c:axPos val="b"/>
        <c:numFmt formatCode="General" sourceLinked="1"/>
        <c:majorTickMark val="out"/>
        <c:minorTickMark val="none"/>
        <c:tickLblPos val="nextTo"/>
        <c:txPr>
          <a:bodyPr rot="-5400000" vert="horz"/>
          <a:lstStyle/>
          <a:p>
            <a:pPr>
              <a:defRPr/>
            </a:pPr>
            <a:endParaRPr lang="en-US"/>
          </a:p>
        </c:txPr>
        <c:crossAx val="99130368"/>
        <c:crosses val="autoZero"/>
        <c:auto val="1"/>
        <c:lblAlgn val="ctr"/>
        <c:lblOffset val="100"/>
        <c:noMultiLvlLbl val="0"/>
      </c:catAx>
      <c:valAx>
        <c:axId val="99130368"/>
        <c:scaling>
          <c:orientation val="minMax"/>
        </c:scaling>
        <c:delete val="0"/>
        <c:axPos val="l"/>
        <c:majorGridlines/>
        <c:numFmt formatCode="General" sourceLinked="1"/>
        <c:majorTickMark val="none"/>
        <c:minorTickMark val="none"/>
        <c:tickLblPos val="nextTo"/>
        <c:crossAx val="9912883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Locks/s</a:t>
            </a:r>
          </a:p>
        </c:rich>
      </c:tx>
      <c:layout/>
      <c:overlay val="0"/>
    </c:title>
    <c:autoTitleDeleted val="0"/>
    <c:plotArea>
      <c:layout/>
      <c:lineChart>
        <c:grouping val="standard"/>
        <c:varyColors val="0"/>
        <c:ser>
          <c:idx val="0"/>
          <c:order val="0"/>
          <c:tx>
            <c:strRef>
              <c:f>Comparison!$D$3</c:f>
              <c:strCache>
                <c:ptCount val="1"/>
                <c:pt idx="0">
                  <c:v>SMP</c:v>
                </c:pt>
              </c:strCache>
            </c:strRef>
          </c:tx>
          <c:marker>
            <c:symbol val="none"/>
          </c:marker>
          <c:cat>
            <c:numRef>
              <c:f>Comparison!$A$4:$A$20</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Comparison!$D$4:$D$20</c:f>
              <c:numCache>
                <c:formatCode>General</c:formatCode>
                <c:ptCount val="17"/>
                <c:pt idx="0">
                  <c:v>5188500.4679359691</c:v>
                </c:pt>
                <c:pt idx="1">
                  <c:v>5155239.1845342824</c:v>
                </c:pt>
                <c:pt idx="2">
                  <c:v>5106220.6314947186</c:v>
                </c:pt>
                <c:pt idx="3">
                  <c:v>5161871.2851258516</c:v>
                </c:pt>
                <c:pt idx="4">
                  <c:v>4901177.9809492817</c:v>
                </c:pt>
                <c:pt idx="5">
                  <c:v>4680311.3659844315</c:v>
                </c:pt>
                <c:pt idx="6">
                  <c:v>4279820.9111120878</c:v>
                </c:pt>
                <c:pt idx="7">
                  <c:v>3628157.1129242294</c:v>
                </c:pt>
                <c:pt idx="8">
                  <c:v>2863012.0134933782</c:v>
                </c:pt>
                <c:pt idx="9">
                  <c:v>2023032.8297849922</c:v>
                </c:pt>
                <c:pt idx="10">
                  <c:v>1292998.635142674</c:v>
                </c:pt>
                <c:pt idx="11">
                  <c:v>749633.47743492643</c:v>
                </c:pt>
                <c:pt idx="12">
                  <c:v>407299.28291750822</c:v>
                </c:pt>
                <c:pt idx="13">
                  <c:v>212263.49503570169</c:v>
                </c:pt>
                <c:pt idx="14">
                  <c:v>108244.50200288599</c:v>
                </c:pt>
                <c:pt idx="15">
                  <c:v>54842.302079069632</c:v>
                </c:pt>
                <c:pt idx="16">
                  <c:v>27635.558933559423</c:v>
                </c:pt>
              </c:numCache>
            </c:numRef>
          </c:val>
          <c:smooth val="0"/>
        </c:ser>
        <c:ser>
          <c:idx val="1"/>
          <c:order val="1"/>
          <c:tx>
            <c:strRef>
              <c:f>Comparison!$E$3</c:f>
              <c:strCache>
                <c:ptCount val="1"/>
                <c:pt idx="0">
                  <c:v>AMP</c:v>
                </c:pt>
              </c:strCache>
            </c:strRef>
          </c:tx>
          <c:marker>
            <c:symbol val="none"/>
          </c:marker>
          <c:cat>
            <c:numRef>
              <c:f>Comparison!$A$4:$A$20</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Comparison!$E$4:$E$20</c:f>
              <c:numCache>
                <c:formatCode>General</c:formatCode>
                <c:ptCount val="17"/>
                <c:pt idx="0">
                  <c:v>868996.314838361</c:v>
                </c:pt>
                <c:pt idx="1">
                  <c:v>860316.03049426491</c:v>
                </c:pt>
                <c:pt idx="2">
                  <c:v>860665.27251686377</c:v>
                </c:pt>
                <c:pt idx="3">
                  <c:v>854508.95091064065</c:v>
                </c:pt>
                <c:pt idx="4">
                  <c:v>828933.5175211149</c:v>
                </c:pt>
                <c:pt idx="5">
                  <c:v>807823.7653271961</c:v>
                </c:pt>
                <c:pt idx="6">
                  <c:v>762943.65629388276</c:v>
                </c:pt>
                <c:pt idx="7">
                  <c:v>639716.72035526833</c:v>
                </c:pt>
                <c:pt idx="8">
                  <c:v>375181.55891761929</c:v>
                </c:pt>
                <c:pt idx="9">
                  <c:v>189451.00297095691</c:v>
                </c:pt>
                <c:pt idx="10">
                  <c:v>103417.82811956966</c:v>
                </c:pt>
                <c:pt idx="11">
                  <c:v>54719.545471972939</c:v>
                </c:pt>
                <c:pt idx="12">
                  <c:v>27980.977803055262</c:v>
                </c:pt>
                <c:pt idx="13">
                  <c:v>14136.235630920202</c:v>
                </c:pt>
                <c:pt idx="14">
                  <c:v>7110.6425241553379</c:v>
                </c:pt>
                <c:pt idx="15">
                  <c:v>3567.0825966104976</c:v>
                </c:pt>
                <c:pt idx="16">
                  <c:v>1785.8220071205503</c:v>
                </c:pt>
              </c:numCache>
            </c:numRef>
          </c:val>
          <c:smooth val="0"/>
        </c:ser>
        <c:dLbls>
          <c:showLegendKey val="0"/>
          <c:showVal val="0"/>
          <c:showCatName val="0"/>
          <c:showSerName val="0"/>
          <c:showPercent val="0"/>
          <c:showBubbleSize val="0"/>
        </c:dLbls>
        <c:marker val="1"/>
        <c:smooth val="0"/>
        <c:axId val="99151872"/>
        <c:axId val="99153408"/>
      </c:lineChart>
      <c:catAx>
        <c:axId val="99151872"/>
        <c:scaling>
          <c:orientation val="minMax"/>
        </c:scaling>
        <c:delete val="0"/>
        <c:axPos val="b"/>
        <c:numFmt formatCode="General" sourceLinked="1"/>
        <c:majorTickMark val="out"/>
        <c:minorTickMark val="none"/>
        <c:tickLblPos val="nextTo"/>
        <c:txPr>
          <a:bodyPr rot="-5400000" vert="horz"/>
          <a:lstStyle/>
          <a:p>
            <a:pPr>
              <a:defRPr/>
            </a:pPr>
            <a:endParaRPr lang="en-US"/>
          </a:p>
        </c:txPr>
        <c:crossAx val="99153408"/>
        <c:crosses val="autoZero"/>
        <c:auto val="1"/>
        <c:lblAlgn val="ctr"/>
        <c:lblOffset val="100"/>
        <c:noMultiLvlLbl val="0"/>
      </c:catAx>
      <c:valAx>
        <c:axId val="99153408"/>
        <c:scaling>
          <c:logBase val="10"/>
          <c:orientation val="minMax"/>
        </c:scaling>
        <c:delete val="0"/>
        <c:axPos val="l"/>
        <c:majorGridlines/>
        <c:numFmt formatCode="General" sourceLinked="1"/>
        <c:majorTickMark val="none"/>
        <c:minorTickMark val="none"/>
        <c:tickLblPos val="nextTo"/>
        <c:crossAx val="9915187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MB/s</a:t>
            </a:r>
          </a:p>
        </c:rich>
      </c:tx>
      <c:layout/>
      <c:overlay val="0"/>
    </c:title>
    <c:autoTitleDeleted val="0"/>
    <c:plotArea>
      <c:layout/>
      <c:lineChart>
        <c:grouping val="standard"/>
        <c:varyColors val="0"/>
        <c:ser>
          <c:idx val="0"/>
          <c:order val="0"/>
          <c:tx>
            <c:strRef>
              <c:f>Comparison!$B$35</c:f>
              <c:strCache>
                <c:ptCount val="1"/>
                <c:pt idx="0">
                  <c:v>SMP</c:v>
                </c:pt>
              </c:strCache>
            </c:strRef>
          </c:tx>
          <c:marker>
            <c:symbol val="none"/>
          </c:marker>
          <c:cat>
            <c:numRef>
              <c:f>Comparison!$A$36:$A$52</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Comparison!$B$36:$B$52</c:f>
              <c:numCache>
                <c:formatCode>General</c:formatCode>
                <c:ptCount val="17"/>
                <c:pt idx="0">
                  <c:v>0</c:v>
                </c:pt>
                <c:pt idx="1">
                  <c:v>8.1467519590058721</c:v>
                </c:pt>
                <c:pt idx="2">
                  <c:v>15.863090293053453</c:v>
                </c:pt>
                <c:pt idx="3">
                  <c:v>31.018651397681133</c:v>
                </c:pt>
                <c:pt idx="4">
                  <c:v>62.697185213444726</c:v>
                </c:pt>
                <c:pt idx="5">
                  <c:v>120.93816630731575</c:v>
                </c:pt>
                <c:pt idx="6">
                  <c:v>215.91682648652741</c:v>
                </c:pt>
                <c:pt idx="7">
                  <c:v>377.12800754452957</c:v>
                </c:pt>
                <c:pt idx="8">
                  <c:v>611.45215529310497</c:v>
                </c:pt>
                <c:pt idx="9">
                  <c:v>777.37671700022224</c:v>
                </c:pt>
                <c:pt idx="10">
                  <c:v>915.3414531642843</c:v>
                </c:pt>
                <c:pt idx="11">
                  <c:v>1003.4761099322744</c:v>
                </c:pt>
                <c:pt idx="12">
                  <c:v>1053.2397302728491</c:v>
                </c:pt>
                <c:pt idx="13">
                  <c:v>1103.294243091583</c:v>
                </c:pt>
                <c:pt idx="14">
                  <c:v>1365.1045688737233</c:v>
                </c:pt>
                <c:pt idx="15">
                  <c:v>1418.5626783645755</c:v>
                </c:pt>
                <c:pt idx="16">
                  <c:v>1368.3794797813212</c:v>
                </c:pt>
              </c:numCache>
            </c:numRef>
          </c:val>
          <c:smooth val="0"/>
        </c:ser>
        <c:ser>
          <c:idx val="1"/>
          <c:order val="1"/>
          <c:tx>
            <c:strRef>
              <c:f>Comparison!$C$35</c:f>
              <c:strCache>
                <c:ptCount val="1"/>
                <c:pt idx="0">
                  <c:v>AMP</c:v>
                </c:pt>
              </c:strCache>
            </c:strRef>
          </c:tx>
          <c:marker>
            <c:symbol val="none"/>
          </c:marker>
          <c:cat>
            <c:numRef>
              <c:f>Comparison!$A$36:$A$52</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Comparison!$C$36:$C$52</c:f>
              <c:numCache>
                <c:formatCode>General</c:formatCode>
                <c:ptCount val="17"/>
                <c:pt idx="0">
                  <c:v>0</c:v>
                </c:pt>
                <c:pt idx="1">
                  <c:v>1.6003084239693335</c:v>
                </c:pt>
                <c:pt idx="2">
                  <c:v>3.1698776922468865</c:v>
                </c:pt>
                <c:pt idx="3">
                  <c:v>6.3107345441651459</c:v>
                </c:pt>
                <c:pt idx="4">
                  <c:v>12.378575273755819</c:v>
                </c:pt>
                <c:pt idx="5">
                  <c:v>23.412970911658661</c:v>
                </c:pt>
                <c:pt idx="6">
                  <c:v>45.482704541917414</c:v>
                </c:pt>
                <c:pt idx="7">
                  <c:v>78.909504005919857</c:v>
                </c:pt>
                <c:pt idx="8">
                  <c:v>129.60519794247219</c:v>
                </c:pt>
                <c:pt idx="9">
                  <c:v>193.34905894700279</c:v>
                </c:pt>
                <c:pt idx="10">
                  <c:v>254.94997093570331</c:v>
                </c:pt>
                <c:pt idx="11">
                  <c:v>302.9837307050966</c:v>
                </c:pt>
                <c:pt idx="12">
                  <c:v>328.28058687321453</c:v>
                </c:pt>
                <c:pt idx="13">
                  <c:v>272.72568819597592</c:v>
                </c:pt>
                <c:pt idx="14">
                  <c:v>251.54498821765475</c:v>
                </c:pt>
                <c:pt idx="15">
                  <c:v>251.12952927430555</c:v>
                </c:pt>
                <c:pt idx="16">
                  <c:v>310.46078524248685</c:v>
                </c:pt>
              </c:numCache>
            </c:numRef>
          </c:val>
          <c:smooth val="0"/>
        </c:ser>
        <c:dLbls>
          <c:showLegendKey val="0"/>
          <c:showVal val="0"/>
          <c:showCatName val="0"/>
          <c:showSerName val="0"/>
          <c:showPercent val="0"/>
          <c:showBubbleSize val="0"/>
        </c:dLbls>
        <c:marker val="1"/>
        <c:smooth val="0"/>
        <c:axId val="95501696"/>
        <c:axId val="36811904"/>
      </c:lineChart>
      <c:catAx>
        <c:axId val="95501696"/>
        <c:scaling>
          <c:orientation val="minMax"/>
        </c:scaling>
        <c:delete val="0"/>
        <c:axPos val="b"/>
        <c:numFmt formatCode="General" sourceLinked="1"/>
        <c:majorTickMark val="out"/>
        <c:minorTickMark val="none"/>
        <c:tickLblPos val="nextTo"/>
        <c:crossAx val="36811904"/>
        <c:crosses val="autoZero"/>
        <c:auto val="1"/>
        <c:lblAlgn val="ctr"/>
        <c:lblOffset val="100"/>
        <c:noMultiLvlLbl val="0"/>
      </c:catAx>
      <c:valAx>
        <c:axId val="36811904"/>
        <c:scaling>
          <c:orientation val="minMax"/>
        </c:scaling>
        <c:delete val="0"/>
        <c:axPos val="l"/>
        <c:majorGridlines/>
        <c:numFmt formatCode="General" sourceLinked="1"/>
        <c:majorTickMark val="none"/>
        <c:minorTickMark val="none"/>
        <c:tickLblPos val="nextTo"/>
        <c:crossAx val="9550169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Locks/s</a:t>
            </a:r>
          </a:p>
        </c:rich>
      </c:tx>
      <c:layout/>
      <c:overlay val="0"/>
    </c:title>
    <c:autoTitleDeleted val="0"/>
    <c:plotArea>
      <c:layout/>
      <c:lineChart>
        <c:grouping val="standard"/>
        <c:varyColors val="0"/>
        <c:ser>
          <c:idx val="0"/>
          <c:order val="0"/>
          <c:tx>
            <c:strRef>
              <c:f>Comparison!$D$35</c:f>
              <c:strCache>
                <c:ptCount val="1"/>
                <c:pt idx="0">
                  <c:v>SMP</c:v>
                </c:pt>
              </c:strCache>
            </c:strRef>
          </c:tx>
          <c:marker>
            <c:symbol val="none"/>
          </c:marker>
          <c:cat>
            <c:numRef>
              <c:f>Comparison!$A$36:$A$52</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Comparison!$D$36:$D$52</c:f>
              <c:numCache>
                <c:formatCode>General</c:formatCode>
                <c:ptCount val="17"/>
                <c:pt idx="0">
                  <c:v>4378232.2927333089</c:v>
                </c:pt>
                <c:pt idx="1">
                  <c:v>4271244.2910832707</c:v>
                </c:pt>
                <c:pt idx="2">
                  <c:v>4158413.9417822044</c:v>
                </c:pt>
                <c:pt idx="3">
                  <c:v>4065676.6759968614</c:v>
                </c:pt>
                <c:pt idx="4">
                  <c:v>4108922.7301483136</c:v>
                </c:pt>
                <c:pt idx="5">
                  <c:v>3962901.8335581226</c:v>
                </c:pt>
                <c:pt idx="6">
                  <c:v>3537581.2851552651</c:v>
                </c:pt>
                <c:pt idx="7">
                  <c:v>3089432.6378047862</c:v>
                </c:pt>
                <c:pt idx="8">
                  <c:v>2504508.0280805579</c:v>
                </c:pt>
                <c:pt idx="9">
                  <c:v>1592067.5164164552</c:v>
                </c:pt>
                <c:pt idx="10">
                  <c:v>937309.64804022713</c:v>
                </c:pt>
                <c:pt idx="11">
                  <c:v>513779.76828532451</c:v>
                </c:pt>
                <c:pt idx="12">
                  <c:v>269629.37094984937</c:v>
                </c:pt>
                <c:pt idx="13">
                  <c:v>141221.66311572262</c:v>
                </c:pt>
                <c:pt idx="14">
                  <c:v>87366.692407918294</c:v>
                </c:pt>
                <c:pt idx="15">
                  <c:v>45394.005707666416</c:v>
                </c:pt>
                <c:pt idx="16">
                  <c:v>21894.071676501138</c:v>
                </c:pt>
              </c:numCache>
            </c:numRef>
          </c:val>
          <c:smooth val="0"/>
        </c:ser>
        <c:ser>
          <c:idx val="1"/>
          <c:order val="1"/>
          <c:tx>
            <c:strRef>
              <c:f>Comparison!$E$35</c:f>
              <c:strCache>
                <c:ptCount val="1"/>
                <c:pt idx="0">
                  <c:v>AMP</c:v>
                </c:pt>
              </c:strCache>
            </c:strRef>
          </c:tx>
          <c:marker>
            <c:symbol val="none"/>
          </c:marker>
          <c:cat>
            <c:numRef>
              <c:f>Comparison!$A$36:$A$52</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Comparison!$E$36:$E$52</c:f>
              <c:numCache>
                <c:formatCode>General</c:formatCode>
                <c:ptCount val="17"/>
                <c:pt idx="0">
                  <c:v>856197.76625800983</c:v>
                </c:pt>
                <c:pt idx="1">
                  <c:v>839022.50298603391</c:v>
                </c:pt>
                <c:pt idx="2">
                  <c:v>830964.41775636782</c:v>
                </c:pt>
                <c:pt idx="3">
                  <c:v>827160.598172814</c:v>
                </c:pt>
                <c:pt idx="4">
                  <c:v>811242.30914086138</c:v>
                </c:pt>
                <c:pt idx="5">
                  <c:v>767196.23083323101</c:v>
                </c:pt>
                <c:pt idx="6">
                  <c:v>745188.63121477491</c:v>
                </c:pt>
                <c:pt idx="7">
                  <c:v>646426.65681649547</c:v>
                </c:pt>
                <c:pt idx="8">
                  <c:v>530862.89077236608</c:v>
                </c:pt>
                <c:pt idx="9">
                  <c:v>395978.87272346171</c:v>
                </c:pt>
                <c:pt idx="10">
                  <c:v>261068.77023816018</c:v>
                </c:pt>
                <c:pt idx="11">
                  <c:v>155127.67012100946</c:v>
                </c:pt>
                <c:pt idx="12">
                  <c:v>84039.83023954292</c:v>
                </c:pt>
                <c:pt idx="13">
                  <c:v>34908.888089084918</c:v>
                </c:pt>
                <c:pt idx="14">
                  <c:v>16098.879245929904</c:v>
                </c:pt>
                <c:pt idx="15">
                  <c:v>8036.1449367777777</c:v>
                </c:pt>
                <c:pt idx="16">
                  <c:v>4967.3725638797896</c:v>
                </c:pt>
              </c:numCache>
            </c:numRef>
          </c:val>
          <c:smooth val="0"/>
        </c:ser>
        <c:dLbls>
          <c:showLegendKey val="0"/>
          <c:showVal val="0"/>
          <c:showCatName val="0"/>
          <c:showSerName val="0"/>
          <c:showPercent val="0"/>
          <c:showBubbleSize val="0"/>
        </c:dLbls>
        <c:marker val="1"/>
        <c:smooth val="0"/>
        <c:axId val="99231616"/>
        <c:axId val="99233152"/>
      </c:lineChart>
      <c:catAx>
        <c:axId val="99231616"/>
        <c:scaling>
          <c:orientation val="minMax"/>
        </c:scaling>
        <c:delete val="0"/>
        <c:axPos val="b"/>
        <c:numFmt formatCode="General" sourceLinked="1"/>
        <c:majorTickMark val="out"/>
        <c:minorTickMark val="none"/>
        <c:tickLblPos val="nextTo"/>
        <c:crossAx val="99233152"/>
        <c:crosses val="autoZero"/>
        <c:auto val="1"/>
        <c:lblAlgn val="ctr"/>
        <c:lblOffset val="100"/>
        <c:noMultiLvlLbl val="0"/>
      </c:catAx>
      <c:valAx>
        <c:axId val="99233152"/>
        <c:scaling>
          <c:orientation val="minMax"/>
        </c:scaling>
        <c:delete val="0"/>
        <c:axPos val="l"/>
        <c:majorGridlines/>
        <c:numFmt formatCode="General" sourceLinked="1"/>
        <c:majorTickMark val="none"/>
        <c:minorTickMark val="none"/>
        <c:tickLblPos val="nextTo"/>
        <c:crossAx val="9923161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MB/s</a:t>
            </a:r>
          </a:p>
        </c:rich>
      </c:tx>
      <c:layout/>
      <c:overlay val="0"/>
    </c:title>
    <c:autoTitleDeleted val="0"/>
    <c:plotArea>
      <c:layout/>
      <c:lineChart>
        <c:grouping val="standard"/>
        <c:varyColors val="0"/>
        <c:ser>
          <c:idx val="0"/>
          <c:order val="0"/>
          <c:tx>
            <c:strRef>
              <c:f>Comparison!$B$35</c:f>
              <c:strCache>
                <c:ptCount val="1"/>
                <c:pt idx="0">
                  <c:v>SMP</c:v>
                </c:pt>
              </c:strCache>
            </c:strRef>
          </c:tx>
          <c:marker>
            <c:symbol val="none"/>
          </c:marker>
          <c:cat>
            <c:numRef>
              <c:f>Comparison!$A$36:$A$52</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Comparison!$B$36:$B$52</c:f>
              <c:numCache>
                <c:formatCode>General</c:formatCode>
                <c:ptCount val="17"/>
                <c:pt idx="0">
                  <c:v>0</c:v>
                </c:pt>
                <c:pt idx="1">
                  <c:v>8.1467519590058721</c:v>
                </c:pt>
                <c:pt idx="2">
                  <c:v>15.863090293053453</c:v>
                </c:pt>
                <c:pt idx="3">
                  <c:v>31.018651397681133</c:v>
                </c:pt>
                <c:pt idx="4">
                  <c:v>62.697185213444726</c:v>
                </c:pt>
                <c:pt idx="5">
                  <c:v>120.93816630731575</c:v>
                </c:pt>
                <c:pt idx="6">
                  <c:v>215.91682648652741</c:v>
                </c:pt>
                <c:pt idx="7">
                  <c:v>377.12800754452957</c:v>
                </c:pt>
                <c:pt idx="8">
                  <c:v>611.45215529310497</c:v>
                </c:pt>
                <c:pt idx="9">
                  <c:v>777.37671700022224</c:v>
                </c:pt>
                <c:pt idx="10">
                  <c:v>915.3414531642843</c:v>
                </c:pt>
                <c:pt idx="11">
                  <c:v>1003.4761099322744</c:v>
                </c:pt>
                <c:pt idx="12">
                  <c:v>1053.2397302728491</c:v>
                </c:pt>
                <c:pt idx="13">
                  <c:v>1103.294243091583</c:v>
                </c:pt>
                <c:pt idx="14">
                  <c:v>1365.1045688737233</c:v>
                </c:pt>
                <c:pt idx="15">
                  <c:v>1418.5626783645755</c:v>
                </c:pt>
                <c:pt idx="16">
                  <c:v>1368.3794797813212</c:v>
                </c:pt>
              </c:numCache>
            </c:numRef>
          </c:val>
          <c:smooth val="0"/>
        </c:ser>
        <c:ser>
          <c:idx val="1"/>
          <c:order val="1"/>
          <c:tx>
            <c:strRef>
              <c:f>Comparison!$C$35</c:f>
              <c:strCache>
                <c:ptCount val="1"/>
                <c:pt idx="0">
                  <c:v>AMP</c:v>
                </c:pt>
              </c:strCache>
            </c:strRef>
          </c:tx>
          <c:marker>
            <c:symbol val="none"/>
          </c:marker>
          <c:cat>
            <c:numRef>
              <c:f>Comparison!$A$36:$A$52</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Comparison!$C$36:$C$52</c:f>
              <c:numCache>
                <c:formatCode>General</c:formatCode>
                <c:ptCount val="17"/>
                <c:pt idx="0">
                  <c:v>0</c:v>
                </c:pt>
                <c:pt idx="1">
                  <c:v>1.6003084239693335</c:v>
                </c:pt>
                <c:pt idx="2">
                  <c:v>3.1698776922468865</c:v>
                </c:pt>
                <c:pt idx="3">
                  <c:v>6.3107345441651459</c:v>
                </c:pt>
                <c:pt idx="4">
                  <c:v>12.378575273755819</c:v>
                </c:pt>
                <c:pt idx="5">
                  <c:v>23.412970911658661</c:v>
                </c:pt>
                <c:pt idx="6">
                  <c:v>45.482704541917414</c:v>
                </c:pt>
                <c:pt idx="7">
                  <c:v>78.909504005919857</c:v>
                </c:pt>
                <c:pt idx="8">
                  <c:v>129.60519794247219</c:v>
                </c:pt>
                <c:pt idx="9">
                  <c:v>193.34905894700279</c:v>
                </c:pt>
                <c:pt idx="10">
                  <c:v>254.94997093570331</c:v>
                </c:pt>
                <c:pt idx="11">
                  <c:v>302.9837307050966</c:v>
                </c:pt>
                <c:pt idx="12">
                  <c:v>328.28058687321453</c:v>
                </c:pt>
                <c:pt idx="13">
                  <c:v>272.72568819597592</c:v>
                </c:pt>
                <c:pt idx="14">
                  <c:v>251.54498821765475</c:v>
                </c:pt>
                <c:pt idx="15">
                  <c:v>251.12952927430555</c:v>
                </c:pt>
                <c:pt idx="16">
                  <c:v>310.46078524248685</c:v>
                </c:pt>
              </c:numCache>
            </c:numRef>
          </c:val>
          <c:smooth val="0"/>
        </c:ser>
        <c:dLbls>
          <c:showLegendKey val="0"/>
          <c:showVal val="0"/>
          <c:showCatName val="0"/>
          <c:showSerName val="0"/>
          <c:showPercent val="0"/>
          <c:showBubbleSize val="0"/>
        </c:dLbls>
        <c:marker val="1"/>
        <c:smooth val="0"/>
        <c:axId val="99262848"/>
        <c:axId val="99264384"/>
      </c:lineChart>
      <c:catAx>
        <c:axId val="99262848"/>
        <c:scaling>
          <c:orientation val="minMax"/>
        </c:scaling>
        <c:delete val="0"/>
        <c:axPos val="b"/>
        <c:numFmt formatCode="General" sourceLinked="1"/>
        <c:majorTickMark val="out"/>
        <c:minorTickMark val="none"/>
        <c:tickLblPos val="nextTo"/>
        <c:crossAx val="99264384"/>
        <c:crosses val="autoZero"/>
        <c:auto val="1"/>
        <c:lblAlgn val="ctr"/>
        <c:lblOffset val="100"/>
        <c:noMultiLvlLbl val="0"/>
      </c:catAx>
      <c:valAx>
        <c:axId val="99264384"/>
        <c:scaling>
          <c:logBase val="10"/>
          <c:orientation val="minMax"/>
        </c:scaling>
        <c:delete val="0"/>
        <c:axPos val="l"/>
        <c:majorGridlines/>
        <c:numFmt formatCode="General" sourceLinked="1"/>
        <c:majorTickMark val="none"/>
        <c:minorTickMark val="none"/>
        <c:tickLblPos val="nextTo"/>
        <c:crossAx val="9926284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Locks/s</a:t>
            </a:r>
          </a:p>
        </c:rich>
      </c:tx>
      <c:layout/>
      <c:overlay val="0"/>
    </c:title>
    <c:autoTitleDeleted val="0"/>
    <c:plotArea>
      <c:layout/>
      <c:lineChart>
        <c:grouping val="standard"/>
        <c:varyColors val="0"/>
        <c:ser>
          <c:idx val="0"/>
          <c:order val="0"/>
          <c:tx>
            <c:strRef>
              <c:f>Comparison!$D$35</c:f>
              <c:strCache>
                <c:ptCount val="1"/>
                <c:pt idx="0">
                  <c:v>SMP</c:v>
                </c:pt>
              </c:strCache>
            </c:strRef>
          </c:tx>
          <c:marker>
            <c:symbol val="none"/>
          </c:marker>
          <c:cat>
            <c:numRef>
              <c:f>Comparison!$A$36:$A$52</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Comparison!$D$36:$D$52</c:f>
              <c:numCache>
                <c:formatCode>General</c:formatCode>
                <c:ptCount val="17"/>
                <c:pt idx="0">
                  <c:v>4378232.2927333089</c:v>
                </c:pt>
                <c:pt idx="1">
                  <c:v>4271244.2910832707</c:v>
                </c:pt>
                <c:pt idx="2">
                  <c:v>4158413.9417822044</c:v>
                </c:pt>
                <c:pt idx="3">
                  <c:v>4065676.6759968614</c:v>
                </c:pt>
                <c:pt idx="4">
                  <c:v>4108922.7301483136</c:v>
                </c:pt>
                <c:pt idx="5">
                  <c:v>3962901.8335581226</c:v>
                </c:pt>
                <c:pt idx="6">
                  <c:v>3537581.2851552651</c:v>
                </c:pt>
                <c:pt idx="7">
                  <c:v>3089432.6378047862</c:v>
                </c:pt>
                <c:pt idx="8">
                  <c:v>2504508.0280805579</c:v>
                </c:pt>
                <c:pt idx="9">
                  <c:v>1592067.5164164552</c:v>
                </c:pt>
                <c:pt idx="10">
                  <c:v>937309.64804022713</c:v>
                </c:pt>
                <c:pt idx="11">
                  <c:v>513779.76828532451</c:v>
                </c:pt>
                <c:pt idx="12">
                  <c:v>269629.37094984937</c:v>
                </c:pt>
                <c:pt idx="13">
                  <c:v>141221.66311572262</c:v>
                </c:pt>
                <c:pt idx="14">
                  <c:v>87366.692407918294</c:v>
                </c:pt>
                <c:pt idx="15">
                  <c:v>45394.005707666416</c:v>
                </c:pt>
                <c:pt idx="16">
                  <c:v>21894.071676501138</c:v>
                </c:pt>
              </c:numCache>
            </c:numRef>
          </c:val>
          <c:smooth val="0"/>
        </c:ser>
        <c:ser>
          <c:idx val="1"/>
          <c:order val="1"/>
          <c:tx>
            <c:strRef>
              <c:f>Comparison!$E$35</c:f>
              <c:strCache>
                <c:ptCount val="1"/>
                <c:pt idx="0">
                  <c:v>AMP</c:v>
                </c:pt>
              </c:strCache>
            </c:strRef>
          </c:tx>
          <c:marker>
            <c:symbol val="none"/>
          </c:marker>
          <c:cat>
            <c:numRef>
              <c:f>Comparison!$A$36:$A$52</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Comparison!$E$36:$E$52</c:f>
              <c:numCache>
                <c:formatCode>General</c:formatCode>
                <c:ptCount val="17"/>
                <c:pt idx="0">
                  <c:v>856197.76625800983</c:v>
                </c:pt>
                <c:pt idx="1">
                  <c:v>839022.50298603391</c:v>
                </c:pt>
                <c:pt idx="2">
                  <c:v>830964.41775636782</c:v>
                </c:pt>
                <c:pt idx="3">
                  <c:v>827160.598172814</c:v>
                </c:pt>
                <c:pt idx="4">
                  <c:v>811242.30914086138</c:v>
                </c:pt>
                <c:pt idx="5">
                  <c:v>767196.23083323101</c:v>
                </c:pt>
                <c:pt idx="6">
                  <c:v>745188.63121477491</c:v>
                </c:pt>
                <c:pt idx="7">
                  <c:v>646426.65681649547</c:v>
                </c:pt>
                <c:pt idx="8">
                  <c:v>530862.89077236608</c:v>
                </c:pt>
                <c:pt idx="9">
                  <c:v>395978.87272346171</c:v>
                </c:pt>
                <c:pt idx="10">
                  <c:v>261068.77023816018</c:v>
                </c:pt>
                <c:pt idx="11">
                  <c:v>155127.67012100946</c:v>
                </c:pt>
                <c:pt idx="12">
                  <c:v>84039.83023954292</c:v>
                </c:pt>
                <c:pt idx="13">
                  <c:v>34908.888089084918</c:v>
                </c:pt>
                <c:pt idx="14">
                  <c:v>16098.879245929904</c:v>
                </c:pt>
                <c:pt idx="15">
                  <c:v>8036.1449367777777</c:v>
                </c:pt>
                <c:pt idx="16">
                  <c:v>4967.3725638797896</c:v>
                </c:pt>
              </c:numCache>
            </c:numRef>
          </c:val>
          <c:smooth val="0"/>
        </c:ser>
        <c:dLbls>
          <c:showLegendKey val="0"/>
          <c:showVal val="0"/>
          <c:showCatName val="0"/>
          <c:showSerName val="0"/>
          <c:showPercent val="0"/>
          <c:showBubbleSize val="0"/>
        </c:dLbls>
        <c:marker val="1"/>
        <c:smooth val="0"/>
        <c:axId val="99285632"/>
        <c:axId val="99156352"/>
      </c:lineChart>
      <c:catAx>
        <c:axId val="99285632"/>
        <c:scaling>
          <c:orientation val="minMax"/>
        </c:scaling>
        <c:delete val="0"/>
        <c:axPos val="b"/>
        <c:numFmt formatCode="General" sourceLinked="1"/>
        <c:majorTickMark val="out"/>
        <c:minorTickMark val="none"/>
        <c:tickLblPos val="nextTo"/>
        <c:crossAx val="99156352"/>
        <c:crosses val="autoZero"/>
        <c:auto val="1"/>
        <c:lblAlgn val="ctr"/>
        <c:lblOffset val="100"/>
        <c:noMultiLvlLbl val="0"/>
      </c:catAx>
      <c:valAx>
        <c:axId val="99156352"/>
        <c:scaling>
          <c:logBase val="10"/>
          <c:orientation val="minMax"/>
        </c:scaling>
        <c:delete val="0"/>
        <c:axPos val="l"/>
        <c:majorGridlines/>
        <c:numFmt formatCode="General" sourceLinked="1"/>
        <c:majorTickMark val="none"/>
        <c:minorTickMark val="none"/>
        <c:tickLblPos val="nextTo"/>
        <c:crossAx val="9928563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MB/s</a:t>
            </a:r>
          </a:p>
        </c:rich>
      </c:tx>
      <c:layout/>
      <c:overlay val="0"/>
    </c:title>
    <c:autoTitleDeleted val="0"/>
    <c:plotArea>
      <c:layout/>
      <c:lineChart>
        <c:grouping val="standard"/>
        <c:varyColors val="0"/>
        <c:ser>
          <c:idx val="0"/>
          <c:order val="0"/>
          <c:tx>
            <c:strRef>
              <c:f>Comparison!$B$67</c:f>
              <c:strCache>
                <c:ptCount val="1"/>
                <c:pt idx="0">
                  <c:v>SMP</c:v>
                </c:pt>
              </c:strCache>
            </c:strRef>
          </c:tx>
          <c:marker>
            <c:symbol val="none"/>
          </c:marker>
          <c:cat>
            <c:numRef>
              <c:f>Comparison!$A$68:$A$84</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Comparison!$B$68:$B$84</c:f>
              <c:numCache>
                <c:formatCode>General</c:formatCode>
                <c:ptCount val="17"/>
                <c:pt idx="0">
                  <c:v>0</c:v>
                </c:pt>
                <c:pt idx="1">
                  <c:v>8.4624701184242763</c:v>
                </c:pt>
                <c:pt idx="2">
                  <c:v>16.54078919118307</c:v>
                </c:pt>
                <c:pt idx="3">
                  <c:v>32.204567998376795</c:v>
                </c:pt>
                <c:pt idx="4">
                  <c:v>58.773162724250547</c:v>
                </c:pt>
                <c:pt idx="5">
                  <c:v>101.35495575062262</c:v>
                </c:pt>
                <c:pt idx="6">
                  <c:v>171.02015344564373</c:v>
                </c:pt>
                <c:pt idx="7">
                  <c:v>254.82164171907536</c:v>
                </c:pt>
                <c:pt idx="8">
                  <c:v>345.52565491512058</c:v>
                </c:pt>
                <c:pt idx="9">
                  <c:v>420.26754408332886</c:v>
                </c:pt>
                <c:pt idx="10">
                  <c:v>470.82675302362998</c:v>
                </c:pt>
                <c:pt idx="11">
                  <c:v>501.15831335192365</c:v>
                </c:pt>
                <c:pt idx="12">
                  <c:v>517.57821498997839</c:v>
                </c:pt>
                <c:pt idx="13">
                  <c:v>501.87602188853026</c:v>
                </c:pt>
                <c:pt idx="14">
                  <c:v>451.43141131883982</c:v>
                </c:pt>
                <c:pt idx="15">
                  <c:v>442.07202242389292</c:v>
                </c:pt>
                <c:pt idx="16">
                  <c:v>444.97110294308038</c:v>
                </c:pt>
              </c:numCache>
            </c:numRef>
          </c:val>
          <c:smooth val="0"/>
        </c:ser>
        <c:ser>
          <c:idx val="1"/>
          <c:order val="1"/>
          <c:tx>
            <c:strRef>
              <c:f>Comparison!$C$67</c:f>
              <c:strCache>
                <c:ptCount val="1"/>
                <c:pt idx="0">
                  <c:v>AMP</c:v>
                </c:pt>
              </c:strCache>
            </c:strRef>
          </c:tx>
          <c:marker>
            <c:symbol val="none"/>
          </c:marker>
          <c:cat>
            <c:numRef>
              <c:f>Comparison!$A$68:$A$84</c:f>
              <c:numCache>
                <c:formatCode>General</c:formatCode>
                <c:ptCount val="17"/>
                <c:pt idx="0">
                  <c:v>0</c:v>
                </c:pt>
                <c:pt idx="1">
                  <c:v>1</c:v>
                </c:pt>
                <c:pt idx="2">
                  <c:v>2</c:v>
                </c:pt>
                <c:pt idx="3">
                  <c:v>4</c:v>
                </c:pt>
                <c:pt idx="4">
                  <c:v>8</c:v>
                </c:pt>
                <c:pt idx="5">
                  <c:v>16</c:v>
                </c:pt>
                <c:pt idx="6">
                  <c:v>32</c:v>
                </c:pt>
                <c:pt idx="7">
                  <c:v>64</c:v>
                </c:pt>
                <c:pt idx="8">
                  <c:v>128</c:v>
                </c:pt>
                <c:pt idx="9">
                  <c:v>256</c:v>
                </c:pt>
                <c:pt idx="10">
                  <c:v>512</c:v>
                </c:pt>
                <c:pt idx="11">
                  <c:v>1024</c:v>
                </c:pt>
                <c:pt idx="12">
                  <c:v>2048</c:v>
                </c:pt>
                <c:pt idx="13">
                  <c:v>4096</c:v>
                </c:pt>
                <c:pt idx="14">
                  <c:v>8192</c:v>
                </c:pt>
                <c:pt idx="15">
                  <c:v>16384</c:v>
                </c:pt>
                <c:pt idx="16">
                  <c:v>32768</c:v>
                </c:pt>
              </c:numCache>
            </c:numRef>
          </c:cat>
          <c:val>
            <c:numRef>
              <c:f>Comparison!$C$68:$C$84</c:f>
              <c:numCache>
                <c:formatCode>General</c:formatCode>
                <c:ptCount val="17"/>
                <c:pt idx="0">
                  <c:v>0</c:v>
                </c:pt>
                <c:pt idx="1">
                  <c:v>1.6107432760621068</c:v>
                </c:pt>
                <c:pt idx="2">
                  <c:v>3.1813226059229787</c:v>
                </c:pt>
                <c:pt idx="3">
                  <c:v>6.3337298535248356</c:v>
                </c:pt>
                <c:pt idx="4">
                  <c:v>11.890318653022362</c:v>
                </c:pt>
                <c:pt idx="5">
                  <c:v>22.839301764434072</c:v>
                </c:pt>
                <c:pt idx="6">
                  <c:v>41.521106392828834</c:v>
                </c:pt>
                <c:pt idx="7">
                  <c:v>69.606715624264055</c:v>
                </c:pt>
                <c:pt idx="8">
                  <c:v>99.329012315382428</c:v>
                </c:pt>
                <c:pt idx="9">
                  <c:v>73.433137585924698</c:v>
                </c:pt>
                <c:pt idx="10">
                  <c:v>79.050481016273096</c:v>
                </c:pt>
                <c:pt idx="11">
                  <c:v>81.723694901115678</c:v>
                </c:pt>
                <c:pt idx="12">
                  <c:v>83.395895765391913</c:v>
                </c:pt>
                <c:pt idx="13">
                  <c:v>84.799185419024866</c:v>
                </c:pt>
                <c:pt idx="14">
                  <c:v>85.601606498054693</c:v>
                </c:pt>
                <c:pt idx="15">
                  <c:v>86.021249645557944</c:v>
                </c:pt>
                <c:pt idx="16">
                  <c:v>86.423420611988305</c:v>
                </c:pt>
              </c:numCache>
            </c:numRef>
          </c:val>
          <c:smooth val="0"/>
        </c:ser>
        <c:dLbls>
          <c:showLegendKey val="0"/>
          <c:showVal val="0"/>
          <c:showCatName val="0"/>
          <c:showSerName val="0"/>
          <c:showPercent val="0"/>
          <c:showBubbleSize val="0"/>
        </c:dLbls>
        <c:marker val="1"/>
        <c:smooth val="0"/>
        <c:axId val="99203328"/>
        <c:axId val="99213312"/>
      </c:lineChart>
      <c:catAx>
        <c:axId val="99203328"/>
        <c:scaling>
          <c:orientation val="minMax"/>
        </c:scaling>
        <c:delete val="0"/>
        <c:axPos val="b"/>
        <c:numFmt formatCode="General" sourceLinked="1"/>
        <c:majorTickMark val="out"/>
        <c:minorTickMark val="none"/>
        <c:tickLblPos val="nextTo"/>
        <c:crossAx val="99213312"/>
        <c:crosses val="autoZero"/>
        <c:auto val="1"/>
        <c:lblAlgn val="ctr"/>
        <c:lblOffset val="100"/>
        <c:noMultiLvlLbl val="0"/>
      </c:catAx>
      <c:valAx>
        <c:axId val="99213312"/>
        <c:scaling>
          <c:orientation val="minMax"/>
        </c:scaling>
        <c:delete val="0"/>
        <c:axPos val="l"/>
        <c:majorGridlines/>
        <c:numFmt formatCode="General" sourceLinked="1"/>
        <c:majorTickMark val="out"/>
        <c:minorTickMark val="none"/>
        <c:tickLblPos val="nextTo"/>
        <c:crossAx val="99203328"/>
        <c:crosses val="autoZero"/>
        <c:crossBetween val="between"/>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9331" name="Rectangle 3"/>
          <p:cNvSpPr>
            <a:spLocks noGrp="1" noChangeArrowheads="1"/>
          </p:cNvSpPr>
          <p:nvPr>
            <p:ph type="ctrTitle"/>
          </p:nvPr>
        </p:nvSpPr>
        <p:spPr>
          <a:xfrm>
            <a:off x="533399" y="1712595"/>
            <a:ext cx="6701901" cy="1143000"/>
          </a:xfrm>
          <a:effectLst/>
        </p:spPr>
        <p:txBody>
          <a:bodyPr anchor="ctr"/>
          <a:lstStyle>
            <a:lvl1pPr>
              <a:defRPr sz="3000">
                <a:solidFill>
                  <a:srgbClr val="FF6600"/>
                </a:solidFill>
              </a:defRPr>
            </a:lvl1pPr>
          </a:lstStyle>
          <a:p>
            <a:r>
              <a:rPr lang="en-US" smtClean="0"/>
              <a:t>Click to edit Master title style</a:t>
            </a:r>
            <a:endParaRPr lang="en-US" dirty="0"/>
          </a:p>
        </p:txBody>
      </p:sp>
      <p:sp>
        <p:nvSpPr>
          <p:cNvPr id="99332" name="Rectangle 4"/>
          <p:cNvSpPr>
            <a:spLocks noGrp="1" noChangeArrowheads="1"/>
          </p:cNvSpPr>
          <p:nvPr>
            <p:ph type="subTitle" idx="1"/>
          </p:nvPr>
        </p:nvSpPr>
        <p:spPr>
          <a:xfrm>
            <a:off x="533400" y="2971009"/>
            <a:ext cx="6719656" cy="838200"/>
          </a:xfrm>
        </p:spPr>
        <p:txBody>
          <a:bodyPr/>
          <a:lstStyle>
            <a:lvl1pPr marL="0" indent="0">
              <a:buFont typeface="Wingdings" pitchFamily="2" charset="2"/>
              <a:buNone/>
              <a:defRPr sz="2400" b="0">
                <a:solidFill>
                  <a:srgbClr val="909090"/>
                </a:solidFill>
              </a:defRPr>
            </a:lvl1pPr>
          </a:lstStyle>
          <a:p>
            <a:r>
              <a:rPr lang="en-US" smtClean="0"/>
              <a:t>Click to edit Master subtitle style</a:t>
            </a:r>
            <a:endParaRPr lang="en-US"/>
          </a:p>
        </p:txBody>
      </p:sp>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29BD3633-7A79-4899-981C-57CF7336BC8A}" type="slidenum">
              <a:rPr lang="en-US" smtClean="0"/>
              <a:pPr>
                <a:defRPr/>
              </a:pPr>
              <a:t>‹#›</a:t>
            </a:fld>
            <a:endParaRPr lang="en-US" dirty="0"/>
          </a:p>
        </p:txBody>
      </p:sp>
      <p:sp>
        <p:nvSpPr>
          <p:cNvPr id="5" name="Picture Placeholder 2"/>
          <p:cNvSpPr>
            <a:spLocks noGrp="1"/>
          </p:cNvSpPr>
          <p:nvPr>
            <p:ph type="pic" idx="1"/>
          </p:nvPr>
        </p:nvSpPr>
        <p:spPr>
          <a:xfrm>
            <a:off x="221942" y="1047750"/>
            <a:ext cx="8673484" cy="48203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hart with Summary">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ln/>
        </p:spPr>
        <p:txBody>
          <a:bodyPr/>
          <a:lstStyle>
            <a:lvl1pPr>
              <a:defRPr/>
            </a:lvl1pPr>
          </a:lstStyle>
          <a:p>
            <a:pPr>
              <a:defRPr/>
            </a:pPr>
            <a:fld id="{29BD3633-7A79-4899-981C-57CF7336BC8A}" type="slidenum">
              <a:rPr lang="en-US" smtClean="0"/>
              <a:pPr>
                <a:defRPr/>
              </a:pPr>
              <a:t>‹#›</a:t>
            </a:fld>
            <a:endParaRPr lang="en-US" dirty="0"/>
          </a:p>
        </p:txBody>
      </p:sp>
      <p:sp>
        <p:nvSpPr>
          <p:cNvPr id="5" name="Content Placeholder 2"/>
          <p:cNvSpPr>
            <a:spLocks noGrp="1"/>
          </p:cNvSpPr>
          <p:nvPr>
            <p:ph idx="11"/>
          </p:nvPr>
        </p:nvSpPr>
        <p:spPr>
          <a:xfrm>
            <a:off x="222829" y="5040352"/>
            <a:ext cx="8681474" cy="960954"/>
          </a:xfrm>
        </p:spPr>
        <p:txBody>
          <a:bodyPr>
            <a:normAutofit/>
          </a:bodyPr>
          <a:lstStyle>
            <a:lvl1pPr algn="ctr">
              <a:buNone/>
              <a:defRPr sz="2400" i="1">
                <a:solidFill>
                  <a:srgbClr val="30C1BE"/>
                </a:solidFill>
                <a:latin typeface="Arial Black" pitchFamily="34" charset="0"/>
              </a:defRPr>
            </a:lvl1pPr>
          </a:lstStyle>
          <a:p>
            <a:pPr lvl="0"/>
            <a:r>
              <a:rPr lang="en-US" smtClean="0"/>
              <a:t>Click to edit Master text styles</a:t>
            </a:r>
          </a:p>
        </p:txBody>
      </p:sp>
      <p:sp>
        <p:nvSpPr>
          <p:cNvPr id="7" name="Title 1"/>
          <p:cNvSpPr>
            <a:spLocks noGrp="1"/>
          </p:cNvSpPr>
          <p:nvPr>
            <p:ph type="title"/>
          </p:nvPr>
        </p:nvSpPr>
        <p:spPr>
          <a:xfrm>
            <a:off x="212898" y="59870"/>
            <a:ext cx="8664771" cy="781793"/>
          </a:xfrm>
        </p:spPr>
        <p:txBody>
          <a:bodyPr/>
          <a:lstStyle/>
          <a:p>
            <a:r>
              <a:rPr lang="en-US" smtClean="0"/>
              <a:t>Click to edit Master title style</a:t>
            </a:r>
            <a:endParaRPr lang="en-US" dirty="0"/>
          </a:p>
        </p:txBody>
      </p:sp>
      <p:sp>
        <p:nvSpPr>
          <p:cNvPr id="9" name="Chart Placeholder 8"/>
          <p:cNvSpPr>
            <a:spLocks noGrp="1"/>
          </p:cNvSpPr>
          <p:nvPr>
            <p:ph type="chart" sz="quarter" idx="12"/>
          </p:nvPr>
        </p:nvSpPr>
        <p:spPr>
          <a:xfrm>
            <a:off x="228600" y="1085850"/>
            <a:ext cx="8667750" cy="3819525"/>
          </a:xfrm>
        </p:spPr>
        <p:txBody>
          <a:bodyPr/>
          <a:lstStyle/>
          <a:p>
            <a:r>
              <a:rPr lang="en-US" smtClean="0"/>
              <a:t>Click icon to add chart</a:t>
            </a:r>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har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30818" y="4900475"/>
            <a:ext cx="8664605" cy="1136342"/>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29BD3633-7A79-4899-981C-57CF7336BC8A}" type="slidenum">
              <a:rPr lang="en-US" smtClean="0"/>
              <a:pPr>
                <a:defRPr/>
              </a:pPr>
              <a:t>‹#›</a:t>
            </a:fld>
            <a:endParaRPr lang="en-US" dirty="0"/>
          </a:p>
        </p:txBody>
      </p:sp>
      <p:sp>
        <p:nvSpPr>
          <p:cNvPr id="7" name="Title 1"/>
          <p:cNvSpPr>
            <a:spLocks noGrp="1"/>
          </p:cNvSpPr>
          <p:nvPr>
            <p:ph type="title"/>
          </p:nvPr>
        </p:nvSpPr>
        <p:spPr>
          <a:xfrm>
            <a:off x="212898" y="59004"/>
            <a:ext cx="8664771" cy="782658"/>
          </a:xfrm>
        </p:spPr>
        <p:txBody>
          <a:bodyPr/>
          <a:lstStyle/>
          <a:p>
            <a:r>
              <a:rPr lang="en-US" smtClean="0"/>
              <a:t>Click to edit Master title style</a:t>
            </a:r>
            <a:endParaRPr lang="en-US"/>
          </a:p>
        </p:txBody>
      </p:sp>
      <p:sp>
        <p:nvSpPr>
          <p:cNvPr id="9" name="Chart Placeholder 8"/>
          <p:cNvSpPr>
            <a:spLocks noGrp="1"/>
          </p:cNvSpPr>
          <p:nvPr>
            <p:ph type="chart" sz="quarter" idx="11"/>
          </p:nvPr>
        </p:nvSpPr>
        <p:spPr>
          <a:xfrm>
            <a:off x="247650" y="1085850"/>
            <a:ext cx="8648700" cy="3619500"/>
          </a:xfrm>
        </p:spPr>
        <p:txBody>
          <a:bodyPr/>
          <a:lstStyle/>
          <a:p>
            <a:r>
              <a:rPr lang="en-US" smtClean="0"/>
              <a:t>Click icon to add chart</a:t>
            </a:r>
            <a:endParaRPr 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Rectangle 4"/>
          <p:cNvSpPr>
            <a:spLocks noGrp="1" noChangeArrowheads="1"/>
          </p:cNvSpPr>
          <p:nvPr>
            <p:ph type="sldNum" sz="quarter" idx="10"/>
          </p:nvPr>
        </p:nvSpPr>
        <p:spPr>
          <a:ln/>
        </p:spPr>
        <p:txBody>
          <a:bodyPr/>
          <a:lstStyle>
            <a:lvl1pPr>
              <a:defRPr/>
            </a:lvl1pPr>
          </a:lstStyle>
          <a:p>
            <a:pPr>
              <a:defRPr/>
            </a:pPr>
            <a:fld id="{29BD3633-7A79-4899-981C-57CF7336BC8A}" type="slidenum">
              <a:rPr lang="en-US" smtClean="0"/>
              <a:pPr>
                <a:defRPr/>
              </a:pPr>
              <a:t>‹#›</a:t>
            </a:fld>
            <a:endParaRPr lang="en-US" dirty="0"/>
          </a:p>
        </p:txBody>
      </p:sp>
      <p:sp>
        <p:nvSpPr>
          <p:cNvPr id="7" name="Title 1"/>
          <p:cNvSpPr>
            <a:spLocks noGrp="1"/>
          </p:cNvSpPr>
          <p:nvPr>
            <p:ph type="title"/>
          </p:nvPr>
        </p:nvSpPr>
        <p:spPr>
          <a:xfrm>
            <a:off x="212898" y="59870"/>
            <a:ext cx="8664771" cy="771402"/>
          </a:xfrm>
        </p:spPr>
        <p:txBody>
          <a:bodyPr/>
          <a:lstStyle/>
          <a:p>
            <a:r>
              <a:rPr lang="en-US" smtClean="0"/>
              <a:t>Click to edit Master title style</a:t>
            </a:r>
            <a:endParaRPr lang="en-US"/>
          </a:p>
        </p:txBody>
      </p:sp>
      <p:sp>
        <p:nvSpPr>
          <p:cNvPr id="9" name="Chart Placeholder 8"/>
          <p:cNvSpPr>
            <a:spLocks noGrp="1"/>
          </p:cNvSpPr>
          <p:nvPr>
            <p:ph type="chart" sz="quarter" idx="11"/>
          </p:nvPr>
        </p:nvSpPr>
        <p:spPr>
          <a:xfrm>
            <a:off x="247650" y="1085850"/>
            <a:ext cx="8648700" cy="4838700"/>
          </a:xfrm>
        </p:spPr>
        <p:txBody>
          <a:bodyPr/>
          <a:lstStyle/>
          <a:p>
            <a:r>
              <a:rPr lang="en-US" smtClean="0"/>
              <a:t>Click icon to add chart</a:t>
            </a:r>
            <a:endParaRPr 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able with Summary">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ln/>
        </p:spPr>
        <p:txBody>
          <a:bodyPr/>
          <a:lstStyle>
            <a:lvl1pPr>
              <a:defRPr/>
            </a:lvl1pPr>
          </a:lstStyle>
          <a:p>
            <a:pPr>
              <a:defRPr/>
            </a:pPr>
            <a:fld id="{29BD3633-7A79-4899-981C-57CF7336BC8A}" type="slidenum">
              <a:rPr lang="en-US" smtClean="0"/>
              <a:pPr>
                <a:defRPr/>
              </a:pPr>
              <a:t>‹#›</a:t>
            </a:fld>
            <a:endParaRPr lang="en-US" dirty="0"/>
          </a:p>
        </p:txBody>
      </p:sp>
      <p:sp>
        <p:nvSpPr>
          <p:cNvPr id="5" name="Content Placeholder 2"/>
          <p:cNvSpPr>
            <a:spLocks noGrp="1"/>
          </p:cNvSpPr>
          <p:nvPr>
            <p:ph idx="11"/>
          </p:nvPr>
        </p:nvSpPr>
        <p:spPr>
          <a:xfrm>
            <a:off x="222829" y="5040352"/>
            <a:ext cx="8681474" cy="960954"/>
          </a:xfrm>
        </p:spPr>
        <p:txBody>
          <a:bodyPr>
            <a:normAutofit/>
          </a:bodyPr>
          <a:lstStyle>
            <a:lvl1pPr algn="ctr">
              <a:buNone/>
              <a:defRPr sz="2400" i="1">
                <a:solidFill>
                  <a:srgbClr val="30C1BE"/>
                </a:solidFill>
                <a:latin typeface="Arial Black" pitchFamily="34" charset="0"/>
              </a:defRPr>
            </a:lvl1pPr>
          </a:lstStyle>
          <a:p>
            <a:pPr lvl="0"/>
            <a:r>
              <a:rPr lang="en-US" smtClean="0"/>
              <a:t>Click to edit Master text styles</a:t>
            </a:r>
          </a:p>
        </p:txBody>
      </p:sp>
      <p:sp>
        <p:nvSpPr>
          <p:cNvPr id="7" name="Title 1"/>
          <p:cNvSpPr>
            <a:spLocks noGrp="1"/>
          </p:cNvSpPr>
          <p:nvPr>
            <p:ph type="title"/>
          </p:nvPr>
        </p:nvSpPr>
        <p:spPr>
          <a:xfrm>
            <a:off x="212898" y="58138"/>
            <a:ext cx="8664771" cy="783526"/>
          </a:xfrm>
        </p:spPr>
        <p:txBody>
          <a:bodyPr/>
          <a:lstStyle/>
          <a:p>
            <a:r>
              <a:rPr lang="en-US" smtClean="0"/>
              <a:t>Click to edit Master title style</a:t>
            </a:r>
            <a:endParaRPr lang="en-US" dirty="0"/>
          </a:p>
        </p:txBody>
      </p:sp>
      <p:sp>
        <p:nvSpPr>
          <p:cNvPr id="8" name="Table Placeholder 7"/>
          <p:cNvSpPr>
            <a:spLocks noGrp="1"/>
          </p:cNvSpPr>
          <p:nvPr>
            <p:ph type="tbl" sz="quarter" idx="12"/>
          </p:nvPr>
        </p:nvSpPr>
        <p:spPr>
          <a:xfrm>
            <a:off x="228600" y="1095375"/>
            <a:ext cx="8667750" cy="3743325"/>
          </a:xfrm>
        </p:spPr>
        <p:txBody>
          <a:bodyPr/>
          <a:lstStyle/>
          <a:p>
            <a:r>
              <a:rPr lang="en-US" smtClean="0"/>
              <a:t>Click icon to add table</a:t>
            </a:r>
            <a:endParaRPr 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abl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30818" y="4900475"/>
            <a:ext cx="8664605" cy="1136342"/>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29BD3633-7A79-4899-981C-57CF7336BC8A}" type="slidenum">
              <a:rPr lang="en-US" smtClean="0"/>
              <a:pPr>
                <a:defRPr/>
              </a:pPr>
              <a:t>‹#›</a:t>
            </a:fld>
            <a:endParaRPr lang="en-US" dirty="0"/>
          </a:p>
        </p:txBody>
      </p:sp>
      <p:sp>
        <p:nvSpPr>
          <p:cNvPr id="7" name="Title 1"/>
          <p:cNvSpPr>
            <a:spLocks noGrp="1"/>
          </p:cNvSpPr>
          <p:nvPr>
            <p:ph type="title"/>
          </p:nvPr>
        </p:nvSpPr>
        <p:spPr>
          <a:xfrm>
            <a:off x="212898" y="68528"/>
            <a:ext cx="8664771" cy="762745"/>
          </a:xfrm>
        </p:spPr>
        <p:txBody>
          <a:bodyPr/>
          <a:lstStyle/>
          <a:p>
            <a:r>
              <a:rPr lang="en-US" smtClean="0"/>
              <a:t>Click to edit Master title style</a:t>
            </a:r>
            <a:endParaRPr lang="en-US"/>
          </a:p>
        </p:txBody>
      </p:sp>
      <p:sp>
        <p:nvSpPr>
          <p:cNvPr id="6" name="Table Placeholder 7"/>
          <p:cNvSpPr>
            <a:spLocks noGrp="1"/>
          </p:cNvSpPr>
          <p:nvPr>
            <p:ph type="tbl" sz="quarter" idx="12"/>
          </p:nvPr>
        </p:nvSpPr>
        <p:spPr>
          <a:xfrm>
            <a:off x="228600" y="1066800"/>
            <a:ext cx="8667750" cy="3648076"/>
          </a:xfrm>
        </p:spPr>
        <p:txBody>
          <a:bodyPr/>
          <a:lstStyle/>
          <a:p>
            <a:r>
              <a:rPr lang="en-US" smtClean="0"/>
              <a:t>Click icon to add table</a:t>
            </a:r>
            <a:endParaRPr 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29BD3633-7A79-4899-981C-57CF7336BC8A}" type="slidenum">
              <a:rPr lang="en-US" smtClean="0"/>
              <a:pPr>
                <a:defRPr/>
              </a:pPr>
              <a:t>‹#›</a:t>
            </a:fld>
            <a:endParaRPr lang="en-US" dirty="0"/>
          </a:p>
        </p:txBody>
      </p:sp>
      <p:sp>
        <p:nvSpPr>
          <p:cNvPr id="6" name="Table Placeholder 5"/>
          <p:cNvSpPr>
            <a:spLocks noGrp="1"/>
          </p:cNvSpPr>
          <p:nvPr>
            <p:ph type="tbl" sz="quarter" idx="11"/>
          </p:nvPr>
        </p:nvSpPr>
        <p:spPr>
          <a:xfrm>
            <a:off x="265591" y="1104900"/>
            <a:ext cx="8620957" cy="4878650"/>
          </a:xfrm>
        </p:spPr>
        <p:txBody>
          <a:bodyPr/>
          <a:lstStyle/>
          <a:p>
            <a:r>
              <a:rPr lang="en-US" smtClean="0"/>
              <a:t>Click icon to add table</a:t>
            </a:r>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29BD3633-7A79-4899-981C-57CF7336BC8A}" type="slidenum">
              <a:rPr lang="en-US" smtClean="0"/>
              <a:pPr>
                <a:defRPr/>
              </a:pPr>
              <a:t>‹#›</a:t>
            </a:fld>
            <a:endParaRPr lang="en-US"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a:spLocks noGrp="1" noChangeArrowheads="1"/>
          </p:cNvSpPr>
          <p:nvPr/>
        </p:nvSpPr>
        <p:spPr bwMode="auto">
          <a:xfrm>
            <a:off x="541020" y="1749038"/>
            <a:ext cx="7772400"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rgbClr val="FF6600"/>
                </a:solidFill>
                <a:latin typeface="+mj-lt"/>
                <a:ea typeface="+mj-ea"/>
                <a:cs typeface="+mj-cs"/>
              </a:defRPr>
            </a:lvl1pPr>
            <a:lvl2pPr algn="l" rtl="0" eaLnBrk="1" fontAlgn="base" hangingPunct="1">
              <a:spcBef>
                <a:spcPct val="0"/>
              </a:spcBef>
              <a:spcAft>
                <a:spcPct val="0"/>
              </a:spcAft>
              <a:defRPr sz="3200" b="1">
                <a:solidFill>
                  <a:srgbClr val="003399"/>
                </a:solidFill>
                <a:latin typeface="Arial" pitchFamily="34" charset="0"/>
              </a:defRPr>
            </a:lvl2pPr>
            <a:lvl3pPr algn="l" rtl="0" eaLnBrk="1" fontAlgn="base" hangingPunct="1">
              <a:spcBef>
                <a:spcPct val="0"/>
              </a:spcBef>
              <a:spcAft>
                <a:spcPct val="0"/>
              </a:spcAft>
              <a:defRPr sz="3200" b="1">
                <a:solidFill>
                  <a:srgbClr val="003399"/>
                </a:solidFill>
                <a:latin typeface="Arial" pitchFamily="34" charset="0"/>
              </a:defRPr>
            </a:lvl3pPr>
            <a:lvl4pPr algn="l" rtl="0" eaLnBrk="1" fontAlgn="base" hangingPunct="1">
              <a:spcBef>
                <a:spcPct val="0"/>
              </a:spcBef>
              <a:spcAft>
                <a:spcPct val="0"/>
              </a:spcAft>
              <a:defRPr sz="3200" b="1">
                <a:solidFill>
                  <a:srgbClr val="003399"/>
                </a:solidFill>
                <a:latin typeface="Arial" pitchFamily="34" charset="0"/>
              </a:defRPr>
            </a:lvl4pPr>
            <a:lvl5pPr algn="l" rtl="0" eaLnBrk="1" fontAlgn="base" hangingPunct="1">
              <a:spcBef>
                <a:spcPct val="0"/>
              </a:spcBef>
              <a:spcAft>
                <a:spcPct val="0"/>
              </a:spcAft>
              <a:defRPr sz="3200" b="1">
                <a:solidFill>
                  <a:srgbClr val="003399"/>
                </a:solidFill>
                <a:latin typeface="Arial" pitchFamily="34" charset="0"/>
              </a:defRPr>
            </a:lvl5pPr>
            <a:lvl6pPr marL="457200" algn="l" rtl="0" eaLnBrk="1" fontAlgn="base" hangingPunct="1">
              <a:spcBef>
                <a:spcPct val="0"/>
              </a:spcBef>
              <a:spcAft>
                <a:spcPct val="0"/>
              </a:spcAft>
              <a:defRPr sz="3200" b="1">
                <a:solidFill>
                  <a:srgbClr val="003399"/>
                </a:solidFill>
                <a:latin typeface="Arial" pitchFamily="34" charset="0"/>
              </a:defRPr>
            </a:lvl6pPr>
            <a:lvl7pPr marL="914400" algn="l" rtl="0" eaLnBrk="1" fontAlgn="base" hangingPunct="1">
              <a:spcBef>
                <a:spcPct val="0"/>
              </a:spcBef>
              <a:spcAft>
                <a:spcPct val="0"/>
              </a:spcAft>
              <a:defRPr sz="3200" b="1">
                <a:solidFill>
                  <a:srgbClr val="003399"/>
                </a:solidFill>
                <a:latin typeface="Arial" pitchFamily="34" charset="0"/>
              </a:defRPr>
            </a:lvl7pPr>
            <a:lvl8pPr marL="1371600" algn="l" rtl="0" eaLnBrk="1" fontAlgn="base" hangingPunct="1">
              <a:spcBef>
                <a:spcPct val="0"/>
              </a:spcBef>
              <a:spcAft>
                <a:spcPct val="0"/>
              </a:spcAft>
              <a:defRPr sz="3200" b="1">
                <a:solidFill>
                  <a:srgbClr val="003399"/>
                </a:solidFill>
                <a:latin typeface="Arial" pitchFamily="34" charset="0"/>
              </a:defRPr>
            </a:lvl8pPr>
            <a:lvl9pPr marL="1828800" algn="l" rtl="0" eaLnBrk="1" fontAlgn="base" hangingPunct="1">
              <a:spcBef>
                <a:spcPct val="0"/>
              </a:spcBef>
              <a:spcAft>
                <a:spcPct val="0"/>
              </a:spcAft>
              <a:defRPr sz="3200" b="1">
                <a:solidFill>
                  <a:srgbClr val="003399"/>
                </a:solidFill>
                <a:latin typeface="Arial" pitchFamily="34" charset="0"/>
              </a:defRPr>
            </a:lvl9pPr>
          </a:lstStyle>
          <a:p>
            <a:r>
              <a:rPr lang="en-US" dirty="0" smtClean="0"/>
              <a:t>Thank You</a:t>
            </a:r>
            <a:endParaRPr lang="en-US" dirty="0"/>
          </a:p>
        </p:txBody>
      </p:sp>
      <p:sp>
        <p:nvSpPr>
          <p:cNvPr id="5" name="Rectangle 3"/>
          <p:cNvSpPr>
            <a:spLocks noGrp="1" noChangeArrowheads="1"/>
          </p:cNvSpPr>
          <p:nvPr>
            <p:ph type="ctrTitle"/>
          </p:nvPr>
        </p:nvSpPr>
        <p:spPr>
          <a:xfrm flipV="1">
            <a:off x="6972300" y="-96519"/>
            <a:ext cx="701040" cy="45719"/>
          </a:xfrm>
        </p:spPr>
        <p:txBody>
          <a:bodyPr anchor="ctr"/>
          <a:lstStyle>
            <a:lvl1pPr>
              <a:defRPr sz="500">
                <a:solidFill>
                  <a:schemeClr val="bg1"/>
                </a:solidFill>
              </a:defRPr>
            </a:lvl1pPr>
          </a:lstStyle>
          <a:p>
            <a:r>
              <a:rPr lang="en-US" smtClean="0"/>
              <a:t>Click to edit Master title style</a:t>
            </a:r>
            <a:endParaRPr lang="en-US" dirty="0"/>
          </a:p>
        </p:txBody>
      </p:sp>
      <p:sp>
        <p:nvSpPr>
          <p:cNvPr id="4" name="Rectangle 3"/>
          <p:cNvSpPr>
            <a:spLocks noGrp="1" noChangeArrowheads="1"/>
          </p:cNvSpPr>
          <p:nvPr userDrawn="1"/>
        </p:nvSpPr>
        <p:spPr bwMode="auto">
          <a:xfrm>
            <a:off x="541020" y="1749038"/>
            <a:ext cx="7772400"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rgbClr val="FF6600"/>
                </a:solidFill>
                <a:latin typeface="+mj-lt"/>
                <a:ea typeface="+mj-ea"/>
                <a:cs typeface="+mj-cs"/>
              </a:defRPr>
            </a:lvl1pPr>
            <a:lvl2pPr algn="l" rtl="0" eaLnBrk="1" fontAlgn="base" hangingPunct="1">
              <a:spcBef>
                <a:spcPct val="0"/>
              </a:spcBef>
              <a:spcAft>
                <a:spcPct val="0"/>
              </a:spcAft>
              <a:defRPr sz="3200" b="1">
                <a:solidFill>
                  <a:srgbClr val="003399"/>
                </a:solidFill>
                <a:latin typeface="Arial" pitchFamily="34" charset="0"/>
              </a:defRPr>
            </a:lvl2pPr>
            <a:lvl3pPr algn="l" rtl="0" eaLnBrk="1" fontAlgn="base" hangingPunct="1">
              <a:spcBef>
                <a:spcPct val="0"/>
              </a:spcBef>
              <a:spcAft>
                <a:spcPct val="0"/>
              </a:spcAft>
              <a:defRPr sz="3200" b="1">
                <a:solidFill>
                  <a:srgbClr val="003399"/>
                </a:solidFill>
                <a:latin typeface="Arial" pitchFamily="34" charset="0"/>
              </a:defRPr>
            </a:lvl3pPr>
            <a:lvl4pPr algn="l" rtl="0" eaLnBrk="1" fontAlgn="base" hangingPunct="1">
              <a:spcBef>
                <a:spcPct val="0"/>
              </a:spcBef>
              <a:spcAft>
                <a:spcPct val="0"/>
              </a:spcAft>
              <a:defRPr sz="3200" b="1">
                <a:solidFill>
                  <a:srgbClr val="003399"/>
                </a:solidFill>
                <a:latin typeface="Arial" pitchFamily="34" charset="0"/>
              </a:defRPr>
            </a:lvl4pPr>
            <a:lvl5pPr algn="l" rtl="0" eaLnBrk="1" fontAlgn="base" hangingPunct="1">
              <a:spcBef>
                <a:spcPct val="0"/>
              </a:spcBef>
              <a:spcAft>
                <a:spcPct val="0"/>
              </a:spcAft>
              <a:defRPr sz="3200" b="1">
                <a:solidFill>
                  <a:srgbClr val="003399"/>
                </a:solidFill>
                <a:latin typeface="Arial" pitchFamily="34" charset="0"/>
              </a:defRPr>
            </a:lvl5pPr>
            <a:lvl6pPr marL="457200" algn="l" rtl="0" eaLnBrk="1" fontAlgn="base" hangingPunct="1">
              <a:spcBef>
                <a:spcPct val="0"/>
              </a:spcBef>
              <a:spcAft>
                <a:spcPct val="0"/>
              </a:spcAft>
              <a:defRPr sz="3200" b="1">
                <a:solidFill>
                  <a:srgbClr val="003399"/>
                </a:solidFill>
                <a:latin typeface="Arial" pitchFamily="34" charset="0"/>
              </a:defRPr>
            </a:lvl6pPr>
            <a:lvl7pPr marL="914400" algn="l" rtl="0" eaLnBrk="1" fontAlgn="base" hangingPunct="1">
              <a:spcBef>
                <a:spcPct val="0"/>
              </a:spcBef>
              <a:spcAft>
                <a:spcPct val="0"/>
              </a:spcAft>
              <a:defRPr sz="3200" b="1">
                <a:solidFill>
                  <a:srgbClr val="003399"/>
                </a:solidFill>
                <a:latin typeface="Arial" pitchFamily="34" charset="0"/>
              </a:defRPr>
            </a:lvl7pPr>
            <a:lvl8pPr marL="1371600" algn="l" rtl="0" eaLnBrk="1" fontAlgn="base" hangingPunct="1">
              <a:spcBef>
                <a:spcPct val="0"/>
              </a:spcBef>
              <a:spcAft>
                <a:spcPct val="0"/>
              </a:spcAft>
              <a:defRPr sz="3200" b="1">
                <a:solidFill>
                  <a:srgbClr val="003399"/>
                </a:solidFill>
                <a:latin typeface="Arial" pitchFamily="34" charset="0"/>
              </a:defRPr>
            </a:lvl8pPr>
            <a:lvl9pPr marL="1828800" algn="l" rtl="0" eaLnBrk="1" fontAlgn="base" hangingPunct="1">
              <a:spcBef>
                <a:spcPct val="0"/>
              </a:spcBef>
              <a:spcAft>
                <a:spcPct val="0"/>
              </a:spcAft>
              <a:defRPr sz="3200" b="1">
                <a:solidFill>
                  <a:srgbClr val="003399"/>
                </a:solidFill>
                <a:latin typeface="Arial" pitchFamily="34" charset="0"/>
              </a:defRPr>
            </a:lvl9pPr>
          </a:lstStyle>
          <a:p>
            <a:r>
              <a:rPr lang="en-US" dirty="0" smtClean="0"/>
              <a:t>Thank You</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s">
    <p:spTree>
      <p:nvGrpSpPr>
        <p:cNvPr id="1" name=""/>
        <p:cNvGrpSpPr/>
        <p:nvPr/>
      </p:nvGrpSpPr>
      <p:grpSpPr>
        <a:xfrm>
          <a:off x="0" y="0"/>
          <a:ext cx="0" cy="0"/>
          <a:chOff x="0" y="0"/>
          <a:chExt cx="0" cy="0"/>
        </a:xfrm>
      </p:grpSpPr>
      <p:sp>
        <p:nvSpPr>
          <p:cNvPr id="2" name="Title 1"/>
          <p:cNvSpPr>
            <a:spLocks noGrp="1"/>
          </p:cNvSpPr>
          <p:nvPr>
            <p:ph type="title"/>
          </p:nvPr>
        </p:nvSpPr>
        <p:spPr>
          <a:xfrm>
            <a:off x="212898" y="62344"/>
            <a:ext cx="8664771" cy="779320"/>
          </a:xfrm>
        </p:spPr>
        <p:txBody>
          <a:bodyPr/>
          <a:lstStyle/>
          <a:p>
            <a:r>
              <a:rPr lang="en-US" smtClean="0"/>
              <a:t>Click to edit Master title style</a:t>
            </a:r>
            <a:endParaRPr lang="en-US"/>
          </a:p>
        </p:txBody>
      </p:sp>
      <p:sp>
        <p:nvSpPr>
          <p:cNvPr id="3" name="Content Placeholder 2"/>
          <p:cNvSpPr>
            <a:spLocks noGrp="1"/>
          </p:cNvSpPr>
          <p:nvPr>
            <p:ph idx="1"/>
          </p:nvPr>
        </p:nvSpPr>
        <p:spPr>
          <a:xfrm>
            <a:off x="212446" y="1095375"/>
            <a:ext cx="8674101" cy="4641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0"/>
          </p:nvPr>
        </p:nvSpPr>
        <p:spPr/>
        <p:txBody>
          <a:bodyPr/>
          <a:lstStyle>
            <a:lvl1pPr>
              <a:defRPr smtClean="0"/>
            </a:lvl1pPr>
          </a:lstStyle>
          <a:p>
            <a:pPr>
              <a:defRPr/>
            </a:pPr>
            <a:fld id="{29BD3633-7A79-4899-981C-57CF7336BC8A}" type="slidenum">
              <a:rPr lang="en-US" smtClean="0"/>
              <a:pPr>
                <a:defRPr/>
              </a:pPr>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ith 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17668" y="1133474"/>
            <a:ext cx="8668880" cy="368385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0"/>
          </p:nvPr>
        </p:nvSpPr>
        <p:spPr/>
        <p:txBody>
          <a:bodyPr/>
          <a:lstStyle>
            <a:lvl1pPr>
              <a:defRPr smtClean="0"/>
            </a:lvl1pPr>
          </a:lstStyle>
          <a:p>
            <a:pPr>
              <a:defRPr/>
            </a:pPr>
            <a:fld id="{29BD3633-7A79-4899-981C-57CF7336BC8A}" type="slidenum">
              <a:rPr lang="en-US" smtClean="0"/>
              <a:pPr>
                <a:defRPr/>
              </a:pPr>
              <a:t>‹#›</a:t>
            </a:fld>
            <a:endParaRPr lang="en-US" dirty="0"/>
          </a:p>
        </p:txBody>
      </p:sp>
      <p:sp>
        <p:nvSpPr>
          <p:cNvPr id="9" name="Content Placeholder 2"/>
          <p:cNvSpPr>
            <a:spLocks noGrp="1"/>
          </p:cNvSpPr>
          <p:nvPr>
            <p:ph idx="11"/>
          </p:nvPr>
        </p:nvSpPr>
        <p:spPr>
          <a:xfrm>
            <a:off x="222829" y="5040352"/>
            <a:ext cx="8681474" cy="960954"/>
          </a:xfrm>
        </p:spPr>
        <p:txBody>
          <a:bodyPr>
            <a:normAutofit/>
          </a:bodyPr>
          <a:lstStyle>
            <a:lvl1pPr algn="ctr">
              <a:buNone/>
              <a:defRPr sz="2400" i="1">
                <a:solidFill>
                  <a:srgbClr val="30C1BE"/>
                </a:solidFill>
                <a:latin typeface="Arial Black" pitchFamily="34" charset="0"/>
              </a:defRPr>
            </a:lvl1pPr>
          </a:lstStyle>
          <a:p>
            <a:pPr lvl="0"/>
            <a:r>
              <a:rPr lang="en-US" smtClean="0"/>
              <a:t>Click to edit Master text styles</a:t>
            </a: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7667" y="1104900"/>
            <a:ext cx="4176779" cy="4762499"/>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2638" y="1104900"/>
            <a:ext cx="4293912" cy="4762499"/>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sldNum" sz="quarter" idx="10"/>
          </p:nvPr>
        </p:nvSpPr>
        <p:spPr>
          <a:ln/>
        </p:spPr>
        <p:txBody>
          <a:bodyPr/>
          <a:lstStyle>
            <a:lvl1pPr>
              <a:defRPr/>
            </a:lvl1pPr>
          </a:lstStyle>
          <a:p>
            <a:pPr>
              <a:defRPr/>
            </a:pPr>
            <a:fld id="{29BD3633-7A79-4899-981C-57CF7336BC8A}" type="slidenum">
              <a:rPr lang="en-US" smtClean="0"/>
              <a:pPr>
                <a:defRPr/>
              </a:pPr>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29BD3633-7A79-4899-981C-57CF7336BC8A}" type="slidenum">
              <a:rPr lang="en-US" smtClean="0"/>
              <a:pPr>
                <a:defRPr/>
              </a:pPr>
              <a:t>‹#›</a:t>
            </a:fld>
            <a:endParaRPr lang="en-US" dirty="0"/>
          </a:p>
        </p:txBody>
      </p:sp>
      <p:sp>
        <p:nvSpPr>
          <p:cNvPr id="4" name="Text Placeholder 2"/>
          <p:cNvSpPr>
            <a:spLocks noGrp="1"/>
          </p:cNvSpPr>
          <p:nvPr>
            <p:ph type="body" idx="1"/>
          </p:nvPr>
        </p:nvSpPr>
        <p:spPr>
          <a:xfrm>
            <a:off x="221941" y="1067627"/>
            <a:ext cx="4225771" cy="762000"/>
          </a:xfrm>
          <a:noFill/>
          <a:ln w="12700" cap="sq" cmpd="sng" algn="ctr">
            <a:noFill/>
            <a:prstDash val="solid"/>
          </a:ln>
        </p:spPr>
        <p:txBody>
          <a:bodyPr lIns="91440" anchor="b" anchorCtr="0">
            <a:noAutofit/>
          </a:bodyPr>
          <a:lstStyle>
            <a:lvl1pPr marL="0" indent="0" algn="ctr">
              <a:buNone/>
              <a:defRPr sz="2400" b="1">
                <a:solidFill>
                  <a:srgbClr val="0070C0"/>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Text Placeholder 3"/>
          <p:cNvSpPr>
            <a:spLocks noGrp="1"/>
          </p:cNvSpPr>
          <p:nvPr>
            <p:ph type="body" sz="half" idx="3"/>
          </p:nvPr>
        </p:nvSpPr>
        <p:spPr>
          <a:xfrm>
            <a:off x="4648199" y="1067627"/>
            <a:ext cx="4264982" cy="762000"/>
          </a:xfrm>
          <a:noFill/>
          <a:ln w="12700" cap="sq" cmpd="sng" algn="ctr">
            <a:noFill/>
            <a:prstDash val="solid"/>
          </a:ln>
        </p:spPr>
        <p:txBody>
          <a:bodyPr lIns="91440" anchor="b" anchorCtr="0">
            <a:noAutofit/>
          </a:bodyPr>
          <a:lstStyle>
            <a:lvl1pPr marL="0" indent="0" algn="ctr">
              <a:buNone/>
              <a:defRPr sz="2400" b="1">
                <a:solidFill>
                  <a:srgbClr val="0070C0"/>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6" name="Content Placeholder 10"/>
          <p:cNvSpPr>
            <a:spLocks noGrp="1"/>
          </p:cNvSpPr>
          <p:nvPr>
            <p:ph sz="half" idx="2"/>
          </p:nvPr>
        </p:nvSpPr>
        <p:spPr>
          <a:xfrm>
            <a:off x="218982" y="2009775"/>
            <a:ext cx="4246485" cy="3964897"/>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7" name="Content Placeholder 12"/>
          <p:cNvSpPr>
            <a:spLocks noGrp="1"/>
          </p:cNvSpPr>
          <p:nvPr>
            <p:ph sz="half" idx="4"/>
          </p:nvPr>
        </p:nvSpPr>
        <p:spPr>
          <a:xfrm>
            <a:off x="4648200" y="2009775"/>
            <a:ext cx="4273858" cy="3964897"/>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s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104900"/>
            <a:ext cx="5311498" cy="4896404"/>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13064" y="1095609"/>
            <a:ext cx="3252449" cy="49145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29BD3633-7A79-4899-981C-57CF7336BC8A}" type="slidenum">
              <a:rPr lang="en-US" smtClean="0"/>
              <a:pPr>
                <a:defRPr/>
              </a:pPr>
              <a:t>‹#›</a:t>
            </a:fld>
            <a:endParaRPr lang="en-US" dirty="0"/>
          </a:p>
        </p:txBody>
      </p:sp>
      <p:sp>
        <p:nvSpPr>
          <p:cNvPr id="6" name="Title 1"/>
          <p:cNvSpPr>
            <a:spLocks noGrp="1"/>
          </p:cNvSpPr>
          <p:nvPr>
            <p:ph type="title"/>
          </p:nvPr>
        </p:nvSpPr>
        <p:spPr>
          <a:xfrm>
            <a:off x="212898" y="70260"/>
            <a:ext cx="8664771" cy="761013"/>
          </a:xfrm>
        </p:spPr>
        <p:txBody>
          <a:bodyPr/>
          <a:lstStyle/>
          <a:p>
            <a:r>
              <a:rPr lang="en-US" smtClean="0"/>
              <a:t>Click to edit Master title style</a:t>
            </a:r>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s with Pictu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29BD3633-7A79-4899-981C-57CF7336BC8A}" type="slidenum">
              <a:rPr lang="en-US" smtClean="0"/>
              <a:pPr>
                <a:defRPr/>
              </a:pPr>
              <a:t>‹#›</a:t>
            </a:fld>
            <a:endParaRPr lang="en-US" dirty="0"/>
          </a:p>
        </p:txBody>
      </p:sp>
      <p:sp>
        <p:nvSpPr>
          <p:cNvPr id="4" name="Title 1"/>
          <p:cNvSpPr>
            <a:spLocks noGrp="1"/>
          </p:cNvSpPr>
          <p:nvPr>
            <p:ph type="title"/>
          </p:nvPr>
        </p:nvSpPr>
        <p:spPr>
          <a:xfrm>
            <a:off x="212898" y="82384"/>
            <a:ext cx="8664771" cy="759279"/>
          </a:xfrm>
        </p:spPr>
        <p:txBody>
          <a:bodyPr/>
          <a:lstStyle/>
          <a:p>
            <a:r>
              <a:rPr lang="en-US" smtClean="0"/>
              <a:t>Click to edit Master title style</a:t>
            </a:r>
            <a:endParaRPr lang="en-US"/>
          </a:p>
        </p:txBody>
      </p:sp>
      <p:sp>
        <p:nvSpPr>
          <p:cNvPr id="5" name="Content Placeholder 2"/>
          <p:cNvSpPr>
            <a:spLocks noGrp="1"/>
          </p:cNvSpPr>
          <p:nvPr>
            <p:ph sz="half" idx="1"/>
          </p:nvPr>
        </p:nvSpPr>
        <p:spPr>
          <a:xfrm>
            <a:off x="217667" y="1095343"/>
            <a:ext cx="4176779" cy="477205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p:cNvSpPr>
            <a:spLocks noGrp="1"/>
          </p:cNvSpPr>
          <p:nvPr>
            <p:ph type="pic" sz="quarter" idx="11"/>
          </p:nvPr>
        </p:nvSpPr>
        <p:spPr>
          <a:xfrm>
            <a:off x="4518025" y="1123949"/>
            <a:ext cx="4359275" cy="4770439"/>
          </a:xfrm>
        </p:spPr>
        <p:txBody>
          <a:bodyPr/>
          <a:lstStyle/>
          <a:p>
            <a:r>
              <a:rPr lang="en-US" smtClean="0"/>
              <a:t>Click icon to add picture</a:t>
            </a:r>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with Summary">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ln/>
        </p:spPr>
        <p:txBody>
          <a:bodyPr/>
          <a:lstStyle>
            <a:lvl1pPr>
              <a:defRPr/>
            </a:lvl1pPr>
          </a:lstStyle>
          <a:p>
            <a:pPr>
              <a:defRPr/>
            </a:pPr>
            <a:fld id="{29BD3633-7A79-4899-981C-57CF7336BC8A}" type="slidenum">
              <a:rPr lang="en-US" smtClean="0"/>
              <a:pPr>
                <a:defRPr/>
              </a:pPr>
              <a:t>‹#›</a:t>
            </a:fld>
            <a:endParaRPr lang="en-US" dirty="0"/>
          </a:p>
        </p:txBody>
      </p:sp>
      <p:sp>
        <p:nvSpPr>
          <p:cNvPr id="5" name="Content Placeholder 2"/>
          <p:cNvSpPr>
            <a:spLocks noGrp="1"/>
          </p:cNvSpPr>
          <p:nvPr>
            <p:ph idx="11"/>
          </p:nvPr>
        </p:nvSpPr>
        <p:spPr>
          <a:xfrm>
            <a:off x="222829" y="5040352"/>
            <a:ext cx="8681474" cy="960954"/>
          </a:xfrm>
        </p:spPr>
        <p:txBody>
          <a:bodyPr>
            <a:normAutofit/>
          </a:bodyPr>
          <a:lstStyle>
            <a:lvl1pPr algn="ctr">
              <a:buNone/>
              <a:defRPr sz="2400" i="1">
                <a:solidFill>
                  <a:srgbClr val="30C1BE"/>
                </a:solidFill>
                <a:latin typeface="Arial Black" pitchFamily="34" charset="0"/>
              </a:defRPr>
            </a:lvl1pPr>
          </a:lstStyle>
          <a:p>
            <a:pPr lvl="0"/>
            <a:r>
              <a:rPr lang="en-US" smtClean="0"/>
              <a:t>Click to edit Master text styles</a:t>
            </a:r>
          </a:p>
        </p:txBody>
      </p:sp>
      <p:sp>
        <p:nvSpPr>
          <p:cNvPr id="6" name="Picture Placeholder 2"/>
          <p:cNvSpPr>
            <a:spLocks noGrp="1"/>
          </p:cNvSpPr>
          <p:nvPr>
            <p:ph type="pic" idx="1"/>
          </p:nvPr>
        </p:nvSpPr>
        <p:spPr>
          <a:xfrm>
            <a:off x="221942" y="1076325"/>
            <a:ext cx="8664606" cy="37797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7" name="Title 1"/>
          <p:cNvSpPr>
            <a:spLocks noGrp="1"/>
          </p:cNvSpPr>
          <p:nvPr>
            <p:ph type="title"/>
          </p:nvPr>
        </p:nvSpPr>
        <p:spPr>
          <a:xfrm>
            <a:off x="212898" y="60736"/>
            <a:ext cx="8664771" cy="780927"/>
          </a:xfrm>
        </p:spPr>
        <p:txBody>
          <a:bodyPr/>
          <a:lstStyle/>
          <a:p>
            <a:r>
              <a:rPr lang="en-US" smtClean="0"/>
              <a:t>Click to edit Master title style</a:t>
            </a:r>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30818" y="5038725"/>
            <a:ext cx="8664605" cy="998092"/>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29BD3633-7A79-4899-981C-57CF7336BC8A}" type="slidenum">
              <a:rPr lang="en-US" smtClean="0"/>
              <a:pPr>
                <a:defRPr/>
              </a:pPr>
              <a:t>‹#›</a:t>
            </a:fld>
            <a:endParaRPr lang="en-US" dirty="0"/>
          </a:p>
        </p:txBody>
      </p:sp>
      <p:sp>
        <p:nvSpPr>
          <p:cNvPr id="7" name="Title 1"/>
          <p:cNvSpPr>
            <a:spLocks noGrp="1"/>
          </p:cNvSpPr>
          <p:nvPr>
            <p:ph type="title"/>
          </p:nvPr>
        </p:nvSpPr>
        <p:spPr>
          <a:xfrm>
            <a:off x="212898" y="71127"/>
            <a:ext cx="8664771" cy="770537"/>
          </a:xfrm>
        </p:spPr>
        <p:txBody>
          <a:bodyPr/>
          <a:lstStyle/>
          <a:p>
            <a:r>
              <a:rPr lang="en-US" smtClean="0"/>
              <a:t>Click to edit Master title style</a:t>
            </a:r>
            <a:endParaRPr lang="en-US"/>
          </a:p>
        </p:txBody>
      </p:sp>
      <p:sp>
        <p:nvSpPr>
          <p:cNvPr id="8" name="Picture Placeholder 2"/>
          <p:cNvSpPr>
            <a:spLocks noGrp="1"/>
          </p:cNvSpPr>
          <p:nvPr>
            <p:ph type="pic" idx="1"/>
          </p:nvPr>
        </p:nvSpPr>
        <p:spPr>
          <a:xfrm>
            <a:off x="221942" y="1066800"/>
            <a:ext cx="8664606" cy="378928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bwMode="auto">
          <a:xfrm>
            <a:off x="212898" y="47747"/>
            <a:ext cx="8664771" cy="793917"/>
          </a:xfrm>
          <a:prstGeom prst="rect">
            <a:avLst/>
          </a:prstGeom>
          <a:noFill/>
          <a:ln w="9525">
            <a:noFill/>
            <a:miter lim="800000"/>
            <a:headEnd/>
            <a:tailEnd/>
          </a:ln>
          <a:effectLst>
            <a:outerShdw blurRad="50800" dist="38100" dir="2700000">
              <a:srgbClr val="000000">
                <a:alpha val="43000"/>
              </a:srgb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98307" name="Rectangle 3"/>
          <p:cNvSpPr>
            <a:spLocks noGrp="1" noChangeArrowheads="1"/>
          </p:cNvSpPr>
          <p:nvPr>
            <p:ph type="body" idx="1"/>
          </p:nvPr>
        </p:nvSpPr>
        <p:spPr bwMode="auto">
          <a:xfrm>
            <a:off x="212446" y="1085849"/>
            <a:ext cx="8674101" cy="465128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8308" name="Rectangle 4"/>
          <p:cNvSpPr>
            <a:spLocks noGrp="1" noChangeArrowheads="1"/>
          </p:cNvSpPr>
          <p:nvPr>
            <p:ph type="sldNum" sz="quarter" idx="4"/>
          </p:nvPr>
        </p:nvSpPr>
        <p:spPr bwMode="auto">
          <a:xfrm>
            <a:off x="146644" y="6588125"/>
            <a:ext cx="698500" cy="282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lvl1pPr>
          </a:lstStyle>
          <a:p>
            <a:pPr>
              <a:defRPr/>
            </a:pPr>
            <a:fld id="{29BD3633-7A79-4899-981C-57CF7336BC8A}"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 id="2147483936" r:id="rId17"/>
    <p:sldLayoutId id="2147483937" r:id="rId18"/>
  </p:sldLayoutIdLst>
  <p:timing>
    <p:tnLst>
      <p:par>
        <p:cTn id="1" dur="indefinite" restart="never" nodeType="tmRoot"/>
      </p:par>
    </p:tnLst>
  </p:timing>
  <p:hf hdr="0" ftr="0" dt="0"/>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3200" b="1">
          <a:solidFill>
            <a:srgbClr val="003399"/>
          </a:solidFill>
          <a:latin typeface="Arial" charset="0"/>
        </a:defRPr>
      </a:lvl2pPr>
      <a:lvl3pPr algn="l" rtl="0" eaLnBrk="1" fontAlgn="base" hangingPunct="1">
        <a:spcBef>
          <a:spcPct val="0"/>
        </a:spcBef>
        <a:spcAft>
          <a:spcPct val="0"/>
        </a:spcAft>
        <a:defRPr sz="3200" b="1">
          <a:solidFill>
            <a:srgbClr val="003399"/>
          </a:solidFill>
          <a:latin typeface="Arial" charset="0"/>
        </a:defRPr>
      </a:lvl3pPr>
      <a:lvl4pPr algn="l" rtl="0" eaLnBrk="1" fontAlgn="base" hangingPunct="1">
        <a:spcBef>
          <a:spcPct val="0"/>
        </a:spcBef>
        <a:spcAft>
          <a:spcPct val="0"/>
        </a:spcAft>
        <a:defRPr sz="3200" b="1">
          <a:solidFill>
            <a:srgbClr val="003399"/>
          </a:solidFill>
          <a:latin typeface="Arial" charset="0"/>
        </a:defRPr>
      </a:lvl4pPr>
      <a:lvl5pPr algn="l" rtl="0" eaLnBrk="1" fontAlgn="base" hangingPunct="1">
        <a:spcBef>
          <a:spcPct val="0"/>
        </a:spcBef>
        <a:spcAft>
          <a:spcPct val="0"/>
        </a:spcAft>
        <a:defRPr sz="3200" b="1">
          <a:solidFill>
            <a:srgbClr val="003399"/>
          </a:solidFill>
          <a:latin typeface="Arial" charset="0"/>
        </a:defRPr>
      </a:lvl5pPr>
      <a:lvl6pPr marL="457200" algn="l" rtl="0" eaLnBrk="1" fontAlgn="base" hangingPunct="1">
        <a:spcBef>
          <a:spcPct val="0"/>
        </a:spcBef>
        <a:spcAft>
          <a:spcPct val="0"/>
        </a:spcAft>
        <a:defRPr sz="3200" b="1">
          <a:solidFill>
            <a:srgbClr val="003399"/>
          </a:solidFill>
          <a:latin typeface="Arial" charset="0"/>
        </a:defRPr>
      </a:lvl6pPr>
      <a:lvl7pPr marL="914400" algn="l" rtl="0" eaLnBrk="1" fontAlgn="base" hangingPunct="1">
        <a:spcBef>
          <a:spcPct val="0"/>
        </a:spcBef>
        <a:spcAft>
          <a:spcPct val="0"/>
        </a:spcAft>
        <a:defRPr sz="3200" b="1">
          <a:solidFill>
            <a:srgbClr val="003399"/>
          </a:solidFill>
          <a:latin typeface="Arial" charset="0"/>
        </a:defRPr>
      </a:lvl7pPr>
      <a:lvl8pPr marL="1371600" algn="l" rtl="0" eaLnBrk="1" fontAlgn="base" hangingPunct="1">
        <a:spcBef>
          <a:spcPct val="0"/>
        </a:spcBef>
        <a:spcAft>
          <a:spcPct val="0"/>
        </a:spcAft>
        <a:defRPr sz="3200" b="1">
          <a:solidFill>
            <a:srgbClr val="003399"/>
          </a:solidFill>
          <a:latin typeface="Arial" charset="0"/>
        </a:defRPr>
      </a:lvl8pPr>
      <a:lvl9pPr marL="1828800" algn="l" rtl="0" eaLnBrk="1" fontAlgn="base" hangingPunct="1">
        <a:spcBef>
          <a:spcPct val="0"/>
        </a:spcBef>
        <a:spcAft>
          <a:spcPct val="0"/>
        </a:spcAft>
        <a:defRPr sz="3200" b="1">
          <a:solidFill>
            <a:srgbClr val="003399"/>
          </a:solidFill>
          <a:latin typeface="Arial" charset="0"/>
        </a:defRPr>
      </a:lvl9pPr>
    </p:titleStyle>
    <p:bodyStyle>
      <a:lvl1pPr marL="342900" indent="-342900" algn="l" rtl="0" eaLnBrk="1" fontAlgn="base" hangingPunct="1">
        <a:spcBef>
          <a:spcPct val="20000"/>
        </a:spcBef>
        <a:spcAft>
          <a:spcPct val="0"/>
        </a:spcAft>
        <a:buClr>
          <a:srgbClr val="003399"/>
        </a:buClr>
        <a:buSzPct val="75000"/>
        <a:buFont typeface="Wingdings" pitchFamily="2" charset="2"/>
        <a:buChar char="n"/>
        <a:defRPr sz="2400" b="1">
          <a:solidFill>
            <a:schemeClr val="tx1"/>
          </a:solidFill>
          <a:latin typeface="+mn-lt"/>
          <a:ea typeface="+mn-ea"/>
          <a:cs typeface="+mn-cs"/>
        </a:defRPr>
      </a:lvl1pPr>
      <a:lvl2pPr marL="742950" indent="-285750" algn="l" rtl="0" eaLnBrk="1" fontAlgn="base" hangingPunct="1">
        <a:lnSpc>
          <a:spcPts val="2000"/>
        </a:lnSpc>
        <a:spcBef>
          <a:spcPct val="20000"/>
        </a:spcBef>
        <a:spcAft>
          <a:spcPct val="0"/>
        </a:spcAft>
        <a:buClr>
          <a:srgbClr val="003399"/>
        </a:buClr>
        <a:buSzPct val="90000"/>
        <a:buFont typeface="Symbol" pitchFamily="18" charset="2"/>
        <a:buChar char="-"/>
        <a:defRPr sz="1800">
          <a:solidFill>
            <a:schemeClr val="tx1"/>
          </a:solidFill>
          <a:latin typeface="+mn-lt"/>
        </a:defRPr>
      </a:lvl2pPr>
      <a:lvl3pPr marL="1143000" indent="-228600" algn="l" rtl="0" eaLnBrk="1" fontAlgn="base" hangingPunct="1">
        <a:spcBef>
          <a:spcPct val="20000"/>
        </a:spcBef>
        <a:spcAft>
          <a:spcPct val="0"/>
        </a:spcAft>
        <a:buClr>
          <a:srgbClr val="003399"/>
        </a:buClr>
        <a:buSzPct val="90000"/>
        <a:buFont typeface="Wingdings" pitchFamily="2" charset="2"/>
        <a:buChar char="l"/>
        <a:defRPr sz="1600">
          <a:solidFill>
            <a:schemeClr val="tx1"/>
          </a:solidFill>
          <a:latin typeface="+mn-lt"/>
        </a:defRPr>
      </a:lvl3pPr>
      <a:lvl4pPr marL="1600200" indent="-228600" algn="l" rtl="0" eaLnBrk="1" fontAlgn="base" hangingPunct="1">
        <a:spcBef>
          <a:spcPct val="20000"/>
        </a:spcBef>
        <a:spcAft>
          <a:spcPct val="0"/>
        </a:spcAft>
        <a:buClr>
          <a:srgbClr val="003399"/>
        </a:buClr>
        <a:buSzPct val="90000"/>
        <a:buFont typeface="Symbol" pitchFamily="18" charset="2"/>
        <a:buChar char="-"/>
        <a:defRPr sz="1400">
          <a:solidFill>
            <a:schemeClr val="tx1"/>
          </a:solidFill>
          <a:latin typeface="+mn-lt"/>
        </a:defRPr>
      </a:lvl4pPr>
      <a:lvl5pPr marL="2057400" indent="-228600" algn="l" rtl="0" eaLnBrk="1" fontAlgn="base" hangingPunct="1">
        <a:spcBef>
          <a:spcPct val="20000"/>
        </a:spcBef>
        <a:spcAft>
          <a:spcPct val="0"/>
        </a:spcAft>
        <a:buClr>
          <a:srgbClr val="003399"/>
        </a:buClr>
        <a:buSzPct val="90000"/>
        <a:buFont typeface="Symbol" pitchFamily="18" charset="2"/>
        <a:buChar char="-"/>
        <a:defRPr sz="1400">
          <a:solidFill>
            <a:schemeClr val="tx1"/>
          </a:solidFill>
          <a:latin typeface="+mn-lt"/>
        </a:defRPr>
      </a:lvl5pPr>
      <a:lvl6pPr marL="2514600" indent="-228600" algn="l" rtl="0" eaLnBrk="1" fontAlgn="base" hangingPunct="1">
        <a:spcBef>
          <a:spcPct val="20000"/>
        </a:spcBef>
        <a:spcAft>
          <a:spcPct val="0"/>
        </a:spcAft>
        <a:buClr>
          <a:srgbClr val="003399"/>
        </a:buClr>
        <a:buSzPct val="90000"/>
        <a:buFont typeface="Symbol" pitchFamily="18" charset="2"/>
        <a:buChar char="-"/>
        <a:defRPr sz="1600">
          <a:solidFill>
            <a:schemeClr val="tx1"/>
          </a:solidFill>
          <a:latin typeface="+mn-lt"/>
        </a:defRPr>
      </a:lvl6pPr>
      <a:lvl7pPr marL="2971800" indent="-228600" algn="l" rtl="0" eaLnBrk="1" fontAlgn="base" hangingPunct="1">
        <a:spcBef>
          <a:spcPct val="20000"/>
        </a:spcBef>
        <a:spcAft>
          <a:spcPct val="0"/>
        </a:spcAft>
        <a:buClr>
          <a:srgbClr val="003399"/>
        </a:buClr>
        <a:buSzPct val="90000"/>
        <a:buFont typeface="Symbol" pitchFamily="18" charset="2"/>
        <a:buChar char="-"/>
        <a:defRPr sz="1600">
          <a:solidFill>
            <a:schemeClr val="tx1"/>
          </a:solidFill>
          <a:latin typeface="+mn-lt"/>
        </a:defRPr>
      </a:lvl7pPr>
      <a:lvl8pPr marL="3429000" indent="-228600" algn="l" rtl="0" eaLnBrk="1" fontAlgn="base" hangingPunct="1">
        <a:spcBef>
          <a:spcPct val="20000"/>
        </a:spcBef>
        <a:spcAft>
          <a:spcPct val="0"/>
        </a:spcAft>
        <a:buClr>
          <a:srgbClr val="003399"/>
        </a:buClr>
        <a:buSzPct val="90000"/>
        <a:buFont typeface="Symbol" pitchFamily="18" charset="2"/>
        <a:buChar char="-"/>
        <a:defRPr sz="1600">
          <a:solidFill>
            <a:schemeClr val="tx1"/>
          </a:solidFill>
          <a:latin typeface="+mn-lt"/>
        </a:defRPr>
      </a:lvl8pPr>
      <a:lvl9pPr marL="3886200" indent="-228600" algn="l" rtl="0" eaLnBrk="1" fontAlgn="base" hangingPunct="1">
        <a:spcBef>
          <a:spcPct val="20000"/>
        </a:spcBef>
        <a:spcAft>
          <a:spcPct val="0"/>
        </a:spcAft>
        <a:buClr>
          <a:srgbClr val="003399"/>
        </a:buClr>
        <a:buSzPct val="90000"/>
        <a:buFont typeface="Symbol" pitchFamily="18"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2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_rels/slide28.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 Id="rId4" Type="http://schemas.openxmlformats.org/officeDocument/2006/relationships/chart" Target="../charts/char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Linux SMP versus AMP</a:t>
            </a:r>
            <a:br>
              <a:rPr lang="en-US" dirty="0" smtClean="0"/>
            </a:br>
            <a:r>
              <a:rPr lang="en-US" dirty="0" smtClean="0"/>
              <a:t>Data copy from core1 to core0.</a:t>
            </a:r>
            <a:endParaRPr lang="en-US" dirty="0"/>
          </a:p>
        </p:txBody>
      </p:sp>
      <p:sp>
        <p:nvSpPr>
          <p:cNvPr id="3" name="Subtitle 2"/>
          <p:cNvSpPr>
            <a:spLocks noGrp="1"/>
          </p:cNvSpPr>
          <p:nvPr>
            <p:ph type="subTitle" idx="1"/>
          </p:nvPr>
        </p:nvSpPr>
        <p:spPr/>
        <p:txBody>
          <a:bodyPr/>
          <a:lstStyle/>
          <a:p>
            <a:r>
              <a:rPr lang="en-US" dirty="0" smtClean="0"/>
              <a:t>Rod Frazer</a:t>
            </a:r>
          </a:p>
          <a:p>
            <a:r>
              <a:rPr lang="en-US" dirty="0" smtClean="0"/>
              <a:t>August 2013</a:t>
            </a:r>
            <a:endParaRPr lang="en-US" dirty="0"/>
          </a:p>
        </p:txBody>
      </p:sp>
    </p:spTree>
    <p:extLst>
      <p:ext uri="{BB962C8B-B14F-4D97-AF65-F5344CB8AC3E}">
        <p14:creationId xmlns:p14="http://schemas.microsoft.com/office/powerpoint/2010/main" val="4287834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8768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Inner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SMP model.</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10</a:t>
            </a:fld>
            <a:endParaRPr lang="en-US" dirty="0"/>
          </a:p>
        </p:txBody>
      </p:sp>
      <p:sp>
        <p:nvSpPr>
          <p:cNvPr id="14" name="Rectangle 13"/>
          <p:cNvSpPr/>
          <p:nvPr/>
        </p:nvSpPr>
        <p:spPr bwMode="auto">
          <a:xfrm>
            <a:off x="76200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62484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Outer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cxnSp>
        <p:nvCxnSpPr>
          <p:cNvPr id="12" name="Straight Arrow Connector 11"/>
          <p:cNvCxnSpPr>
            <a:stCxn id="69" idx="3"/>
            <a:endCxn id="56" idx="1"/>
          </p:cNvCxnSpPr>
          <p:nvPr/>
        </p:nvCxnSpPr>
        <p:spPr bwMode="auto">
          <a:xfrm>
            <a:off x="2971800" y="5562600"/>
            <a:ext cx="2019300" cy="2286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sp>
        <p:nvSpPr>
          <p:cNvPr id="63" name="Rectangle 62"/>
          <p:cNvSpPr/>
          <p:nvPr/>
        </p:nvSpPr>
        <p:spPr bwMode="auto">
          <a:xfrm>
            <a:off x="2819400" y="4572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2819400" y="4876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28194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28194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Rectangle 32"/>
          <p:cNvSpPr/>
          <p:nvPr/>
        </p:nvSpPr>
        <p:spPr bwMode="auto">
          <a:xfrm>
            <a:off x="1371600" y="4572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Consumer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core0</a:t>
            </a:r>
            <a:endParaRPr kumimoji="0" lang="en-US" sz="1800" b="0" i="0" u="none" strike="noStrike" cap="none" normalizeH="0" baseline="0" dirty="0" smtClean="0">
              <a:ln>
                <a:noFill/>
              </a:ln>
              <a:solidFill>
                <a:schemeClr val="tx1"/>
              </a:solidFill>
              <a:effectLst/>
              <a:latin typeface="Arial" charset="0"/>
            </a:endParaRPr>
          </a:p>
        </p:txBody>
      </p:sp>
      <p:sp>
        <p:nvSpPr>
          <p:cNvPr id="92" name="Content Placeholder 2"/>
          <p:cNvSpPr>
            <a:spLocks noGrp="1"/>
          </p:cNvSpPr>
          <p:nvPr>
            <p:ph idx="1"/>
          </p:nvPr>
        </p:nvSpPr>
        <p:spPr>
          <a:xfrm>
            <a:off x="212447" y="1095375"/>
            <a:ext cx="4664354" cy="1266825"/>
          </a:xfrm>
        </p:spPr>
        <p:txBody>
          <a:bodyPr>
            <a:normAutofit/>
          </a:bodyPr>
          <a:lstStyle/>
          <a:p>
            <a:pPr marL="0" indent="0">
              <a:buNone/>
            </a:pPr>
            <a:r>
              <a:rPr lang="en-US" dirty="0" smtClean="0"/>
              <a:t>After the Producer thread acquires Lock 0 sync it may then release Lock 0.</a:t>
            </a:r>
            <a:endParaRPr lang="en-US" dirty="0"/>
          </a:p>
        </p:txBody>
      </p:sp>
      <p:sp>
        <p:nvSpPr>
          <p:cNvPr id="3" name="Left Brace 2"/>
          <p:cNvSpPr/>
          <p:nvPr/>
        </p:nvSpPr>
        <p:spPr bwMode="auto">
          <a:xfrm rot="5400000">
            <a:off x="6743700" y="-495301"/>
            <a:ext cx="304800" cy="4038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5943600" y="1078468"/>
            <a:ext cx="1854995" cy="307777"/>
          </a:xfrm>
          <a:prstGeom prst="rect">
            <a:avLst/>
          </a:prstGeom>
          <a:noFill/>
        </p:spPr>
        <p:txBody>
          <a:bodyPr wrap="none" rtlCol="0">
            <a:spAutoFit/>
          </a:bodyPr>
          <a:lstStyle/>
          <a:p>
            <a:r>
              <a:rPr lang="en-US" sz="1400" dirty="0" smtClean="0"/>
              <a:t>Shared Memory Map</a:t>
            </a:r>
            <a:endParaRPr lang="en-US" sz="1400" dirty="0"/>
          </a:p>
        </p:txBody>
      </p:sp>
      <p:sp>
        <p:nvSpPr>
          <p:cNvPr id="40" name="Rectangle 39"/>
          <p:cNvSpPr/>
          <p:nvPr/>
        </p:nvSpPr>
        <p:spPr bwMode="auto">
          <a:xfrm>
            <a:off x="28194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28194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2819400" y="3657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2819400" y="3962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371600" y="3048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Producer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core1</a:t>
            </a:r>
            <a:endParaRPr kumimoji="0" lang="en-US" sz="1800" b="0" i="0" u="none" strike="noStrike" cap="none" normalizeH="0" baseline="0" dirty="0" smtClean="0">
              <a:ln>
                <a:noFill/>
              </a:ln>
              <a:solidFill>
                <a:schemeClr val="tx1"/>
              </a:solidFill>
              <a:effectLst/>
              <a:latin typeface="Arial" charset="0"/>
            </a:endParaRPr>
          </a:p>
        </p:txBody>
      </p:sp>
      <p:sp>
        <p:nvSpPr>
          <p:cNvPr id="42" name="Rectangle 41"/>
          <p:cNvSpPr/>
          <p:nvPr/>
        </p:nvSpPr>
        <p:spPr bwMode="auto">
          <a:xfrm>
            <a:off x="49911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4991100" y="3581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4991100" y="3886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4991100" y="4114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4991100" y="4419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4991100" y="4648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991100" y="2819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49911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4991100" y="4953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49911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49911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4991100" y="5715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62" name="Straight Arrow Connector 61"/>
          <p:cNvCxnSpPr>
            <a:stCxn id="40" idx="3"/>
            <a:endCxn id="47" idx="1"/>
          </p:cNvCxnSpPr>
          <p:nvPr/>
        </p:nvCxnSpPr>
        <p:spPr bwMode="auto">
          <a:xfrm flipV="1">
            <a:off x="2971800" y="2895600"/>
            <a:ext cx="2019300" cy="2286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61" name="Straight Arrow Connector 60"/>
          <p:cNvCxnSpPr>
            <a:stCxn id="63" idx="3"/>
            <a:endCxn id="50" idx="1"/>
          </p:cNvCxnSpPr>
          <p:nvPr/>
        </p:nvCxnSpPr>
        <p:spPr bwMode="auto">
          <a:xfrm flipV="1">
            <a:off x="2971800" y="3124200"/>
            <a:ext cx="2019300" cy="15240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58" name="Straight Arrow Connector 57"/>
          <p:cNvCxnSpPr>
            <a:stCxn id="41" idx="3"/>
            <a:endCxn id="48" idx="1"/>
          </p:cNvCxnSpPr>
          <p:nvPr/>
        </p:nvCxnSpPr>
        <p:spPr bwMode="auto">
          <a:xfrm>
            <a:off x="2971800" y="3429000"/>
            <a:ext cx="2019300" cy="5334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sp>
        <p:nvSpPr>
          <p:cNvPr id="20" name="Rectangle 19"/>
          <p:cNvSpPr/>
          <p:nvPr/>
        </p:nvSpPr>
        <p:spPr bwMode="auto">
          <a:xfrm>
            <a:off x="4991100" y="33528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0</a:t>
            </a:r>
            <a:endParaRPr kumimoji="0" lang="en-US" sz="1100" b="0" i="0" u="none"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4991100" y="38862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 </a:t>
            </a:r>
            <a:r>
              <a:rPr kumimoji="0" lang="en-US" sz="1100" b="0" i="0" u="none" strike="noStrike" cap="none" normalizeH="0" baseline="0" dirty="0" smtClean="0">
                <a:ln>
                  <a:noFill/>
                </a:ln>
                <a:solidFill>
                  <a:schemeClr val="tx1"/>
                </a:solidFill>
                <a:effectLst/>
                <a:latin typeface="Arial" charset="0"/>
              </a:rPr>
              <a:t>sync</a:t>
            </a:r>
          </a:p>
        </p:txBody>
      </p:sp>
      <p:sp>
        <p:nvSpPr>
          <p:cNvPr id="29" name="Rectangle 28"/>
          <p:cNvSpPr/>
          <p:nvPr/>
        </p:nvSpPr>
        <p:spPr bwMode="auto">
          <a:xfrm>
            <a:off x="4991100" y="44196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a:t>
            </a:r>
            <a:endParaRPr kumimoji="0" lang="en-US" sz="1100" b="0" i="0" u="none" strike="noStrike" cap="none" normalizeH="0" baseline="0" dirty="0" smtClean="0">
              <a:ln>
                <a:noFill/>
              </a:ln>
              <a:solidFill>
                <a:schemeClr val="tx1"/>
              </a:solidFill>
              <a:effectLst/>
              <a:latin typeface="Arial" charset="0"/>
            </a:endParaRPr>
          </a:p>
        </p:txBody>
      </p:sp>
      <p:sp>
        <p:nvSpPr>
          <p:cNvPr id="51" name="Rectangle 50"/>
          <p:cNvSpPr/>
          <p:nvPr/>
        </p:nvSpPr>
        <p:spPr bwMode="auto">
          <a:xfrm>
            <a:off x="4991100" y="2819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a:t>
            </a:r>
            <a:endParaRPr kumimoji="0" lang="en-US" sz="1100" b="0" i="0" u="none" strike="noStrike" cap="none" normalizeH="0" baseline="0" dirty="0" smtClean="0">
              <a:ln>
                <a:noFill/>
              </a:ln>
              <a:solidFill>
                <a:schemeClr val="tx1"/>
              </a:solidFill>
              <a:effectLst/>
              <a:latin typeface="Arial" charset="0"/>
            </a:endParaRPr>
          </a:p>
        </p:txBody>
      </p:sp>
      <p:sp>
        <p:nvSpPr>
          <p:cNvPr id="54" name="Rectangle 53"/>
          <p:cNvSpPr/>
          <p:nvPr/>
        </p:nvSpPr>
        <p:spPr bwMode="auto">
          <a:xfrm>
            <a:off x="4991100" y="49530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1</a:t>
            </a:r>
            <a:endParaRPr kumimoji="0" lang="en-US" sz="1100" b="0"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4991100" y="5486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 </a:t>
            </a:r>
            <a:r>
              <a:rPr kumimoji="0" lang="en-US" sz="1100" b="0" i="0" u="none" strike="noStrike" cap="none" normalizeH="0" baseline="0" dirty="0" smtClean="0">
                <a:ln>
                  <a:noFill/>
                </a:ln>
                <a:solidFill>
                  <a:schemeClr val="tx1"/>
                </a:solidFill>
                <a:effectLst/>
                <a:latin typeface="Arial" charset="0"/>
              </a:rPr>
              <a:t>sync</a:t>
            </a:r>
          </a:p>
        </p:txBody>
      </p:sp>
    </p:spTree>
    <p:extLst>
      <p:ext uri="{BB962C8B-B14F-4D97-AF65-F5344CB8AC3E}">
        <p14:creationId xmlns:p14="http://schemas.microsoft.com/office/powerpoint/2010/main" val="1871969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8768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Inner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SMP model.</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11</a:t>
            </a:fld>
            <a:endParaRPr lang="en-US" dirty="0"/>
          </a:p>
        </p:txBody>
      </p:sp>
      <p:sp>
        <p:nvSpPr>
          <p:cNvPr id="14" name="Rectangle 13"/>
          <p:cNvSpPr/>
          <p:nvPr/>
        </p:nvSpPr>
        <p:spPr bwMode="auto">
          <a:xfrm>
            <a:off x="76200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62484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Outer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cxnSp>
        <p:nvCxnSpPr>
          <p:cNvPr id="12" name="Straight Arrow Connector 11"/>
          <p:cNvCxnSpPr>
            <a:stCxn id="69" idx="3"/>
            <a:endCxn id="56" idx="1"/>
          </p:cNvCxnSpPr>
          <p:nvPr/>
        </p:nvCxnSpPr>
        <p:spPr bwMode="auto">
          <a:xfrm>
            <a:off x="2971800" y="5562600"/>
            <a:ext cx="2019300" cy="2286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sp>
        <p:nvSpPr>
          <p:cNvPr id="63" name="Rectangle 62"/>
          <p:cNvSpPr/>
          <p:nvPr/>
        </p:nvSpPr>
        <p:spPr bwMode="auto">
          <a:xfrm>
            <a:off x="2819400" y="4572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2819400" y="4876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28194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28194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Rectangle 32"/>
          <p:cNvSpPr/>
          <p:nvPr/>
        </p:nvSpPr>
        <p:spPr bwMode="auto">
          <a:xfrm>
            <a:off x="1371600" y="4572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Consumer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core0</a:t>
            </a:r>
            <a:endParaRPr kumimoji="0" lang="en-US" sz="1800" b="0" i="0" u="none" strike="noStrike" cap="none" normalizeH="0" baseline="0" dirty="0" smtClean="0">
              <a:ln>
                <a:noFill/>
              </a:ln>
              <a:solidFill>
                <a:schemeClr val="tx1"/>
              </a:solidFill>
              <a:effectLst/>
              <a:latin typeface="Arial" charset="0"/>
            </a:endParaRPr>
          </a:p>
        </p:txBody>
      </p:sp>
      <p:sp>
        <p:nvSpPr>
          <p:cNvPr id="92" name="Content Placeholder 2"/>
          <p:cNvSpPr>
            <a:spLocks noGrp="1"/>
          </p:cNvSpPr>
          <p:nvPr>
            <p:ph idx="1"/>
          </p:nvPr>
        </p:nvSpPr>
        <p:spPr>
          <a:xfrm>
            <a:off x="212447" y="1095375"/>
            <a:ext cx="4664354" cy="1266825"/>
          </a:xfrm>
        </p:spPr>
        <p:txBody>
          <a:bodyPr>
            <a:normAutofit fontScale="92500" lnSpcReduction="20000"/>
          </a:bodyPr>
          <a:lstStyle/>
          <a:p>
            <a:pPr marL="0" indent="0">
              <a:buNone/>
            </a:pPr>
            <a:r>
              <a:rPr lang="en-US" dirty="0" smtClean="0"/>
              <a:t>Once Lock 0 is released by the Producer thread it can then be acquired by the Consumer thread.</a:t>
            </a:r>
            <a:endParaRPr lang="en-US" dirty="0"/>
          </a:p>
        </p:txBody>
      </p:sp>
      <p:sp>
        <p:nvSpPr>
          <p:cNvPr id="3" name="Left Brace 2"/>
          <p:cNvSpPr/>
          <p:nvPr/>
        </p:nvSpPr>
        <p:spPr bwMode="auto">
          <a:xfrm rot="5400000">
            <a:off x="6743700" y="-495301"/>
            <a:ext cx="304800" cy="4038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5943600" y="1078468"/>
            <a:ext cx="1854995" cy="307777"/>
          </a:xfrm>
          <a:prstGeom prst="rect">
            <a:avLst/>
          </a:prstGeom>
          <a:noFill/>
        </p:spPr>
        <p:txBody>
          <a:bodyPr wrap="none" rtlCol="0">
            <a:spAutoFit/>
          </a:bodyPr>
          <a:lstStyle/>
          <a:p>
            <a:r>
              <a:rPr lang="en-US" sz="1400" dirty="0" smtClean="0"/>
              <a:t>Shared Memory Map</a:t>
            </a:r>
            <a:endParaRPr lang="en-US" sz="1400" dirty="0"/>
          </a:p>
        </p:txBody>
      </p:sp>
      <p:sp>
        <p:nvSpPr>
          <p:cNvPr id="40" name="Rectangle 39"/>
          <p:cNvSpPr/>
          <p:nvPr/>
        </p:nvSpPr>
        <p:spPr bwMode="auto">
          <a:xfrm>
            <a:off x="28194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28194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2819400" y="3657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2819400" y="3962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371600" y="3048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Producer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core1</a:t>
            </a:r>
            <a:endParaRPr kumimoji="0" lang="en-US" sz="1800" b="0" i="0" u="none" strike="noStrike" cap="none" normalizeH="0" baseline="0" dirty="0" smtClean="0">
              <a:ln>
                <a:noFill/>
              </a:ln>
              <a:solidFill>
                <a:schemeClr val="tx1"/>
              </a:solidFill>
              <a:effectLst/>
              <a:latin typeface="Arial" charset="0"/>
            </a:endParaRPr>
          </a:p>
        </p:txBody>
      </p:sp>
      <p:sp>
        <p:nvSpPr>
          <p:cNvPr id="42" name="Rectangle 41"/>
          <p:cNvSpPr/>
          <p:nvPr/>
        </p:nvSpPr>
        <p:spPr bwMode="auto">
          <a:xfrm>
            <a:off x="49911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4991100" y="3581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4991100" y="3886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4991100" y="4114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4991100" y="4419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4991100" y="4648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991100" y="2819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49911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4991100" y="4953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49911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49911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4991100" y="5715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62" name="Straight Arrow Connector 61"/>
          <p:cNvCxnSpPr>
            <a:stCxn id="63" idx="3"/>
            <a:endCxn id="50" idx="1"/>
          </p:cNvCxnSpPr>
          <p:nvPr/>
        </p:nvCxnSpPr>
        <p:spPr bwMode="auto">
          <a:xfrm flipV="1">
            <a:off x="2971800" y="3124200"/>
            <a:ext cx="2019300" cy="15240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58" name="Straight Arrow Connector 57"/>
          <p:cNvCxnSpPr>
            <a:stCxn id="41" idx="3"/>
            <a:endCxn id="48" idx="1"/>
          </p:cNvCxnSpPr>
          <p:nvPr/>
        </p:nvCxnSpPr>
        <p:spPr bwMode="auto">
          <a:xfrm>
            <a:off x="2971800" y="3429000"/>
            <a:ext cx="2019300" cy="5334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sp>
        <p:nvSpPr>
          <p:cNvPr id="20" name="Rectangle 19"/>
          <p:cNvSpPr/>
          <p:nvPr/>
        </p:nvSpPr>
        <p:spPr bwMode="auto">
          <a:xfrm>
            <a:off x="4991100" y="33528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0</a:t>
            </a:r>
            <a:endParaRPr kumimoji="0" lang="en-US" sz="1100" b="0" i="0" u="none"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4991100" y="38862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 </a:t>
            </a:r>
            <a:r>
              <a:rPr kumimoji="0" lang="en-US" sz="1100" b="0" i="0" u="none" strike="noStrike" cap="none" normalizeH="0" baseline="0" dirty="0" smtClean="0">
                <a:ln>
                  <a:noFill/>
                </a:ln>
                <a:solidFill>
                  <a:schemeClr val="tx1"/>
                </a:solidFill>
                <a:effectLst/>
                <a:latin typeface="Arial" charset="0"/>
              </a:rPr>
              <a:t>sync</a:t>
            </a:r>
          </a:p>
        </p:txBody>
      </p:sp>
      <p:sp>
        <p:nvSpPr>
          <p:cNvPr id="29" name="Rectangle 28"/>
          <p:cNvSpPr/>
          <p:nvPr/>
        </p:nvSpPr>
        <p:spPr bwMode="auto">
          <a:xfrm>
            <a:off x="4991100" y="44196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a:t>
            </a:r>
            <a:endParaRPr kumimoji="0" lang="en-US" sz="1100" b="0" i="0" u="none" strike="noStrike" cap="none" normalizeH="0" baseline="0" dirty="0" smtClean="0">
              <a:ln>
                <a:noFill/>
              </a:ln>
              <a:solidFill>
                <a:schemeClr val="tx1"/>
              </a:solidFill>
              <a:effectLst/>
              <a:latin typeface="Arial" charset="0"/>
            </a:endParaRPr>
          </a:p>
        </p:txBody>
      </p:sp>
      <p:sp>
        <p:nvSpPr>
          <p:cNvPr id="51" name="Rectangle 50"/>
          <p:cNvSpPr/>
          <p:nvPr/>
        </p:nvSpPr>
        <p:spPr bwMode="auto">
          <a:xfrm>
            <a:off x="4991100" y="2819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a:t>
            </a:r>
            <a:endParaRPr kumimoji="0" lang="en-US" sz="1100" b="0" i="0" u="none" strike="noStrike" cap="none" normalizeH="0" baseline="0" dirty="0" smtClean="0">
              <a:ln>
                <a:noFill/>
              </a:ln>
              <a:solidFill>
                <a:schemeClr val="tx1"/>
              </a:solidFill>
              <a:effectLst/>
              <a:latin typeface="Arial" charset="0"/>
            </a:endParaRPr>
          </a:p>
        </p:txBody>
      </p:sp>
      <p:sp>
        <p:nvSpPr>
          <p:cNvPr id="54" name="Rectangle 53"/>
          <p:cNvSpPr/>
          <p:nvPr/>
        </p:nvSpPr>
        <p:spPr bwMode="auto">
          <a:xfrm>
            <a:off x="4991100" y="49530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1</a:t>
            </a:r>
            <a:endParaRPr kumimoji="0" lang="en-US" sz="1100" b="0"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4991100" y="5486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 </a:t>
            </a:r>
            <a:r>
              <a:rPr kumimoji="0" lang="en-US" sz="1100" b="0" i="0" u="none" strike="noStrike" cap="none" normalizeH="0" baseline="0" dirty="0" smtClean="0">
                <a:ln>
                  <a:noFill/>
                </a:ln>
                <a:solidFill>
                  <a:schemeClr val="tx1"/>
                </a:solidFill>
                <a:effectLst/>
                <a:latin typeface="Arial" charset="0"/>
              </a:rPr>
              <a:t>sync</a:t>
            </a:r>
          </a:p>
        </p:txBody>
      </p:sp>
    </p:spTree>
    <p:extLst>
      <p:ext uri="{BB962C8B-B14F-4D97-AF65-F5344CB8AC3E}">
        <p14:creationId xmlns:p14="http://schemas.microsoft.com/office/powerpoint/2010/main" val="2907511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8768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Inner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SMP model.</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12</a:t>
            </a:fld>
            <a:endParaRPr lang="en-US" dirty="0"/>
          </a:p>
        </p:txBody>
      </p:sp>
      <p:sp>
        <p:nvSpPr>
          <p:cNvPr id="14" name="Rectangle 13"/>
          <p:cNvSpPr/>
          <p:nvPr/>
        </p:nvSpPr>
        <p:spPr bwMode="auto">
          <a:xfrm>
            <a:off x="76200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62484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Outer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63" name="Rectangle 62"/>
          <p:cNvSpPr/>
          <p:nvPr/>
        </p:nvSpPr>
        <p:spPr bwMode="auto">
          <a:xfrm>
            <a:off x="2819400" y="4572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2819400" y="4876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28194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28194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Rectangle 32"/>
          <p:cNvSpPr/>
          <p:nvPr/>
        </p:nvSpPr>
        <p:spPr bwMode="auto">
          <a:xfrm>
            <a:off x="1371600" y="4572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Consumer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core0</a:t>
            </a:r>
            <a:endParaRPr kumimoji="0" lang="en-US" sz="1800" b="0" i="0" u="none" strike="noStrike" cap="none" normalizeH="0" baseline="0" dirty="0" smtClean="0">
              <a:ln>
                <a:noFill/>
              </a:ln>
              <a:solidFill>
                <a:schemeClr val="tx1"/>
              </a:solidFill>
              <a:effectLst/>
              <a:latin typeface="Arial" charset="0"/>
            </a:endParaRPr>
          </a:p>
        </p:txBody>
      </p:sp>
      <p:sp>
        <p:nvSpPr>
          <p:cNvPr id="92" name="Content Placeholder 2"/>
          <p:cNvSpPr>
            <a:spLocks noGrp="1"/>
          </p:cNvSpPr>
          <p:nvPr>
            <p:ph idx="1"/>
          </p:nvPr>
        </p:nvSpPr>
        <p:spPr>
          <a:xfrm>
            <a:off x="212447" y="1095375"/>
            <a:ext cx="4664354" cy="1266825"/>
          </a:xfrm>
        </p:spPr>
        <p:txBody>
          <a:bodyPr>
            <a:normAutofit/>
          </a:bodyPr>
          <a:lstStyle/>
          <a:p>
            <a:pPr marL="0" indent="0">
              <a:buNone/>
            </a:pPr>
            <a:r>
              <a:rPr lang="en-US" dirty="0" smtClean="0"/>
              <a:t>After the Consumer thread acquires Lock 0 it can release Lock 1 sync.</a:t>
            </a:r>
            <a:endParaRPr lang="en-US" dirty="0"/>
          </a:p>
        </p:txBody>
      </p:sp>
      <p:sp>
        <p:nvSpPr>
          <p:cNvPr id="3" name="Left Brace 2"/>
          <p:cNvSpPr/>
          <p:nvPr/>
        </p:nvSpPr>
        <p:spPr bwMode="auto">
          <a:xfrm rot="5400000">
            <a:off x="6743700" y="-495301"/>
            <a:ext cx="304800" cy="4038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5943600" y="1078468"/>
            <a:ext cx="1854995" cy="307777"/>
          </a:xfrm>
          <a:prstGeom prst="rect">
            <a:avLst/>
          </a:prstGeom>
          <a:noFill/>
        </p:spPr>
        <p:txBody>
          <a:bodyPr wrap="none" rtlCol="0">
            <a:spAutoFit/>
          </a:bodyPr>
          <a:lstStyle/>
          <a:p>
            <a:r>
              <a:rPr lang="en-US" sz="1400" dirty="0" smtClean="0"/>
              <a:t>Shared Memory Map</a:t>
            </a:r>
            <a:endParaRPr lang="en-US" sz="1400" dirty="0"/>
          </a:p>
        </p:txBody>
      </p:sp>
      <p:sp>
        <p:nvSpPr>
          <p:cNvPr id="40" name="Rectangle 39"/>
          <p:cNvSpPr/>
          <p:nvPr/>
        </p:nvSpPr>
        <p:spPr bwMode="auto">
          <a:xfrm>
            <a:off x="28194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28194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2819400" y="3657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2819400" y="3962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371600" y="3048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Producer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core1</a:t>
            </a:r>
            <a:endParaRPr kumimoji="0" lang="en-US" sz="1800" b="0" i="0" u="none" strike="noStrike" cap="none" normalizeH="0" baseline="0" dirty="0" smtClean="0">
              <a:ln>
                <a:noFill/>
              </a:ln>
              <a:solidFill>
                <a:schemeClr val="tx1"/>
              </a:solidFill>
              <a:effectLst/>
              <a:latin typeface="Arial" charset="0"/>
            </a:endParaRPr>
          </a:p>
        </p:txBody>
      </p:sp>
      <p:sp>
        <p:nvSpPr>
          <p:cNvPr id="42" name="Rectangle 41"/>
          <p:cNvSpPr/>
          <p:nvPr/>
        </p:nvSpPr>
        <p:spPr bwMode="auto">
          <a:xfrm>
            <a:off x="49911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4991100" y="3581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4991100" y="3886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4991100" y="4114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4991100" y="4419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4991100" y="4648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991100" y="2819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49911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4991100" y="4953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49911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49911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4991100" y="5715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62" name="Straight Arrow Connector 61"/>
          <p:cNvCxnSpPr>
            <a:stCxn id="63" idx="3"/>
            <a:endCxn id="50" idx="1"/>
          </p:cNvCxnSpPr>
          <p:nvPr/>
        </p:nvCxnSpPr>
        <p:spPr bwMode="auto">
          <a:xfrm flipV="1">
            <a:off x="2971800" y="3124200"/>
            <a:ext cx="2019300" cy="15240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58" name="Straight Arrow Connector 57"/>
          <p:cNvCxnSpPr>
            <a:stCxn id="41" idx="3"/>
            <a:endCxn id="48" idx="1"/>
          </p:cNvCxnSpPr>
          <p:nvPr/>
        </p:nvCxnSpPr>
        <p:spPr bwMode="auto">
          <a:xfrm>
            <a:off x="2971800" y="3429000"/>
            <a:ext cx="2019300" cy="5334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sp>
        <p:nvSpPr>
          <p:cNvPr id="20" name="Rectangle 19"/>
          <p:cNvSpPr/>
          <p:nvPr/>
        </p:nvSpPr>
        <p:spPr bwMode="auto">
          <a:xfrm>
            <a:off x="4991100" y="33528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0</a:t>
            </a:r>
            <a:endParaRPr kumimoji="0" lang="en-US" sz="1100" b="0" i="0" u="none"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4991100" y="38862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 </a:t>
            </a:r>
            <a:r>
              <a:rPr kumimoji="0" lang="en-US" sz="1100" b="0" i="0" u="none" strike="noStrike" cap="none" normalizeH="0" baseline="0" dirty="0" smtClean="0">
                <a:ln>
                  <a:noFill/>
                </a:ln>
                <a:solidFill>
                  <a:schemeClr val="tx1"/>
                </a:solidFill>
                <a:effectLst/>
                <a:latin typeface="Arial" charset="0"/>
              </a:rPr>
              <a:t>sync</a:t>
            </a:r>
          </a:p>
        </p:txBody>
      </p:sp>
      <p:sp>
        <p:nvSpPr>
          <p:cNvPr id="29" name="Rectangle 28"/>
          <p:cNvSpPr/>
          <p:nvPr/>
        </p:nvSpPr>
        <p:spPr bwMode="auto">
          <a:xfrm>
            <a:off x="4991100" y="44196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a:t>
            </a:r>
            <a:endParaRPr kumimoji="0" lang="en-US" sz="1100" b="0" i="0" u="none" strike="noStrike" cap="none" normalizeH="0" baseline="0" dirty="0" smtClean="0">
              <a:ln>
                <a:noFill/>
              </a:ln>
              <a:solidFill>
                <a:schemeClr val="tx1"/>
              </a:solidFill>
              <a:effectLst/>
              <a:latin typeface="Arial" charset="0"/>
            </a:endParaRPr>
          </a:p>
        </p:txBody>
      </p:sp>
      <p:sp>
        <p:nvSpPr>
          <p:cNvPr id="51" name="Rectangle 50"/>
          <p:cNvSpPr/>
          <p:nvPr/>
        </p:nvSpPr>
        <p:spPr bwMode="auto">
          <a:xfrm>
            <a:off x="4991100" y="2819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a:t>
            </a:r>
            <a:endParaRPr kumimoji="0" lang="en-US" sz="1100" b="0" i="0" u="none" strike="noStrike" cap="none" normalizeH="0" baseline="0" dirty="0" smtClean="0">
              <a:ln>
                <a:noFill/>
              </a:ln>
              <a:solidFill>
                <a:schemeClr val="tx1"/>
              </a:solidFill>
              <a:effectLst/>
              <a:latin typeface="Arial" charset="0"/>
            </a:endParaRPr>
          </a:p>
        </p:txBody>
      </p:sp>
      <p:sp>
        <p:nvSpPr>
          <p:cNvPr id="54" name="Rectangle 53"/>
          <p:cNvSpPr/>
          <p:nvPr/>
        </p:nvSpPr>
        <p:spPr bwMode="auto">
          <a:xfrm>
            <a:off x="4991100" y="49530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1</a:t>
            </a:r>
            <a:endParaRPr kumimoji="0" lang="en-US" sz="1100" b="0"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4991100" y="5486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 </a:t>
            </a:r>
            <a:r>
              <a:rPr kumimoji="0" lang="en-US" sz="1100" b="0" i="0" u="none" strike="noStrike" cap="none" normalizeH="0" baseline="0" dirty="0" smtClean="0">
                <a:ln>
                  <a:noFill/>
                </a:ln>
                <a:solidFill>
                  <a:schemeClr val="tx1"/>
                </a:solidFill>
                <a:effectLst/>
                <a:latin typeface="Arial" charset="0"/>
              </a:rPr>
              <a:t>sync</a:t>
            </a:r>
          </a:p>
        </p:txBody>
      </p:sp>
    </p:spTree>
    <p:extLst>
      <p:ext uri="{BB962C8B-B14F-4D97-AF65-F5344CB8AC3E}">
        <p14:creationId xmlns:p14="http://schemas.microsoft.com/office/powerpoint/2010/main" val="2254437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8768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Inner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SMP model.</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13</a:t>
            </a:fld>
            <a:endParaRPr lang="en-US" dirty="0"/>
          </a:p>
        </p:txBody>
      </p:sp>
      <p:sp>
        <p:nvSpPr>
          <p:cNvPr id="14" name="Rectangle 13"/>
          <p:cNvSpPr/>
          <p:nvPr/>
        </p:nvSpPr>
        <p:spPr bwMode="auto">
          <a:xfrm>
            <a:off x="76200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62484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Outer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63" name="Rectangle 62"/>
          <p:cNvSpPr/>
          <p:nvPr/>
        </p:nvSpPr>
        <p:spPr bwMode="auto">
          <a:xfrm>
            <a:off x="2819400" y="4572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2819400" y="4876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28194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28194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Rectangle 32"/>
          <p:cNvSpPr/>
          <p:nvPr/>
        </p:nvSpPr>
        <p:spPr bwMode="auto">
          <a:xfrm>
            <a:off x="1371600" y="4572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Consumer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core0</a:t>
            </a:r>
            <a:endParaRPr kumimoji="0" lang="en-US" sz="1800" b="0" i="0" u="none" strike="noStrike" cap="none" normalizeH="0" baseline="0" dirty="0" smtClean="0">
              <a:ln>
                <a:noFill/>
              </a:ln>
              <a:solidFill>
                <a:schemeClr val="tx1"/>
              </a:solidFill>
              <a:effectLst/>
              <a:latin typeface="Arial" charset="0"/>
            </a:endParaRPr>
          </a:p>
        </p:txBody>
      </p:sp>
      <p:sp>
        <p:nvSpPr>
          <p:cNvPr id="92" name="Content Placeholder 2"/>
          <p:cNvSpPr>
            <a:spLocks noGrp="1"/>
          </p:cNvSpPr>
          <p:nvPr>
            <p:ph idx="1"/>
          </p:nvPr>
        </p:nvSpPr>
        <p:spPr>
          <a:xfrm>
            <a:off x="212447" y="1095375"/>
            <a:ext cx="4664354" cy="1266825"/>
          </a:xfrm>
        </p:spPr>
        <p:txBody>
          <a:bodyPr>
            <a:normAutofit fontScale="92500" lnSpcReduction="20000"/>
          </a:bodyPr>
          <a:lstStyle/>
          <a:p>
            <a:pPr marL="0" indent="0">
              <a:buNone/>
            </a:pPr>
            <a:r>
              <a:rPr lang="en-US" dirty="0" smtClean="0"/>
              <a:t>Once the Producer thread acquires Lock 0 sync it immediately attempts to acquire Lock 1.</a:t>
            </a:r>
            <a:endParaRPr lang="en-US" dirty="0"/>
          </a:p>
        </p:txBody>
      </p:sp>
      <p:sp>
        <p:nvSpPr>
          <p:cNvPr id="3" name="Left Brace 2"/>
          <p:cNvSpPr/>
          <p:nvPr/>
        </p:nvSpPr>
        <p:spPr bwMode="auto">
          <a:xfrm rot="5400000">
            <a:off x="6743700" y="-495301"/>
            <a:ext cx="304800" cy="4038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5943600" y="1078468"/>
            <a:ext cx="1854995" cy="307777"/>
          </a:xfrm>
          <a:prstGeom prst="rect">
            <a:avLst/>
          </a:prstGeom>
          <a:noFill/>
        </p:spPr>
        <p:txBody>
          <a:bodyPr wrap="none" rtlCol="0">
            <a:spAutoFit/>
          </a:bodyPr>
          <a:lstStyle/>
          <a:p>
            <a:r>
              <a:rPr lang="en-US" sz="1400" dirty="0" smtClean="0"/>
              <a:t>Shared Memory Map</a:t>
            </a:r>
            <a:endParaRPr lang="en-US" sz="1400" dirty="0"/>
          </a:p>
        </p:txBody>
      </p:sp>
      <p:sp>
        <p:nvSpPr>
          <p:cNvPr id="40" name="Rectangle 39"/>
          <p:cNvSpPr/>
          <p:nvPr/>
        </p:nvSpPr>
        <p:spPr bwMode="auto">
          <a:xfrm>
            <a:off x="28194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28194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2819400" y="3657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2819400" y="3962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371600" y="3048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Producer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core1</a:t>
            </a:r>
            <a:endParaRPr kumimoji="0" lang="en-US" sz="1800" b="0" i="0" u="none" strike="noStrike" cap="none" normalizeH="0" baseline="0" dirty="0" smtClean="0">
              <a:ln>
                <a:noFill/>
              </a:ln>
              <a:solidFill>
                <a:schemeClr val="tx1"/>
              </a:solidFill>
              <a:effectLst/>
              <a:latin typeface="Arial" charset="0"/>
            </a:endParaRPr>
          </a:p>
        </p:txBody>
      </p:sp>
      <p:sp>
        <p:nvSpPr>
          <p:cNvPr id="42" name="Rectangle 41"/>
          <p:cNvSpPr/>
          <p:nvPr/>
        </p:nvSpPr>
        <p:spPr bwMode="auto">
          <a:xfrm>
            <a:off x="49911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4991100" y="3581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4991100" y="3886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4991100" y="4114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4991100" y="4419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4991100" y="4648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991100" y="2819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49911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4991100" y="4953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49911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49911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4991100" y="5715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62" name="Straight Arrow Connector 61"/>
          <p:cNvCxnSpPr>
            <a:stCxn id="63" idx="3"/>
            <a:endCxn id="50" idx="1"/>
          </p:cNvCxnSpPr>
          <p:nvPr/>
        </p:nvCxnSpPr>
        <p:spPr bwMode="auto">
          <a:xfrm flipV="1">
            <a:off x="2971800" y="3124200"/>
            <a:ext cx="2019300" cy="15240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58" name="Straight Arrow Connector 57"/>
          <p:cNvCxnSpPr>
            <a:stCxn id="41" idx="3"/>
            <a:endCxn id="48" idx="1"/>
          </p:cNvCxnSpPr>
          <p:nvPr/>
        </p:nvCxnSpPr>
        <p:spPr bwMode="auto">
          <a:xfrm>
            <a:off x="2971800" y="3429000"/>
            <a:ext cx="2019300" cy="5334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61" name="Straight Arrow Connector 60"/>
          <p:cNvCxnSpPr>
            <a:stCxn id="44" idx="3"/>
            <a:endCxn id="59" idx="1"/>
          </p:cNvCxnSpPr>
          <p:nvPr/>
        </p:nvCxnSpPr>
        <p:spPr bwMode="auto">
          <a:xfrm>
            <a:off x="2971800" y="3733800"/>
            <a:ext cx="2019300" cy="7620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0" name="Rectangle 19"/>
          <p:cNvSpPr/>
          <p:nvPr/>
        </p:nvSpPr>
        <p:spPr bwMode="auto">
          <a:xfrm>
            <a:off x="4991100" y="33528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0</a:t>
            </a:r>
            <a:endParaRPr kumimoji="0" lang="en-US" sz="1100" b="0" i="0" u="none"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4991100" y="38862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 </a:t>
            </a:r>
            <a:r>
              <a:rPr kumimoji="0" lang="en-US" sz="1100" b="0" i="0" u="none" strike="noStrike" cap="none" normalizeH="0" baseline="0" dirty="0" smtClean="0">
                <a:ln>
                  <a:noFill/>
                </a:ln>
                <a:solidFill>
                  <a:schemeClr val="tx1"/>
                </a:solidFill>
                <a:effectLst/>
                <a:latin typeface="Arial" charset="0"/>
              </a:rPr>
              <a:t>sync</a:t>
            </a:r>
          </a:p>
        </p:txBody>
      </p:sp>
      <p:sp>
        <p:nvSpPr>
          <p:cNvPr id="29" name="Rectangle 28"/>
          <p:cNvSpPr/>
          <p:nvPr/>
        </p:nvSpPr>
        <p:spPr bwMode="auto">
          <a:xfrm>
            <a:off x="4991100" y="44196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a:t>
            </a:r>
            <a:endParaRPr kumimoji="0" lang="en-US" sz="1100" b="0" i="0" u="none" strike="noStrike" cap="none" normalizeH="0" baseline="0" dirty="0" smtClean="0">
              <a:ln>
                <a:noFill/>
              </a:ln>
              <a:solidFill>
                <a:schemeClr val="tx1"/>
              </a:solidFill>
              <a:effectLst/>
              <a:latin typeface="Arial" charset="0"/>
            </a:endParaRPr>
          </a:p>
        </p:txBody>
      </p:sp>
      <p:sp>
        <p:nvSpPr>
          <p:cNvPr id="51" name="Rectangle 50"/>
          <p:cNvSpPr/>
          <p:nvPr/>
        </p:nvSpPr>
        <p:spPr bwMode="auto">
          <a:xfrm>
            <a:off x="4991100" y="2819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a:t>
            </a:r>
            <a:endParaRPr kumimoji="0" lang="en-US" sz="1100" b="0" i="0" u="none" strike="noStrike" cap="none" normalizeH="0" baseline="0" dirty="0" smtClean="0">
              <a:ln>
                <a:noFill/>
              </a:ln>
              <a:solidFill>
                <a:schemeClr val="tx1"/>
              </a:solidFill>
              <a:effectLst/>
              <a:latin typeface="Arial" charset="0"/>
            </a:endParaRPr>
          </a:p>
        </p:txBody>
      </p:sp>
      <p:sp>
        <p:nvSpPr>
          <p:cNvPr id="54" name="Rectangle 53"/>
          <p:cNvSpPr/>
          <p:nvPr/>
        </p:nvSpPr>
        <p:spPr bwMode="auto">
          <a:xfrm>
            <a:off x="4991100" y="49530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1</a:t>
            </a:r>
            <a:endParaRPr kumimoji="0" lang="en-US" sz="1100" b="0"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4991100" y="5486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 </a:t>
            </a:r>
            <a:r>
              <a:rPr kumimoji="0" lang="en-US" sz="1100" b="0" i="0" u="none" strike="noStrike" cap="none" normalizeH="0" baseline="0" dirty="0" smtClean="0">
                <a:ln>
                  <a:noFill/>
                </a:ln>
                <a:solidFill>
                  <a:schemeClr val="tx1"/>
                </a:solidFill>
                <a:effectLst/>
                <a:latin typeface="Arial" charset="0"/>
              </a:rPr>
              <a:t>sync</a:t>
            </a:r>
          </a:p>
        </p:txBody>
      </p:sp>
    </p:spTree>
    <p:extLst>
      <p:ext uri="{BB962C8B-B14F-4D97-AF65-F5344CB8AC3E}">
        <p14:creationId xmlns:p14="http://schemas.microsoft.com/office/powerpoint/2010/main" val="3958615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8768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Inner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SMP model.</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14</a:t>
            </a:fld>
            <a:endParaRPr lang="en-US" dirty="0"/>
          </a:p>
        </p:txBody>
      </p:sp>
      <p:sp>
        <p:nvSpPr>
          <p:cNvPr id="14" name="Rectangle 13"/>
          <p:cNvSpPr/>
          <p:nvPr/>
        </p:nvSpPr>
        <p:spPr bwMode="auto">
          <a:xfrm>
            <a:off x="76200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62484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Outer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63" name="Rectangle 62"/>
          <p:cNvSpPr/>
          <p:nvPr/>
        </p:nvSpPr>
        <p:spPr bwMode="auto">
          <a:xfrm>
            <a:off x="2819400" y="4572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2819400" y="4876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28194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28194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Rectangle 32"/>
          <p:cNvSpPr/>
          <p:nvPr/>
        </p:nvSpPr>
        <p:spPr bwMode="auto">
          <a:xfrm>
            <a:off x="1371600" y="4572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Consumer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core0</a:t>
            </a:r>
            <a:endParaRPr kumimoji="0" lang="en-US" sz="1800" b="0" i="0" u="none" strike="noStrike" cap="none" normalizeH="0" baseline="0" dirty="0" smtClean="0">
              <a:ln>
                <a:noFill/>
              </a:ln>
              <a:solidFill>
                <a:schemeClr val="tx1"/>
              </a:solidFill>
              <a:effectLst/>
              <a:latin typeface="Arial" charset="0"/>
            </a:endParaRPr>
          </a:p>
        </p:txBody>
      </p:sp>
      <p:sp>
        <p:nvSpPr>
          <p:cNvPr id="92" name="Content Placeholder 2"/>
          <p:cNvSpPr>
            <a:spLocks noGrp="1"/>
          </p:cNvSpPr>
          <p:nvPr>
            <p:ph idx="1"/>
          </p:nvPr>
        </p:nvSpPr>
        <p:spPr>
          <a:xfrm>
            <a:off x="212447" y="1095375"/>
            <a:ext cx="4664354" cy="1266825"/>
          </a:xfrm>
        </p:spPr>
        <p:txBody>
          <a:bodyPr>
            <a:normAutofit/>
          </a:bodyPr>
          <a:lstStyle/>
          <a:p>
            <a:pPr marL="0" indent="0">
              <a:buNone/>
            </a:pPr>
            <a:r>
              <a:rPr lang="en-US" dirty="0" smtClean="0"/>
              <a:t>After the Producer thread acquires Lock 1 it can then release Lock 0 sync.</a:t>
            </a:r>
            <a:endParaRPr lang="en-US" dirty="0"/>
          </a:p>
        </p:txBody>
      </p:sp>
      <p:sp>
        <p:nvSpPr>
          <p:cNvPr id="3" name="Left Brace 2"/>
          <p:cNvSpPr/>
          <p:nvPr/>
        </p:nvSpPr>
        <p:spPr bwMode="auto">
          <a:xfrm rot="5400000">
            <a:off x="6743700" y="-495301"/>
            <a:ext cx="304800" cy="4038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5943600" y="1078468"/>
            <a:ext cx="1854995" cy="307777"/>
          </a:xfrm>
          <a:prstGeom prst="rect">
            <a:avLst/>
          </a:prstGeom>
          <a:noFill/>
        </p:spPr>
        <p:txBody>
          <a:bodyPr wrap="none" rtlCol="0">
            <a:spAutoFit/>
          </a:bodyPr>
          <a:lstStyle/>
          <a:p>
            <a:r>
              <a:rPr lang="en-US" sz="1400" dirty="0" smtClean="0"/>
              <a:t>Shared Memory Map</a:t>
            </a:r>
            <a:endParaRPr lang="en-US" sz="1400" dirty="0"/>
          </a:p>
        </p:txBody>
      </p:sp>
      <p:sp>
        <p:nvSpPr>
          <p:cNvPr id="40" name="Rectangle 39"/>
          <p:cNvSpPr/>
          <p:nvPr/>
        </p:nvSpPr>
        <p:spPr bwMode="auto">
          <a:xfrm>
            <a:off x="28194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28194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2819400" y="3657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2819400" y="3962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371600" y="3048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Producer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core1</a:t>
            </a:r>
            <a:endParaRPr kumimoji="0" lang="en-US" sz="1800" b="0" i="0" u="none" strike="noStrike" cap="none" normalizeH="0" baseline="0" dirty="0" smtClean="0">
              <a:ln>
                <a:noFill/>
              </a:ln>
              <a:solidFill>
                <a:schemeClr val="tx1"/>
              </a:solidFill>
              <a:effectLst/>
              <a:latin typeface="Arial" charset="0"/>
            </a:endParaRPr>
          </a:p>
        </p:txBody>
      </p:sp>
      <p:sp>
        <p:nvSpPr>
          <p:cNvPr id="42" name="Rectangle 41"/>
          <p:cNvSpPr/>
          <p:nvPr/>
        </p:nvSpPr>
        <p:spPr bwMode="auto">
          <a:xfrm>
            <a:off x="49911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4991100" y="3581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4991100" y="3886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4991100" y="4114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4991100" y="4419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4991100" y="4648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991100" y="2819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49911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4991100" y="4953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49911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49911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4991100" y="5715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62" name="Straight Arrow Connector 61"/>
          <p:cNvCxnSpPr>
            <a:stCxn id="63" idx="3"/>
            <a:endCxn id="50" idx="1"/>
          </p:cNvCxnSpPr>
          <p:nvPr/>
        </p:nvCxnSpPr>
        <p:spPr bwMode="auto">
          <a:xfrm flipV="1">
            <a:off x="2971800" y="3124200"/>
            <a:ext cx="2019300" cy="15240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58" name="Straight Arrow Connector 57"/>
          <p:cNvCxnSpPr>
            <a:stCxn id="41" idx="3"/>
            <a:endCxn id="48" idx="1"/>
          </p:cNvCxnSpPr>
          <p:nvPr/>
        </p:nvCxnSpPr>
        <p:spPr bwMode="auto">
          <a:xfrm>
            <a:off x="2971800" y="3429000"/>
            <a:ext cx="2019300" cy="5334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64" name="Straight Arrow Connector 63"/>
          <p:cNvCxnSpPr>
            <a:stCxn id="44" idx="3"/>
            <a:endCxn id="59" idx="1"/>
          </p:cNvCxnSpPr>
          <p:nvPr/>
        </p:nvCxnSpPr>
        <p:spPr bwMode="auto">
          <a:xfrm>
            <a:off x="2971800" y="3733800"/>
            <a:ext cx="2019300" cy="7620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sp>
        <p:nvSpPr>
          <p:cNvPr id="20" name="Rectangle 19"/>
          <p:cNvSpPr/>
          <p:nvPr/>
        </p:nvSpPr>
        <p:spPr bwMode="auto">
          <a:xfrm>
            <a:off x="4991100" y="33528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0</a:t>
            </a:r>
            <a:endParaRPr kumimoji="0" lang="en-US" sz="1100" b="0" i="0" u="none"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4991100" y="38862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 </a:t>
            </a:r>
            <a:r>
              <a:rPr kumimoji="0" lang="en-US" sz="1100" b="0" i="0" u="none" strike="noStrike" cap="none" normalizeH="0" baseline="0" dirty="0" smtClean="0">
                <a:ln>
                  <a:noFill/>
                </a:ln>
                <a:solidFill>
                  <a:schemeClr val="tx1"/>
                </a:solidFill>
                <a:effectLst/>
                <a:latin typeface="Arial" charset="0"/>
              </a:rPr>
              <a:t>sync</a:t>
            </a:r>
          </a:p>
        </p:txBody>
      </p:sp>
      <p:sp>
        <p:nvSpPr>
          <p:cNvPr id="29" name="Rectangle 28"/>
          <p:cNvSpPr/>
          <p:nvPr/>
        </p:nvSpPr>
        <p:spPr bwMode="auto">
          <a:xfrm>
            <a:off x="4991100" y="44196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a:t>
            </a:r>
            <a:endParaRPr kumimoji="0" lang="en-US" sz="1100" b="0" i="0" u="none" strike="noStrike" cap="none" normalizeH="0" baseline="0" dirty="0" smtClean="0">
              <a:ln>
                <a:noFill/>
              </a:ln>
              <a:solidFill>
                <a:schemeClr val="tx1"/>
              </a:solidFill>
              <a:effectLst/>
              <a:latin typeface="Arial" charset="0"/>
            </a:endParaRPr>
          </a:p>
        </p:txBody>
      </p:sp>
      <p:sp>
        <p:nvSpPr>
          <p:cNvPr id="51" name="Rectangle 50"/>
          <p:cNvSpPr/>
          <p:nvPr/>
        </p:nvSpPr>
        <p:spPr bwMode="auto">
          <a:xfrm>
            <a:off x="4991100" y="2819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a:t>
            </a:r>
            <a:endParaRPr kumimoji="0" lang="en-US" sz="1100" b="0" i="0" u="none" strike="noStrike" cap="none" normalizeH="0" baseline="0" dirty="0" smtClean="0">
              <a:ln>
                <a:noFill/>
              </a:ln>
              <a:solidFill>
                <a:schemeClr val="tx1"/>
              </a:solidFill>
              <a:effectLst/>
              <a:latin typeface="Arial" charset="0"/>
            </a:endParaRPr>
          </a:p>
        </p:txBody>
      </p:sp>
      <p:sp>
        <p:nvSpPr>
          <p:cNvPr id="54" name="Rectangle 53"/>
          <p:cNvSpPr/>
          <p:nvPr/>
        </p:nvSpPr>
        <p:spPr bwMode="auto">
          <a:xfrm>
            <a:off x="4991100" y="49530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1</a:t>
            </a:r>
            <a:endParaRPr kumimoji="0" lang="en-US" sz="1100" b="0"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4991100" y="5486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 </a:t>
            </a:r>
            <a:r>
              <a:rPr kumimoji="0" lang="en-US" sz="1100" b="0" i="0" u="none" strike="noStrike" cap="none" normalizeH="0" baseline="0" dirty="0" smtClean="0">
                <a:ln>
                  <a:noFill/>
                </a:ln>
                <a:solidFill>
                  <a:schemeClr val="tx1"/>
                </a:solidFill>
                <a:effectLst/>
                <a:latin typeface="Arial" charset="0"/>
              </a:rPr>
              <a:t>sync</a:t>
            </a:r>
          </a:p>
        </p:txBody>
      </p:sp>
    </p:spTree>
    <p:extLst>
      <p:ext uri="{BB962C8B-B14F-4D97-AF65-F5344CB8AC3E}">
        <p14:creationId xmlns:p14="http://schemas.microsoft.com/office/powerpoint/2010/main" val="1453929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8768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Inner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SMP model.</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15</a:t>
            </a:fld>
            <a:endParaRPr lang="en-US" dirty="0"/>
          </a:p>
        </p:txBody>
      </p:sp>
      <p:sp>
        <p:nvSpPr>
          <p:cNvPr id="14" name="Rectangle 13"/>
          <p:cNvSpPr/>
          <p:nvPr/>
        </p:nvSpPr>
        <p:spPr bwMode="auto">
          <a:xfrm>
            <a:off x="76200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62484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Outer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63" name="Rectangle 62"/>
          <p:cNvSpPr/>
          <p:nvPr/>
        </p:nvSpPr>
        <p:spPr bwMode="auto">
          <a:xfrm>
            <a:off x="2819400" y="4572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2819400" y="4876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28194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28194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Rectangle 32"/>
          <p:cNvSpPr/>
          <p:nvPr/>
        </p:nvSpPr>
        <p:spPr bwMode="auto">
          <a:xfrm>
            <a:off x="1371600" y="4572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Consumer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core0</a:t>
            </a:r>
            <a:endParaRPr kumimoji="0" lang="en-US" sz="1800" b="0" i="0" u="none" strike="noStrike" cap="none" normalizeH="0" baseline="0" dirty="0" smtClean="0">
              <a:ln>
                <a:noFill/>
              </a:ln>
              <a:solidFill>
                <a:schemeClr val="tx1"/>
              </a:solidFill>
              <a:effectLst/>
              <a:latin typeface="Arial" charset="0"/>
            </a:endParaRPr>
          </a:p>
        </p:txBody>
      </p:sp>
      <p:sp>
        <p:nvSpPr>
          <p:cNvPr id="92" name="Content Placeholder 2"/>
          <p:cNvSpPr>
            <a:spLocks noGrp="1"/>
          </p:cNvSpPr>
          <p:nvPr>
            <p:ph idx="1"/>
          </p:nvPr>
        </p:nvSpPr>
        <p:spPr>
          <a:xfrm>
            <a:off x="212447" y="1095375"/>
            <a:ext cx="4664354" cy="1266825"/>
          </a:xfrm>
        </p:spPr>
        <p:txBody>
          <a:bodyPr>
            <a:normAutofit fontScale="92500"/>
          </a:bodyPr>
          <a:lstStyle/>
          <a:p>
            <a:pPr marL="0" indent="0">
              <a:buNone/>
            </a:pPr>
            <a:r>
              <a:rPr lang="en-US" dirty="0" smtClean="0"/>
              <a:t>At this point the consumer thread owns Buffer 0 and the Producer thread owns Buffer 1.</a:t>
            </a:r>
            <a:endParaRPr lang="en-US" dirty="0"/>
          </a:p>
        </p:txBody>
      </p:sp>
      <p:sp>
        <p:nvSpPr>
          <p:cNvPr id="3" name="Left Brace 2"/>
          <p:cNvSpPr/>
          <p:nvPr/>
        </p:nvSpPr>
        <p:spPr bwMode="auto">
          <a:xfrm rot="5400000">
            <a:off x="6743700" y="-495301"/>
            <a:ext cx="304800" cy="4038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5943600" y="1078468"/>
            <a:ext cx="1854995" cy="307777"/>
          </a:xfrm>
          <a:prstGeom prst="rect">
            <a:avLst/>
          </a:prstGeom>
          <a:noFill/>
        </p:spPr>
        <p:txBody>
          <a:bodyPr wrap="none" rtlCol="0">
            <a:spAutoFit/>
          </a:bodyPr>
          <a:lstStyle/>
          <a:p>
            <a:r>
              <a:rPr lang="en-US" sz="1400" dirty="0" smtClean="0"/>
              <a:t>Shared Memory Map</a:t>
            </a:r>
            <a:endParaRPr lang="en-US" sz="1400" dirty="0"/>
          </a:p>
        </p:txBody>
      </p:sp>
      <p:sp>
        <p:nvSpPr>
          <p:cNvPr id="40" name="Rectangle 39"/>
          <p:cNvSpPr/>
          <p:nvPr/>
        </p:nvSpPr>
        <p:spPr bwMode="auto">
          <a:xfrm>
            <a:off x="28194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28194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2819400" y="3657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2819400" y="3962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371600" y="3048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Producer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core1</a:t>
            </a:r>
            <a:endParaRPr kumimoji="0" lang="en-US" sz="1800" b="0" i="0" u="none" strike="noStrike" cap="none" normalizeH="0" baseline="0" dirty="0" smtClean="0">
              <a:ln>
                <a:noFill/>
              </a:ln>
              <a:solidFill>
                <a:schemeClr val="tx1"/>
              </a:solidFill>
              <a:effectLst/>
              <a:latin typeface="Arial" charset="0"/>
            </a:endParaRPr>
          </a:p>
        </p:txBody>
      </p:sp>
      <p:sp>
        <p:nvSpPr>
          <p:cNvPr id="42" name="Rectangle 41"/>
          <p:cNvSpPr/>
          <p:nvPr/>
        </p:nvSpPr>
        <p:spPr bwMode="auto">
          <a:xfrm>
            <a:off x="49911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4991100" y="3581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4991100" y="3886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4991100" y="4114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4991100" y="4419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4991100" y="4648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991100" y="2819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49911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4991100" y="4953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49911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49911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4991100" y="5715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62" name="Straight Arrow Connector 61"/>
          <p:cNvCxnSpPr>
            <a:stCxn id="63" idx="3"/>
            <a:endCxn id="50" idx="1"/>
          </p:cNvCxnSpPr>
          <p:nvPr/>
        </p:nvCxnSpPr>
        <p:spPr bwMode="auto">
          <a:xfrm flipV="1">
            <a:off x="2971800" y="3124200"/>
            <a:ext cx="2019300" cy="15240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64" name="Straight Arrow Connector 63"/>
          <p:cNvCxnSpPr>
            <a:stCxn id="44" idx="3"/>
            <a:endCxn id="59" idx="1"/>
          </p:cNvCxnSpPr>
          <p:nvPr/>
        </p:nvCxnSpPr>
        <p:spPr bwMode="auto">
          <a:xfrm>
            <a:off x="2971800" y="3733800"/>
            <a:ext cx="2019300" cy="7620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sp>
        <p:nvSpPr>
          <p:cNvPr id="20" name="Rectangle 19"/>
          <p:cNvSpPr/>
          <p:nvPr/>
        </p:nvSpPr>
        <p:spPr bwMode="auto">
          <a:xfrm>
            <a:off x="4991100" y="33528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0</a:t>
            </a:r>
            <a:endParaRPr kumimoji="0" lang="en-US" sz="1100" b="0" i="0" u="none"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4991100" y="38862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 </a:t>
            </a:r>
            <a:r>
              <a:rPr kumimoji="0" lang="en-US" sz="1100" b="0" i="0" u="none" strike="noStrike" cap="none" normalizeH="0" baseline="0" dirty="0" smtClean="0">
                <a:ln>
                  <a:noFill/>
                </a:ln>
                <a:solidFill>
                  <a:schemeClr val="tx1"/>
                </a:solidFill>
                <a:effectLst/>
                <a:latin typeface="Arial" charset="0"/>
              </a:rPr>
              <a:t>sync</a:t>
            </a:r>
          </a:p>
        </p:txBody>
      </p:sp>
      <p:sp>
        <p:nvSpPr>
          <p:cNvPr id="29" name="Rectangle 28"/>
          <p:cNvSpPr/>
          <p:nvPr/>
        </p:nvSpPr>
        <p:spPr bwMode="auto">
          <a:xfrm>
            <a:off x="4991100" y="44196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a:t>
            </a:r>
            <a:endParaRPr kumimoji="0" lang="en-US" sz="1100" b="0" i="0" u="none" strike="noStrike" cap="none" normalizeH="0" baseline="0" dirty="0" smtClean="0">
              <a:ln>
                <a:noFill/>
              </a:ln>
              <a:solidFill>
                <a:schemeClr val="tx1"/>
              </a:solidFill>
              <a:effectLst/>
              <a:latin typeface="Arial" charset="0"/>
            </a:endParaRPr>
          </a:p>
        </p:txBody>
      </p:sp>
      <p:sp>
        <p:nvSpPr>
          <p:cNvPr id="51" name="Rectangle 50"/>
          <p:cNvSpPr/>
          <p:nvPr/>
        </p:nvSpPr>
        <p:spPr bwMode="auto">
          <a:xfrm>
            <a:off x="4991100" y="2819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a:t>
            </a:r>
            <a:endParaRPr kumimoji="0" lang="en-US" sz="1100" b="0" i="0" u="none" strike="noStrike" cap="none" normalizeH="0" baseline="0" dirty="0" smtClean="0">
              <a:ln>
                <a:noFill/>
              </a:ln>
              <a:solidFill>
                <a:schemeClr val="tx1"/>
              </a:solidFill>
              <a:effectLst/>
              <a:latin typeface="Arial" charset="0"/>
            </a:endParaRPr>
          </a:p>
        </p:txBody>
      </p:sp>
      <p:sp>
        <p:nvSpPr>
          <p:cNvPr id="54" name="Rectangle 53"/>
          <p:cNvSpPr/>
          <p:nvPr/>
        </p:nvSpPr>
        <p:spPr bwMode="auto">
          <a:xfrm>
            <a:off x="4991100" y="49530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1</a:t>
            </a:r>
            <a:endParaRPr kumimoji="0" lang="en-US" sz="1100" b="0"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4991100" y="5486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 </a:t>
            </a:r>
            <a:r>
              <a:rPr kumimoji="0" lang="en-US" sz="1100" b="0" i="0" u="none" strike="noStrike" cap="none" normalizeH="0" baseline="0" dirty="0" smtClean="0">
                <a:ln>
                  <a:noFill/>
                </a:ln>
                <a:solidFill>
                  <a:schemeClr val="tx1"/>
                </a:solidFill>
                <a:effectLst/>
                <a:latin typeface="Arial" charset="0"/>
              </a:rPr>
              <a:t>sync</a:t>
            </a:r>
          </a:p>
        </p:txBody>
      </p:sp>
    </p:spTree>
    <p:extLst>
      <p:ext uri="{BB962C8B-B14F-4D97-AF65-F5344CB8AC3E}">
        <p14:creationId xmlns:p14="http://schemas.microsoft.com/office/powerpoint/2010/main" val="3174827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8768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Inner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SMP model.</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16</a:t>
            </a:fld>
            <a:endParaRPr lang="en-US" dirty="0"/>
          </a:p>
        </p:txBody>
      </p:sp>
      <p:sp>
        <p:nvSpPr>
          <p:cNvPr id="14" name="Rectangle 13"/>
          <p:cNvSpPr/>
          <p:nvPr/>
        </p:nvSpPr>
        <p:spPr bwMode="auto">
          <a:xfrm>
            <a:off x="76200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62484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Outer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63" name="Rectangle 62"/>
          <p:cNvSpPr/>
          <p:nvPr/>
        </p:nvSpPr>
        <p:spPr bwMode="auto">
          <a:xfrm>
            <a:off x="2819400" y="4572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2819400" y="4876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28194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28194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Rectangle 32"/>
          <p:cNvSpPr/>
          <p:nvPr/>
        </p:nvSpPr>
        <p:spPr bwMode="auto">
          <a:xfrm>
            <a:off x="1371600" y="4572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Consumer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core0</a:t>
            </a:r>
            <a:endParaRPr kumimoji="0" lang="en-US" sz="1800" b="0" i="0" u="none" strike="noStrike" cap="none" normalizeH="0" baseline="0" dirty="0" smtClean="0">
              <a:ln>
                <a:noFill/>
              </a:ln>
              <a:solidFill>
                <a:schemeClr val="tx1"/>
              </a:solidFill>
              <a:effectLst/>
              <a:latin typeface="Arial" charset="0"/>
            </a:endParaRPr>
          </a:p>
        </p:txBody>
      </p:sp>
      <p:sp>
        <p:nvSpPr>
          <p:cNvPr id="92" name="Content Placeholder 2"/>
          <p:cNvSpPr>
            <a:spLocks noGrp="1"/>
          </p:cNvSpPr>
          <p:nvPr>
            <p:ph idx="1"/>
          </p:nvPr>
        </p:nvSpPr>
        <p:spPr>
          <a:xfrm>
            <a:off x="212447" y="1095375"/>
            <a:ext cx="4664354" cy="1266825"/>
          </a:xfrm>
        </p:spPr>
        <p:txBody>
          <a:bodyPr>
            <a:normAutofit/>
          </a:bodyPr>
          <a:lstStyle/>
          <a:p>
            <a:pPr marL="0" indent="0">
              <a:buNone/>
            </a:pPr>
            <a:r>
              <a:rPr lang="en-US" dirty="0" smtClean="0"/>
              <a:t>The threads operate on their respective buffers.</a:t>
            </a:r>
            <a:endParaRPr lang="en-US" dirty="0"/>
          </a:p>
        </p:txBody>
      </p:sp>
      <p:sp>
        <p:nvSpPr>
          <p:cNvPr id="3" name="Left Brace 2"/>
          <p:cNvSpPr/>
          <p:nvPr/>
        </p:nvSpPr>
        <p:spPr bwMode="auto">
          <a:xfrm rot="5400000">
            <a:off x="6743700" y="-495301"/>
            <a:ext cx="304800" cy="4038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5943600" y="1078468"/>
            <a:ext cx="1854995" cy="307777"/>
          </a:xfrm>
          <a:prstGeom prst="rect">
            <a:avLst/>
          </a:prstGeom>
          <a:noFill/>
        </p:spPr>
        <p:txBody>
          <a:bodyPr wrap="none" rtlCol="0">
            <a:spAutoFit/>
          </a:bodyPr>
          <a:lstStyle/>
          <a:p>
            <a:r>
              <a:rPr lang="en-US" sz="1400" dirty="0" smtClean="0"/>
              <a:t>Shared Memory Map</a:t>
            </a:r>
            <a:endParaRPr lang="en-US" sz="1400" dirty="0"/>
          </a:p>
        </p:txBody>
      </p:sp>
      <p:sp>
        <p:nvSpPr>
          <p:cNvPr id="40" name="Rectangle 39"/>
          <p:cNvSpPr/>
          <p:nvPr/>
        </p:nvSpPr>
        <p:spPr bwMode="auto">
          <a:xfrm>
            <a:off x="28194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28194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2819400" y="3657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2819400" y="3962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371600" y="3048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Producer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core1</a:t>
            </a:r>
            <a:endParaRPr kumimoji="0" lang="en-US" sz="1800" b="0" i="0" u="none" strike="noStrike" cap="none" normalizeH="0" baseline="0" dirty="0" smtClean="0">
              <a:ln>
                <a:noFill/>
              </a:ln>
              <a:solidFill>
                <a:schemeClr val="tx1"/>
              </a:solidFill>
              <a:effectLst/>
              <a:latin typeface="Arial" charset="0"/>
            </a:endParaRPr>
          </a:p>
        </p:txBody>
      </p:sp>
      <p:sp>
        <p:nvSpPr>
          <p:cNvPr id="42" name="Rectangle 41"/>
          <p:cNvSpPr/>
          <p:nvPr/>
        </p:nvSpPr>
        <p:spPr bwMode="auto">
          <a:xfrm>
            <a:off x="49911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4991100" y="3581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4991100" y="3886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4991100" y="4114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4991100" y="4419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4991100" y="4648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991100" y="2819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49911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4991100" y="4953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49911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49911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4991100" y="5715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62" name="Straight Arrow Connector 61"/>
          <p:cNvCxnSpPr>
            <a:stCxn id="63" idx="3"/>
            <a:endCxn id="50" idx="1"/>
          </p:cNvCxnSpPr>
          <p:nvPr/>
        </p:nvCxnSpPr>
        <p:spPr bwMode="auto">
          <a:xfrm flipV="1">
            <a:off x="2971800" y="3124200"/>
            <a:ext cx="2019300" cy="15240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64" name="Straight Arrow Connector 63"/>
          <p:cNvCxnSpPr>
            <a:stCxn id="44" idx="3"/>
            <a:endCxn id="59" idx="1"/>
          </p:cNvCxnSpPr>
          <p:nvPr/>
        </p:nvCxnSpPr>
        <p:spPr bwMode="auto">
          <a:xfrm>
            <a:off x="2971800" y="3733800"/>
            <a:ext cx="2019300" cy="7620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58" name="Straight Arrow Connector 57"/>
          <p:cNvCxnSpPr>
            <a:stCxn id="20" idx="1"/>
            <a:endCxn id="65" idx="3"/>
          </p:cNvCxnSpPr>
          <p:nvPr/>
        </p:nvCxnSpPr>
        <p:spPr bwMode="auto">
          <a:xfrm flipH="1">
            <a:off x="2971800" y="3543300"/>
            <a:ext cx="2019300" cy="14097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61" name="Straight Arrow Connector 60"/>
          <p:cNvCxnSpPr>
            <a:stCxn id="45" idx="3"/>
            <a:endCxn id="54" idx="1"/>
          </p:cNvCxnSpPr>
          <p:nvPr/>
        </p:nvCxnSpPr>
        <p:spPr bwMode="auto">
          <a:xfrm>
            <a:off x="2971800" y="4038600"/>
            <a:ext cx="2019300" cy="11049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20" name="Rectangle 19"/>
          <p:cNvSpPr/>
          <p:nvPr/>
        </p:nvSpPr>
        <p:spPr bwMode="auto">
          <a:xfrm>
            <a:off x="4991100" y="33528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0</a:t>
            </a:r>
            <a:endParaRPr kumimoji="0" lang="en-US" sz="1100" b="0" i="0" u="none"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4991100" y="38862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 </a:t>
            </a:r>
            <a:r>
              <a:rPr kumimoji="0" lang="en-US" sz="1100" b="0" i="0" u="none" strike="noStrike" cap="none" normalizeH="0" baseline="0" dirty="0" smtClean="0">
                <a:ln>
                  <a:noFill/>
                </a:ln>
                <a:solidFill>
                  <a:schemeClr val="tx1"/>
                </a:solidFill>
                <a:effectLst/>
                <a:latin typeface="Arial" charset="0"/>
              </a:rPr>
              <a:t>sync</a:t>
            </a:r>
          </a:p>
        </p:txBody>
      </p:sp>
      <p:sp>
        <p:nvSpPr>
          <p:cNvPr id="29" name="Rectangle 28"/>
          <p:cNvSpPr/>
          <p:nvPr/>
        </p:nvSpPr>
        <p:spPr bwMode="auto">
          <a:xfrm>
            <a:off x="4991100" y="44196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a:t>
            </a:r>
            <a:endParaRPr kumimoji="0" lang="en-US" sz="1100" b="0" i="0" u="none" strike="noStrike" cap="none" normalizeH="0" baseline="0" dirty="0" smtClean="0">
              <a:ln>
                <a:noFill/>
              </a:ln>
              <a:solidFill>
                <a:schemeClr val="tx1"/>
              </a:solidFill>
              <a:effectLst/>
              <a:latin typeface="Arial" charset="0"/>
            </a:endParaRPr>
          </a:p>
        </p:txBody>
      </p:sp>
      <p:sp>
        <p:nvSpPr>
          <p:cNvPr id="51" name="Rectangle 50"/>
          <p:cNvSpPr/>
          <p:nvPr/>
        </p:nvSpPr>
        <p:spPr bwMode="auto">
          <a:xfrm>
            <a:off x="4991100" y="2819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a:t>
            </a:r>
            <a:endParaRPr kumimoji="0" lang="en-US" sz="1100" b="0" i="0" u="none" strike="noStrike" cap="none" normalizeH="0" baseline="0" dirty="0" smtClean="0">
              <a:ln>
                <a:noFill/>
              </a:ln>
              <a:solidFill>
                <a:schemeClr val="tx1"/>
              </a:solidFill>
              <a:effectLst/>
              <a:latin typeface="Arial" charset="0"/>
            </a:endParaRPr>
          </a:p>
        </p:txBody>
      </p:sp>
      <p:sp>
        <p:nvSpPr>
          <p:cNvPr id="54" name="Rectangle 53"/>
          <p:cNvSpPr/>
          <p:nvPr/>
        </p:nvSpPr>
        <p:spPr bwMode="auto">
          <a:xfrm>
            <a:off x="4991100" y="49530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1</a:t>
            </a:r>
            <a:endParaRPr kumimoji="0" lang="en-US" sz="1100" b="0"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4991100" y="5486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 </a:t>
            </a:r>
            <a:r>
              <a:rPr kumimoji="0" lang="en-US" sz="1100" b="0" i="0" u="none" strike="noStrike" cap="none" normalizeH="0" baseline="0" dirty="0" smtClean="0">
                <a:ln>
                  <a:noFill/>
                </a:ln>
                <a:solidFill>
                  <a:schemeClr val="tx1"/>
                </a:solidFill>
                <a:effectLst/>
                <a:latin typeface="Arial" charset="0"/>
              </a:rPr>
              <a:t>sync</a:t>
            </a:r>
          </a:p>
        </p:txBody>
      </p:sp>
    </p:spTree>
    <p:extLst>
      <p:ext uri="{BB962C8B-B14F-4D97-AF65-F5344CB8AC3E}">
        <p14:creationId xmlns:p14="http://schemas.microsoft.com/office/powerpoint/2010/main" val="2526023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8768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Inner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SMP model.</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17</a:t>
            </a:fld>
            <a:endParaRPr lang="en-US" dirty="0"/>
          </a:p>
        </p:txBody>
      </p:sp>
      <p:sp>
        <p:nvSpPr>
          <p:cNvPr id="14" name="Rectangle 13"/>
          <p:cNvSpPr/>
          <p:nvPr/>
        </p:nvSpPr>
        <p:spPr bwMode="auto">
          <a:xfrm>
            <a:off x="76200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62484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Outer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63" name="Rectangle 62"/>
          <p:cNvSpPr/>
          <p:nvPr/>
        </p:nvSpPr>
        <p:spPr bwMode="auto">
          <a:xfrm>
            <a:off x="2819400" y="4572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2819400" y="4876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28194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28194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Rectangle 32"/>
          <p:cNvSpPr/>
          <p:nvPr/>
        </p:nvSpPr>
        <p:spPr bwMode="auto">
          <a:xfrm>
            <a:off x="1371600" y="4572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Consumer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core0</a:t>
            </a:r>
            <a:endParaRPr kumimoji="0" lang="en-US" sz="1800" b="0" i="0" u="none" strike="noStrike" cap="none" normalizeH="0" baseline="0" dirty="0" smtClean="0">
              <a:ln>
                <a:noFill/>
              </a:ln>
              <a:solidFill>
                <a:schemeClr val="tx1"/>
              </a:solidFill>
              <a:effectLst/>
              <a:latin typeface="Arial" charset="0"/>
            </a:endParaRPr>
          </a:p>
        </p:txBody>
      </p:sp>
      <p:sp>
        <p:nvSpPr>
          <p:cNvPr id="92" name="Content Placeholder 2"/>
          <p:cNvSpPr>
            <a:spLocks noGrp="1"/>
          </p:cNvSpPr>
          <p:nvPr>
            <p:ph idx="1"/>
          </p:nvPr>
        </p:nvSpPr>
        <p:spPr>
          <a:xfrm>
            <a:off x="212447" y="1095375"/>
            <a:ext cx="4664354" cy="1266825"/>
          </a:xfrm>
        </p:spPr>
        <p:txBody>
          <a:bodyPr>
            <a:normAutofit fontScale="77500" lnSpcReduction="20000"/>
          </a:bodyPr>
          <a:lstStyle/>
          <a:p>
            <a:pPr marL="0" indent="0">
              <a:buNone/>
            </a:pPr>
            <a:r>
              <a:rPr lang="en-US" dirty="0" smtClean="0"/>
              <a:t>Once each thread has completed its work on the buffer the Producer thread will attempt to acquire Lock 1 sync and the Consumer thread will attempt to acquire Lock 0 sync.</a:t>
            </a:r>
            <a:endParaRPr lang="en-US" dirty="0"/>
          </a:p>
        </p:txBody>
      </p:sp>
      <p:sp>
        <p:nvSpPr>
          <p:cNvPr id="3" name="Left Brace 2"/>
          <p:cNvSpPr/>
          <p:nvPr/>
        </p:nvSpPr>
        <p:spPr bwMode="auto">
          <a:xfrm rot="5400000">
            <a:off x="6743700" y="-495301"/>
            <a:ext cx="304800" cy="4038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5943600" y="1078468"/>
            <a:ext cx="1854995" cy="307777"/>
          </a:xfrm>
          <a:prstGeom prst="rect">
            <a:avLst/>
          </a:prstGeom>
          <a:noFill/>
        </p:spPr>
        <p:txBody>
          <a:bodyPr wrap="none" rtlCol="0">
            <a:spAutoFit/>
          </a:bodyPr>
          <a:lstStyle/>
          <a:p>
            <a:r>
              <a:rPr lang="en-US" sz="1400" dirty="0" smtClean="0"/>
              <a:t>Shared Memory Map</a:t>
            </a:r>
            <a:endParaRPr lang="en-US" sz="1400" dirty="0"/>
          </a:p>
        </p:txBody>
      </p:sp>
      <p:sp>
        <p:nvSpPr>
          <p:cNvPr id="40" name="Rectangle 39"/>
          <p:cNvSpPr/>
          <p:nvPr/>
        </p:nvSpPr>
        <p:spPr bwMode="auto">
          <a:xfrm>
            <a:off x="28194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28194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2819400" y="3657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2819400" y="3962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371600" y="3048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Producer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core1</a:t>
            </a:r>
            <a:endParaRPr kumimoji="0" lang="en-US" sz="1800" b="0" i="0" u="none" strike="noStrike" cap="none" normalizeH="0" baseline="0" dirty="0" smtClean="0">
              <a:ln>
                <a:noFill/>
              </a:ln>
              <a:solidFill>
                <a:schemeClr val="tx1"/>
              </a:solidFill>
              <a:effectLst/>
              <a:latin typeface="Arial" charset="0"/>
            </a:endParaRPr>
          </a:p>
        </p:txBody>
      </p:sp>
      <p:sp>
        <p:nvSpPr>
          <p:cNvPr id="42" name="Rectangle 41"/>
          <p:cNvSpPr/>
          <p:nvPr/>
        </p:nvSpPr>
        <p:spPr bwMode="auto">
          <a:xfrm>
            <a:off x="49911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4991100" y="3581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4991100" y="3886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4991100" y="4114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4991100" y="4419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4991100" y="4648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991100" y="2819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49911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4991100" y="4953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49911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49911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4991100" y="5715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62" name="Straight Arrow Connector 61"/>
          <p:cNvCxnSpPr>
            <a:stCxn id="63" idx="3"/>
            <a:endCxn id="50" idx="1"/>
          </p:cNvCxnSpPr>
          <p:nvPr/>
        </p:nvCxnSpPr>
        <p:spPr bwMode="auto">
          <a:xfrm flipV="1">
            <a:off x="2971800" y="3124200"/>
            <a:ext cx="2019300" cy="15240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64" name="Straight Arrow Connector 63"/>
          <p:cNvCxnSpPr>
            <a:stCxn id="44" idx="3"/>
            <a:endCxn id="59" idx="1"/>
          </p:cNvCxnSpPr>
          <p:nvPr/>
        </p:nvCxnSpPr>
        <p:spPr bwMode="auto">
          <a:xfrm>
            <a:off x="2971800" y="3733800"/>
            <a:ext cx="2019300" cy="7620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66" name="Straight Arrow Connector 65"/>
          <p:cNvCxnSpPr>
            <a:stCxn id="45" idx="3"/>
            <a:endCxn id="55" idx="1"/>
          </p:cNvCxnSpPr>
          <p:nvPr/>
        </p:nvCxnSpPr>
        <p:spPr bwMode="auto">
          <a:xfrm>
            <a:off x="2971800" y="4038600"/>
            <a:ext cx="2019300" cy="15240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68" name="Straight Arrow Connector 67"/>
          <p:cNvCxnSpPr>
            <a:stCxn id="65" idx="3"/>
            <a:endCxn id="49" idx="1"/>
          </p:cNvCxnSpPr>
          <p:nvPr/>
        </p:nvCxnSpPr>
        <p:spPr bwMode="auto">
          <a:xfrm flipV="1">
            <a:off x="2971800" y="4191000"/>
            <a:ext cx="2019300" cy="7620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0" name="Rectangle 19"/>
          <p:cNvSpPr/>
          <p:nvPr/>
        </p:nvSpPr>
        <p:spPr bwMode="auto">
          <a:xfrm>
            <a:off x="4991100" y="33528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0</a:t>
            </a:r>
            <a:endParaRPr kumimoji="0" lang="en-US" sz="1100" b="0" i="0" u="none"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4991100" y="38862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 </a:t>
            </a:r>
            <a:r>
              <a:rPr kumimoji="0" lang="en-US" sz="1100" b="0" i="0" u="none" strike="noStrike" cap="none" normalizeH="0" baseline="0" dirty="0" smtClean="0">
                <a:ln>
                  <a:noFill/>
                </a:ln>
                <a:solidFill>
                  <a:schemeClr val="tx1"/>
                </a:solidFill>
                <a:effectLst/>
                <a:latin typeface="Arial" charset="0"/>
              </a:rPr>
              <a:t>sync</a:t>
            </a:r>
          </a:p>
        </p:txBody>
      </p:sp>
      <p:sp>
        <p:nvSpPr>
          <p:cNvPr id="29" name="Rectangle 28"/>
          <p:cNvSpPr/>
          <p:nvPr/>
        </p:nvSpPr>
        <p:spPr bwMode="auto">
          <a:xfrm>
            <a:off x="4991100" y="44196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a:t>
            </a:r>
            <a:endParaRPr kumimoji="0" lang="en-US" sz="1100" b="0" i="0" u="none" strike="noStrike" cap="none" normalizeH="0" baseline="0" dirty="0" smtClean="0">
              <a:ln>
                <a:noFill/>
              </a:ln>
              <a:solidFill>
                <a:schemeClr val="tx1"/>
              </a:solidFill>
              <a:effectLst/>
              <a:latin typeface="Arial" charset="0"/>
            </a:endParaRPr>
          </a:p>
        </p:txBody>
      </p:sp>
      <p:sp>
        <p:nvSpPr>
          <p:cNvPr id="51" name="Rectangle 50"/>
          <p:cNvSpPr/>
          <p:nvPr/>
        </p:nvSpPr>
        <p:spPr bwMode="auto">
          <a:xfrm>
            <a:off x="4991100" y="2819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a:t>
            </a:r>
            <a:endParaRPr kumimoji="0" lang="en-US" sz="1100" b="0" i="0" u="none" strike="noStrike" cap="none" normalizeH="0" baseline="0" dirty="0" smtClean="0">
              <a:ln>
                <a:noFill/>
              </a:ln>
              <a:solidFill>
                <a:schemeClr val="tx1"/>
              </a:solidFill>
              <a:effectLst/>
              <a:latin typeface="Arial" charset="0"/>
            </a:endParaRPr>
          </a:p>
        </p:txBody>
      </p:sp>
      <p:sp>
        <p:nvSpPr>
          <p:cNvPr id="54" name="Rectangle 53"/>
          <p:cNvSpPr/>
          <p:nvPr/>
        </p:nvSpPr>
        <p:spPr bwMode="auto">
          <a:xfrm>
            <a:off x="4991100" y="49530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1</a:t>
            </a:r>
            <a:endParaRPr kumimoji="0" lang="en-US" sz="1100" b="0"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4991100" y="5486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 </a:t>
            </a:r>
            <a:r>
              <a:rPr kumimoji="0" lang="en-US" sz="1100" b="0" i="0" u="none" strike="noStrike" cap="none" normalizeH="0" baseline="0" dirty="0" smtClean="0">
                <a:ln>
                  <a:noFill/>
                </a:ln>
                <a:solidFill>
                  <a:schemeClr val="tx1"/>
                </a:solidFill>
                <a:effectLst/>
                <a:latin typeface="Arial" charset="0"/>
              </a:rPr>
              <a:t>sync</a:t>
            </a:r>
          </a:p>
        </p:txBody>
      </p:sp>
    </p:spTree>
    <p:extLst>
      <p:ext uri="{BB962C8B-B14F-4D97-AF65-F5344CB8AC3E}">
        <p14:creationId xmlns:p14="http://schemas.microsoft.com/office/powerpoint/2010/main" val="3327396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8768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Inner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SMP model.</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18</a:t>
            </a:fld>
            <a:endParaRPr lang="en-US" dirty="0"/>
          </a:p>
        </p:txBody>
      </p:sp>
      <p:sp>
        <p:nvSpPr>
          <p:cNvPr id="14" name="Rectangle 13"/>
          <p:cNvSpPr/>
          <p:nvPr/>
        </p:nvSpPr>
        <p:spPr bwMode="auto">
          <a:xfrm>
            <a:off x="76200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62484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Outer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63" name="Rectangle 62"/>
          <p:cNvSpPr/>
          <p:nvPr/>
        </p:nvSpPr>
        <p:spPr bwMode="auto">
          <a:xfrm>
            <a:off x="2819400" y="4572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2819400" y="4876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28194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28194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Rectangle 32"/>
          <p:cNvSpPr/>
          <p:nvPr/>
        </p:nvSpPr>
        <p:spPr bwMode="auto">
          <a:xfrm>
            <a:off x="1371600" y="4572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Consumer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core0</a:t>
            </a:r>
            <a:endParaRPr kumimoji="0" lang="en-US" sz="1800" b="0" i="0" u="none" strike="noStrike" cap="none" normalizeH="0" baseline="0" dirty="0" smtClean="0">
              <a:ln>
                <a:noFill/>
              </a:ln>
              <a:solidFill>
                <a:schemeClr val="tx1"/>
              </a:solidFill>
              <a:effectLst/>
              <a:latin typeface="Arial" charset="0"/>
            </a:endParaRPr>
          </a:p>
        </p:txBody>
      </p:sp>
      <p:sp>
        <p:nvSpPr>
          <p:cNvPr id="92" name="Content Placeholder 2"/>
          <p:cNvSpPr>
            <a:spLocks noGrp="1"/>
          </p:cNvSpPr>
          <p:nvPr>
            <p:ph idx="1"/>
          </p:nvPr>
        </p:nvSpPr>
        <p:spPr>
          <a:xfrm>
            <a:off x="212447" y="1095375"/>
            <a:ext cx="4664354" cy="1266825"/>
          </a:xfrm>
        </p:spPr>
        <p:txBody>
          <a:bodyPr>
            <a:normAutofit/>
          </a:bodyPr>
          <a:lstStyle/>
          <a:p>
            <a:pPr marL="0" indent="0">
              <a:buNone/>
            </a:pPr>
            <a:r>
              <a:rPr lang="en-US" dirty="0" smtClean="0"/>
              <a:t>Once each thread acquires the sync lock it can then release the buffer lock.</a:t>
            </a:r>
            <a:endParaRPr lang="en-US" dirty="0"/>
          </a:p>
        </p:txBody>
      </p:sp>
      <p:sp>
        <p:nvSpPr>
          <p:cNvPr id="3" name="Left Brace 2"/>
          <p:cNvSpPr/>
          <p:nvPr/>
        </p:nvSpPr>
        <p:spPr bwMode="auto">
          <a:xfrm rot="5400000">
            <a:off x="6743700" y="-495301"/>
            <a:ext cx="304800" cy="4038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5943600" y="1078468"/>
            <a:ext cx="1854995" cy="307777"/>
          </a:xfrm>
          <a:prstGeom prst="rect">
            <a:avLst/>
          </a:prstGeom>
          <a:noFill/>
        </p:spPr>
        <p:txBody>
          <a:bodyPr wrap="none" rtlCol="0">
            <a:spAutoFit/>
          </a:bodyPr>
          <a:lstStyle/>
          <a:p>
            <a:r>
              <a:rPr lang="en-US" sz="1400" dirty="0" smtClean="0"/>
              <a:t>Shared Memory Map</a:t>
            </a:r>
            <a:endParaRPr lang="en-US" sz="1400" dirty="0"/>
          </a:p>
        </p:txBody>
      </p:sp>
      <p:sp>
        <p:nvSpPr>
          <p:cNvPr id="40" name="Rectangle 39"/>
          <p:cNvSpPr/>
          <p:nvPr/>
        </p:nvSpPr>
        <p:spPr bwMode="auto">
          <a:xfrm>
            <a:off x="28194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28194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2819400" y="3657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2819400" y="3962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371600" y="3048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Producer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core1</a:t>
            </a:r>
            <a:endParaRPr kumimoji="0" lang="en-US" sz="1800" b="0" i="0" u="none" strike="noStrike" cap="none" normalizeH="0" baseline="0" dirty="0" smtClean="0">
              <a:ln>
                <a:noFill/>
              </a:ln>
              <a:solidFill>
                <a:schemeClr val="tx1"/>
              </a:solidFill>
              <a:effectLst/>
              <a:latin typeface="Arial" charset="0"/>
            </a:endParaRPr>
          </a:p>
        </p:txBody>
      </p:sp>
      <p:sp>
        <p:nvSpPr>
          <p:cNvPr id="42" name="Rectangle 41"/>
          <p:cNvSpPr/>
          <p:nvPr/>
        </p:nvSpPr>
        <p:spPr bwMode="auto">
          <a:xfrm>
            <a:off x="49911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4991100" y="3581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4991100" y="3886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4991100" y="4114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4991100" y="4419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4991100" y="4648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991100" y="2819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49911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4991100" y="4953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49911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49911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4991100" y="5715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62" name="Straight Arrow Connector 61"/>
          <p:cNvCxnSpPr>
            <a:stCxn id="63" idx="3"/>
            <a:endCxn id="50" idx="1"/>
          </p:cNvCxnSpPr>
          <p:nvPr/>
        </p:nvCxnSpPr>
        <p:spPr bwMode="auto">
          <a:xfrm flipV="1">
            <a:off x="2971800" y="3124200"/>
            <a:ext cx="2019300" cy="15240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64" name="Straight Arrow Connector 63"/>
          <p:cNvCxnSpPr>
            <a:stCxn id="44" idx="3"/>
            <a:endCxn id="59" idx="1"/>
          </p:cNvCxnSpPr>
          <p:nvPr/>
        </p:nvCxnSpPr>
        <p:spPr bwMode="auto">
          <a:xfrm>
            <a:off x="2971800" y="3733800"/>
            <a:ext cx="2019300" cy="7620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58" name="Straight Arrow Connector 57"/>
          <p:cNvCxnSpPr>
            <a:stCxn id="65" idx="3"/>
            <a:endCxn id="49" idx="1"/>
          </p:cNvCxnSpPr>
          <p:nvPr/>
        </p:nvCxnSpPr>
        <p:spPr bwMode="auto">
          <a:xfrm flipV="1">
            <a:off x="2971800" y="4191000"/>
            <a:ext cx="2019300" cy="7620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61" name="Straight Arrow Connector 60"/>
          <p:cNvCxnSpPr>
            <a:stCxn id="45" idx="3"/>
            <a:endCxn id="55" idx="1"/>
          </p:cNvCxnSpPr>
          <p:nvPr/>
        </p:nvCxnSpPr>
        <p:spPr bwMode="auto">
          <a:xfrm>
            <a:off x="2971800" y="4038600"/>
            <a:ext cx="2019300" cy="15240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sp>
        <p:nvSpPr>
          <p:cNvPr id="20" name="Rectangle 19"/>
          <p:cNvSpPr/>
          <p:nvPr/>
        </p:nvSpPr>
        <p:spPr bwMode="auto">
          <a:xfrm>
            <a:off x="4991100" y="33528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0</a:t>
            </a:r>
            <a:endParaRPr kumimoji="0" lang="en-US" sz="1100" b="0" i="0" u="none"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4991100" y="38862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 </a:t>
            </a:r>
            <a:r>
              <a:rPr kumimoji="0" lang="en-US" sz="1100" b="0" i="0" u="none" strike="noStrike" cap="none" normalizeH="0" baseline="0" dirty="0" smtClean="0">
                <a:ln>
                  <a:noFill/>
                </a:ln>
                <a:solidFill>
                  <a:schemeClr val="tx1"/>
                </a:solidFill>
                <a:effectLst/>
                <a:latin typeface="Arial" charset="0"/>
              </a:rPr>
              <a:t>sync</a:t>
            </a:r>
          </a:p>
        </p:txBody>
      </p:sp>
      <p:sp>
        <p:nvSpPr>
          <p:cNvPr id="29" name="Rectangle 28"/>
          <p:cNvSpPr/>
          <p:nvPr/>
        </p:nvSpPr>
        <p:spPr bwMode="auto">
          <a:xfrm>
            <a:off x="4991100" y="44196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a:t>
            </a:r>
            <a:endParaRPr kumimoji="0" lang="en-US" sz="1100" b="0" i="0" u="none" strike="noStrike" cap="none" normalizeH="0" baseline="0" dirty="0" smtClean="0">
              <a:ln>
                <a:noFill/>
              </a:ln>
              <a:solidFill>
                <a:schemeClr val="tx1"/>
              </a:solidFill>
              <a:effectLst/>
              <a:latin typeface="Arial" charset="0"/>
            </a:endParaRPr>
          </a:p>
        </p:txBody>
      </p:sp>
      <p:sp>
        <p:nvSpPr>
          <p:cNvPr id="51" name="Rectangle 50"/>
          <p:cNvSpPr/>
          <p:nvPr/>
        </p:nvSpPr>
        <p:spPr bwMode="auto">
          <a:xfrm>
            <a:off x="4991100" y="2819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a:t>
            </a:r>
            <a:endParaRPr kumimoji="0" lang="en-US" sz="1100" b="0" i="0" u="none" strike="noStrike" cap="none" normalizeH="0" baseline="0" dirty="0" smtClean="0">
              <a:ln>
                <a:noFill/>
              </a:ln>
              <a:solidFill>
                <a:schemeClr val="tx1"/>
              </a:solidFill>
              <a:effectLst/>
              <a:latin typeface="Arial" charset="0"/>
            </a:endParaRPr>
          </a:p>
        </p:txBody>
      </p:sp>
      <p:sp>
        <p:nvSpPr>
          <p:cNvPr id="54" name="Rectangle 53"/>
          <p:cNvSpPr/>
          <p:nvPr/>
        </p:nvSpPr>
        <p:spPr bwMode="auto">
          <a:xfrm>
            <a:off x="4991100" y="49530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1</a:t>
            </a:r>
            <a:endParaRPr kumimoji="0" lang="en-US" sz="1100" b="0"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4991100" y="5486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 </a:t>
            </a:r>
            <a:r>
              <a:rPr kumimoji="0" lang="en-US" sz="1100" b="0" i="0" u="none" strike="noStrike" cap="none" normalizeH="0" baseline="0" dirty="0" smtClean="0">
                <a:ln>
                  <a:noFill/>
                </a:ln>
                <a:solidFill>
                  <a:schemeClr val="tx1"/>
                </a:solidFill>
                <a:effectLst/>
                <a:latin typeface="Arial" charset="0"/>
              </a:rPr>
              <a:t>sync</a:t>
            </a:r>
          </a:p>
        </p:txBody>
      </p:sp>
    </p:spTree>
    <p:extLst>
      <p:ext uri="{BB962C8B-B14F-4D97-AF65-F5344CB8AC3E}">
        <p14:creationId xmlns:p14="http://schemas.microsoft.com/office/powerpoint/2010/main" val="733884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8768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Inner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SMP model.</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19</a:t>
            </a:fld>
            <a:endParaRPr lang="en-US" dirty="0"/>
          </a:p>
        </p:txBody>
      </p:sp>
      <p:sp>
        <p:nvSpPr>
          <p:cNvPr id="14" name="Rectangle 13"/>
          <p:cNvSpPr/>
          <p:nvPr/>
        </p:nvSpPr>
        <p:spPr bwMode="auto">
          <a:xfrm>
            <a:off x="76200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62484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Outer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63" name="Rectangle 62"/>
          <p:cNvSpPr/>
          <p:nvPr/>
        </p:nvSpPr>
        <p:spPr bwMode="auto">
          <a:xfrm>
            <a:off x="2819400" y="4572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2819400" y="4876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28194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28194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Rectangle 32"/>
          <p:cNvSpPr/>
          <p:nvPr/>
        </p:nvSpPr>
        <p:spPr bwMode="auto">
          <a:xfrm>
            <a:off x="1371600" y="4572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Consumer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core0</a:t>
            </a:r>
            <a:endParaRPr kumimoji="0" lang="en-US" sz="1800" b="0" i="0" u="none" strike="noStrike" cap="none" normalizeH="0" baseline="0" dirty="0" smtClean="0">
              <a:ln>
                <a:noFill/>
              </a:ln>
              <a:solidFill>
                <a:schemeClr val="tx1"/>
              </a:solidFill>
              <a:effectLst/>
              <a:latin typeface="Arial" charset="0"/>
            </a:endParaRPr>
          </a:p>
        </p:txBody>
      </p:sp>
      <p:sp>
        <p:nvSpPr>
          <p:cNvPr id="92" name="Content Placeholder 2"/>
          <p:cNvSpPr>
            <a:spLocks noGrp="1"/>
          </p:cNvSpPr>
          <p:nvPr>
            <p:ph idx="1"/>
          </p:nvPr>
        </p:nvSpPr>
        <p:spPr>
          <a:xfrm>
            <a:off x="212447" y="1095375"/>
            <a:ext cx="4664354" cy="1266825"/>
          </a:xfrm>
        </p:spPr>
        <p:txBody>
          <a:bodyPr>
            <a:normAutofit/>
          </a:bodyPr>
          <a:lstStyle/>
          <a:p>
            <a:pPr marL="0" indent="0">
              <a:buNone/>
            </a:pPr>
            <a:r>
              <a:rPr lang="en-US" dirty="0" smtClean="0"/>
              <a:t>Then each thread attempts to acquire the next buffer lock.</a:t>
            </a:r>
            <a:endParaRPr lang="en-US" dirty="0"/>
          </a:p>
        </p:txBody>
      </p:sp>
      <p:sp>
        <p:nvSpPr>
          <p:cNvPr id="3" name="Left Brace 2"/>
          <p:cNvSpPr/>
          <p:nvPr/>
        </p:nvSpPr>
        <p:spPr bwMode="auto">
          <a:xfrm rot="5400000">
            <a:off x="6743700" y="-495301"/>
            <a:ext cx="304800" cy="4038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5943600" y="1078468"/>
            <a:ext cx="1854995" cy="307777"/>
          </a:xfrm>
          <a:prstGeom prst="rect">
            <a:avLst/>
          </a:prstGeom>
          <a:noFill/>
        </p:spPr>
        <p:txBody>
          <a:bodyPr wrap="none" rtlCol="0">
            <a:spAutoFit/>
          </a:bodyPr>
          <a:lstStyle/>
          <a:p>
            <a:r>
              <a:rPr lang="en-US" sz="1400" dirty="0" smtClean="0"/>
              <a:t>Shared Memory Map</a:t>
            </a:r>
            <a:endParaRPr lang="en-US" sz="1400" dirty="0"/>
          </a:p>
        </p:txBody>
      </p:sp>
      <p:sp>
        <p:nvSpPr>
          <p:cNvPr id="40" name="Rectangle 39"/>
          <p:cNvSpPr/>
          <p:nvPr/>
        </p:nvSpPr>
        <p:spPr bwMode="auto">
          <a:xfrm>
            <a:off x="28194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28194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2819400" y="3657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2819400" y="3962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371600" y="3048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Producer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core1</a:t>
            </a:r>
            <a:endParaRPr kumimoji="0" lang="en-US" sz="1800" b="0" i="0" u="none" strike="noStrike" cap="none" normalizeH="0" baseline="0" dirty="0" smtClean="0">
              <a:ln>
                <a:noFill/>
              </a:ln>
              <a:solidFill>
                <a:schemeClr val="tx1"/>
              </a:solidFill>
              <a:effectLst/>
              <a:latin typeface="Arial" charset="0"/>
            </a:endParaRPr>
          </a:p>
        </p:txBody>
      </p:sp>
      <p:sp>
        <p:nvSpPr>
          <p:cNvPr id="42" name="Rectangle 41"/>
          <p:cNvSpPr/>
          <p:nvPr/>
        </p:nvSpPr>
        <p:spPr bwMode="auto">
          <a:xfrm>
            <a:off x="49911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4991100" y="3581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4991100" y="3886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4991100" y="4114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4991100" y="4419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4991100" y="4648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991100" y="2819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49911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4991100" y="4953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49911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49911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4991100" y="5715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58" name="Straight Arrow Connector 57"/>
          <p:cNvCxnSpPr>
            <a:stCxn id="65" idx="3"/>
            <a:endCxn id="49" idx="1"/>
          </p:cNvCxnSpPr>
          <p:nvPr/>
        </p:nvCxnSpPr>
        <p:spPr bwMode="auto">
          <a:xfrm flipV="1">
            <a:off x="2971800" y="4191000"/>
            <a:ext cx="2019300" cy="7620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61" name="Straight Arrow Connector 60"/>
          <p:cNvCxnSpPr>
            <a:stCxn id="45" idx="3"/>
            <a:endCxn id="55" idx="1"/>
          </p:cNvCxnSpPr>
          <p:nvPr/>
        </p:nvCxnSpPr>
        <p:spPr bwMode="auto">
          <a:xfrm>
            <a:off x="2971800" y="4038600"/>
            <a:ext cx="2019300" cy="15240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66" name="Straight Arrow Connector 65"/>
          <p:cNvCxnSpPr>
            <a:stCxn id="67" idx="3"/>
            <a:endCxn id="60" idx="1"/>
          </p:cNvCxnSpPr>
          <p:nvPr/>
        </p:nvCxnSpPr>
        <p:spPr bwMode="auto">
          <a:xfrm flipV="1">
            <a:off x="2971800" y="4724400"/>
            <a:ext cx="2019300" cy="5334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68" name="Straight Arrow Connector 67"/>
          <p:cNvCxnSpPr>
            <a:stCxn id="40" idx="3"/>
            <a:endCxn id="47" idx="1"/>
          </p:cNvCxnSpPr>
          <p:nvPr/>
        </p:nvCxnSpPr>
        <p:spPr bwMode="auto">
          <a:xfrm flipV="1">
            <a:off x="2971800" y="2895600"/>
            <a:ext cx="2019300" cy="2286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0" name="Rectangle 19"/>
          <p:cNvSpPr/>
          <p:nvPr/>
        </p:nvSpPr>
        <p:spPr bwMode="auto">
          <a:xfrm>
            <a:off x="4991100" y="33528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0</a:t>
            </a:r>
            <a:endParaRPr kumimoji="0" lang="en-US" sz="1100" b="0" i="0" u="none"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4991100" y="38862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 </a:t>
            </a:r>
            <a:r>
              <a:rPr kumimoji="0" lang="en-US" sz="1100" b="0" i="0" u="none" strike="noStrike" cap="none" normalizeH="0" baseline="0" dirty="0" smtClean="0">
                <a:ln>
                  <a:noFill/>
                </a:ln>
                <a:solidFill>
                  <a:schemeClr val="tx1"/>
                </a:solidFill>
                <a:effectLst/>
                <a:latin typeface="Arial" charset="0"/>
              </a:rPr>
              <a:t>sync</a:t>
            </a:r>
          </a:p>
        </p:txBody>
      </p:sp>
      <p:sp>
        <p:nvSpPr>
          <p:cNvPr id="29" name="Rectangle 28"/>
          <p:cNvSpPr/>
          <p:nvPr/>
        </p:nvSpPr>
        <p:spPr bwMode="auto">
          <a:xfrm>
            <a:off x="4991100" y="44196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a:t>
            </a:r>
            <a:endParaRPr kumimoji="0" lang="en-US" sz="1100" b="0" i="0" u="none" strike="noStrike" cap="none" normalizeH="0" baseline="0" dirty="0" smtClean="0">
              <a:ln>
                <a:noFill/>
              </a:ln>
              <a:solidFill>
                <a:schemeClr val="tx1"/>
              </a:solidFill>
              <a:effectLst/>
              <a:latin typeface="Arial" charset="0"/>
            </a:endParaRPr>
          </a:p>
        </p:txBody>
      </p:sp>
      <p:sp>
        <p:nvSpPr>
          <p:cNvPr id="51" name="Rectangle 50"/>
          <p:cNvSpPr/>
          <p:nvPr/>
        </p:nvSpPr>
        <p:spPr bwMode="auto">
          <a:xfrm>
            <a:off x="4991100" y="2819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a:t>
            </a:r>
            <a:endParaRPr kumimoji="0" lang="en-US" sz="1100" b="0" i="0" u="none" strike="noStrike" cap="none" normalizeH="0" baseline="0" dirty="0" smtClean="0">
              <a:ln>
                <a:noFill/>
              </a:ln>
              <a:solidFill>
                <a:schemeClr val="tx1"/>
              </a:solidFill>
              <a:effectLst/>
              <a:latin typeface="Arial" charset="0"/>
            </a:endParaRPr>
          </a:p>
        </p:txBody>
      </p:sp>
      <p:sp>
        <p:nvSpPr>
          <p:cNvPr id="54" name="Rectangle 53"/>
          <p:cNvSpPr/>
          <p:nvPr/>
        </p:nvSpPr>
        <p:spPr bwMode="auto">
          <a:xfrm>
            <a:off x="4991100" y="49530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1</a:t>
            </a:r>
            <a:endParaRPr kumimoji="0" lang="en-US" sz="1100" b="0"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4991100" y="5486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 </a:t>
            </a:r>
            <a:r>
              <a:rPr kumimoji="0" lang="en-US" sz="1100" b="0" i="0" u="none" strike="noStrike" cap="none" normalizeH="0" baseline="0" dirty="0" smtClean="0">
                <a:ln>
                  <a:noFill/>
                </a:ln>
                <a:solidFill>
                  <a:schemeClr val="tx1"/>
                </a:solidFill>
                <a:effectLst/>
                <a:latin typeface="Arial" charset="0"/>
              </a:rPr>
              <a:t>sync</a:t>
            </a:r>
          </a:p>
        </p:txBody>
      </p:sp>
    </p:spTree>
    <p:extLst>
      <p:ext uri="{BB962C8B-B14F-4D97-AF65-F5344CB8AC3E}">
        <p14:creationId xmlns:p14="http://schemas.microsoft.com/office/powerpoint/2010/main" val="243652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In this example we contrive a trivial data exchange application where a producer thread creates data into a shared buffer that it passes over to a consumer thread.  The shared buffer is configured in a ping pong arrangement so that while the producer thread is filling the next buffer, the consumer thread can drain the previous buffer.  The buffer exchange is sequenced thru the use of exclusive locks to ensure that the buffers are exchanged in order and neither thread is allowed to pass the other in the exchange sequence.</a:t>
            </a:r>
          </a:p>
          <a:p>
            <a:pPr marL="0" indent="0">
              <a:buNone/>
            </a:pPr>
            <a:r>
              <a:rPr lang="en-US" dirty="0" smtClean="0"/>
              <a:t>This example is run on an SMP </a:t>
            </a:r>
            <a:r>
              <a:rPr lang="en-US" dirty="0" err="1" smtClean="0"/>
              <a:t>linux</a:t>
            </a:r>
            <a:r>
              <a:rPr lang="en-US" dirty="0" smtClean="0"/>
              <a:t> platform where a pure SMP implementation is run as you would expect.  Then the example is run on the same SMP </a:t>
            </a:r>
            <a:r>
              <a:rPr lang="en-US" dirty="0" err="1" smtClean="0"/>
              <a:t>linux</a:t>
            </a:r>
            <a:r>
              <a:rPr lang="en-US" dirty="0" smtClean="0"/>
              <a:t> platform but simulating the effects of an AMP environment.</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2</a:t>
            </a:fld>
            <a:endParaRPr lang="en-US" dirty="0"/>
          </a:p>
        </p:txBody>
      </p:sp>
    </p:spTree>
    <p:extLst>
      <p:ext uri="{BB962C8B-B14F-4D97-AF65-F5344CB8AC3E}">
        <p14:creationId xmlns:p14="http://schemas.microsoft.com/office/powerpoint/2010/main" val="3527292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8768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Inner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SMP model.</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20</a:t>
            </a:fld>
            <a:endParaRPr lang="en-US" dirty="0"/>
          </a:p>
        </p:txBody>
      </p:sp>
      <p:sp>
        <p:nvSpPr>
          <p:cNvPr id="14" name="Rectangle 13"/>
          <p:cNvSpPr/>
          <p:nvPr/>
        </p:nvSpPr>
        <p:spPr bwMode="auto">
          <a:xfrm>
            <a:off x="76200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62484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Outer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63" name="Rectangle 62"/>
          <p:cNvSpPr/>
          <p:nvPr/>
        </p:nvSpPr>
        <p:spPr bwMode="auto">
          <a:xfrm>
            <a:off x="2819400" y="4572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2819400" y="4876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28194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28194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Rectangle 32"/>
          <p:cNvSpPr/>
          <p:nvPr/>
        </p:nvSpPr>
        <p:spPr bwMode="auto">
          <a:xfrm>
            <a:off x="1371600" y="4572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Consumer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core0</a:t>
            </a:r>
            <a:endParaRPr kumimoji="0" lang="en-US" sz="1800" b="0" i="0" u="none" strike="noStrike" cap="none" normalizeH="0" baseline="0" dirty="0" smtClean="0">
              <a:ln>
                <a:noFill/>
              </a:ln>
              <a:solidFill>
                <a:schemeClr val="tx1"/>
              </a:solidFill>
              <a:effectLst/>
              <a:latin typeface="Arial" charset="0"/>
            </a:endParaRPr>
          </a:p>
        </p:txBody>
      </p:sp>
      <p:sp>
        <p:nvSpPr>
          <p:cNvPr id="92" name="Content Placeholder 2"/>
          <p:cNvSpPr>
            <a:spLocks noGrp="1"/>
          </p:cNvSpPr>
          <p:nvPr>
            <p:ph idx="1"/>
          </p:nvPr>
        </p:nvSpPr>
        <p:spPr>
          <a:xfrm>
            <a:off x="212447" y="1095375"/>
            <a:ext cx="4664354" cy="1266825"/>
          </a:xfrm>
        </p:spPr>
        <p:txBody>
          <a:bodyPr>
            <a:normAutofit fontScale="92500"/>
          </a:bodyPr>
          <a:lstStyle/>
          <a:p>
            <a:pPr marL="0" indent="0">
              <a:buNone/>
            </a:pPr>
            <a:r>
              <a:rPr lang="en-US" dirty="0" smtClean="0"/>
              <a:t>After each thread acquires the next buffer lock it can release the sync lock that it was holding.</a:t>
            </a:r>
            <a:endParaRPr lang="en-US" dirty="0"/>
          </a:p>
        </p:txBody>
      </p:sp>
      <p:sp>
        <p:nvSpPr>
          <p:cNvPr id="3" name="Left Brace 2"/>
          <p:cNvSpPr/>
          <p:nvPr/>
        </p:nvSpPr>
        <p:spPr bwMode="auto">
          <a:xfrm rot="5400000">
            <a:off x="6743700" y="-495301"/>
            <a:ext cx="304800" cy="4038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5943600" y="1078468"/>
            <a:ext cx="1854995" cy="307777"/>
          </a:xfrm>
          <a:prstGeom prst="rect">
            <a:avLst/>
          </a:prstGeom>
          <a:noFill/>
        </p:spPr>
        <p:txBody>
          <a:bodyPr wrap="none" rtlCol="0">
            <a:spAutoFit/>
          </a:bodyPr>
          <a:lstStyle/>
          <a:p>
            <a:r>
              <a:rPr lang="en-US" sz="1400" dirty="0" smtClean="0"/>
              <a:t>Shared Memory Map</a:t>
            </a:r>
            <a:endParaRPr lang="en-US" sz="1400" dirty="0"/>
          </a:p>
        </p:txBody>
      </p:sp>
      <p:sp>
        <p:nvSpPr>
          <p:cNvPr id="40" name="Rectangle 39"/>
          <p:cNvSpPr/>
          <p:nvPr/>
        </p:nvSpPr>
        <p:spPr bwMode="auto">
          <a:xfrm>
            <a:off x="28194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28194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2819400" y="3657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2819400" y="3962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371600" y="3048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Producer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core1</a:t>
            </a:r>
            <a:endParaRPr kumimoji="0" lang="en-US" sz="1800" b="0" i="0" u="none" strike="noStrike" cap="none" normalizeH="0" baseline="0" dirty="0" smtClean="0">
              <a:ln>
                <a:noFill/>
              </a:ln>
              <a:solidFill>
                <a:schemeClr val="tx1"/>
              </a:solidFill>
              <a:effectLst/>
              <a:latin typeface="Arial" charset="0"/>
            </a:endParaRPr>
          </a:p>
        </p:txBody>
      </p:sp>
      <p:sp>
        <p:nvSpPr>
          <p:cNvPr id="42" name="Rectangle 41"/>
          <p:cNvSpPr/>
          <p:nvPr/>
        </p:nvSpPr>
        <p:spPr bwMode="auto">
          <a:xfrm>
            <a:off x="49911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4991100" y="3581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4991100" y="3886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4991100" y="4114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4991100" y="4419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4991100" y="4648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991100" y="2819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49911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4991100" y="4953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49911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49911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4991100" y="5715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58" name="Straight Arrow Connector 57"/>
          <p:cNvCxnSpPr>
            <a:stCxn id="65" idx="3"/>
            <a:endCxn id="49" idx="1"/>
          </p:cNvCxnSpPr>
          <p:nvPr/>
        </p:nvCxnSpPr>
        <p:spPr bwMode="auto">
          <a:xfrm flipV="1">
            <a:off x="2971800" y="4191000"/>
            <a:ext cx="2019300" cy="7620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61" name="Straight Arrow Connector 60"/>
          <p:cNvCxnSpPr>
            <a:stCxn id="45" idx="3"/>
            <a:endCxn id="55" idx="1"/>
          </p:cNvCxnSpPr>
          <p:nvPr/>
        </p:nvCxnSpPr>
        <p:spPr bwMode="auto">
          <a:xfrm>
            <a:off x="2971800" y="4038600"/>
            <a:ext cx="2019300" cy="15240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62" name="Straight Arrow Connector 61"/>
          <p:cNvCxnSpPr>
            <a:stCxn id="40" idx="3"/>
            <a:endCxn id="47" idx="1"/>
          </p:cNvCxnSpPr>
          <p:nvPr/>
        </p:nvCxnSpPr>
        <p:spPr bwMode="auto">
          <a:xfrm flipV="1">
            <a:off x="2971800" y="2895600"/>
            <a:ext cx="2019300" cy="2286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64" name="Straight Arrow Connector 63"/>
          <p:cNvCxnSpPr>
            <a:stCxn id="67" idx="3"/>
            <a:endCxn id="60" idx="1"/>
          </p:cNvCxnSpPr>
          <p:nvPr/>
        </p:nvCxnSpPr>
        <p:spPr bwMode="auto">
          <a:xfrm flipV="1">
            <a:off x="2971800" y="4724400"/>
            <a:ext cx="2019300" cy="5334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sp>
        <p:nvSpPr>
          <p:cNvPr id="20" name="Rectangle 19"/>
          <p:cNvSpPr/>
          <p:nvPr/>
        </p:nvSpPr>
        <p:spPr bwMode="auto">
          <a:xfrm>
            <a:off x="4991100" y="33528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0</a:t>
            </a:r>
            <a:endParaRPr kumimoji="0" lang="en-US" sz="1100" b="0" i="0" u="none"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4991100" y="38862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 </a:t>
            </a:r>
            <a:r>
              <a:rPr kumimoji="0" lang="en-US" sz="1100" b="0" i="0" u="none" strike="noStrike" cap="none" normalizeH="0" baseline="0" dirty="0" smtClean="0">
                <a:ln>
                  <a:noFill/>
                </a:ln>
                <a:solidFill>
                  <a:schemeClr val="tx1"/>
                </a:solidFill>
                <a:effectLst/>
                <a:latin typeface="Arial" charset="0"/>
              </a:rPr>
              <a:t>sync</a:t>
            </a:r>
          </a:p>
        </p:txBody>
      </p:sp>
      <p:sp>
        <p:nvSpPr>
          <p:cNvPr id="29" name="Rectangle 28"/>
          <p:cNvSpPr/>
          <p:nvPr/>
        </p:nvSpPr>
        <p:spPr bwMode="auto">
          <a:xfrm>
            <a:off x="4991100" y="44196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a:t>
            </a:r>
            <a:endParaRPr kumimoji="0" lang="en-US" sz="1100" b="0" i="0" u="none" strike="noStrike" cap="none" normalizeH="0" baseline="0" dirty="0" smtClean="0">
              <a:ln>
                <a:noFill/>
              </a:ln>
              <a:solidFill>
                <a:schemeClr val="tx1"/>
              </a:solidFill>
              <a:effectLst/>
              <a:latin typeface="Arial" charset="0"/>
            </a:endParaRPr>
          </a:p>
        </p:txBody>
      </p:sp>
      <p:sp>
        <p:nvSpPr>
          <p:cNvPr id="51" name="Rectangle 50"/>
          <p:cNvSpPr/>
          <p:nvPr/>
        </p:nvSpPr>
        <p:spPr bwMode="auto">
          <a:xfrm>
            <a:off x="4991100" y="2819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a:t>
            </a:r>
            <a:endParaRPr kumimoji="0" lang="en-US" sz="1100" b="0" i="0" u="none" strike="noStrike" cap="none" normalizeH="0" baseline="0" dirty="0" smtClean="0">
              <a:ln>
                <a:noFill/>
              </a:ln>
              <a:solidFill>
                <a:schemeClr val="tx1"/>
              </a:solidFill>
              <a:effectLst/>
              <a:latin typeface="Arial" charset="0"/>
            </a:endParaRPr>
          </a:p>
        </p:txBody>
      </p:sp>
      <p:sp>
        <p:nvSpPr>
          <p:cNvPr id="54" name="Rectangle 53"/>
          <p:cNvSpPr/>
          <p:nvPr/>
        </p:nvSpPr>
        <p:spPr bwMode="auto">
          <a:xfrm>
            <a:off x="4991100" y="49530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1</a:t>
            </a:r>
            <a:endParaRPr kumimoji="0" lang="en-US" sz="1100" b="0"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4991100" y="5486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 </a:t>
            </a:r>
            <a:r>
              <a:rPr kumimoji="0" lang="en-US" sz="1100" b="0" i="0" u="none" strike="noStrike" cap="none" normalizeH="0" baseline="0" dirty="0" smtClean="0">
                <a:ln>
                  <a:noFill/>
                </a:ln>
                <a:solidFill>
                  <a:schemeClr val="tx1"/>
                </a:solidFill>
                <a:effectLst/>
                <a:latin typeface="Arial" charset="0"/>
              </a:rPr>
              <a:t>sync</a:t>
            </a:r>
          </a:p>
        </p:txBody>
      </p:sp>
    </p:spTree>
    <p:extLst>
      <p:ext uri="{BB962C8B-B14F-4D97-AF65-F5344CB8AC3E}">
        <p14:creationId xmlns:p14="http://schemas.microsoft.com/office/powerpoint/2010/main" val="3823367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8768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Inner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SMP model.</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21</a:t>
            </a:fld>
            <a:endParaRPr lang="en-US" dirty="0"/>
          </a:p>
        </p:txBody>
      </p:sp>
      <p:sp>
        <p:nvSpPr>
          <p:cNvPr id="14" name="Rectangle 13"/>
          <p:cNvSpPr/>
          <p:nvPr/>
        </p:nvSpPr>
        <p:spPr bwMode="auto">
          <a:xfrm>
            <a:off x="76200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62484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Outer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63" name="Rectangle 62"/>
          <p:cNvSpPr/>
          <p:nvPr/>
        </p:nvSpPr>
        <p:spPr bwMode="auto">
          <a:xfrm>
            <a:off x="2819400" y="4572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2819400" y="4876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28194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28194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Rectangle 32"/>
          <p:cNvSpPr/>
          <p:nvPr/>
        </p:nvSpPr>
        <p:spPr bwMode="auto">
          <a:xfrm>
            <a:off x="1371600" y="4572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Consumer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core0</a:t>
            </a:r>
            <a:endParaRPr kumimoji="0" lang="en-US" sz="1800" b="0" i="0" u="none" strike="noStrike" cap="none" normalizeH="0" baseline="0" dirty="0" smtClean="0">
              <a:ln>
                <a:noFill/>
              </a:ln>
              <a:solidFill>
                <a:schemeClr val="tx1"/>
              </a:solidFill>
              <a:effectLst/>
              <a:latin typeface="Arial" charset="0"/>
            </a:endParaRPr>
          </a:p>
        </p:txBody>
      </p:sp>
      <p:sp>
        <p:nvSpPr>
          <p:cNvPr id="92" name="Content Placeholder 2"/>
          <p:cNvSpPr>
            <a:spLocks noGrp="1"/>
          </p:cNvSpPr>
          <p:nvPr>
            <p:ph idx="1"/>
          </p:nvPr>
        </p:nvSpPr>
        <p:spPr>
          <a:xfrm>
            <a:off x="212447" y="1095375"/>
            <a:ext cx="4664354" cy="1266825"/>
          </a:xfrm>
        </p:spPr>
        <p:txBody>
          <a:bodyPr>
            <a:normAutofit fontScale="92500" lnSpcReduction="20000"/>
          </a:bodyPr>
          <a:lstStyle/>
          <a:p>
            <a:pPr marL="0" indent="0">
              <a:buNone/>
            </a:pPr>
            <a:r>
              <a:rPr lang="en-US" dirty="0" smtClean="0"/>
              <a:t>Now the Producer thread owns Buffer 0 and the Consumer thread owns Buffer 1 and they can each operate on their buffer.</a:t>
            </a:r>
            <a:endParaRPr lang="en-US" dirty="0"/>
          </a:p>
        </p:txBody>
      </p:sp>
      <p:sp>
        <p:nvSpPr>
          <p:cNvPr id="3" name="Left Brace 2"/>
          <p:cNvSpPr/>
          <p:nvPr/>
        </p:nvSpPr>
        <p:spPr bwMode="auto">
          <a:xfrm rot="5400000">
            <a:off x="6743700" y="-495301"/>
            <a:ext cx="304800" cy="4038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5943600" y="1078468"/>
            <a:ext cx="1854995" cy="307777"/>
          </a:xfrm>
          <a:prstGeom prst="rect">
            <a:avLst/>
          </a:prstGeom>
          <a:noFill/>
        </p:spPr>
        <p:txBody>
          <a:bodyPr wrap="none" rtlCol="0">
            <a:spAutoFit/>
          </a:bodyPr>
          <a:lstStyle/>
          <a:p>
            <a:r>
              <a:rPr lang="en-US" sz="1400" dirty="0" smtClean="0"/>
              <a:t>Shared Memory Map</a:t>
            </a:r>
            <a:endParaRPr lang="en-US" sz="1400" dirty="0"/>
          </a:p>
        </p:txBody>
      </p:sp>
      <p:sp>
        <p:nvSpPr>
          <p:cNvPr id="40" name="Rectangle 39"/>
          <p:cNvSpPr/>
          <p:nvPr/>
        </p:nvSpPr>
        <p:spPr bwMode="auto">
          <a:xfrm>
            <a:off x="28194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28194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2819400" y="3657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2819400" y="3962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371600" y="3048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Producer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core1</a:t>
            </a:r>
            <a:endParaRPr kumimoji="0" lang="en-US" sz="1800" b="0" i="0" u="none" strike="noStrike" cap="none" normalizeH="0" baseline="0" dirty="0" smtClean="0">
              <a:ln>
                <a:noFill/>
              </a:ln>
              <a:solidFill>
                <a:schemeClr val="tx1"/>
              </a:solidFill>
              <a:effectLst/>
              <a:latin typeface="Arial" charset="0"/>
            </a:endParaRPr>
          </a:p>
        </p:txBody>
      </p:sp>
      <p:sp>
        <p:nvSpPr>
          <p:cNvPr id="42" name="Rectangle 41"/>
          <p:cNvSpPr/>
          <p:nvPr/>
        </p:nvSpPr>
        <p:spPr bwMode="auto">
          <a:xfrm>
            <a:off x="49911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4991100" y="3581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4991100" y="3886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4991100" y="4114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4991100" y="4419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4991100" y="4648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991100" y="2819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49911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4991100" y="4953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49911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49911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4991100" y="5715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62" name="Straight Arrow Connector 61"/>
          <p:cNvCxnSpPr>
            <a:stCxn id="40" idx="3"/>
            <a:endCxn id="47" idx="1"/>
          </p:cNvCxnSpPr>
          <p:nvPr/>
        </p:nvCxnSpPr>
        <p:spPr bwMode="auto">
          <a:xfrm flipV="1">
            <a:off x="2971800" y="2895600"/>
            <a:ext cx="2019300" cy="2286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64" name="Straight Arrow Connector 63"/>
          <p:cNvCxnSpPr>
            <a:stCxn id="67" idx="3"/>
            <a:endCxn id="60" idx="1"/>
          </p:cNvCxnSpPr>
          <p:nvPr/>
        </p:nvCxnSpPr>
        <p:spPr bwMode="auto">
          <a:xfrm flipV="1">
            <a:off x="2971800" y="4724400"/>
            <a:ext cx="2019300" cy="5334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66" name="Straight Arrow Connector 65"/>
          <p:cNvCxnSpPr>
            <a:stCxn id="54" idx="1"/>
            <a:endCxn id="69" idx="3"/>
          </p:cNvCxnSpPr>
          <p:nvPr/>
        </p:nvCxnSpPr>
        <p:spPr bwMode="auto">
          <a:xfrm flipH="1">
            <a:off x="2971800" y="5143500"/>
            <a:ext cx="2019300" cy="4191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68" name="Straight Arrow Connector 67"/>
          <p:cNvCxnSpPr>
            <a:stCxn id="41" idx="3"/>
            <a:endCxn id="20" idx="1"/>
          </p:cNvCxnSpPr>
          <p:nvPr/>
        </p:nvCxnSpPr>
        <p:spPr bwMode="auto">
          <a:xfrm>
            <a:off x="2971800" y="3429000"/>
            <a:ext cx="2019300" cy="1143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20" name="Rectangle 19"/>
          <p:cNvSpPr/>
          <p:nvPr/>
        </p:nvSpPr>
        <p:spPr bwMode="auto">
          <a:xfrm>
            <a:off x="4991100" y="33528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0</a:t>
            </a:r>
            <a:endParaRPr kumimoji="0" lang="en-US" sz="1100" b="0" i="0" u="none"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4991100" y="38862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 </a:t>
            </a:r>
            <a:r>
              <a:rPr kumimoji="0" lang="en-US" sz="1100" b="0" i="0" u="none" strike="noStrike" cap="none" normalizeH="0" baseline="0" dirty="0" smtClean="0">
                <a:ln>
                  <a:noFill/>
                </a:ln>
                <a:solidFill>
                  <a:schemeClr val="tx1"/>
                </a:solidFill>
                <a:effectLst/>
                <a:latin typeface="Arial" charset="0"/>
              </a:rPr>
              <a:t>sync</a:t>
            </a:r>
          </a:p>
        </p:txBody>
      </p:sp>
      <p:sp>
        <p:nvSpPr>
          <p:cNvPr id="29" name="Rectangle 28"/>
          <p:cNvSpPr/>
          <p:nvPr/>
        </p:nvSpPr>
        <p:spPr bwMode="auto">
          <a:xfrm>
            <a:off x="4991100" y="44196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a:t>
            </a:r>
            <a:endParaRPr kumimoji="0" lang="en-US" sz="1100" b="0" i="0" u="none" strike="noStrike" cap="none" normalizeH="0" baseline="0" dirty="0" smtClean="0">
              <a:ln>
                <a:noFill/>
              </a:ln>
              <a:solidFill>
                <a:schemeClr val="tx1"/>
              </a:solidFill>
              <a:effectLst/>
              <a:latin typeface="Arial" charset="0"/>
            </a:endParaRPr>
          </a:p>
        </p:txBody>
      </p:sp>
      <p:sp>
        <p:nvSpPr>
          <p:cNvPr id="51" name="Rectangle 50"/>
          <p:cNvSpPr/>
          <p:nvPr/>
        </p:nvSpPr>
        <p:spPr bwMode="auto">
          <a:xfrm>
            <a:off x="4991100" y="2819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a:t>
            </a:r>
            <a:endParaRPr kumimoji="0" lang="en-US" sz="1100" b="0" i="0" u="none" strike="noStrike" cap="none" normalizeH="0" baseline="0" dirty="0" smtClean="0">
              <a:ln>
                <a:noFill/>
              </a:ln>
              <a:solidFill>
                <a:schemeClr val="tx1"/>
              </a:solidFill>
              <a:effectLst/>
              <a:latin typeface="Arial" charset="0"/>
            </a:endParaRPr>
          </a:p>
        </p:txBody>
      </p:sp>
      <p:sp>
        <p:nvSpPr>
          <p:cNvPr id="54" name="Rectangle 53"/>
          <p:cNvSpPr/>
          <p:nvPr/>
        </p:nvSpPr>
        <p:spPr bwMode="auto">
          <a:xfrm>
            <a:off x="4991100" y="49530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1</a:t>
            </a:r>
            <a:endParaRPr kumimoji="0" lang="en-US" sz="1100" b="0"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4991100" y="5486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 </a:t>
            </a:r>
            <a:r>
              <a:rPr kumimoji="0" lang="en-US" sz="1100" b="0" i="0" u="none" strike="noStrike" cap="none" normalizeH="0" baseline="0" dirty="0" smtClean="0">
                <a:ln>
                  <a:noFill/>
                </a:ln>
                <a:solidFill>
                  <a:schemeClr val="tx1"/>
                </a:solidFill>
                <a:effectLst/>
                <a:latin typeface="Arial" charset="0"/>
              </a:rPr>
              <a:t>sync</a:t>
            </a:r>
          </a:p>
        </p:txBody>
      </p:sp>
    </p:spTree>
    <p:extLst>
      <p:ext uri="{BB962C8B-B14F-4D97-AF65-F5344CB8AC3E}">
        <p14:creationId xmlns:p14="http://schemas.microsoft.com/office/powerpoint/2010/main" val="3708763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8768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Inner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SMP model.</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22</a:t>
            </a:fld>
            <a:endParaRPr lang="en-US" dirty="0"/>
          </a:p>
        </p:txBody>
      </p:sp>
      <p:sp>
        <p:nvSpPr>
          <p:cNvPr id="14" name="Rectangle 13"/>
          <p:cNvSpPr/>
          <p:nvPr/>
        </p:nvSpPr>
        <p:spPr bwMode="auto">
          <a:xfrm>
            <a:off x="76200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62484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Outer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63" name="Rectangle 62"/>
          <p:cNvSpPr/>
          <p:nvPr/>
        </p:nvSpPr>
        <p:spPr bwMode="auto">
          <a:xfrm>
            <a:off x="2819400" y="4572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2819400" y="4876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28194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28194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Rectangle 32"/>
          <p:cNvSpPr/>
          <p:nvPr/>
        </p:nvSpPr>
        <p:spPr bwMode="auto">
          <a:xfrm>
            <a:off x="1371600" y="4572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Consumer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core0</a:t>
            </a:r>
            <a:endParaRPr kumimoji="0" lang="en-US" sz="1800" b="0" i="0" u="none" strike="noStrike" cap="none" normalizeH="0" baseline="0" dirty="0" smtClean="0">
              <a:ln>
                <a:noFill/>
              </a:ln>
              <a:solidFill>
                <a:schemeClr val="tx1"/>
              </a:solidFill>
              <a:effectLst/>
              <a:latin typeface="Arial" charset="0"/>
            </a:endParaRPr>
          </a:p>
        </p:txBody>
      </p:sp>
      <p:sp>
        <p:nvSpPr>
          <p:cNvPr id="92" name="Content Placeholder 2"/>
          <p:cNvSpPr>
            <a:spLocks noGrp="1"/>
          </p:cNvSpPr>
          <p:nvPr>
            <p:ph idx="1"/>
          </p:nvPr>
        </p:nvSpPr>
        <p:spPr>
          <a:xfrm>
            <a:off x="212447" y="1095375"/>
            <a:ext cx="4664354" cy="1266825"/>
          </a:xfrm>
        </p:spPr>
        <p:txBody>
          <a:bodyPr>
            <a:normAutofit fontScale="70000" lnSpcReduction="20000"/>
          </a:bodyPr>
          <a:lstStyle/>
          <a:p>
            <a:pPr marL="0" indent="0">
              <a:buNone/>
            </a:pPr>
            <a:r>
              <a:rPr lang="en-US" dirty="0" smtClean="0"/>
              <a:t>Once each thread has completed its buffer operations it then attempts to acquire the next sync lock.  And the whole sequence repeats as the ping pong buffers are exchanged over and over.</a:t>
            </a:r>
            <a:endParaRPr lang="en-US" dirty="0"/>
          </a:p>
        </p:txBody>
      </p:sp>
      <p:sp>
        <p:nvSpPr>
          <p:cNvPr id="3" name="Left Brace 2"/>
          <p:cNvSpPr/>
          <p:nvPr/>
        </p:nvSpPr>
        <p:spPr bwMode="auto">
          <a:xfrm rot="5400000">
            <a:off x="6743700" y="-495301"/>
            <a:ext cx="304800" cy="4038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5943600" y="1078468"/>
            <a:ext cx="1854995" cy="307777"/>
          </a:xfrm>
          <a:prstGeom prst="rect">
            <a:avLst/>
          </a:prstGeom>
          <a:noFill/>
        </p:spPr>
        <p:txBody>
          <a:bodyPr wrap="none" rtlCol="0">
            <a:spAutoFit/>
          </a:bodyPr>
          <a:lstStyle/>
          <a:p>
            <a:r>
              <a:rPr lang="en-US" sz="1400" dirty="0" smtClean="0"/>
              <a:t>Shared Memory Map</a:t>
            </a:r>
            <a:endParaRPr lang="en-US" sz="1400" dirty="0"/>
          </a:p>
        </p:txBody>
      </p:sp>
      <p:sp>
        <p:nvSpPr>
          <p:cNvPr id="40" name="Rectangle 39"/>
          <p:cNvSpPr/>
          <p:nvPr/>
        </p:nvSpPr>
        <p:spPr bwMode="auto">
          <a:xfrm>
            <a:off x="28194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28194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2819400" y="3657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2819400" y="3962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371600" y="3048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Producer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core1</a:t>
            </a:r>
            <a:endParaRPr kumimoji="0" lang="en-US" sz="1800" b="0" i="0" u="none" strike="noStrike" cap="none" normalizeH="0" baseline="0" dirty="0" smtClean="0">
              <a:ln>
                <a:noFill/>
              </a:ln>
              <a:solidFill>
                <a:schemeClr val="tx1"/>
              </a:solidFill>
              <a:effectLst/>
              <a:latin typeface="Arial" charset="0"/>
            </a:endParaRPr>
          </a:p>
        </p:txBody>
      </p:sp>
      <p:sp>
        <p:nvSpPr>
          <p:cNvPr id="42" name="Rectangle 41"/>
          <p:cNvSpPr/>
          <p:nvPr/>
        </p:nvSpPr>
        <p:spPr bwMode="auto">
          <a:xfrm>
            <a:off x="49911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4991100" y="3581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4991100" y="3886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4991100" y="4114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4991100" y="4419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4991100" y="4648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991100" y="2819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49911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4991100" y="4953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49911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49911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4991100" y="5715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62" name="Straight Arrow Connector 61"/>
          <p:cNvCxnSpPr>
            <a:stCxn id="40" idx="3"/>
            <a:endCxn id="47" idx="1"/>
          </p:cNvCxnSpPr>
          <p:nvPr/>
        </p:nvCxnSpPr>
        <p:spPr bwMode="auto">
          <a:xfrm flipV="1">
            <a:off x="2971800" y="2895600"/>
            <a:ext cx="2019300" cy="2286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64" name="Straight Arrow Connector 63"/>
          <p:cNvCxnSpPr>
            <a:stCxn id="67" idx="3"/>
            <a:endCxn id="60" idx="1"/>
          </p:cNvCxnSpPr>
          <p:nvPr/>
        </p:nvCxnSpPr>
        <p:spPr bwMode="auto">
          <a:xfrm flipV="1">
            <a:off x="2971800" y="4724400"/>
            <a:ext cx="2019300" cy="5334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58" name="Straight Arrow Connector 57"/>
          <p:cNvCxnSpPr>
            <a:stCxn id="69" idx="3"/>
            <a:endCxn id="56" idx="1"/>
          </p:cNvCxnSpPr>
          <p:nvPr/>
        </p:nvCxnSpPr>
        <p:spPr bwMode="auto">
          <a:xfrm>
            <a:off x="2971800" y="5562600"/>
            <a:ext cx="2019300" cy="2286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61" name="Straight Arrow Connector 60"/>
          <p:cNvCxnSpPr>
            <a:stCxn id="44" idx="3"/>
            <a:endCxn id="48" idx="1"/>
          </p:cNvCxnSpPr>
          <p:nvPr/>
        </p:nvCxnSpPr>
        <p:spPr bwMode="auto">
          <a:xfrm>
            <a:off x="2971800" y="3733800"/>
            <a:ext cx="2019300" cy="2286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0" name="Rectangle 19"/>
          <p:cNvSpPr/>
          <p:nvPr/>
        </p:nvSpPr>
        <p:spPr bwMode="auto">
          <a:xfrm>
            <a:off x="4991100" y="33528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0</a:t>
            </a:r>
            <a:endParaRPr kumimoji="0" lang="en-US" sz="1100" b="0" i="0" u="none"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4991100" y="38862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 </a:t>
            </a:r>
            <a:r>
              <a:rPr kumimoji="0" lang="en-US" sz="1100" b="0" i="0" u="none" strike="noStrike" cap="none" normalizeH="0" baseline="0" dirty="0" smtClean="0">
                <a:ln>
                  <a:noFill/>
                </a:ln>
                <a:solidFill>
                  <a:schemeClr val="tx1"/>
                </a:solidFill>
                <a:effectLst/>
                <a:latin typeface="Arial" charset="0"/>
              </a:rPr>
              <a:t>sync</a:t>
            </a:r>
          </a:p>
        </p:txBody>
      </p:sp>
      <p:sp>
        <p:nvSpPr>
          <p:cNvPr id="29" name="Rectangle 28"/>
          <p:cNvSpPr/>
          <p:nvPr/>
        </p:nvSpPr>
        <p:spPr bwMode="auto">
          <a:xfrm>
            <a:off x="4991100" y="44196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a:t>
            </a:r>
            <a:endParaRPr kumimoji="0" lang="en-US" sz="1100" b="0" i="0" u="none" strike="noStrike" cap="none" normalizeH="0" baseline="0" dirty="0" smtClean="0">
              <a:ln>
                <a:noFill/>
              </a:ln>
              <a:solidFill>
                <a:schemeClr val="tx1"/>
              </a:solidFill>
              <a:effectLst/>
              <a:latin typeface="Arial" charset="0"/>
            </a:endParaRPr>
          </a:p>
        </p:txBody>
      </p:sp>
      <p:sp>
        <p:nvSpPr>
          <p:cNvPr id="51" name="Rectangle 50"/>
          <p:cNvSpPr/>
          <p:nvPr/>
        </p:nvSpPr>
        <p:spPr bwMode="auto">
          <a:xfrm>
            <a:off x="4991100" y="2819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a:t>
            </a:r>
            <a:endParaRPr kumimoji="0" lang="en-US" sz="1100" b="0" i="0" u="none" strike="noStrike" cap="none" normalizeH="0" baseline="0" dirty="0" smtClean="0">
              <a:ln>
                <a:noFill/>
              </a:ln>
              <a:solidFill>
                <a:schemeClr val="tx1"/>
              </a:solidFill>
              <a:effectLst/>
              <a:latin typeface="Arial" charset="0"/>
            </a:endParaRPr>
          </a:p>
        </p:txBody>
      </p:sp>
      <p:sp>
        <p:nvSpPr>
          <p:cNvPr id="54" name="Rectangle 53"/>
          <p:cNvSpPr/>
          <p:nvPr/>
        </p:nvSpPr>
        <p:spPr bwMode="auto">
          <a:xfrm>
            <a:off x="4991100" y="49530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1</a:t>
            </a:r>
            <a:endParaRPr kumimoji="0" lang="en-US" sz="1100" b="0"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4991100" y="5486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 </a:t>
            </a:r>
            <a:r>
              <a:rPr kumimoji="0" lang="en-US" sz="1100" b="0" i="0" u="none" strike="noStrike" cap="none" normalizeH="0" baseline="0" dirty="0" smtClean="0">
                <a:ln>
                  <a:noFill/>
                </a:ln>
                <a:solidFill>
                  <a:schemeClr val="tx1"/>
                </a:solidFill>
                <a:effectLst/>
                <a:latin typeface="Arial" charset="0"/>
              </a:rPr>
              <a:t>sync</a:t>
            </a:r>
          </a:p>
        </p:txBody>
      </p:sp>
    </p:spTree>
    <p:extLst>
      <p:ext uri="{BB962C8B-B14F-4D97-AF65-F5344CB8AC3E}">
        <p14:creationId xmlns:p14="http://schemas.microsoft.com/office/powerpoint/2010/main" val="4138880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8768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Inner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A</a:t>
            </a:r>
            <a:r>
              <a:rPr lang="en-US" dirty="0" smtClean="0"/>
              <a:t>MP model.</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23</a:t>
            </a:fld>
            <a:endParaRPr lang="en-US" dirty="0"/>
          </a:p>
        </p:txBody>
      </p:sp>
      <p:sp>
        <p:nvSpPr>
          <p:cNvPr id="14" name="Rectangle 13"/>
          <p:cNvSpPr/>
          <p:nvPr/>
        </p:nvSpPr>
        <p:spPr bwMode="auto">
          <a:xfrm>
            <a:off x="76200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62484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Outer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63" name="Rectangle 62"/>
          <p:cNvSpPr/>
          <p:nvPr/>
        </p:nvSpPr>
        <p:spPr bwMode="auto">
          <a:xfrm>
            <a:off x="2819400" y="4572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2819400" y="4876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28194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28194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Rectangle 32"/>
          <p:cNvSpPr/>
          <p:nvPr/>
        </p:nvSpPr>
        <p:spPr bwMode="auto">
          <a:xfrm>
            <a:off x="1371600" y="4572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Consumer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core0</a:t>
            </a:r>
            <a:endParaRPr kumimoji="0" lang="en-US" sz="1800" b="0" i="0" u="none" strike="noStrike" cap="none" normalizeH="0" baseline="0" dirty="0" smtClean="0">
              <a:ln>
                <a:noFill/>
              </a:ln>
              <a:solidFill>
                <a:schemeClr val="tx1"/>
              </a:solidFill>
              <a:effectLst/>
              <a:latin typeface="Arial" charset="0"/>
            </a:endParaRPr>
          </a:p>
        </p:txBody>
      </p:sp>
      <p:sp>
        <p:nvSpPr>
          <p:cNvPr id="92" name="Content Placeholder 2"/>
          <p:cNvSpPr>
            <a:spLocks noGrp="1"/>
          </p:cNvSpPr>
          <p:nvPr>
            <p:ph idx="1"/>
          </p:nvPr>
        </p:nvSpPr>
        <p:spPr>
          <a:xfrm>
            <a:off x="212447" y="1095375"/>
            <a:ext cx="4664354" cy="1266825"/>
          </a:xfrm>
        </p:spPr>
        <p:txBody>
          <a:bodyPr>
            <a:normAutofit fontScale="55000" lnSpcReduction="20000"/>
          </a:bodyPr>
          <a:lstStyle/>
          <a:p>
            <a:pPr marL="0" indent="0">
              <a:buNone/>
            </a:pPr>
            <a:r>
              <a:rPr lang="en-US" dirty="0" smtClean="0"/>
              <a:t>The AMP model works exactly the same way that the SMP model works; however, the buffers must be allocated or managed as outer cacheable, and the locks must be allocated as non-cacheable.  In this case the lock exchanges and buffer coherency is not assisted by the SMP hardware and must be managed by the software environment which consumes significant time.</a:t>
            </a:r>
            <a:endParaRPr lang="en-US" dirty="0"/>
          </a:p>
        </p:txBody>
      </p:sp>
      <p:sp>
        <p:nvSpPr>
          <p:cNvPr id="3" name="Left Brace 2"/>
          <p:cNvSpPr/>
          <p:nvPr/>
        </p:nvSpPr>
        <p:spPr bwMode="auto">
          <a:xfrm rot="5400000">
            <a:off x="6743700" y="-495301"/>
            <a:ext cx="304800" cy="4038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5943600" y="1078468"/>
            <a:ext cx="1854995" cy="307777"/>
          </a:xfrm>
          <a:prstGeom prst="rect">
            <a:avLst/>
          </a:prstGeom>
          <a:noFill/>
        </p:spPr>
        <p:txBody>
          <a:bodyPr wrap="none" rtlCol="0">
            <a:spAutoFit/>
          </a:bodyPr>
          <a:lstStyle/>
          <a:p>
            <a:r>
              <a:rPr lang="en-US" sz="1400" dirty="0" smtClean="0"/>
              <a:t>Shared Memory Map</a:t>
            </a:r>
            <a:endParaRPr lang="en-US" sz="1400" dirty="0"/>
          </a:p>
        </p:txBody>
      </p:sp>
      <p:sp>
        <p:nvSpPr>
          <p:cNvPr id="40" name="Rectangle 39"/>
          <p:cNvSpPr/>
          <p:nvPr/>
        </p:nvSpPr>
        <p:spPr bwMode="auto">
          <a:xfrm>
            <a:off x="28194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28194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2819400" y="3657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2819400" y="3962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371600" y="3048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Producer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core1</a:t>
            </a:r>
            <a:endParaRPr kumimoji="0" lang="en-US" sz="1800" b="0" i="0" u="none" strike="noStrike" cap="none" normalizeH="0" baseline="0" dirty="0" smtClean="0">
              <a:ln>
                <a:noFill/>
              </a:ln>
              <a:solidFill>
                <a:schemeClr val="tx1"/>
              </a:solidFill>
              <a:effectLst/>
              <a:latin typeface="Arial" charset="0"/>
            </a:endParaRPr>
          </a:p>
        </p:txBody>
      </p:sp>
      <p:sp>
        <p:nvSpPr>
          <p:cNvPr id="20" name="Rectangle 19"/>
          <p:cNvSpPr/>
          <p:nvPr/>
        </p:nvSpPr>
        <p:spPr bwMode="auto">
          <a:xfrm>
            <a:off x="6337697" y="33528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0</a:t>
            </a:r>
            <a:endParaRPr kumimoji="0" lang="en-US" sz="1100" b="0" i="0" u="none"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7734300" y="3962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 </a:t>
            </a:r>
            <a:r>
              <a:rPr kumimoji="0" lang="en-US" sz="1100" b="0" i="0" u="none" strike="noStrike" cap="none" normalizeH="0" baseline="0" dirty="0" smtClean="0">
                <a:ln>
                  <a:noFill/>
                </a:ln>
                <a:solidFill>
                  <a:schemeClr val="tx1"/>
                </a:solidFill>
                <a:effectLst/>
                <a:latin typeface="Arial" charset="0"/>
              </a:rPr>
              <a:t>sync</a:t>
            </a:r>
          </a:p>
        </p:txBody>
      </p:sp>
      <p:sp>
        <p:nvSpPr>
          <p:cNvPr id="29" name="Rectangle 28"/>
          <p:cNvSpPr/>
          <p:nvPr/>
        </p:nvSpPr>
        <p:spPr bwMode="auto">
          <a:xfrm>
            <a:off x="7734300" y="44958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a:t>
            </a:r>
            <a:endParaRPr kumimoji="0" lang="en-US" sz="1100" b="0" i="0" u="none" strike="noStrike" cap="none" normalizeH="0" baseline="0" dirty="0" smtClean="0">
              <a:ln>
                <a:noFill/>
              </a:ln>
              <a:solidFill>
                <a:schemeClr val="tx1"/>
              </a:solidFill>
              <a:effectLst/>
              <a:latin typeface="Arial" charset="0"/>
            </a:endParaRPr>
          </a:p>
        </p:txBody>
      </p:sp>
      <p:sp>
        <p:nvSpPr>
          <p:cNvPr id="51" name="Rectangle 50"/>
          <p:cNvSpPr/>
          <p:nvPr/>
        </p:nvSpPr>
        <p:spPr bwMode="auto">
          <a:xfrm>
            <a:off x="7734300" y="28956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a:t>
            </a:r>
            <a:endParaRPr kumimoji="0" lang="en-US" sz="1100" b="0" i="0" u="none" strike="noStrike" cap="none" normalizeH="0" baseline="0" dirty="0" smtClean="0">
              <a:ln>
                <a:noFill/>
              </a:ln>
              <a:solidFill>
                <a:schemeClr val="tx1"/>
              </a:solidFill>
              <a:effectLst/>
              <a:latin typeface="Arial" charset="0"/>
            </a:endParaRPr>
          </a:p>
        </p:txBody>
      </p:sp>
      <p:sp>
        <p:nvSpPr>
          <p:cNvPr id="54" name="Rectangle 53"/>
          <p:cNvSpPr/>
          <p:nvPr/>
        </p:nvSpPr>
        <p:spPr bwMode="auto">
          <a:xfrm>
            <a:off x="6337697" y="49530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1</a:t>
            </a:r>
            <a:endParaRPr kumimoji="0" lang="en-US" sz="1100" b="0"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7734300" y="55626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 </a:t>
            </a:r>
            <a:r>
              <a:rPr kumimoji="0" lang="en-US" sz="1100" b="0" i="0" u="none" strike="noStrike" cap="none" normalizeH="0" baseline="0" dirty="0" smtClean="0">
                <a:ln>
                  <a:noFill/>
                </a:ln>
                <a:solidFill>
                  <a:schemeClr val="tx1"/>
                </a:solidFill>
                <a:effectLst/>
                <a:latin typeface="Arial" charset="0"/>
              </a:rPr>
              <a:t>sync</a:t>
            </a:r>
          </a:p>
        </p:txBody>
      </p:sp>
    </p:spTree>
    <p:extLst>
      <p:ext uri="{BB962C8B-B14F-4D97-AF65-F5344CB8AC3E}">
        <p14:creationId xmlns:p14="http://schemas.microsoft.com/office/powerpoint/2010/main" val="2749511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the data.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data that follows shows the performance that is achieved by the test application, measures of the number of megabytes per second that are transferred from one core to the other, as well as the number of lock exchanges per second that are accomplished.  While the producer thread always performs the same task, filling the shared buffer with incrementing values, the consumer thread is operated in three different work profiles, one slide is presented for each work profile.</a:t>
            </a:r>
          </a:p>
          <a:p>
            <a:pPr marL="0" indent="0">
              <a:buNone/>
            </a:pPr>
            <a:r>
              <a:rPr lang="en-US" dirty="0" smtClean="0"/>
              <a:t>The X axis represents the number of words that the producer thread is asked to create.  So the number of bytes exchanged is 4 times that value.</a:t>
            </a:r>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24</a:t>
            </a:fld>
            <a:endParaRPr lang="en-US" dirty="0"/>
          </a:p>
        </p:txBody>
      </p:sp>
    </p:spTree>
    <p:extLst>
      <p:ext uri="{BB962C8B-B14F-4D97-AF65-F5344CB8AC3E}">
        <p14:creationId xmlns:p14="http://schemas.microsoft.com/office/powerpoint/2010/main" val="4088023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Work</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25</a:t>
            </a:fld>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381064832"/>
              </p:ext>
            </p:extLst>
          </p:nvPr>
        </p:nvGraphicFramePr>
        <p:xfrm>
          <a:off x="-17929" y="9144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88715421"/>
              </p:ext>
            </p:extLst>
          </p:nvPr>
        </p:nvGraphicFramePr>
        <p:xfrm>
          <a:off x="0" y="34290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3946923898"/>
              </p:ext>
            </p:extLst>
          </p:nvPr>
        </p:nvGraphicFramePr>
        <p:xfrm>
          <a:off x="4572000" y="91440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a:graphicFrameLocks/>
          </p:cNvGraphicFramePr>
          <p:nvPr>
            <p:extLst>
              <p:ext uri="{D42A27DB-BD31-4B8C-83A1-F6EECF244321}">
                <p14:modId xmlns:p14="http://schemas.microsoft.com/office/powerpoint/2010/main" val="3219872662"/>
              </p:ext>
            </p:extLst>
          </p:nvPr>
        </p:nvGraphicFramePr>
        <p:xfrm>
          <a:off x="4572000" y="34290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508667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
            </a:r>
            <a:r>
              <a:rPr lang="en-US" dirty="0" err="1" smtClean="0"/>
              <a:t>emcpy</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26</a:t>
            </a:fld>
            <a:endParaRPr lang="en-US" dirty="0"/>
          </a:p>
        </p:txBody>
      </p:sp>
      <p:graphicFrame>
        <p:nvGraphicFramePr>
          <p:cNvPr id="9" name="Chart 8"/>
          <p:cNvGraphicFramePr>
            <a:graphicFrameLocks/>
          </p:cNvGraphicFramePr>
          <p:nvPr>
            <p:extLst>
              <p:ext uri="{D42A27DB-BD31-4B8C-83A1-F6EECF244321}">
                <p14:modId xmlns:p14="http://schemas.microsoft.com/office/powerpoint/2010/main" val="3184997121"/>
              </p:ext>
            </p:extLst>
          </p:nvPr>
        </p:nvGraphicFramePr>
        <p:xfrm>
          <a:off x="0" y="9144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2281472771"/>
              </p:ext>
            </p:extLst>
          </p:nvPr>
        </p:nvGraphicFramePr>
        <p:xfrm>
          <a:off x="4572000" y="9144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3456179371"/>
              </p:ext>
            </p:extLst>
          </p:nvPr>
        </p:nvGraphicFramePr>
        <p:xfrm>
          <a:off x="0" y="342900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p:cNvGraphicFramePr>
            <a:graphicFrameLocks/>
          </p:cNvGraphicFramePr>
          <p:nvPr>
            <p:extLst>
              <p:ext uri="{D42A27DB-BD31-4B8C-83A1-F6EECF244321}">
                <p14:modId xmlns:p14="http://schemas.microsoft.com/office/powerpoint/2010/main" val="3913244863"/>
              </p:ext>
            </p:extLst>
          </p:nvPr>
        </p:nvGraphicFramePr>
        <p:xfrm>
          <a:off x="4572000" y="34290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879829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t>
            </a:r>
            <a:r>
              <a:rPr lang="en-US" dirty="0" smtClean="0"/>
              <a:t>alidate</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27</a:t>
            </a:fld>
            <a:endParaRPr lang="en-US" dirty="0"/>
          </a:p>
        </p:txBody>
      </p:sp>
      <p:graphicFrame>
        <p:nvGraphicFramePr>
          <p:cNvPr id="8" name="Chart 7"/>
          <p:cNvGraphicFramePr>
            <a:graphicFrameLocks/>
          </p:cNvGraphicFramePr>
          <p:nvPr>
            <p:extLst>
              <p:ext uri="{D42A27DB-BD31-4B8C-83A1-F6EECF244321}">
                <p14:modId xmlns:p14="http://schemas.microsoft.com/office/powerpoint/2010/main" val="2256269928"/>
              </p:ext>
            </p:extLst>
          </p:nvPr>
        </p:nvGraphicFramePr>
        <p:xfrm>
          <a:off x="-13447" y="9144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a:graphicFrameLocks/>
          </p:cNvGraphicFramePr>
          <p:nvPr>
            <p:extLst>
              <p:ext uri="{D42A27DB-BD31-4B8C-83A1-F6EECF244321}">
                <p14:modId xmlns:p14="http://schemas.microsoft.com/office/powerpoint/2010/main" val="2554011301"/>
              </p:ext>
            </p:extLst>
          </p:nvPr>
        </p:nvGraphicFramePr>
        <p:xfrm>
          <a:off x="4572000" y="9144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a:graphicFrameLocks/>
          </p:cNvGraphicFramePr>
          <p:nvPr>
            <p:extLst>
              <p:ext uri="{D42A27DB-BD31-4B8C-83A1-F6EECF244321}">
                <p14:modId xmlns:p14="http://schemas.microsoft.com/office/powerpoint/2010/main" val="900454864"/>
              </p:ext>
            </p:extLst>
          </p:nvPr>
        </p:nvGraphicFramePr>
        <p:xfrm>
          <a:off x="0" y="342900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p:cNvGraphicFramePr>
            <a:graphicFrameLocks/>
          </p:cNvGraphicFramePr>
          <p:nvPr>
            <p:extLst>
              <p:ext uri="{D42A27DB-BD31-4B8C-83A1-F6EECF244321}">
                <p14:modId xmlns:p14="http://schemas.microsoft.com/office/powerpoint/2010/main" val="2337576065"/>
              </p:ext>
            </p:extLst>
          </p:nvPr>
        </p:nvGraphicFramePr>
        <p:xfrm>
          <a:off x="4572000" y="34290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07524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Summary</a:t>
            </a:r>
            <a:endParaRPr lang="en-US" dirty="0"/>
          </a:p>
        </p:txBody>
      </p:sp>
      <p:sp>
        <p:nvSpPr>
          <p:cNvPr id="3" name="Content Placeholder 2"/>
          <p:cNvSpPr>
            <a:spLocks noGrp="1"/>
          </p:cNvSpPr>
          <p:nvPr>
            <p:ph idx="1"/>
          </p:nvPr>
        </p:nvSpPr>
        <p:spPr>
          <a:xfrm>
            <a:off x="212447" y="1095375"/>
            <a:ext cx="4359554" cy="2333625"/>
          </a:xfrm>
        </p:spPr>
        <p:txBody>
          <a:bodyPr>
            <a:normAutofit fontScale="70000" lnSpcReduction="20000"/>
          </a:bodyPr>
          <a:lstStyle/>
          <a:p>
            <a:pPr marL="0" indent="0">
              <a:buNone/>
            </a:pPr>
            <a:r>
              <a:rPr lang="en-US" dirty="0" smtClean="0"/>
              <a:t>These charts show the performance advantage that is achieved by the SMP implementation over the AMP simulation.</a:t>
            </a:r>
          </a:p>
          <a:p>
            <a:pPr marL="0" indent="0">
              <a:buNone/>
            </a:pPr>
            <a:r>
              <a:rPr lang="en-US" dirty="0" smtClean="0"/>
              <a:t>The average performance difference is:</a:t>
            </a:r>
          </a:p>
          <a:p>
            <a:r>
              <a:rPr lang="en-US" dirty="0" smtClean="0"/>
              <a:t>NO WORK = 9.8x faster</a:t>
            </a:r>
          </a:p>
          <a:p>
            <a:r>
              <a:rPr lang="en-US" dirty="0" smtClean="0"/>
              <a:t>MEMCPY = 4.6x faster</a:t>
            </a:r>
          </a:p>
          <a:p>
            <a:r>
              <a:rPr lang="en-US" dirty="0" smtClean="0"/>
              <a:t>Validate = 5.1x faster</a:t>
            </a:r>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28</a:t>
            </a:fld>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682262079"/>
              </p:ext>
            </p:extLst>
          </p:nvPr>
        </p:nvGraphicFramePr>
        <p:xfrm>
          <a:off x="4572000" y="9144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1074591081"/>
              </p:ext>
            </p:extLst>
          </p:nvPr>
        </p:nvGraphicFramePr>
        <p:xfrm>
          <a:off x="0" y="34290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3094594035"/>
              </p:ext>
            </p:extLst>
          </p:nvPr>
        </p:nvGraphicFramePr>
        <p:xfrm>
          <a:off x="4576482" y="34290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2492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SMP Overview</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In the SMP example the application is run on the A9 dual core in SMP mode with core isolation such that the producer thread can be run with affinity on core 1 and the consumer thread is run with affinity on core 0.  </a:t>
            </a:r>
            <a:r>
              <a:rPr lang="en-US" dirty="0" err="1" smtClean="0"/>
              <a:t>pthread_mutex_locks</a:t>
            </a:r>
            <a:r>
              <a:rPr lang="en-US" dirty="0" smtClean="0"/>
              <a:t> are used to ensure the sequencing between the two ping pong buffers.  The producer thread writes incrementing values into the shared buffers to pass over to the consumer thread.  The consumer thread is then configured to operate in three different ways:</a:t>
            </a:r>
          </a:p>
          <a:p>
            <a:r>
              <a:rPr lang="en-US" dirty="0" smtClean="0"/>
              <a:t>No Work – do nothing, simply release the buffer lock and wait for the next buffer.</a:t>
            </a:r>
          </a:p>
          <a:p>
            <a:r>
              <a:rPr lang="en-US" dirty="0" err="1"/>
              <a:t>m</a:t>
            </a:r>
            <a:r>
              <a:rPr lang="en-US" dirty="0" err="1" smtClean="0"/>
              <a:t>emcpy</a:t>
            </a:r>
            <a:r>
              <a:rPr lang="en-US" dirty="0" smtClean="0"/>
              <a:t>() – copy the shared buffer into a local buffer.</a:t>
            </a:r>
          </a:p>
          <a:p>
            <a:r>
              <a:rPr lang="en-US" dirty="0" smtClean="0"/>
              <a:t>Validate – read each word out of the shared buffer and check its value in the incrementing sequence pattern.</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3</a:t>
            </a:fld>
            <a:endParaRPr lang="en-US" dirty="0"/>
          </a:p>
        </p:txBody>
      </p:sp>
    </p:spTree>
    <p:extLst>
      <p:ext uri="{BB962C8B-B14F-4D97-AF65-F5344CB8AC3E}">
        <p14:creationId xmlns:p14="http://schemas.microsoft.com/office/powerpoint/2010/main" val="247697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Simulated AMP Overview</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In the simulated AMP example the application is run on the A9 dual core in SMP mode with core isolation such that the producer thread can be run with affinity on core 1 and the consumer thread is run with affinity on core 0.  </a:t>
            </a:r>
            <a:r>
              <a:rPr lang="en-US" dirty="0" err="1" smtClean="0"/>
              <a:t>pthread_mutex_locks</a:t>
            </a:r>
            <a:r>
              <a:rPr lang="en-US" dirty="0" smtClean="0"/>
              <a:t> are not used here because we would not have that convenience in a true AMP environment, so these locks are replaced with a basic spinlock mechanism with locks allocated in DDR so that we can leverage the exclusivity monitor in the HMC.  The producer thread writes incrementing values into the shared buffers to pass over to the consumer thread.  Before passing the buffer the L1 cache is flushed and invalidated so that we have a coherent data exchange in the L2 cache.  The consumer thread is then configured to operate in three different ways:</a:t>
            </a:r>
          </a:p>
          <a:p>
            <a:r>
              <a:rPr lang="en-US" dirty="0" smtClean="0"/>
              <a:t>No Work – do nothing, simply release the buffer lock and wait for the next buffer.</a:t>
            </a:r>
          </a:p>
          <a:p>
            <a:r>
              <a:rPr lang="en-US" dirty="0" err="1"/>
              <a:t>m</a:t>
            </a:r>
            <a:r>
              <a:rPr lang="en-US" dirty="0" err="1" smtClean="0"/>
              <a:t>emcpy</a:t>
            </a:r>
            <a:r>
              <a:rPr lang="en-US" dirty="0" smtClean="0"/>
              <a:t>() – copy the shared buffer into a local buffer.</a:t>
            </a:r>
          </a:p>
          <a:p>
            <a:r>
              <a:rPr lang="en-US" dirty="0" smtClean="0"/>
              <a:t>Validate – read each word out of the shared buffer and check its value in the incrementing sequence pattern.</a:t>
            </a:r>
          </a:p>
          <a:p>
            <a:pPr marL="0" indent="0">
              <a:buNone/>
            </a:pPr>
            <a:r>
              <a:rPr lang="en-US" dirty="0" smtClean="0"/>
              <a:t>After the consumer thread is finished with the buffer the L1 cache is flushed and invalidated so that we have a coherent data exchange in the L2 cache.</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4</a:t>
            </a:fld>
            <a:endParaRPr lang="en-US" dirty="0"/>
          </a:p>
        </p:txBody>
      </p:sp>
    </p:spTree>
    <p:extLst>
      <p:ext uri="{BB962C8B-B14F-4D97-AF65-F5344CB8AC3E}">
        <p14:creationId xmlns:p14="http://schemas.microsoft.com/office/powerpoint/2010/main" val="2112996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8768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Inner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SMP model.</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5</a:t>
            </a:fld>
            <a:endParaRPr lang="en-US" dirty="0"/>
          </a:p>
        </p:txBody>
      </p:sp>
      <p:sp>
        <p:nvSpPr>
          <p:cNvPr id="14" name="Rectangle 13"/>
          <p:cNvSpPr/>
          <p:nvPr/>
        </p:nvSpPr>
        <p:spPr bwMode="auto">
          <a:xfrm>
            <a:off x="76200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62484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Outer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63" name="Rectangle 62"/>
          <p:cNvSpPr/>
          <p:nvPr/>
        </p:nvSpPr>
        <p:spPr bwMode="auto">
          <a:xfrm>
            <a:off x="2819400" y="4572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2819400" y="4876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28194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28194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Rectangle 32"/>
          <p:cNvSpPr/>
          <p:nvPr/>
        </p:nvSpPr>
        <p:spPr bwMode="auto">
          <a:xfrm>
            <a:off x="1371600" y="4572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Consumer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core0</a:t>
            </a:r>
            <a:endParaRPr kumimoji="0" lang="en-US" sz="1800" b="0" i="0" u="none" strike="noStrike" cap="none" normalizeH="0" baseline="0" dirty="0" smtClean="0">
              <a:ln>
                <a:noFill/>
              </a:ln>
              <a:solidFill>
                <a:schemeClr val="tx1"/>
              </a:solidFill>
              <a:effectLst/>
              <a:latin typeface="Arial" charset="0"/>
            </a:endParaRPr>
          </a:p>
        </p:txBody>
      </p:sp>
      <p:sp>
        <p:nvSpPr>
          <p:cNvPr id="92" name="Content Placeholder 2"/>
          <p:cNvSpPr>
            <a:spLocks noGrp="1"/>
          </p:cNvSpPr>
          <p:nvPr>
            <p:ph idx="1"/>
          </p:nvPr>
        </p:nvSpPr>
        <p:spPr>
          <a:xfrm>
            <a:off x="212447" y="1095375"/>
            <a:ext cx="4664354" cy="1266825"/>
          </a:xfrm>
        </p:spPr>
        <p:txBody>
          <a:bodyPr>
            <a:normAutofit fontScale="62500" lnSpcReduction="20000"/>
          </a:bodyPr>
          <a:lstStyle/>
          <a:p>
            <a:pPr marL="0" indent="0">
              <a:buNone/>
            </a:pPr>
            <a:r>
              <a:rPr lang="en-US" dirty="0" smtClean="0"/>
              <a:t>The SMP model for this example configures all of the locks and buffers such that they are inner cacheable.  This allows the SMP cores to leverage the coherency hardware to expedite the lock exchanges and buffer exchanges.</a:t>
            </a:r>
            <a:endParaRPr lang="en-US" dirty="0"/>
          </a:p>
        </p:txBody>
      </p:sp>
      <p:sp>
        <p:nvSpPr>
          <p:cNvPr id="3" name="Left Brace 2"/>
          <p:cNvSpPr/>
          <p:nvPr/>
        </p:nvSpPr>
        <p:spPr bwMode="auto">
          <a:xfrm rot="5400000">
            <a:off x="6743700" y="-495301"/>
            <a:ext cx="304800" cy="4038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5943600" y="1078468"/>
            <a:ext cx="1854995" cy="307777"/>
          </a:xfrm>
          <a:prstGeom prst="rect">
            <a:avLst/>
          </a:prstGeom>
          <a:noFill/>
        </p:spPr>
        <p:txBody>
          <a:bodyPr wrap="none" rtlCol="0">
            <a:spAutoFit/>
          </a:bodyPr>
          <a:lstStyle/>
          <a:p>
            <a:r>
              <a:rPr lang="en-US" sz="1400" dirty="0" smtClean="0"/>
              <a:t>Shared Memory Map</a:t>
            </a:r>
            <a:endParaRPr lang="en-US" sz="1400" dirty="0"/>
          </a:p>
        </p:txBody>
      </p:sp>
      <p:sp>
        <p:nvSpPr>
          <p:cNvPr id="40" name="Rectangle 39"/>
          <p:cNvSpPr/>
          <p:nvPr/>
        </p:nvSpPr>
        <p:spPr bwMode="auto">
          <a:xfrm>
            <a:off x="28194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28194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2819400" y="3657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2819400" y="3962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371600" y="3048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Producer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core1</a:t>
            </a:r>
            <a:endParaRPr kumimoji="0" lang="en-US" sz="1800" b="0" i="0" u="none" strike="noStrike" cap="none" normalizeH="0" baseline="0" dirty="0" smtClean="0">
              <a:ln>
                <a:noFill/>
              </a:ln>
              <a:solidFill>
                <a:schemeClr val="tx1"/>
              </a:solidFill>
              <a:effectLst/>
              <a:latin typeface="Arial" charset="0"/>
            </a:endParaRPr>
          </a:p>
        </p:txBody>
      </p:sp>
      <p:sp>
        <p:nvSpPr>
          <p:cNvPr id="42" name="Rectangle 41"/>
          <p:cNvSpPr/>
          <p:nvPr/>
        </p:nvSpPr>
        <p:spPr bwMode="auto">
          <a:xfrm>
            <a:off x="49911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4991100" y="3581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4991100" y="3886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4991100" y="4114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4991100" y="4419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4991100" y="4648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991100" y="2819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49911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4991100" y="4953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49911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49911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4991100" y="5715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0" name="Rectangle 19"/>
          <p:cNvSpPr/>
          <p:nvPr/>
        </p:nvSpPr>
        <p:spPr bwMode="auto">
          <a:xfrm>
            <a:off x="4991100" y="33528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0</a:t>
            </a:r>
            <a:endParaRPr kumimoji="0" lang="en-US" sz="1100" b="0" i="0" u="none"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4991100" y="38862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 </a:t>
            </a:r>
            <a:r>
              <a:rPr kumimoji="0" lang="en-US" sz="1100" b="0" i="0" u="none" strike="noStrike" cap="none" normalizeH="0" baseline="0" dirty="0" smtClean="0">
                <a:ln>
                  <a:noFill/>
                </a:ln>
                <a:solidFill>
                  <a:schemeClr val="tx1"/>
                </a:solidFill>
                <a:effectLst/>
                <a:latin typeface="Arial" charset="0"/>
              </a:rPr>
              <a:t>sync</a:t>
            </a:r>
          </a:p>
        </p:txBody>
      </p:sp>
      <p:sp>
        <p:nvSpPr>
          <p:cNvPr id="29" name="Rectangle 28"/>
          <p:cNvSpPr/>
          <p:nvPr/>
        </p:nvSpPr>
        <p:spPr bwMode="auto">
          <a:xfrm>
            <a:off x="4991100" y="44196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a:t>
            </a:r>
            <a:endParaRPr kumimoji="0" lang="en-US" sz="1100" b="0" i="0" u="none" strike="noStrike" cap="none" normalizeH="0" baseline="0" dirty="0" smtClean="0">
              <a:ln>
                <a:noFill/>
              </a:ln>
              <a:solidFill>
                <a:schemeClr val="tx1"/>
              </a:solidFill>
              <a:effectLst/>
              <a:latin typeface="Arial" charset="0"/>
            </a:endParaRPr>
          </a:p>
        </p:txBody>
      </p:sp>
      <p:sp>
        <p:nvSpPr>
          <p:cNvPr id="51" name="Rectangle 50"/>
          <p:cNvSpPr/>
          <p:nvPr/>
        </p:nvSpPr>
        <p:spPr bwMode="auto">
          <a:xfrm>
            <a:off x="4991100" y="2819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a:t>
            </a:r>
            <a:endParaRPr kumimoji="0" lang="en-US" sz="1100" b="0" i="0" u="none" strike="noStrike" cap="none" normalizeH="0" baseline="0" dirty="0" smtClean="0">
              <a:ln>
                <a:noFill/>
              </a:ln>
              <a:solidFill>
                <a:schemeClr val="tx1"/>
              </a:solidFill>
              <a:effectLst/>
              <a:latin typeface="Arial" charset="0"/>
            </a:endParaRPr>
          </a:p>
        </p:txBody>
      </p:sp>
      <p:sp>
        <p:nvSpPr>
          <p:cNvPr id="54" name="Rectangle 53"/>
          <p:cNvSpPr/>
          <p:nvPr/>
        </p:nvSpPr>
        <p:spPr bwMode="auto">
          <a:xfrm>
            <a:off x="4991100" y="49530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1</a:t>
            </a:r>
            <a:endParaRPr kumimoji="0" lang="en-US" sz="1100" b="0"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4991100" y="5486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 </a:t>
            </a:r>
            <a:r>
              <a:rPr kumimoji="0" lang="en-US" sz="1100" b="0" i="0" u="none" strike="noStrike" cap="none" normalizeH="0" baseline="0" dirty="0" smtClean="0">
                <a:ln>
                  <a:noFill/>
                </a:ln>
                <a:solidFill>
                  <a:schemeClr val="tx1"/>
                </a:solidFill>
                <a:effectLst/>
                <a:latin typeface="Arial" charset="0"/>
              </a:rPr>
              <a:t>sync</a:t>
            </a:r>
          </a:p>
        </p:txBody>
      </p:sp>
    </p:spTree>
    <p:extLst>
      <p:ext uri="{BB962C8B-B14F-4D97-AF65-F5344CB8AC3E}">
        <p14:creationId xmlns:p14="http://schemas.microsoft.com/office/powerpoint/2010/main" val="1544789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8768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Inner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SMP model.</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6</a:t>
            </a:fld>
            <a:endParaRPr lang="en-US" dirty="0"/>
          </a:p>
        </p:txBody>
      </p:sp>
      <p:sp>
        <p:nvSpPr>
          <p:cNvPr id="14" name="Rectangle 13"/>
          <p:cNvSpPr/>
          <p:nvPr/>
        </p:nvSpPr>
        <p:spPr bwMode="auto">
          <a:xfrm>
            <a:off x="76200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62484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Outer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63" name="Rectangle 62"/>
          <p:cNvSpPr/>
          <p:nvPr/>
        </p:nvSpPr>
        <p:spPr bwMode="auto">
          <a:xfrm>
            <a:off x="2819400" y="4572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2819400" y="4876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28194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28194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Rectangle 32"/>
          <p:cNvSpPr/>
          <p:nvPr/>
        </p:nvSpPr>
        <p:spPr bwMode="auto">
          <a:xfrm>
            <a:off x="1371600" y="4572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Consumer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core0</a:t>
            </a:r>
            <a:endParaRPr kumimoji="0" lang="en-US" sz="1800" b="0" i="0" u="none" strike="noStrike" cap="none" normalizeH="0" baseline="0" dirty="0" smtClean="0">
              <a:ln>
                <a:noFill/>
              </a:ln>
              <a:solidFill>
                <a:schemeClr val="tx1"/>
              </a:solidFill>
              <a:effectLst/>
              <a:latin typeface="Arial" charset="0"/>
            </a:endParaRPr>
          </a:p>
        </p:txBody>
      </p:sp>
      <p:sp>
        <p:nvSpPr>
          <p:cNvPr id="92" name="Content Placeholder 2"/>
          <p:cNvSpPr>
            <a:spLocks noGrp="1"/>
          </p:cNvSpPr>
          <p:nvPr>
            <p:ph idx="1"/>
          </p:nvPr>
        </p:nvSpPr>
        <p:spPr>
          <a:xfrm>
            <a:off x="212447" y="1095375"/>
            <a:ext cx="4664354" cy="1266825"/>
          </a:xfrm>
        </p:spPr>
        <p:txBody>
          <a:bodyPr>
            <a:normAutofit fontScale="40000" lnSpcReduction="20000"/>
          </a:bodyPr>
          <a:lstStyle/>
          <a:p>
            <a:pPr marL="0" indent="0">
              <a:buNone/>
            </a:pPr>
            <a:r>
              <a:rPr lang="en-US" dirty="0" smtClean="0"/>
              <a:t>The relationship of the locks and buffers are as follows.  Buffer 0 is owned by the thread that holds Lock 0 and Buffer 1 is owned by the thread that holds Lock 1.  When a thread is finished with a buffer it must first acquire the sync lock before releasing the buffer lock.  This ensures that each thread is holding at least one lock and prevents the other thread from sequencing past it.  When a thread is holding the sync lock for one buffer it can then attempt to acquire the buffer lock for the next buffer.  The slides that follow illustrate this sequencing.</a:t>
            </a:r>
            <a:endParaRPr lang="en-US" dirty="0"/>
          </a:p>
        </p:txBody>
      </p:sp>
      <p:sp>
        <p:nvSpPr>
          <p:cNvPr id="3" name="Left Brace 2"/>
          <p:cNvSpPr/>
          <p:nvPr/>
        </p:nvSpPr>
        <p:spPr bwMode="auto">
          <a:xfrm rot="5400000">
            <a:off x="6743700" y="-495301"/>
            <a:ext cx="304800" cy="4038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5943600" y="1078468"/>
            <a:ext cx="1854995" cy="307777"/>
          </a:xfrm>
          <a:prstGeom prst="rect">
            <a:avLst/>
          </a:prstGeom>
          <a:noFill/>
        </p:spPr>
        <p:txBody>
          <a:bodyPr wrap="none" rtlCol="0">
            <a:spAutoFit/>
          </a:bodyPr>
          <a:lstStyle/>
          <a:p>
            <a:r>
              <a:rPr lang="en-US" sz="1400" dirty="0" smtClean="0"/>
              <a:t>Shared Memory Map</a:t>
            </a:r>
            <a:endParaRPr lang="en-US" sz="1400" dirty="0"/>
          </a:p>
        </p:txBody>
      </p:sp>
      <p:sp>
        <p:nvSpPr>
          <p:cNvPr id="40" name="Rectangle 39"/>
          <p:cNvSpPr/>
          <p:nvPr/>
        </p:nvSpPr>
        <p:spPr bwMode="auto">
          <a:xfrm>
            <a:off x="28194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28194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2819400" y="3657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2819400" y="3962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371600" y="3048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Producer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core1</a:t>
            </a:r>
            <a:endParaRPr kumimoji="0" lang="en-US" sz="1800" b="0" i="0" u="none" strike="noStrike" cap="none" normalizeH="0" baseline="0" dirty="0" smtClean="0">
              <a:ln>
                <a:noFill/>
              </a:ln>
              <a:solidFill>
                <a:schemeClr val="tx1"/>
              </a:solidFill>
              <a:effectLst/>
              <a:latin typeface="Arial" charset="0"/>
            </a:endParaRPr>
          </a:p>
        </p:txBody>
      </p:sp>
      <p:sp>
        <p:nvSpPr>
          <p:cNvPr id="42" name="Rectangle 41"/>
          <p:cNvSpPr/>
          <p:nvPr/>
        </p:nvSpPr>
        <p:spPr bwMode="auto">
          <a:xfrm>
            <a:off x="49911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4991100" y="3581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4991100" y="3886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4991100" y="4114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4991100" y="4419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4991100" y="4648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991100" y="2819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49911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4991100" y="4953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49911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49911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4991100" y="5715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0" name="Rectangle 19"/>
          <p:cNvSpPr/>
          <p:nvPr/>
        </p:nvSpPr>
        <p:spPr bwMode="auto">
          <a:xfrm>
            <a:off x="4991100" y="33528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0</a:t>
            </a:r>
            <a:endParaRPr kumimoji="0" lang="en-US" sz="1100" b="0" i="0" u="none"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4991100" y="38862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 </a:t>
            </a:r>
            <a:r>
              <a:rPr kumimoji="0" lang="en-US" sz="1100" b="0" i="0" u="none" strike="noStrike" cap="none" normalizeH="0" baseline="0" dirty="0" smtClean="0">
                <a:ln>
                  <a:noFill/>
                </a:ln>
                <a:solidFill>
                  <a:schemeClr val="tx1"/>
                </a:solidFill>
                <a:effectLst/>
                <a:latin typeface="Arial" charset="0"/>
              </a:rPr>
              <a:t>sync</a:t>
            </a:r>
          </a:p>
        </p:txBody>
      </p:sp>
      <p:sp>
        <p:nvSpPr>
          <p:cNvPr id="29" name="Rectangle 28"/>
          <p:cNvSpPr/>
          <p:nvPr/>
        </p:nvSpPr>
        <p:spPr bwMode="auto">
          <a:xfrm>
            <a:off x="4991100" y="44196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a:t>
            </a:r>
            <a:endParaRPr kumimoji="0" lang="en-US" sz="1100" b="0" i="0" u="none" strike="noStrike" cap="none" normalizeH="0" baseline="0" dirty="0" smtClean="0">
              <a:ln>
                <a:noFill/>
              </a:ln>
              <a:solidFill>
                <a:schemeClr val="tx1"/>
              </a:solidFill>
              <a:effectLst/>
              <a:latin typeface="Arial" charset="0"/>
            </a:endParaRPr>
          </a:p>
        </p:txBody>
      </p:sp>
      <p:sp>
        <p:nvSpPr>
          <p:cNvPr id="51" name="Rectangle 50"/>
          <p:cNvSpPr/>
          <p:nvPr/>
        </p:nvSpPr>
        <p:spPr bwMode="auto">
          <a:xfrm>
            <a:off x="4991100" y="2819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a:t>
            </a:r>
            <a:endParaRPr kumimoji="0" lang="en-US" sz="1100" b="0" i="0" u="none" strike="noStrike" cap="none" normalizeH="0" baseline="0" dirty="0" smtClean="0">
              <a:ln>
                <a:noFill/>
              </a:ln>
              <a:solidFill>
                <a:schemeClr val="tx1"/>
              </a:solidFill>
              <a:effectLst/>
              <a:latin typeface="Arial" charset="0"/>
            </a:endParaRPr>
          </a:p>
        </p:txBody>
      </p:sp>
      <p:sp>
        <p:nvSpPr>
          <p:cNvPr id="54" name="Rectangle 53"/>
          <p:cNvSpPr/>
          <p:nvPr/>
        </p:nvSpPr>
        <p:spPr bwMode="auto">
          <a:xfrm>
            <a:off x="4991100" y="49530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1</a:t>
            </a:r>
            <a:endParaRPr kumimoji="0" lang="en-US" sz="1100" b="0"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4991100" y="5486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 </a:t>
            </a:r>
            <a:r>
              <a:rPr kumimoji="0" lang="en-US" sz="1100" b="0" i="0" u="none" strike="noStrike" cap="none" normalizeH="0" baseline="0" dirty="0" smtClean="0">
                <a:ln>
                  <a:noFill/>
                </a:ln>
                <a:solidFill>
                  <a:schemeClr val="tx1"/>
                </a:solidFill>
                <a:effectLst/>
                <a:latin typeface="Arial" charset="0"/>
              </a:rPr>
              <a:t>sync</a:t>
            </a:r>
          </a:p>
        </p:txBody>
      </p:sp>
    </p:spTree>
    <p:extLst>
      <p:ext uri="{BB962C8B-B14F-4D97-AF65-F5344CB8AC3E}">
        <p14:creationId xmlns:p14="http://schemas.microsoft.com/office/powerpoint/2010/main" val="180586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8768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Inner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SMP model.</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7</a:t>
            </a:fld>
            <a:endParaRPr lang="en-US" dirty="0"/>
          </a:p>
        </p:txBody>
      </p:sp>
      <p:sp>
        <p:nvSpPr>
          <p:cNvPr id="14" name="Rectangle 13"/>
          <p:cNvSpPr/>
          <p:nvPr/>
        </p:nvSpPr>
        <p:spPr bwMode="auto">
          <a:xfrm>
            <a:off x="76200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62484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Outer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cxnSp>
        <p:nvCxnSpPr>
          <p:cNvPr id="12" name="Straight Arrow Connector 11"/>
          <p:cNvCxnSpPr>
            <a:stCxn id="69" idx="3"/>
            <a:endCxn id="56" idx="1"/>
          </p:cNvCxnSpPr>
          <p:nvPr/>
        </p:nvCxnSpPr>
        <p:spPr bwMode="auto">
          <a:xfrm>
            <a:off x="2971800" y="5562600"/>
            <a:ext cx="2019300" cy="2286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sp>
        <p:nvSpPr>
          <p:cNvPr id="63" name="Rectangle 62"/>
          <p:cNvSpPr/>
          <p:nvPr/>
        </p:nvSpPr>
        <p:spPr bwMode="auto">
          <a:xfrm>
            <a:off x="2819400" y="4572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2819400" y="4876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28194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28194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Rectangle 32"/>
          <p:cNvSpPr/>
          <p:nvPr/>
        </p:nvSpPr>
        <p:spPr bwMode="auto">
          <a:xfrm>
            <a:off x="1371600" y="4572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Consumer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core0</a:t>
            </a:r>
            <a:endParaRPr kumimoji="0" lang="en-US" sz="1800" b="0" i="0" u="none" strike="noStrike" cap="none" normalizeH="0" baseline="0" dirty="0" smtClean="0">
              <a:ln>
                <a:noFill/>
              </a:ln>
              <a:solidFill>
                <a:schemeClr val="tx1"/>
              </a:solidFill>
              <a:effectLst/>
              <a:latin typeface="Arial" charset="0"/>
            </a:endParaRPr>
          </a:p>
        </p:txBody>
      </p:sp>
      <p:sp>
        <p:nvSpPr>
          <p:cNvPr id="92" name="Content Placeholder 2"/>
          <p:cNvSpPr>
            <a:spLocks noGrp="1"/>
          </p:cNvSpPr>
          <p:nvPr>
            <p:ph idx="1"/>
          </p:nvPr>
        </p:nvSpPr>
        <p:spPr>
          <a:xfrm>
            <a:off x="212447" y="1095375"/>
            <a:ext cx="4664354" cy="1266825"/>
          </a:xfrm>
        </p:spPr>
        <p:txBody>
          <a:bodyPr>
            <a:normAutofit fontScale="55000" lnSpcReduction="20000"/>
          </a:bodyPr>
          <a:lstStyle/>
          <a:p>
            <a:pPr marL="0" indent="0">
              <a:buNone/>
            </a:pPr>
            <a:r>
              <a:rPr lang="en-US" dirty="0" smtClean="0"/>
              <a:t>The threads are initialized very carefully using an additional lock not shown in this diagram.  The consumer thread acquires Lock 1 sync and the producer thread acquires Lock 0.  Each thread must always be holding one lock so that the other thread cannot pass it during the buffer exchanges.</a:t>
            </a:r>
            <a:endParaRPr lang="en-US" dirty="0"/>
          </a:p>
        </p:txBody>
      </p:sp>
      <p:sp>
        <p:nvSpPr>
          <p:cNvPr id="3" name="Left Brace 2"/>
          <p:cNvSpPr/>
          <p:nvPr/>
        </p:nvSpPr>
        <p:spPr bwMode="auto">
          <a:xfrm rot="5400000">
            <a:off x="6743700" y="-495301"/>
            <a:ext cx="304800" cy="4038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5943600" y="1078468"/>
            <a:ext cx="1854995" cy="307777"/>
          </a:xfrm>
          <a:prstGeom prst="rect">
            <a:avLst/>
          </a:prstGeom>
          <a:noFill/>
        </p:spPr>
        <p:txBody>
          <a:bodyPr wrap="none" rtlCol="0">
            <a:spAutoFit/>
          </a:bodyPr>
          <a:lstStyle/>
          <a:p>
            <a:r>
              <a:rPr lang="en-US" sz="1400" dirty="0" smtClean="0"/>
              <a:t>Shared Memory Map</a:t>
            </a:r>
            <a:endParaRPr lang="en-US" sz="1400" dirty="0"/>
          </a:p>
        </p:txBody>
      </p:sp>
      <p:sp>
        <p:nvSpPr>
          <p:cNvPr id="40" name="Rectangle 39"/>
          <p:cNvSpPr/>
          <p:nvPr/>
        </p:nvSpPr>
        <p:spPr bwMode="auto">
          <a:xfrm>
            <a:off x="28194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28194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2819400" y="3657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2819400" y="3962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371600" y="3048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Producer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core1</a:t>
            </a:r>
            <a:endParaRPr kumimoji="0" lang="en-US" sz="1800" b="0" i="0" u="none" strike="noStrike" cap="none" normalizeH="0" baseline="0" dirty="0" smtClean="0">
              <a:ln>
                <a:noFill/>
              </a:ln>
              <a:solidFill>
                <a:schemeClr val="tx1"/>
              </a:solidFill>
              <a:effectLst/>
              <a:latin typeface="Arial" charset="0"/>
            </a:endParaRPr>
          </a:p>
        </p:txBody>
      </p:sp>
      <p:sp>
        <p:nvSpPr>
          <p:cNvPr id="42" name="Rectangle 41"/>
          <p:cNvSpPr/>
          <p:nvPr/>
        </p:nvSpPr>
        <p:spPr bwMode="auto">
          <a:xfrm>
            <a:off x="49911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4991100" y="3581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4991100" y="3886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4991100" y="4114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4991100" y="4419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4991100" y="4648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991100" y="2819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49911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4991100" y="4953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49911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49911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4991100" y="5715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62" name="Straight Arrow Connector 61"/>
          <p:cNvCxnSpPr>
            <a:stCxn id="40" idx="3"/>
            <a:endCxn id="47" idx="1"/>
          </p:cNvCxnSpPr>
          <p:nvPr/>
        </p:nvCxnSpPr>
        <p:spPr bwMode="auto">
          <a:xfrm flipV="1">
            <a:off x="2971800" y="2895600"/>
            <a:ext cx="2019300" cy="2286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sp>
        <p:nvSpPr>
          <p:cNvPr id="20" name="Rectangle 19"/>
          <p:cNvSpPr/>
          <p:nvPr/>
        </p:nvSpPr>
        <p:spPr bwMode="auto">
          <a:xfrm>
            <a:off x="4991100" y="33528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0</a:t>
            </a:r>
            <a:endParaRPr kumimoji="0" lang="en-US" sz="1100" b="0" i="0" u="none"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4991100" y="38862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 </a:t>
            </a:r>
            <a:r>
              <a:rPr kumimoji="0" lang="en-US" sz="1100" b="0" i="0" u="none" strike="noStrike" cap="none" normalizeH="0" baseline="0" dirty="0" smtClean="0">
                <a:ln>
                  <a:noFill/>
                </a:ln>
                <a:solidFill>
                  <a:schemeClr val="tx1"/>
                </a:solidFill>
                <a:effectLst/>
                <a:latin typeface="Arial" charset="0"/>
              </a:rPr>
              <a:t>sync</a:t>
            </a:r>
          </a:p>
        </p:txBody>
      </p:sp>
      <p:sp>
        <p:nvSpPr>
          <p:cNvPr id="29" name="Rectangle 28"/>
          <p:cNvSpPr/>
          <p:nvPr/>
        </p:nvSpPr>
        <p:spPr bwMode="auto">
          <a:xfrm>
            <a:off x="4991100" y="44196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a:t>
            </a:r>
            <a:endParaRPr kumimoji="0" lang="en-US" sz="1100" b="0" i="0" u="none" strike="noStrike" cap="none" normalizeH="0" baseline="0" dirty="0" smtClean="0">
              <a:ln>
                <a:noFill/>
              </a:ln>
              <a:solidFill>
                <a:schemeClr val="tx1"/>
              </a:solidFill>
              <a:effectLst/>
              <a:latin typeface="Arial" charset="0"/>
            </a:endParaRPr>
          </a:p>
        </p:txBody>
      </p:sp>
      <p:sp>
        <p:nvSpPr>
          <p:cNvPr id="51" name="Rectangle 50"/>
          <p:cNvSpPr/>
          <p:nvPr/>
        </p:nvSpPr>
        <p:spPr bwMode="auto">
          <a:xfrm>
            <a:off x="4991100" y="2819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a:t>
            </a:r>
            <a:endParaRPr kumimoji="0" lang="en-US" sz="1100" b="0" i="0" u="none" strike="noStrike" cap="none" normalizeH="0" baseline="0" dirty="0" smtClean="0">
              <a:ln>
                <a:noFill/>
              </a:ln>
              <a:solidFill>
                <a:schemeClr val="tx1"/>
              </a:solidFill>
              <a:effectLst/>
              <a:latin typeface="Arial" charset="0"/>
            </a:endParaRPr>
          </a:p>
        </p:txBody>
      </p:sp>
      <p:sp>
        <p:nvSpPr>
          <p:cNvPr id="54" name="Rectangle 53"/>
          <p:cNvSpPr/>
          <p:nvPr/>
        </p:nvSpPr>
        <p:spPr bwMode="auto">
          <a:xfrm>
            <a:off x="4991100" y="49530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1</a:t>
            </a:r>
            <a:endParaRPr kumimoji="0" lang="en-US" sz="1100" b="0"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4991100" y="5486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 </a:t>
            </a:r>
            <a:r>
              <a:rPr kumimoji="0" lang="en-US" sz="1100" b="0" i="0" u="none" strike="noStrike" cap="none" normalizeH="0" baseline="0" dirty="0" smtClean="0">
                <a:ln>
                  <a:noFill/>
                </a:ln>
                <a:solidFill>
                  <a:schemeClr val="tx1"/>
                </a:solidFill>
                <a:effectLst/>
                <a:latin typeface="Arial" charset="0"/>
              </a:rPr>
              <a:t>sync</a:t>
            </a:r>
          </a:p>
        </p:txBody>
      </p:sp>
    </p:spTree>
    <p:extLst>
      <p:ext uri="{BB962C8B-B14F-4D97-AF65-F5344CB8AC3E}">
        <p14:creationId xmlns:p14="http://schemas.microsoft.com/office/powerpoint/2010/main" val="90347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8768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Inner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SMP model.</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8</a:t>
            </a:fld>
            <a:endParaRPr lang="en-US" dirty="0"/>
          </a:p>
        </p:txBody>
      </p:sp>
      <p:sp>
        <p:nvSpPr>
          <p:cNvPr id="14" name="Rectangle 13"/>
          <p:cNvSpPr/>
          <p:nvPr/>
        </p:nvSpPr>
        <p:spPr bwMode="auto">
          <a:xfrm>
            <a:off x="76200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62484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Outer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cxnSp>
        <p:nvCxnSpPr>
          <p:cNvPr id="12" name="Straight Arrow Connector 11"/>
          <p:cNvCxnSpPr>
            <a:stCxn id="69" idx="3"/>
            <a:endCxn id="56" idx="1"/>
          </p:cNvCxnSpPr>
          <p:nvPr/>
        </p:nvCxnSpPr>
        <p:spPr bwMode="auto">
          <a:xfrm>
            <a:off x="2971800" y="5562600"/>
            <a:ext cx="2019300" cy="2286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sp>
        <p:nvSpPr>
          <p:cNvPr id="63" name="Rectangle 62"/>
          <p:cNvSpPr/>
          <p:nvPr/>
        </p:nvSpPr>
        <p:spPr bwMode="auto">
          <a:xfrm>
            <a:off x="2819400" y="4572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2819400" y="4876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28194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28194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Rectangle 32"/>
          <p:cNvSpPr/>
          <p:nvPr/>
        </p:nvSpPr>
        <p:spPr bwMode="auto">
          <a:xfrm>
            <a:off x="1371600" y="4572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Consumer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core0</a:t>
            </a:r>
            <a:endParaRPr kumimoji="0" lang="en-US" sz="1800" b="0" i="0" u="none" strike="noStrike" cap="none" normalizeH="0" baseline="0" dirty="0" smtClean="0">
              <a:ln>
                <a:noFill/>
              </a:ln>
              <a:solidFill>
                <a:schemeClr val="tx1"/>
              </a:solidFill>
              <a:effectLst/>
              <a:latin typeface="Arial" charset="0"/>
            </a:endParaRPr>
          </a:p>
        </p:txBody>
      </p:sp>
      <p:sp>
        <p:nvSpPr>
          <p:cNvPr id="92" name="Content Placeholder 2"/>
          <p:cNvSpPr>
            <a:spLocks noGrp="1"/>
          </p:cNvSpPr>
          <p:nvPr>
            <p:ph idx="1"/>
          </p:nvPr>
        </p:nvSpPr>
        <p:spPr>
          <a:xfrm>
            <a:off x="212447" y="1095375"/>
            <a:ext cx="4664354" cy="1266825"/>
          </a:xfrm>
        </p:spPr>
        <p:txBody>
          <a:bodyPr>
            <a:normAutofit fontScale="62500" lnSpcReduction="20000"/>
          </a:bodyPr>
          <a:lstStyle/>
          <a:p>
            <a:pPr marL="0" indent="0">
              <a:buNone/>
            </a:pPr>
            <a:r>
              <a:rPr lang="en-US" dirty="0" smtClean="0"/>
              <a:t>Once the threads are initialized and holding their lock the processing sequence can begin.  Since the producer thread holds Lock 0 it can now write into Buffer 0.  The consumer thread continuously attempts to acquire Lock 0.</a:t>
            </a:r>
            <a:endParaRPr lang="en-US" dirty="0"/>
          </a:p>
        </p:txBody>
      </p:sp>
      <p:sp>
        <p:nvSpPr>
          <p:cNvPr id="3" name="Left Brace 2"/>
          <p:cNvSpPr/>
          <p:nvPr/>
        </p:nvSpPr>
        <p:spPr bwMode="auto">
          <a:xfrm rot="5400000">
            <a:off x="6743700" y="-495301"/>
            <a:ext cx="304800" cy="4038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5943600" y="1078468"/>
            <a:ext cx="1854995" cy="307777"/>
          </a:xfrm>
          <a:prstGeom prst="rect">
            <a:avLst/>
          </a:prstGeom>
          <a:noFill/>
        </p:spPr>
        <p:txBody>
          <a:bodyPr wrap="none" rtlCol="0">
            <a:spAutoFit/>
          </a:bodyPr>
          <a:lstStyle/>
          <a:p>
            <a:r>
              <a:rPr lang="en-US" sz="1400" dirty="0" smtClean="0"/>
              <a:t>Shared Memory Map</a:t>
            </a:r>
            <a:endParaRPr lang="en-US" sz="1400" dirty="0"/>
          </a:p>
        </p:txBody>
      </p:sp>
      <p:sp>
        <p:nvSpPr>
          <p:cNvPr id="40" name="Rectangle 39"/>
          <p:cNvSpPr/>
          <p:nvPr/>
        </p:nvSpPr>
        <p:spPr bwMode="auto">
          <a:xfrm>
            <a:off x="28194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28194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2819400" y="3657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2819400" y="3962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371600" y="3048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Producer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core1</a:t>
            </a:r>
            <a:endParaRPr kumimoji="0" lang="en-US" sz="1800" b="0" i="0" u="none" strike="noStrike" cap="none" normalizeH="0" baseline="0" dirty="0" smtClean="0">
              <a:ln>
                <a:noFill/>
              </a:ln>
              <a:solidFill>
                <a:schemeClr val="tx1"/>
              </a:solidFill>
              <a:effectLst/>
              <a:latin typeface="Arial" charset="0"/>
            </a:endParaRPr>
          </a:p>
        </p:txBody>
      </p:sp>
      <p:sp>
        <p:nvSpPr>
          <p:cNvPr id="42" name="Rectangle 41"/>
          <p:cNvSpPr/>
          <p:nvPr/>
        </p:nvSpPr>
        <p:spPr bwMode="auto">
          <a:xfrm>
            <a:off x="49911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4991100" y="3581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4991100" y="3886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4991100" y="4114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4991100" y="4419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4991100" y="4648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991100" y="2819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49911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4991100" y="4953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49911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49911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4991100" y="5715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62" name="Straight Arrow Connector 61"/>
          <p:cNvCxnSpPr>
            <a:stCxn id="40" idx="3"/>
            <a:endCxn id="47" idx="1"/>
          </p:cNvCxnSpPr>
          <p:nvPr/>
        </p:nvCxnSpPr>
        <p:spPr bwMode="auto">
          <a:xfrm flipV="1">
            <a:off x="2971800" y="2895600"/>
            <a:ext cx="2019300" cy="2286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58" name="Straight Arrow Connector 57"/>
          <p:cNvCxnSpPr>
            <a:stCxn id="41" idx="3"/>
            <a:endCxn id="20" idx="1"/>
          </p:cNvCxnSpPr>
          <p:nvPr/>
        </p:nvCxnSpPr>
        <p:spPr bwMode="auto">
          <a:xfrm>
            <a:off x="2971800" y="3429000"/>
            <a:ext cx="2019300" cy="1143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61" name="Straight Arrow Connector 60"/>
          <p:cNvCxnSpPr>
            <a:stCxn id="63" idx="3"/>
            <a:endCxn id="50" idx="1"/>
          </p:cNvCxnSpPr>
          <p:nvPr/>
        </p:nvCxnSpPr>
        <p:spPr bwMode="auto">
          <a:xfrm flipV="1">
            <a:off x="2971800" y="3124200"/>
            <a:ext cx="2019300" cy="15240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0" name="Rectangle 19"/>
          <p:cNvSpPr/>
          <p:nvPr/>
        </p:nvSpPr>
        <p:spPr bwMode="auto">
          <a:xfrm>
            <a:off x="4991100" y="33528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0</a:t>
            </a:r>
            <a:endParaRPr kumimoji="0" lang="en-US" sz="1100" b="0" i="0" u="none"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4991100" y="38862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 </a:t>
            </a:r>
            <a:r>
              <a:rPr kumimoji="0" lang="en-US" sz="1100" b="0" i="0" u="none" strike="noStrike" cap="none" normalizeH="0" baseline="0" dirty="0" smtClean="0">
                <a:ln>
                  <a:noFill/>
                </a:ln>
                <a:solidFill>
                  <a:schemeClr val="tx1"/>
                </a:solidFill>
                <a:effectLst/>
                <a:latin typeface="Arial" charset="0"/>
              </a:rPr>
              <a:t>sync</a:t>
            </a:r>
          </a:p>
        </p:txBody>
      </p:sp>
      <p:sp>
        <p:nvSpPr>
          <p:cNvPr id="29" name="Rectangle 28"/>
          <p:cNvSpPr/>
          <p:nvPr/>
        </p:nvSpPr>
        <p:spPr bwMode="auto">
          <a:xfrm>
            <a:off x="4991100" y="44196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a:t>
            </a:r>
            <a:endParaRPr kumimoji="0" lang="en-US" sz="1100" b="0" i="0" u="none" strike="noStrike" cap="none" normalizeH="0" baseline="0" dirty="0" smtClean="0">
              <a:ln>
                <a:noFill/>
              </a:ln>
              <a:solidFill>
                <a:schemeClr val="tx1"/>
              </a:solidFill>
              <a:effectLst/>
              <a:latin typeface="Arial" charset="0"/>
            </a:endParaRPr>
          </a:p>
        </p:txBody>
      </p:sp>
      <p:sp>
        <p:nvSpPr>
          <p:cNvPr id="51" name="Rectangle 50"/>
          <p:cNvSpPr/>
          <p:nvPr/>
        </p:nvSpPr>
        <p:spPr bwMode="auto">
          <a:xfrm>
            <a:off x="4991100" y="2819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a:t>
            </a:r>
            <a:endParaRPr kumimoji="0" lang="en-US" sz="1100" b="0" i="0" u="none" strike="noStrike" cap="none" normalizeH="0" baseline="0" dirty="0" smtClean="0">
              <a:ln>
                <a:noFill/>
              </a:ln>
              <a:solidFill>
                <a:schemeClr val="tx1"/>
              </a:solidFill>
              <a:effectLst/>
              <a:latin typeface="Arial" charset="0"/>
            </a:endParaRPr>
          </a:p>
        </p:txBody>
      </p:sp>
      <p:sp>
        <p:nvSpPr>
          <p:cNvPr id="54" name="Rectangle 53"/>
          <p:cNvSpPr/>
          <p:nvPr/>
        </p:nvSpPr>
        <p:spPr bwMode="auto">
          <a:xfrm>
            <a:off x="4991100" y="49530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1</a:t>
            </a:r>
            <a:endParaRPr kumimoji="0" lang="en-US" sz="1100" b="0"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4991100" y="5486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 </a:t>
            </a:r>
            <a:r>
              <a:rPr kumimoji="0" lang="en-US" sz="1100" b="0" i="0" u="none" strike="noStrike" cap="none" normalizeH="0" baseline="0" dirty="0" smtClean="0">
                <a:ln>
                  <a:noFill/>
                </a:ln>
                <a:solidFill>
                  <a:schemeClr val="tx1"/>
                </a:solidFill>
                <a:effectLst/>
                <a:latin typeface="Arial" charset="0"/>
              </a:rPr>
              <a:t>sync</a:t>
            </a:r>
          </a:p>
        </p:txBody>
      </p:sp>
    </p:spTree>
    <p:extLst>
      <p:ext uri="{BB962C8B-B14F-4D97-AF65-F5344CB8AC3E}">
        <p14:creationId xmlns:p14="http://schemas.microsoft.com/office/powerpoint/2010/main" val="155725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8768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Inner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SMP model.</a:t>
            </a:r>
            <a:endParaRPr lang="en-US" dirty="0"/>
          </a:p>
        </p:txBody>
      </p:sp>
      <p:sp>
        <p:nvSpPr>
          <p:cNvPr id="4" name="Slide Number Placeholder 3"/>
          <p:cNvSpPr>
            <a:spLocks noGrp="1"/>
          </p:cNvSpPr>
          <p:nvPr>
            <p:ph type="sldNum" sz="quarter" idx="10"/>
          </p:nvPr>
        </p:nvSpPr>
        <p:spPr/>
        <p:txBody>
          <a:bodyPr/>
          <a:lstStyle/>
          <a:p>
            <a:pPr>
              <a:defRPr/>
            </a:pPr>
            <a:fld id="{29BD3633-7A79-4899-981C-57CF7336BC8A}" type="slidenum">
              <a:rPr lang="en-US" smtClean="0"/>
              <a:pPr>
                <a:defRPr/>
              </a:pPr>
              <a:t>9</a:t>
            </a:fld>
            <a:endParaRPr lang="en-US" dirty="0"/>
          </a:p>
        </p:txBody>
      </p:sp>
      <p:sp>
        <p:nvSpPr>
          <p:cNvPr id="14" name="Rectangle 13"/>
          <p:cNvSpPr/>
          <p:nvPr/>
        </p:nvSpPr>
        <p:spPr bwMode="auto">
          <a:xfrm>
            <a:off x="76200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6248400" y="1752600"/>
            <a:ext cx="1295400" cy="4267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Outer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Cacheable</a:t>
            </a:r>
            <a:endParaRPr kumimoji="0" lang="en-US" sz="1800" b="0" i="0" u="none" strike="noStrike" cap="none" normalizeH="0" baseline="0" dirty="0" smtClean="0">
              <a:ln>
                <a:noFill/>
              </a:ln>
              <a:solidFill>
                <a:schemeClr val="tx1"/>
              </a:solidFill>
              <a:effectLst/>
              <a:latin typeface="Arial" charset="0"/>
            </a:endParaRPr>
          </a:p>
        </p:txBody>
      </p:sp>
      <p:cxnSp>
        <p:nvCxnSpPr>
          <p:cNvPr id="12" name="Straight Arrow Connector 11"/>
          <p:cNvCxnSpPr>
            <a:stCxn id="69" idx="3"/>
            <a:endCxn id="56" idx="1"/>
          </p:cNvCxnSpPr>
          <p:nvPr/>
        </p:nvCxnSpPr>
        <p:spPr bwMode="auto">
          <a:xfrm>
            <a:off x="2971800" y="5562600"/>
            <a:ext cx="2019300" cy="2286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sp>
        <p:nvSpPr>
          <p:cNvPr id="63" name="Rectangle 62"/>
          <p:cNvSpPr/>
          <p:nvPr/>
        </p:nvSpPr>
        <p:spPr bwMode="auto">
          <a:xfrm>
            <a:off x="2819400" y="4572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2819400" y="4876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28194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28194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Rectangle 32"/>
          <p:cNvSpPr/>
          <p:nvPr/>
        </p:nvSpPr>
        <p:spPr bwMode="auto">
          <a:xfrm>
            <a:off x="1371600" y="4572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Consumer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core0</a:t>
            </a:r>
            <a:endParaRPr kumimoji="0" lang="en-US" sz="1800" b="0" i="0" u="none" strike="noStrike" cap="none" normalizeH="0" baseline="0" dirty="0" smtClean="0">
              <a:ln>
                <a:noFill/>
              </a:ln>
              <a:solidFill>
                <a:schemeClr val="tx1"/>
              </a:solidFill>
              <a:effectLst/>
              <a:latin typeface="Arial" charset="0"/>
            </a:endParaRPr>
          </a:p>
        </p:txBody>
      </p:sp>
      <p:sp>
        <p:nvSpPr>
          <p:cNvPr id="92" name="Content Placeholder 2"/>
          <p:cNvSpPr>
            <a:spLocks noGrp="1"/>
          </p:cNvSpPr>
          <p:nvPr>
            <p:ph idx="1"/>
          </p:nvPr>
        </p:nvSpPr>
        <p:spPr>
          <a:xfrm>
            <a:off x="212447" y="1095375"/>
            <a:ext cx="4664354" cy="1266825"/>
          </a:xfrm>
        </p:spPr>
        <p:txBody>
          <a:bodyPr>
            <a:normAutofit fontScale="92500" lnSpcReduction="20000"/>
          </a:bodyPr>
          <a:lstStyle/>
          <a:p>
            <a:pPr marL="0" indent="0">
              <a:buNone/>
            </a:pPr>
            <a:r>
              <a:rPr lang="en-US" dirty="0" smtClean="0"/>
              <a:t>When the producer thread has completed its work on Buffer 0 it then attempts to acquire Lock 0 sync.</a:t>
            </a:r>
            <a:endParaRPr lang="en-US" dirty="0"/>
          </a:p>
        </p:txBody>
      </p:sp>
      <p:sp>
        <p:nvSpPr>
          <p:cNvPr id="3" name="Left Brace 2"/>
          <p:cNvSpPr/>
          <p:nvPr/>
        </p:nvSpPr>
        <p:spPr bwMode="auto">
          <a:xfrm rot="5400000">
            <a:off x="6743700" y="-495301"/>
            <a:ext cx="304800" cy="4038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5943600" y="1078468"/>
            <a:ext cx="1854995" cy="307777"/>
          </a:xfrm>
          <a:prstGeom prst="rect">
            <a:avLst/>
          </a:prstGeom>
          <a:noFill/>
        </p:spPr>
        <p:txBody>
          <a:bodyPr wrap="none" rtlCol="0">
            <a:spAutoFit/>
          </a:bodyPr>
          <a:lstStyle/>
          <a:p>
            <a:r>
              <a:rPr lang="en-US" sz="1400" dirty="0" smtClean="0"/>
              <a:t>Shared Memory Map</a:t>
            </a:r>
            <a:endParaRPr lang="en-US" sz="1400" dirty="0"/>
          </a:p>
        </p:txBody>
      </p:sp>
      <p:sp>
        <p:nvSpPr>
          <p:cNvPr id="40" name="Rectangle 39"/>
          <p:cNvSpPr/>
          <p:nvPr/>
        </p:nvSpPr>
        <p:spPr bwMode="auto">
          <a:xfrm>
            <a:off x="28194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28194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2819400" y="3657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Rectangle 44"/>
          <p:cNvSpPr/>
          <p:nvPr/>
        </p:nvSpPr>
        <p:spPr bwMode="auto">
          <a:xfrm>
            <a:off x="2819400" y="3962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6" name="Rectangle 45"/>
          <p:cNvSpPr/>
          <p:nvPr/>
        </p:nvSpPr>
        <p:spPr bwMode="auto">
          <a:xfrm>
            <a:off x="1371600" y="3048000"/>
            <a:ext cx="16002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Producer</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Arial" charset="0"/>
              </a:rPr>
              <a:t>core1</a:t>
            </a:r>
            <a:endParaRPr kumimoji="0" lang="en-US" sz="1800" b="0" i="0" u="none" strike="noStrike" cap="none" normalizeH="0" baseline="0" dirty="0" smtClean="0">
              <a:ln>
                <a:noFill/>
              </a:ln>
              <a:solidFill>
                <a:schemeClr val="tx1"/>
              </a:solidFill>
              <a:effectLst/>
              <a:latin typeface="Arial" charset="0"/>
            </a:endParaRPr>
          </a:p>
        </p:txBody>
      </p:sp>
      <p:sp>
        <p:nvSpPr>
          <p:cNvPr id="42" name="Rectangle 41"/>
          <p:cNvSpPr/>
          <p:nvPr/>
        </p:nvSpPr>
        <p:spPr bwMode="auto">
          <a:xfrm>
            <a:off x="4991100" y="3352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4991100" y="3581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4991100" y="3886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4991100" y="41148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4991100" y="4419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0" name="Rectangle 59"/>
          <p:cNvSpPr/>
          <p:nvPr/>
        </p:nvSpPr>
        <p:spPr bwMode="auto">
          <a:xfrm>
            <a:off x="4991100" y="46482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991100" y="2819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4991100" y="3048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4991100" y="4953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3" name="Rectangle 52"/>
          <p:cNvSpPr/>
          <p:nvPr/>
        </p:nvSpPr>
        <p:spPr bwMode="auto">
          <a:xfrm>
            <a:off x="4991100" y="51816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4991100" y="54864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4991100" y="5715000"/>
            <a:ext cx="1524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62" name="Straight Arrow Connector 61"/>
          <p:cNvCxnSpPr>
            <a:stCxn id="40" idx="3"/>
            <a:endCxn id="47" idx="1"/>
          </p:cNvCxnSpPr>
          <p:nvPr/>
        </p:nvCxnSpPr>
        <p:spPr bwMode="auto">
          <a:xfrm flipV="1">
            <a:off x="2971800" y="2895600"/>
            <a:ext cx="2019300" cy="2286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61" name="Straight Arrow Connector 60"/>
          <p:cNvCxnSpPr>
            <a:stCxn id="63" idx="3"/>
            <a:endCxn id="50" idx="1"/>
          </p:cNvCxnSpPr>
          <p:nvPr/>
        </p:nvCxnSpPr>
        <p:spPr bwMode="auto">
          <a:xfrm flipV="1">
            <a:off x="2971800" y="3124200"/>
            <a:ext cx="2019300" cy="15240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64" name="Straight Arrow Connector 63"/>
          <p:cNvCxnSpPr>
            <a:stCxn id="41" idx="3"/>
            <a:endCxn id="48" idx="1"/>
          </p:cNvCxnSpPr>
          <p:nvPr/>
        </p:nvCxnSpPr>
        <p:spPr bwMode="auto">
          <a:xfrm>
            <a:off x="2971800" y="3429000"/>
            <a:ext cx="2019300" cy="5334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0" name="Rectangle 19"/>
          <p:cNvSpPr/>
          <p:nvPr/>
        </p:nvSpPr>
        <p:spPr bwMode="auto">
          <a:xfrm>
            <a:off x="4991100" y="33528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0</a:t>
            </a:r>
            <a:endParaRPr kumimoji="0" lang="en-US" sz="1100" b="0" i="0" u="none"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4991100" y="38862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 </a:t>
            </a:r>
            <a:r>
              <a:rPr kumimoji="0" lang="en-US" sz="1100" b="0" i="0" u="none" strike="noStrike" cap="none" normalizeH="0" baseline="0" dirty="0" smtClean="0">
                <a:ln>
                  <a:noFill/>
                </a:ln>
                <a:solidFill>
                  <a:schemeClr val="tx1"/>
                </a:solidFill>
                <a:effectLst/>
                <a:latin typeface="Arial" charset="0"/>
              </a:rPr>
              <a:t>sync</a:t>
            </a:r>
          </a:p>
        </p:txBody>
      </p:sp>
      <p:sp>
        <p:nvSpPr>
          <p:cNvPr id="29" name="Rectangle 28"/>
          <p:cNvSpPr/>
          <p:nvPr/>
        </p:nvSpPr>
        <p:spPr bwMode="auto">
          <a:xfrm>
            <a:off x="4991100" y="44196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a:t>
            </a:r>
            <a:endParaRPr kumimoji="0" lang="en-US" sz="1100" b="0" i="0" u="none" strike="noStrike" cap="none" normalizeH="0" baseline="0" dirty="0" smtClean="0">
              <a:ln>
                <a:noFill/>
              </a:ln>
              <a:solidFill>
                <a:schemeClr val="tx1"/>
              </a:solidFill>
              <a:effectLst/>
              <a:latin typeface="Arial" charset="0"/>
            </a:endParaRPr>
          </a:p>
        </p:txBody>
      </p:sp>
      <p:sp>
        <p:nvSpPr>
          <p:cNvPr id="51" name="Rectangle 50"/>
          <p:cNvSpPr/>
          <p:nvPr/>
        </p:nvSpPr>
        <p:spPr bwMode="auto">
          <a:xfrm>
            <a:off x="4991100" y="2819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0</a:t>
            </a:r>
            <a:endParaRPr kumimoji="0" lang="en-US" sz="1100" b="0" i="0" u="none" strike="noStrike" cap="none" normalizeH="0" baseline="0" dirty="0" smtClean="0">
              <a:ln>
                <a:noFill/>
              </a:ln>
              <a:solidFill>
                <a:schemeClr val="tx1"/>
              </a:solidFill>
              <a:effectLst/>
              <a:latin typeface="Arial" charset="0"/>
            </a:endParaRPr>
          </a:p>
        </p:txBody>
      </p:sp>
      <p:sp>
        <p:nvSpPr>
          <p:cNvPr id="54" name="Rectangle 53"/>
          <p:cNvSpPr/>
          <p:nvPr/>
        </p:nvSpPr>
        <p:spPr bwMode="auto">
          <a:xfrm>
            <a:off x="4991100" y="49530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Buffer 1</a:t>
            </a:r>
            <a:endParaRPr kumimoji="0" lang="en-US" sz="1100" b="0"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4991100" y="5486400"/>
            <a:ext cx="10668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smtClean="0">
                <a:latin typeface="Arial" charset="0"/>
              </a:rPr>
              <a:t>Lock 1 </a:t>
            </a:r>
            <a:r>
              <a:rPr kumimoji="0" lang="en-US" sz="1100" b="0" i="0" u="none" strike="noStrike" cap="none" normalizeH="0" baseline="0" dirty="0" smtClean="0">
                <a:ln>
                  <a:noFill/>
                </a:ln>
                <a:solidFill>
                  <a:schemeClr val="tx1"/>
                </a:solidFill>
                <a:effectLst/>
                <a:latin typeface="Arial" charset="0"/>
              </a:rPr>
              <a:t>sync</a:t>
            </a:r>
          </a:p>
        </p:txBody>
      </p:sp>
    </p:spTree>
    <p:extLst>
      <p:ext uri="{BB962C8B-B14F-4D97-AF65-F5344CB8AC3E}">
        <p14:creationId xmlns:p14="http://schemas.microsoft.com/office/powerpoint/2010/main" val="3031081873"/>
      </p:ext>
    </p:extLst>
  </p:cSld>
  <p:clrMapOvr>
    <a:masterClrMapping/>
  </p:clrMapOvr>
</p:sld>
</file>

<file path=ppt/theme/theme1.xml><?xml version="1.0" encoding="utf-8"?>
<a:theme xmlns:a="http://schemas.openxmlformats.org/drawingml/2006/main" name="Default Theme">
  <a:themeElements>
    <a:clrScheme name="Altera color">
      <a:dk1>
        <a:sysClr val="windowText" lastClr="000000"/>
      </a:dk1>
      <a:lt1>
        <a:sysClr val="window" lastClr="FFFFFF"/>
      </a:lt1>
      <a:dk2>
        <a:srgbClr val="00319E"/>
      </a:dk2>
      <a:lt2>
        <a:srgbClr val="C0C0C0"/>
      </a:lt2>
      <a:accent1>
        <a:srgbClr val="4F8A10"/>
      </a:accent1>
      <a:accent2>
        <a:srgbClr val="00AEEF"/>
      </a:accent2>
      <a:accent3>
        <a:srgbClr val="0067A6"/>
      </a:accent3>
      <a:accent4>
        <a:srgbClr val="30C1BE"/>
      </a:accent4>
      <a:accent5>
        <a:srgbClr val="FF6600"/>
      </a:accent5>
      <a:accent6>
        <a:srgbClr val="CC0000"/>
      </a:accent6>
      <a:hlink>
        <a:srgbClr val="00AEEF"/>
      </a:hlink>
      <a:folHlink>
        <a:srgbClr val="CC00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003399"/>
        </a:dk2>
        <a:lt2>
          <a:srgbClr val="B2B2B2"/>
        </a:lt2>
        <a:accent1>
          <a:srgbClr val="00AC00"/>
        </a:accent1>
        <a:accent2>
          <a:srgbClr val="FFCC00"/>
        </a:accent2>
        <a:accent3>
          <a:srgbClr val="FFFFFF"/>
        </a:accent3>
        <a:accent4>
          <a:srgbClr val="000000"/>
        </a:accent4>
        <a:accent5>
          <a:srgbClr val="AAD2AA"/>
        </a:accent5>
        <a:accent6>
          <a:srgbClr val="E7B900"/>
        </a:accent6>
        <a:hlink>
          <a:srgbClr val="3399FF"/>
        </a:hlink>
        <a:folHlink>
          <a:srgbClr val="E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00267F"/>
        </a:dk2>
        <a:lt2>
          <a:srgbClr val="B2B2B2"/>
        </a:lt2>
        <a:accent1>
          <a:srgbClr val="4F8A10"/>
        </a:accent1>
        <a:accent2>
          <a:srgbClr val="FFF200"/>
        </a:accent2>
        <a:accent3>
          <a:srgbClr val="FFFFFF"/>
        </a:accent3>
        <a:accent4>
          <a:srgbClr val="000000"/>
        </a:accent4>
        <a:accent5>
          <a:srgbClr val="B2C4AA"/>
        </a:accent5>
        <a:accent6>
          <a:srgbClr val="E7DB00"/>
        </a:accent6>
        <a:hlink>
          <a:srgbClr val="00AEEF"/>
        </a:hlink>
        <a:folHlink>
          <a:srgbClr val="C10435"/>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00529B"/>
        </a:dk2>
        <a:lt2>
          <a:srgbClr val="B2B2B2"/>
        </a:lt2>
        <a:accent1>
          <a:srgbClr val="4F8A10"/>
        </a:accent1>
        <a:accent2>
          <a:srgbClr val="FFF200"/>
        </a:accent2>
        <a:accent3>
          <a:srgbClr val="FFFFFF"/>
        </a:accent3>
        <a:accent4>
          <a:srgbClr val="000000"/>
        </a:accent4>
        <a:accent5>
          <a:srgbClr val="B2C4AA"/>
        </a:accent5>
        <a:accent6>
          <a:srgbClr val="E7DB00"/>
        </a:accent6>
        <a:hlink>
          <a:srgbClr val="00AEEF"/>
        </a:hlink>
        <a:folHlink>
          <a:srgbClr val="C10435"/>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00267F"/>
        </a:dk2>
        <a:lt2>
          <a:srgbClr val="B2B2B2"/>
        </a:lt2>
        <a:accent1>
          <a:srgbClr val="4F8A10"/>
        </a:accent1>
        <a:accent2>
          <a:srgbClr val="30B6B4"/>
        </a:accent2>
        <a:accent3>
          <a:srgbClr val="FFFFFF"/>
        </a:accent3>
        <a:accent4>
          <a:srgbClr val="000000"/>
        </a:accent4>
        <a:accent5>
          <a:srgbClr val="B2C4AA"/>
        </a:accent5>
        <a:accent6>
          <a:srgbClr val="2AA5A3"/>
        </a:accent6>
        <a:hlink>
          <a:srgbClr val="00AEEF"/>
        </a:hlink>
        <a:folHlink>
          <a:srgbClr val="C10435"/>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00267F"/>
        </a:dk2>
        <a:lt2>
          <a:srgbClr val="B2B2B2"/>
        </a:lt2>
        <a:accent1>
          <a:srgbClr val="4F8A10"/>
        </a:accent1>
        <a:accent2>
          <a:srgbClr val="30C1BE"/>
        </a:accent2>
        <a:accent3>
          <a:srgbClr val="FFFFFF"/>
        </a:accent3>
        <a:accent4>
          <a:srgbClr val="000000"/>
        </a:accent4>
        <a:accent5>
          <a:srgbClr val="B2C4AA"/>
        </a:accent5>
        <a:accent6>
          <a:srgbClr val="2AAFAC"/>
        </a:accent6>
        <a:hlink>
          <a:srgbClr val="30C1BE"/>
        </a:hlink>
        <a:folHlink>
          <a:srgbClr val="C10435"/>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00319E"/>
        </a:dk2>
        <a:lt2>
          <a:srgbClr val="B2B2B2"/>
        </a:lt2>
        <a:accent1>
          <a:srgbClr val="4F8A10"/>
        </a:accent1>
        <a:accent2>
          <a:srgbClr val="30C1BE"/>
        </a:accent2>
        <a:accent3>
          <a:srgbClr val="FFFFFF"/>
        </a:accent3>
        <a:accent4>
          <a:srgbClr val="000000"/>
        </a:accent4>
        <a:accent5>
          <a:srgbClr val="B2C4AA"/>
        </a:accent5>
        <a:accent6>
          <a:srgbClr val="2AAFAC"/>
        </a:accent6>
        <a:hlink>
          <a:srgbClr val="30C1BE"/>
        </a:hlink>
        <a:folHlink>
          <a:srgbClr val="C10435"/>
        </a:folHlink>
      </a:clrScheme>
      <a:clrMap bg1="lt1" tx1="dk1" bg2="lt2" tx2="dk2" accent1="accent1" accent2="accent2" accent3="accent3" accent4="accent4" accent5="accent5" accent6="accent6" hlink="hlink" folHlink="folHlink"/>
    </a:extraClrScheme>
    <a:extraClrScheme>
      <a:clrScheme name="default 14">
        <a:dk1>
          <a:srgbClr val="000000"/>
        </a:dk1>
        <a:lt1>
          <a:srgbClr val="FFFFFF"/>
        </a:lt1>
        <a:dk2>
          <a:srgbClr val="00319E"/>
        </a:dk2>
        <a:lt2>
          <a:srgbClr val="B2B2B2"/>
        </a:lt2>
        <a:accent1>
          <a:srgbClr val="4F8A10"/>
        </a:accent1>
        <a:accent2>
          <a:srgbClr val="00AEEF"/>
        </a:accent2>
        <a:accent3>
          <a:srgbClr val="FFFFFF"/>
        </a:accent3>
        <a:accent4>
          <a:srgbClr val="000000"/>
        </a:accent4>
        <a:accent5>
          <a:srgbClr val="B2C4AA"/>
        </a:accent5>
        <a:accent6>
          <a:srgbClr val="009DD9"/>
        </a:accent6>
        <a:hlink>
          <a:srgbClr val="30C1BE"/>
        </a:hlink>
        <a:folHlink>
          <a:srgbClr val="C10435"/>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F443D7428D694990DA02125141716E" ma:contentTypeVersion="2" ma:contentTypeDescription="Create a new document." ma:contentTypeScope="" ma:versionID="ce99f1b22f25d97cfb459440525fdee9">
  <xsd:schema xmlns:xsd="http://www.w3.org/2001/XMLSchema" xmlns:xs="http://www.w3.org/2001/XMLSchema" xmlns:p="http://schemas.microsoft.com/office/2006/metadata/properties" targetNamespace="http://schemas.microsoft.com/office/2006/metadata/properties" ma:root="true" ma:fieldsID="7508e98659ae690b404782dccb6fdfe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b2fd7923-39df-40b1-bcec-a4d906d8b0f0" ContentTypeId="0x0101"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0E231B-EB78-4C94-9406-7C3BE50FD76F}"/>
</file>

<file path=customXml/itemProps2.xml><?xml version="1.0" encoding="utf-8"?>
<ds:datastoreItem xmlns:ds="http://schemas.openxmlformats.org/officeDocument/2006/customXml" ds:itemID="{C62BE384-C9E5-4816-AF62-CA094D9936AA}"/>
</file>

<file path=customXml/itemProps3.xml><?xml version="1.0" encoding="utf-8"?>
<ds:datastoreItem xmlns:ds="http://schemas.openxmlformats.org/officeDocument/2006/customXml" ds:itemID="{744D6645-2F87-4BFF-B9E3-BEC3959BB3DF}"/>
</file>

<file path=customXml/itemProps4.xml><?xml version="1.0" encoding="utf-8"?>
<ds:datastoreItem xmlns:ds="http://schemas.openxmlformats.org/officeDocument/2006/customXml" ds:itemID="{A879254F-D6AF-40B1-A418-9E09CBA148A1}"/>
</file>

<file path=docProps/app.xml><?xml version="1.0" encoding="utf-8"?>
<Properties xmlns="http://schemas.openxmlformats.org/officeDocument/2006/extended-properties" xmlns:vt="http://schemas.openxmlformats.org/officeDocument/2006/docPropsVTypes">
  <Template>Default Theme</Template>
  <TotalTime>173</TotalTime>
  <Words>1851</Words>
  <Application>Microsoft Office PowerPoint</Application>
  <PresentationFormat>On-screen Show (4:3)</PresentationFormat>
  <Paragraphs>432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Default Theme</vt:lpstr>
      <vt:lpstr>Linux SMP versus AMP Data copy from core1 to core0.</vt:lpstr>
      <vt:lpstr>Overview</vt:lpstr>
      <vt:lpstr>SMP Overview</vt:lpstr>
      <vt:lpstr>Simulated AMP Overview</vt:lpstr>
      <vt:lpstr>SMP model.</vt:lpstr>
      <vt:lpstr>SMP model.</vt:lpstr>
      <vt:lpstr>SMP model.</vt:lpstr>
      <vt:lpstr>SMP model.</vt:lpstr>
      <vt:lpstr>SMP model.</vt:lpstr>
      <vt:lpstr>SMP model.</vt:lpstr>
      <vt:lpstr>SMP model.</vt:lpstr>
      <vt:lpstr>SMP model.</vt:lpstr>
      <vt:lpstr>SMP model.</vt:lpstr>
      <vt:lpstr>SMP model.</vt:lpstr>
      <vt:lpstr>SMP model.</vt:lpstr>
      <vt:lpstr>SMP model.</vt:lpstr>
      <vt:lpstr>SMP model.</vt:lpstr>
      <vt:lpstr>SMP model.</vt:lpstr>
      <vt:lpstr>SMP model.</vt:lpstr>
      <vt:lpstr>SMP model.</vt:lpstr>
      <vt:lpstr>SMP model.</vt:lpstr>
      <vt:lpstr>SMP model.</vt:lpstr>
      <vt:lpstr>AMP model.</vt:lpstr>
      <vt:lpstr>Interpreting the data.</vt:lpstr>
      <vt:lpstr>No Work</vt:lpstr>
      <vt:lpstr>memcpy()</vt:lpstr>
      <vt:lpstr>Validate</vt:lpstr>
      <vt:lpstr>Performance Summary</vt:lpstr>
    </vt:vector>
  </TitlesOfParts>
  <Company>Altera 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SMP Data copy from core1 to core0.</dc:title>
  <dc:creator>Rodney Frazer</dc:creator>
  <cp:lastModifiedBy>Rodney Frazer</cp:lastModifiedBy>
  <cp:revision>19</cp:revision>
  <dcterms:created xsi:type="dcterms:W3CDTF">2013-08-21T01:10:30Z</dcterms:created>
  <dcterms:modified xsi:type="dcterms:W3CDTF">2013-08-26T21:48:42Z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0x01010005F443D7428D694990DA02125141716E</vt:lpwstr>
  </property>
  <property fmtid="{D5CDD505-2E9C-101B-9397-08002B2CF9AE}" pid="3" name="Order">
    <vt:r8>40600</vt:r8>
  </property>
</Properties>
</file>