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93AD01-5C75-4325-BC41-9752056F9FBA}" type="datetimeFigureOut">
              <a:rPr lang="en-US" smtClean="0"/>
              <a:t>6/11/2022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9849165-55DC-4073-8FD6-BC0F160842E3}" type="slidenum">
              <a:rPr lang="en-US" smtClean="0"/>
              <a:t>‹#›</a:t>
            </a:fld>
            <a:endParaRPr lang="en-US"/>
          </a:p>
        </p:txBody>
      </p:sp>
    </p:spTree>
    <p:extLst>
      <p:ext uri="{BB962C8B-B14F-4D97-AF65-F5344CB8AC3E}">
        <p14:creationId xmlns:p14="http://schemas.microsoft.com/office/powerpoint/2010/main" val="1183670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93AD01-5C75-4325-BC41-9752056F9FBA}" type="datetimeFigureOut">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49165-55DC-4073-8FD6-BC0F160842E3}" type="slidenum">
              <a:rPr lang="en-US" smtClean="0"/>
              <a:t>‹#›</a:t>
            </a:fld>
            <a:endParaRPr lang="en-US"/>
          </a:p>
        </p:txBody>
      </p:sp>
    </p:spTree>
    <p:extLst>
      <p:ext uri="{BB962C8B-B14F-4D97-AF65-F5344CB8AC3E}">
        <p14:creationId xmlns:p14="http://schemas.microsoft.com/office/powerpoint/2010/main" val="1288361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93AD01-5C75-4325-BC41-9752056F9FBA}"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49165-55DC-4073-8FD6-BC0F160842E3}" type="slidenum">
              <a:rPr lang="en-US" smtClean="0"/>
              <a:t>‹#›</a:t>
            </a:fld>
            <a:endParaRPr lang="en-US"/>
          </a:p>
        </p:txBody>
      </p:sp>
    </p:spTree>
    <p:extLst>
      <p:ext uri="{BB962C8B-B14F-4D97-AF65-F5344CB8AC3E}">
        <p14:creationId xmlns:p14="http://schemas.microsoft.com/office/powerpoint/2010/main" val="2982229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93AD01-5C75-4325-BC41-9752056F9FBA}"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49165-55DC-4073-8FD6-BC0F160842E3}" type="slidenum">
              <a:rPr lang="en-US" smtClean="0"/>
              <a:t>‹#›</a:t>
            </a:fld>
            <a:endParaRPr lang="en-US"/>
          </a:p>
        </p:txBody>
      </p:sp>
    </p:spTree>
    <p:extLst>
      <p:ext uri="{BB962C8B-B14F-4D97-AF65-F5344CB8AC3E}">
        <p14:creationId xmlns:p14="http://schemas.microsoft.com/office/powerpoint/2010/main" val="1881431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93AD01-5C75-4325-BC41-9752056F9FBA}"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49165-55DC-4073-8FD6-BC0F160842E3}" type="slidenum">
              <a:rPr lang="en-US" smtClean="0"/>
              <a:t>‹#›</a:t>
            </a:fld>
            <a:endParaRPr lang="en-US"/>
          </a:p>
        </p:txBody>
      </p:sp>
    </p:spTree>
    <p:extLst>
      <p:ext uri="{BB962C8B-B14F-4D97-AF65-F5344CB8AC3E}">
        <p14:creationId xmlns:p14="http://schemas.microsoft.com/office/powerpoint/2010/main" val="4129234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93AD01-5C75-4325-BC41-9752056F9FBA}"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49165-55DC-4073-8FD6-BC0F160842E3}" type="slidenum">
              <a:rPr lang="en-US" smtClean="0"/>
              <a:t>‹#›</a:t>
            </a:fld>
            <a:endParaRPr lang="en-US"/>
          </a:p>
        </p:txBody>
      </p:sp>
    </p:spTree>
    <p:extLst>
      <p:ext uri="{BB962C8B-B14F-4D97-AF65-F5344CB8AC3E}">
        <p14:creationId xmlns:p14="http://schemas.microsoft.com/office/powerpoint/2010/main" val="3491124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93AD01-5C75-4325-BC41-9752056F9FBA}"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49165-55DC-4073-8FD6-BC0F160842E3}" type="slidenum">
              <a:rPr lang="en-US" smtClean="0"/>
              <a:t>‹#›</a:t>
            </a:fld>
            <a:endParaRPr lang="en-US"/>
          </a:p>
        </p:txBody>
      </p:sp>
    </p:spTree>
    <p:extLst>
      <p:ext uri="{BB962C8B-B14F-4D97-AF65-F5344CB8AC3E}">
        <p14:creationId xmlns:p14="http://schemas.microsoft.com/office/powerpoint/2010/main" val="3255176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93AD01-5C75-4325-BC41-9752056F9FBA}"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49165-55DC-4073-8FD6-BC0F160842E3}" type="slidenum">
              <a:rPr lang="en-US" smtClean="0"/>
              <a:t>‹#›</a:t>
            </a:fld>
            <a:endParaRPr lang="en-US"/>
          </a:p>
        </p:txBody>
      </p:sp>
    </p:spTree>
    <p:extLst>
      <p:ext uri="{BB962C8B-B14F-4D97-AF65-F5344CB8AC3E}">
        <p14:creationId xmlns:p14="http://schemas.microsoft.com/office/powerpoint/2010/main" val="797930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93AD01-5C75-4325-BC41-9752056F9FBA}"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49165-55DC-4073-8FD6-BC0F160842E3}" type="slidenum">
              <a:rPr lang="en-US" smtClean="0"/>
              <a:t>‹#›</a:t>
            </a:fld>
            <a:endParaRPr lang="en-US"/>
          </a:p>
        </p:txBody>
      </p:sp>
    </p:spTree>
    <p:extLst>
      <p:ext uri="{BB962C8B-B14F-4D97-AF65-F5344CB8AC3E}">
        <p14:creationId xmlns:p14="http://schemas.microsoft.com/office/powerpoint/2010/main" val="4072974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93AD01-5C75-4325-BC41-9752056F9FBA}"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9849165-55DC-4073-8FD6-BC0F160842E3}" type="slidenum">
              <a:rPr lang="en-US" smtClean="0"/>
              <a:t>‹#›</a:t>
            </a:fld>
            <a:endParaRPr lang="en-US"/>
          </a:p>
        </p:txBody>
      </p:sp>
    </p:spTree>
    <p:extLst>
      <p:ext uri="{BB962C8B-B14F-4D97-AF65-F5344CB8AC3E}">
        <p14:creationId xmlns:p14="http://schemas.microsoft.com/office/powerpoint/2010/main" val="4226876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93AD01-5C75-4325-BC41-9752056F9FBA}"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49165-55DC-4073-8FD6-BC0F160842E3}" type="slidenum">
              <a:rPr lang="en-US" smtClean="0"/>
              <a:t>‹#›</a:t>
            </a:fld>
            <a:endParaRPr lang="en-US"/>
          </a:p>
        </p:txBody>
      </p:sp>
    </p:spTree>
    <p:extLst>
      <p:ext uri="{BB962C8B-B14F-4D97-AF65-F5344CB8AC3E}">
        <p14:creationId xmlns:p14="http://schemas.microsoft.com/office/powerpoint/2010/main" val="2651705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93AD01-5C75-4325-BC41-9752056F9FBA}" type="datetimeFigureOut">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49165-55DC-4073-8FD6-BC0F160842E3}" type="slidenum">
              <a:rPr lang="en-US" smtClean="0"/>
              <a:t>‹#›</a:t>
            </a:fld>
            <a:endParaRPr lang="en-US"/>
          </a:p>
        </p:txBody>
      </p:sp>
    </p:spTree>
    <p:extLst>
      <p:ext uri="{BB962C8B-B14F-4D97-AF65-F5344CB8AC3E}">
        <p14:creationId xmlns:p14="http://schemas.microsoft.com/office/powerpoint/2010/main" val="122303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93AD01-5C75-4325-BC41-9752056F9FBA}" type="datetimeFigureOut">
              <a:rPr lang="en-US" smtClean="0"/>
              <a:t>6/11/2022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49165-55DC-4073-8FD6-BC0F160842E3}" type="slidenum">
              <a:rPr lang="en-US" smtClean="0"/>
              <a:t>‹#›</a:t>
            </a:fld>
            <a:endParaRPr lang="en-US"/>
          </a:p>
        </p:txBody>
      </p:sp>
    </p:spTree>
    <p:extLst>
      <p:ext uri="{BB962C8B-B14F-4D97-AF65-F5344CB8AC3E}">
        <p14:creationId xmlns:p14="http://schemas.microsoft.com/office/powerpoint/2010/main" val="512911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93AD01-5C75-4325-BC41-9752056F9FBA}" type="datetimeFigureOut">
              <a:rPr lang="en-US" smtClean="0"/>
              <a:t>6/11/2022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49165-55DC-4073-8FD6-BC0F160842E3}" type="slidenum">
              <a:rPr lang="en-US" smtClean="0"/>
              <a:t>‹#›</a:t>
            </a:fld>
            <a:endParaRPr lang="en-US"/>
          </a:p>
        </p:txBody>
      </p:sp>
    </p:spTree>
    <p:extLst>
      <p:ext uri="{BB962C8B-B14F-4D97-AF65-F5344CB8AC3E}">
        <p14:creationId xmlns:p14="http://schemas.microsoft.com/office/powerpoint/2010/main" val="227541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93AD01-5C75-4325-BC41-9752056F9FBA}" type="datetimeFigureOut">
              <a:rPr lang="en-US" smtClean="0"/>
              <a:t>6/11/2022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49165-55DC-4073-8FD6-BC0F160842E3}" type="slidenum">
              <a:rPr lang="en-US" smtClean="0"/>
              <a:t>‹#›</a:t>
            </a:fld>
            <a:endParaRPr lang="en-US"/>
          </a:p>
        </p:txBody>
      </p:sp>
    </p:spTree>
    <p:extLst>
      <p:ext uri="{BB962C8B-B14F-4D97-AF65-F5344CB8AC3E}">
        <p14:creationId xmlns:p14="http://schemas.microsoft.com/office/powerpoint/2010/main" val="1264580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93AD01-5C75-4325-BC41-9752056F9FBA}" type="datetimeFigureOut">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49165-55DC-4073-8FD6-BC0F160842E3}" type="slidenum">
              <a:rPr lang="en-US" smtClean="0"/>
              <a:t>‹#›</a:t>
            </a:fld>
            <a:endParaRPr lang="en-US"/>
          </a:p>
        </p:txBody>
      </p:sp>
    </p:spTree>
    <p:extLst>
      <p:ext uri="{BB962C8B-B14F-4D97-AF65-F5344CB8AC3E}">
        <p14:creationId xmlns:p14="http://schemas.microsoft.com/office/powerpoint/2010/main" val="178117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93AD01-5C75-4325-BC41-9752056F9FBA}" type="datetimeFigureOut">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49165-55DC-4073-8FD6-BC0F160842E3}" type="slidenum">
              <a:rPr lang="en-US" smtClean="0"/>
              <a:t>‹#›</a:t>
            </a:fld>
            <a:endParaRPr lang="en-US"/>
          </a:p>
        </p:txBody>
      </p:sp>
    </p:spTree>
    <p:extLst>
      <p:ext uri="{BB962C8B-B14F-4D97-AF65-F5344CB8AC3E}">
        <p14:creationId xmlns:p14="http://schemas.microsoft.com/office/powerpoint/2010/main" val="1598414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93AD01-5C75-4325-BC41-9752056F9FBA}" type="datetimeFigureOut">
              <a:rPr lang="en-US" smtClean="0"/>
              <a:t>6/11/2022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9849165-55DC-4073-8FD6-BC0F160842E3}" type="slidenum">
              <a:rPr lang="en-US" smtClean="0"/>
              <a:t>‹#›</a:t>
            </a:fld>
            <a:endParaRPr lang="en-US"/>
          </a:p>
        </p:txBody>
      </p:sp>
    </p:spTree>
    <p:extLst>
      <p:ext uri="{BB962C8B-B14F-4D97-AF65-F5344CB8AC3E}">
        <p14:creationId xmlns:p14="http://schemas.microsoft.com/office/powerpoint/2010/main" val="3889255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7EB0-9E69-437A-B694-78B5F9D559DB}"/>
              </a:ext>
            </a:extLst>
          </p:cNvPr>
          <p:cNvSpPr>
            <a:spLocks noGrp="1"/>
          </p:cNvSpPr>
          <p:nvPr>
            <p:ph type="ctrTitle"/>
          </p:nvPr>
        </p:nvSpPr>
        <p:spPr/>
        <p:txBody>
          <a:bodyPr/>
          <a:lstStyle/>
          <a:p>
            <a:r>
              <a:rPr lang="en-US" dirty="0"/>
              <a:t>Software Testing Project</a:t>
            </a:r>
          </a:p>
        </p:txBody>
      </p:sp>
      <p:sp>
        <p:nvSpPr>
          <p:cNvPr id="3" name="Subtitle 2">
            <a:extLst>
              <a:ext uri="{FF2B5EF4-FFF2-40B4-BE49-F238E27FC236}">
                <a16:creationId xmlns:a16="http://schemas.microsoft.com/office/drawing/2014/main" id="{18BFC836-B9F3-4541-8DDF-4254091405A1}"/>
              </a:ext>
            </a:extLst>
          </p:cNvPr>
          <p:cNvSpPr>
            <a:spLocks noGrp="1"/>
          </p:cNvSpPr>
          <p:nvPr>
            <p:ph type="subTitle" idx="1"/>
          </p:nvPr>
        </p:nvSpPr>
        <p:spPr/>
        <p:txBody>
          <a:bodyPr/>
          <a:lstStyle/>
          <a:p>
            <a:r>
              <a:rPr lang="en-US" dirty="0"/>
              <a:t>Online Banking System</a:t>
            </a:r>
          </a:p>
        </p:txBody>
      </p:sp>
    </p:spTree>
    <p:extLst>
      <p:ext uri="{BB962C8B-B14F-4D97-AF65-F5344CB8AC3E}">
        <p14:creationId xmlns:p14="http://schemas.microsoft.com/office/powerpoint/2010/main" val="2722128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99576-780C-42E7-AB5B-650F1D1D9BAD}"/>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30B50412-8BDE-4BE2-B846-9F072CF369A4}"/>
              </a:ext>
            </a:extLst>
          </p:cNvPr>
          <p:cNvSpPr>
            <a:spLocks noGrp="1"/>
          </p:cNvSpPr>
          <p:nvPr>
            <p:ph idx="1"/>
          </p:nvPr>
        </p:nvSpPr>
        <p:spPr/>
        <p:txBody>
          <a:bodyPr/>
          <a:lstStyle/>
          <a:p>
            <a:r>
              <a:rPr lang="en-US" dirty="0"/>
              <a:t>Yassin Khaled Mostafa Attia	19P9597</a:t>
            </a:r>
          </a:p>
          <a:p>
            <a:r>
              <a:rPr lang="en-US" dirty="0"/>
              <a:t>Yara Mostafa Ibrahim	19p1120</a:t>
            </a:r>
          </a:p>
          <a:p>
            <a:r>
              <a:rPr lang="en-US" dirty="0" err="1"/>
              <a:t>Gannah</a:t>
            </a:r>
            <a:r>
              <a:rPr lang="en-US" dirty="0"/>
              <a:t> Allah Mohamed 	19p9610</a:t>
            </a:r>
          </a:p>
          <a:p>
            <a:r>
              <a:rPr lang="en-US" dirty="0"/>
              <a:t>Ziad Ashraf Ahmed </a:t>
            </a:r>
            <a:r>
              <a:rPr lang="en-US" dirty="0" err="1"/>
              <a:t>Kasem</a:t>
            </a:r>
            <a:r>
              <a:rPr lang="en-US" dirty="0"/>
              <a:t>		19p7095</a:t>
            </a:r>
          </a:p>
          <a:p>
            <a:r>
              <a:rPr lang="en-US" dirty="0" err="1"/>
              <a:t>Seifeldin</a:t>
            </a:r>
            <a:r>
              <a:rPr lang="en-US" dirty="0"/>
              <a:t> </a:t>
            </a:r>
            <a:r>
              <a:rPr lang="en-US" dirty="0" err="1"/>
              <a:t>Sameh</a:t>
            </a:r>
            <a:r>
              <a:rPr lang="en-US" dirty="0"/>
              <a:t>	19p3954</a:t>
            </a:r>
          </a:p>
          <a:p>
            <a:r>
              <a:rPr lang="en-US" dirty="0"/>
              <a:t>Adham Ehab Salman Selim	19p4388</a:t>
            </a:r>
          </a:p>
        </p:txBody>
      </p:sp>
    </p:spTree>
    <p:extLst>
      <p:ext uri="{BB962C8B-B14F-4D97-AF65-F5344CB8AC3E}">
        <p14:creationId xmlns:p14="http://schemas.microsoft.com/office/powerpoint/2010/main" val="2255105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D8F135-4C20-44BA-9620-E517B3AD0FDF}"/>
              </a:ext>
            </a:extLst>
          </p:cNvPr>
          <p:cNvSpPr>
            <a:spLocks noGrp="1"/>
          </p:cNvSpPr>
          <p:nvPr>
            <p:ph type="title"/>
          </p:nvPr>
        </p:nvSpPr>
        <p:spPr/>
        <p:txBody>
          <a:bodyPr/>
          <a:lstStyle/>
          <a:p>
            <a:r>
              <a:rPr lang="en-US" dirty="0"/>
              <a:t>Our banking system contains three main classes </a:t>
            </a:r>
          </a:p>
        </p:txBody>
      </p:sp>
      <p:sp>
        <p:nvSpPr>
          <p:cNvPr id="7" name="Rectangle 1">
            <a:extLst>
              <a:ext uri="{FF2B5EF4-FFF2-40B4-BE49-F238E27FC236}">
                <a16:creationId xmlns:a16="http://schemas.microsoft.com/office/drawing/2014/main" id="{C14CFD69-6C1E-4110-8996-027398269933}"/>
              </a:ext>
            </a:extLst>
          </p:cNvPr>
          <p:cNvSpPr>
            <a:spLocks noChangeArrowheads="1"/>
          </p:cNvSpPr>
          <p:nvPr/>
        </p:nvSpPr>
        <p:spPr bwMode="auto">
          <a:xfrm>
            <a:off x="3745334" y="2593976"/>
            <a:ext cx="2172439" cy="1116013"/>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Client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89131C70-2FF9-405A-AA97-E2CF24D26240}"/>
              </a:ext>
            </a:extLst>
          </p:cNvPr>
          <p:cNvSpPr>
            <a:spLocks noChangeArrowheads="1"/>
          </p:cNvSpPr>
          <p:nvPr/>
        </p:nvSpPr>
        <p:spPr bwMode="auto">
          <a:xfrm>
            <a:off x="7396011" y="2565401"/>
            <a:ext cx="2172439" cy="1116013"/>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Transaction</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B1323585-C924-47B6-AC9B-FF96736A869D}"/>
              </a:ext>
            </a:extLst>
          </p:cNvPr>
          <p:cNvSpPr>
            <a:spLocks noChangeArrowheads="1"/>
          </p:cNvSpPr>
          <p:nvPr/>
        </p:nvSpPr>
        <p:spPr bwMode="auto">
          <a:xfrm>
            <a:off x="5642355" y="4797427"/>
            <a:ext cx="2172438" cy="1302257"/>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account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cxnSp>
        <p:nvCxnSpPr>
          <p:cNvPr id="10" name="Connector: Curved 9">
            <a:extLst>
              <a:ext uri="{FF2B5EF4-FFF2-40B4-BE49-F238E27FC236}">
                <a16:creationId xmlns:a16="http://schemas.microsoft.com/office/drawing/2014/main" id="{993975DC-4FBA-4298-91BE-33B4C9417EE7}"/>
              </a:ext>
            </a:extLst>
          </p:cNvPr>
          <p:cNvCxnSpPr/>
          <p:nvPr/>
        </p:nvCxnSpPr>
        <p:spPr>
          <a:xfrm>
            <a:off x="4831554" y="3716340"/>
            <a:ext cx="809625" cy="1609725"/>
          </a:xfrm>
          <a:prstGeom prst="curvedConnector3">
            <a:avLst/>
          </a:prstGeom>
          <a:ln>
            <a:solidFill>
              <a:schemeClr val="tx1">
                <a:lumMod val="95000"/>
                <a:lumOff val="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Connector: Curved 10">
            <a:extLst>
              <a:ext uri="{FF2B5EF4-FFF2-40B4-BE49-F238E27FC236}">
                <a16:creationId xmlns:a16="http://schemas.microsoft.com/office/drawing/2014/main" id="{0CF23B93-C084-42A2-9438-B7C2869D40BE}"/>
              </a:ext>
            </a:extLst>
          </p:cNvPr>
          <p:cNvCxnSpPr/>
          <p:nvPr/>
        </p:nvCxnSpPr>
        <p:spPr>
          <a:xfrm flipV="1">
            <a:off x="7796431" y="3687765"/>
            <a:ext cx="685800" cy="1638300"/>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ectangle 6">
            <a:extLst>
              <a:ext uri="{FF2B5EF4-FFF2-40B4-BE49-F238E27FC236}">
                <a16:creationId xmlns:a16="http://schemas.microsoft.com/office/drawing/2014/main" id="{CA61B439-56C9-4F73-9782-313EFBE872ED}"/>
              </a:ext>
            </a:extLst>
          </p:cNvPr>
          <p:cNvSpPr>
            <a:spLocks noChangeArrowheads="1"/>
          </p:cNvSpPr>
          <p:nvPr/>
        </p:nvSpPr>
        <p:spPr bwMode="auto">
          <a:xfrm>
            <a:off x="3224062" y="214312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1">
            <a:extLst>
              <a:ext uri="{FF2B5EF4-FFF2-40B4-BE49-F238E27FC236}">
                <a16:creationId xmlns:a16="http://schemas.microsoft.com/office/drawing/2014/main" id="{251C2C33-963D-47A8-AE29-5B594C32B220}"/>
              </a:ext>
            </a:extLst>
          </p:cNvPr>
          <p:cNvSpPr>
            <a:spLocks noChangeArrowheads="1"/>
          </p:cNvSpPr>
          <p:nvPr/>
        </p:nvSpPr>
        <p:spPr bwMode="auto">
          <a:xfrm>
            <a:off x="3224062" y="26003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75224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2E81AF8-F8E1-41EA-BAB6-C94EBA3AD6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5" name="Freeform 6">
              <a:extLst>
                <a:ext uri="{FF2B5EF4-FFF2-40B4-BE49-F238E27FC236}">
                  <a16:creationId xmlns:a16="http://schemas.microsoft.com/office/drawing/2014/main" id="{97D8E1E9-19B3-40F4-819A-C0F1ED98DF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2261C4D9-D85A-47FA-84B6-EEB07F0BE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9F5F905C-E9B9-43E8-85C9-5433878D6E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04BA4C16-191C-43E9-812C-CADE3A3C8B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18D490B0-C0CB-4920-B514-07135457C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8F1AFF93-3FEE-40A9-B815-48CEF706F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886CA839-FAAD-4C83-9D61-94B389E753AC}"/>
              </a:ext>
            </a:extLst>
          </p:cNvPr>
          <p:cNvSpPr>
            <a:spLocks noGrp="1"/>
          </p:cNvSpPr>
          <p:nvPr>
            <p:ph type="title"/>
          </p:nvPr>
        </p:nvSpPr>
        <p:spPr>
          <a:xfrm>
            <a:off x="1484312" y="685800"/>
            <a:ext cx="2812386" cy="1752599"/>
          </a:xfrm>
        </p:spPr>
        <p:txBody>
          <a:bodyPr vert="horz" lIns="91440" tIns="45720" rIns="91440" bIns="45720" rtlCol="0" anchor="ctr">
            <a:normAutofit/>
          </a:bodyPr>
          <a:lstStyle/>
          <a:p>
            <a:r>
              <a:rPr lang="en-US" sz="3200"/>
              <a:t>Unit Testing</a:t>
            </a:r>
          </a:p>
        </p:txBody>
      </p:sp>
      <p:sp>
        <p:nvSpPr>
          <p:cNvPr id="5" name="TextBox 4">
            <a:extLst>
              <a:ext uri="{FF2B5EF4-FFF2-40B4-BE49-F238E27FC236}">
                <a16:creationId xmlns:a16="http://schemas.microsoft.com/office/drawing/2014/main" id="{73B8D07D-B929-4E70-A957-110CCD589DB9}"/>
              </a:ext>
            </a:extLst>
          </p:cNvPr>
          <p:cNvSpPr txBox="1"/>
          <p:nvPr/>
        </p:nvSpPr>
        <p:spPr>
          <a:xfrm>
            <a:off x="1344974" y="1298781"/>
            <a:ext cx="2812386" cy="3124201"/>
          </a:xfrm>
          <a:prstGeom prst="rect">
            <a:avLst/>
          </a:prstGeom>
        </p:spPr>
        <p:txBody>
          <a:bodyPr vert="horz" lIns="91440" tIns="45720" rIns="91440" bIns="45720" rtlCol="0" anchor="ctr">
            <a:normAutofit/>
          </a:bodyPr>
          <a:lstStyle/>
          <a:p>
            <a:pPr marL="457200" marR="0">
              <a:spcBef>
                <a:spcPct val="20000"/>
              </a:spcBef>
              <a:spcAft>
                <a:spcPts val="600"/>
              </a:spcAft>
              <a:buClr>
                <a:schemeClr val="accent1">
                  <a:lumMod val="75000"/>
                </a:schemeClr>
              </a:buClr>
              <a:buSzPct val="145000"/>
              <a:buFont typeface="Arial"/>
              <a:buChar char="•"/>
              <a:tabLst>
                <a:tab pos="3009900" algn="l"/>
              </a:tabLst>
            </a:pPr>
            <a:r>
              <a:rPr lang="en-US" dirty="0"/>
              <a:t>Each function was tested individually to make sure that the foundations are correct.</a:t>
            </a:r>
          </a:p>
        </p:txBody>
      </p:sp>
      <p:pic>
        <p:nvPicPr>
          <p:cNvPr id="6" name="Picture 5" descr="Text&#10;&#10;Description automatically generated">
            <a:extLst>
              <a:ext uri="{FF2B5EF4-FFF2-40B4-BE49-F238E27FC236}">
                <a16:creationId xmlns:a16="http://schemas.microsoft.com/office/drawing/2014/main" id="{F2DFFFD8-45D4-44CB-BB4B-FC9DDE40C332}"/>
              </a:ext>
            </a:extLst>
          </p:cNvPr>
          <p:cNvPicPr>
            <a:picLocks noChangeAspect="1"/>
          </p:cNvPicPr>
          <p:nvPr/>
        </p:nvPicPr>
        <p:blipFill>
          <a:blip r:embed="rId3"/>
          <a:stretch>
            <a:fillRect/>
          </a:stretch>
        </p:blipFill>
        <p:spPr>
          <a:xfrm>
            <a:off x="4617550" y="3429000"/>
            <a:ext cx="3329643" cy="148273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8" name="Picture 7" descr="Text&#10;&#10;Description automatically generated">
            <a:extLst>
              <a:ext uri="{FF2B5EF4-FFF2-40B4-BE49-F238E27FC236}">
                <a16:creationId xmlns:a16="http://schemas.microsoft.com/office/drawing/2014/main" id="{F741E98C-397F-43A9-B682-C49C475854C2}"/>
              </a:ext>
            </a:extLst>
          </p:cNvPr>
          <p:cNvPicPr>
            <a:picLocks noChangeAspect="1"/>
          </p:cNvPicPr>
          <p:nvPr/>
        </p:nvPicPr>
        <p:blipFill>
          <a:blip r:embed="rId4"/>
          <a:stretch>
            <a:fillRect/>
          </a:stretch>
        </p:blipFill>
        <p:spPr>
          <a:xfrm>
            <a:off x="8268048" y="1920755"/>
            <a:ext cx="3297635" cy="230834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7" name="Picture 6" descr="Graphical user interface, application&#10;&#10;Description automatically generated">
            <a:extLst>
              <a:ext uri="{FF2B5EF4-FFF2-40B4-BE49-F238E27FC236}">
                <a16:creationId xmlns:a16="http://schemas.microsoft.com/office/drawing/2014/main" id="{9296973C-5D98-4C2C-B556-2AAC79D4DCB5}"/>
              </a:ext>
            </a:extLst>
          </p:cNvPr>
          <p:cNvPicPr>
            <a:picLocks noChangeAspect="1"/>
          </p:cNvPicPr>
          <p:nvPr/>
        </p:nvPicPr>
        <p:blipFill>
          <a:blip r:embed="rId5"/>
          <a:stretch>
            <a:fillRect/>
          </a:stretch>
        </p:blipFill>
        <p:spPr>
          <a:xfrm>
            <a:off x="4617551" y="5163470"/>
            <a:ext cx="3329643" cy="884905"/>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9" name="Picture 8" descr="Graphical user interface, text&#10;&#10;Description automatically generated">
            <a:extLst>
              <a:ext uri="{FF2B5EF4-FFF2-40B4-BE49-F238E27FC236}">
                <a16:creationId xmlns:a16="http://schemas.microsoft.com/office/drawing/2014/main" id="{FF2D1745-577F-40A9-91CF-198CC6A69DD2}"/>
              </a:ext>
            </a:extLst>
          </p:cNvPr>
          <p:cNvPicPr>
            <a:picLocks noChangeAspect="1"/>
          </p:cNvPicPr>
          <p:nvPr/>
        </p:nvPicPr>
        <p:blipFill>
          <a:blip r:embed="rId6"/>
          <a:stretch>
            <a:fillRect/>
          </a:stretch>
        </p:blipFill>
        <p:spPr>
          <a:xfrm>
            <a:off x="8205385" y="4521792"/>
            <a:ext cx="3297635" cy="161489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10" name="TextBox 9">
            <a:extLst>
              <a:ext uri="{FF2B5EF4-FFF2-40B4-BE49-F238E27FC236}">
                <a16:creationId xmlns:a16="http://schemas.microsoft.com/office/drawing/2014/main" id="{7A66B082-25CC-40A3-A2E6-4817B4DEA08D}"/>
              </a:ext>
            </a:extLst>
          </p:cNvPr>
          <p:cNvSpPr txBox="1"/>
          <p:nvPr/>
        </p:nvSpPr>
        <p:spPr>
          <a:xfrm>
            <a:off x="5000430" y="1304896"/>
            <a:ext cx="6409910" cy="646331"/>
          </a:xfrm>
          <a:prstGeom prst="rect">
            <a:avLst/>
          </a:prstGeom>
          <a:noFill/>
        </p:spPr>
        <p:txBody>
          <a:bodyPr wrap="square" rtlCol="0">
            <a:spAutoFit/>
          </a:bodyPr>
          <a:lstStyle/>
          <a:p>
            <a:r>
              <a:rPr lang="en-US" b="1" dirty="0"/>
              <a:t>The following is  sample from each class testing:</a:t>
            </a:r>
          </a:p>
          <a:p>
            <a:r>
              <a:rPr lang="en-US" b="1" dirty="0"/>
              <a:t>Account class test:</a:t>
            </a:r>
            <a:endParaRPr lang="en-US" dirty="0"/>
          </a:p>
        </p:txBody>
      </p:sp>
    </p:spTree>
    <p:extLst>
      <p:ext uri="{BB962C8B-B14F-4D97-AF65-F5344CB8AC3E}">
        <p14:creationId xmlns:p14="http://schemas.microsoft.com/office/powerpoint/2010/main" val="1156520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9A2CD-4BB7-4BC8-859D-D60EEC854836}"/>
              </a:ext>
            </a:extLst>
          </p:cNvPr>
          <p:cNvSpPr>
            <a:spLocks noGrp="1"/>
          </p:cNvSpPr>
          <p:nvPr>
            <p:ph type="title"/>
          </p:nvPr>
        </p:nvSpPr>
        <p:spPr>
          <a:xfrm>
            <a:off x="1745568" y="0"/>
            <a:ext cx="10018713" cy="620486"/>
          </a:xfrm>
        </p:spPr>
        <p:txBody>
          <a:bodyPr>
            <a:normAutofit fontScale="90000"/>
          </a:bodyPr>
          <a:lstStyle/>
          <a:p>
            <a:r>
              <a:rPr lang="en-US" dirty="0"/>
              <a:t>Performance Testing</a:t>
            </a:r>
          </a:p>
        </p:txBody>
      </p:sp>
      <p:sp>
        <p:nvSpPr>
          <p:cNvPr id="5" name="TextBox 4">
            <a:extLst>
              <a:ext uri="{FF2B5EF4-FFF2-40B4-BE49-F238E27FC236}">
                <a16:creationId xmlns:a16="http://schemas.microsoft.com/office/drawing/2014/main" id="{78B59022-476C-4F12-A1BA-07B8DE901FED}"/>
              </a:ext>
            </a:extLst>
          </p:cNvPr>
          <p:cNvSpPr txBox="1"/>
          <p:nvPr/>
        </p:nvSpPr>
        <p:spPr>
          <a:xfrm>
            <a:off x="1922728" y="620486"/>
            <a:ext cx="9664391" cy="1367234"/>
          </a:xfrm>
          <a:prstGeom prst="rect">
            <a:avLst/>
          </a:prstGeom>
          <a:noFill/>
        </p:spPr>
        <p:txBody>
          <a:bodyPr wrap="square" rtlCol="0">
            <a:spAutoFit/>
          </a:bodyPr>
          <a:lstStyle/>
          <a:p>
            <a:pPr marL="0" marR="0">
              <a:lnSpc>
                <a:spcPct val="107000"/>
              </a:lnSpc>
              <a:spcBef>
                <a:spcPts val="0"/>
              </a:spcBef>
              <a:spcAft>
                <a:spcPts val="800"/>
              </a:spcAft>
              <a:tabLst>
                <a:tab pos="3009900" algn="l"/>
              </a:tabLst>
            </a:pPr>
            <a:r>
              <a:rPr lang="en-US" sz="1800" b="1" dirty="0">
                <a:effectLst/>
                <a:latin typeface="Calibri" panose="020F0502020204030204" pitchFamily="34" charset="0"/>
                <a:ea typeface="Calibri" panose="020F0502020204030204" pitchFamily="34" charset="0"/>
                <a:cs typeface="Arial" panose="020B0604020202020204" pitchFamily="34" charset="0"/>
              </a:rPr>
              <a:t>the aim of performance testing to make sure that neither a conflict nor fault would appear when too many clients uses the system or many orders where given to the system.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tabLst>
                <a:tab pos="3009900" algn="l"/>
              </a:tabLst>
            </a:pPr>
            <a:r>
              <a:rPr lang="en-US" sz="1800" b="1" dirty="0">
                <a:effectLst/>
                <a:latin typeface="Calibri" panose="020F0502020204030204" pitchFamily="34" charset="0"/>
                <a:ea typeface="Calibri" panose="020F0502020204030204" pitchFamily="34" charset="0"/>
                <a:cs typeface="Arial" panose="020B0604020202020204" pitchFamily="34" charset="0"/>
              </a:rPr>
              <a:t>We tested the deposit ,withdraw and transferring money from a client to other and no fault appeared. For Example:</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6DA98F5E-6309-47EC-A7DF-8CF4EBC5F95D}"/>
              </a:ext>
            </a:extLst>
          </p:cNvPr>
          <p:cNvPicPr>
            <a:picLocks noChangeAspect="1"/>
          </p:cNvPicPr>
          <p:nvPr/>
        </p:nvPicPr>
        <p:blipFill>
          <a:blip r:embed="rId2"/>
          <a:stretch>
            <a:fillRect/>
          </a:stretch>
        </p:blipFill>
        <p:spPr>
          <a:xfrm>
            <a:off x="5432838" y="1771558"/>
            <a:ext cx="6477561" cy="4907705"/>
          </a:xfrm>
          <a:prstGeom prst="rect">
            <a:avLst/>
          </a:prstGeom>
        </p:spPr>
      </p:pic>
      <p:pic>
        <p:nvPicPr>
          <p:cNvPr id="8" name="Picture 7">
            <a:extLst>
              <a:ext uri="{FF2B5EF4-FFF2-40B4-BE49-F238E27FC236}">
                <a16:creationId xmlns:a16="http://schemas.microsoft.com/office/drawing/2014/main" id="{D05ADA38-7E3F-40B7-A6F4-7DAE7CC36346}"/>
              </a:ext>
            </a:extLst>
          </p:cNvPr>
          <p:cNvPicPr>
            <a:picLocks noChangeAspect="1"/>
          </p:cNvPicPr>
          <p:nvPr/>
        </p:nvPicPr>
        <p:blipFill rotWithShape="1">
          <a:blip r:embed="rId3">
            <a:extLst>
              <a:ext uri="{28A0092B-C50C-407E-A947-70E740481C1C}">
                <a14:useLocalDpi xmlns:a14="http://schemas.microsoft.com/office/drawing/2010/main" val="0"/>
              </a:ext>
            </a:extLst>
          </a:blip>
          <a:srcRect l="109" r="35124"/>
          <a:stretch/>
        </p:blipFill>
        <p:spPr>
          <a:xfrm>
            <a:off x="1296485" y="2049189"/>
            <a:ext cx="4059287" cy="4352445"/>
          </a:xfrm>
          <a:prstGeom prst="rect">
            <a:avLst/>
          </a:prstGeom>
        </p:spPr>
      </p:pic>
    </p:spTree>
    <p:extLst>
      <p:ext uri="{BB962C8B-B14F-4D97-AF65-F5344CB8AC3E}">
        <p14:creationId xmlns:p14="http://schemas.microsoft.com/office/powerpoint/2010/main" val="77499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CF51F-B6B9-45D5-AD24-1AEC4C21D280}"/>
              </a:ext>
            </a:extLst>
          </p:cNvPr>
          <p:cNvSpPr>
            <a:spLocks noGrp="1"/>
          </p:cNvSpPr>
          <p:nvPr>
            <p:ph type="title"/>
          </p:nvPr>
        </p:nvSpPr>
        <p:spPr>
          <a:xfrm>
            <a:off x="1484312" y="1270820"/>
            <a:ext cx="10018713" cy="867697"/>
          </a:xfrm>
        </p:spPr>
        <p:txBody>
          <a:bodyPr/>
          <a:lstStyle/>
          <a:p>
            <a:r>
              <a:rPr lang="en-US" dirty="0"/>
              <a:t>Integration Testing</a:t>
            </a:r>
          </a:p>
        </p:txBody>
      </p:sp>
      <p:sp>
        <p:nvSpPr>
          <p:cNvPr id="3" name="Content Placeholder 2">
            <a:extLst>
              <a:ext uri="{FF2B5EF4-FFF2-40B4-BE49-F238E27FC236}">
                <a16:creationId xmlns:a16="http://schemas.microsoft.com/office/drawing/2014/main" id="{DE7B3F05-3067-430C-B866-0D124D20E8BF}"/>
              </a:ext>
            </a:extLst>
          </p:cNvPr>
          <p:cNvSpPr>
            <a:spLocks noGrp="1"/>
          </p:cNvSpPr>
          <p:nvPr>
            <p:ph sz="half" idx="1"/>
          </p:nvPr>
        </p:nvSpPr>
        <p:spPr>
          <a:xfrm>
            <a:off x="1484312" y="2666999"/>
            <a:ext cx="10412720" cy="3124201"/>
          </a:xfrm>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we adopted a bottom up approach as starting at the bottom of the hierarchy again means that the critical modules are generally built and tested first and therefore any errors or mistakes in these forms of modules are identified early in the process.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287940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4EEB-46D1-4977-8166-BEBC661EEF27}"/>
              </a:ext>
            </a:extLst>
          </p:cNvPr>
          <p:cNvSpPr>
            <a:spLocks noGrp="1"/>
          </p:cNvSpPr>
          <p:nvPr>
            <p:ph type="title"/>
          </p:nvPr>
        </p:nvSpPr>
        <p:spPr/>
        <p:txBody>
          <a:bodyPr>
            <a:normAutofit/>
          </a:bodyPr>
          <a:lstStyle/>
          <a:p>
            <a:r>
              <a:rPr lang="en-US" sz="2800" dirty="0"/>
              <a:t>last stage in integration testing we tested the whole system and the connection between the classes and their functions.</a:t>
            </a:r>
            <a:br>
              <a:rPr lang="en-US" sz="2800" dirty="0"/>
            </a:br>
            <a:endParaRPr lang="en-US" sz="2800" dirty="0"/>
          </a:p>
        </p:txBody>
      </p:sp>
      <p:sp>
        <p:nvSpPr>
          <p:cNvPr id="3" name="Content Placeholder 2">
            <a:extLst>
              <a:ext uri="{FF2B5EF4-FFF2-40B4-BE49-F238E27FC236}">
                <a16:creationId xmlns:a16="http://schemas.microsoft.com/office/drawing/2014/main" id="{03505350-6455-4316-9540-56E48E13F7F3}"/>
              </a:ext>
            </a:extLst>
          </p:cNvPr>
          <p:cNvSpPr>
            <a:spLocks noGrp="1"/>
          </p:cNvSpPr>
          <p:nvPr>
            <p:ph sz="half" idx="1"/>
          </p:nvPr>
        </p:nvSpPr>
        <p:spPr>
          <a:xfrm>
            <a:off x="1779280" y="2005780"/>
            <a:ext cx="4895055" cy="3124201"/>
          </a:xfrm>
        </p:spPr>
        <p:txBody>
          <a:bodyPr/>
          <a:lstStyle/>
          <a:p>
            <a:pPr marL="0" marR="0">
              <a:lnSpc>
                <a:spcPct val="107000"/>
              </a:lnSpc>
              <a:spcBef>
                <a:spcPts val="0"/>
              </a:spcBef>
              <a:spcAft>
                <a:spcPts val="800"/>
              </a:spcAft>
              <a:tabLst>
                <a:tab pos="3009900" algn="l"/>
              </a:tabLst>
            </a:pPr>
            <a:r>
              <a:rPr lang="en-US" sz="1800" b="1" dirty="0">
                <a:effectLst/>
                <a:highlight>
                  <a:srgbClr val="FFFF00"/>
                </a:highlight>
                <a:latin typeface="Calibri" panose="020F0502020204030204" pitchFamily="34" charset="0"/>
                <a:ea typeface="Calibri" panose="020F0502020204030204" pitchFamily="34" charset="0"/>
                <a:cs typeface="Arial" panose="020B0604020202020204" pitchFamily="34" charset="0"/>
              </a:rPr>
              <a:t>Faults appeared during testing: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tabLst>
                <a:tab pos="30099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The withdraw function used to withdraw negative money amounts leading to an increase in the balance.</a:t>
            </a:r>
          </a:p>
          <a:p>
            <a:r>
              <a:rPr lang="en-US" dirty="0"/>
              <a:t>The issue was solved successfully.</a:t>
            </a:r>
          </a:p>
        </p:txBody>
      </p:sp>
    </p:spTree>
    <p:extLst>
      <p:ext uri="{BB962C8B-B14F-4D97-AF65-F5344CB8AC3E}">
        <p14:creationId xmlns:p14="http://schemas.microsoft.com/office/powerpoint/2010/main" val="4100990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34A8E-E6E4-4585-82C6-B1247C2D2064}"/>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838147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36</TotalTime>
  <Words>234</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Corbel</vt:lpstr>
      <vt:lpstr>Parallax</vt:lpstr>
      <vt:lpstr>Software Testing Project</vt:lpstr>
      <vt:lpstr>Team Members</vt:lpstr>
      <vt:lpstr>Our banking system contains three main classes </vt:lpstr>
      <vt:lpstr>Unit Testing</vt:lpstr>
      <vt:lpstr>Performance Testing</vt:lpstr>
      <vt:lpstr>Integration Testing</vt:lpstr>
      <vt:lpstr>last stage in integration testing we tested the whole system and the connection between the classes and their functions.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Project</dc:title>
  <dc:creator>Adham Ehab Salman Selim 19P4388</dc:creator>
  <cp:lastModifiedBy>Adham Ehab Salman Selim 19P4388</cp:lastModifiedBy>
  <cp:revision>3</cp:revision>
  <dcterms:created xsi:type="dcterms:W3CDTF">2022-06-11T20:26:26Z</dcterms:created>
  <dcterms:modified xsi:type="dcterms:W3CDTF">2022-06-11T21:04:00Z</dcterms:modified>
</cp:coreProperties>
</file>