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7" r:id="rId5"/>
    <p:sldId id="273" r:id="rId6"/>
    <p:sldId id="266" r:id="rId7"/>
    <p:sldId id="271" r:id="rId8"/>
    <p:sldId id="259" r:id="rId9"/>
    <p:sldId id="268" r:id="rId10"/>
    <p:sldId id="263" r:id="rId11"/>
    <p:sldId id="261" r:id="rId12"/>
    <p:sldId id="262" r:id="rId13"/>
    <p:sldId id="265" r:id="rId14"/>
    <p:sldId id="269" r:id="rId15"/>
    <p:sldId id="267" r:id="rId16"/>
    <p:sldId id="270" r:id="rId17"/>
    <p:sldId id="260" r:id="rId18"/>
    <p:sldId id="26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02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86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6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0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30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1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01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903B-6864-4E94-BC6F-A38989DE03EC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F187-E087-45A2-8387-ED02B5A57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5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890" y="1902691"/>
            <a:ext cx="11536217" cy="1136216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3600" b="1" dirty="0" smtClean="0"/>
              <a:t>Особенности проектирования библиотеки для создания универсальных чат-ботов на платформе </a:t>
            </a:r>
            <a:r>
              <a:rPr lang="en-US" sz="3600" b="1" dirty="0" smtClean="0"/>
              <a:t>.NET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48220"/>
            <a:ext cx="9144000" cy="1655762"/>
          </a:xfrm>
        </p:spPr>
        <p:txBody>
          <a:bodyPr/>
          <a:lstStyle/>
          <a:p>
            <a:r>
              <a:rPr lang="ru-RU" b="1" cap="small" dirty="0"/>
              <a:t>А.В. Бережных, Д.А. Григорьев</a:t>
            </a:r>
          </a:p>
          <a:p>
            <a:r>
              <a:rPr lang="ru-RU" i="1" dirty="0"/>
              <a:t>Санкт-Петербургский Государственный университет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446889"/>
            <a:ext cx="6361845" cy="4877034"/>
          </a:xfr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Взаимодействие с пользователем 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96728" y="3149601"/>
            <a:ext cx="4256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Рис. </a:t>
            </a:r>
            <a:r>
              <a:rPr lang="ru-RU" b="1" dirty="0" smtClean="0"/>
              <a:t>8.</a:t>
            </a:r>
            <a:r>
              <a:rPr lang="ru-RU" dirty="0" smtClean="0"/>
              <a:t> Пример контекстного диалога</a:t>
            </a:r>
            <a:r>
              <a:rPr lang="en-US" dirty="0" smtClean="0"/>
              <a:t>: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Сообщение </a:t>
            </a:r>
            <a:r>
              <a:rPr lang="ru-RU" dirty="0" smtClean="0"/>
              <a:t>«</a:t>
            </a:r>
            <a:r>
              <a:rPr lang="ru-RU" dirty="0"/>
              <a:t>с</a:t>
            </a:r>
            <a:r>
              <a:rPr lang="ru-RU" dirty="0" smtClean="0"/>
              <a:t>то тысяч» </a:t>
            </a:r>
            <a:r>
              <a:rPr lang="ru-RU" dirty="0"/>
              <a:t>имеет контекст ввода данных, полученный из сообщения «Задать уровень…»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098097"/>
            <a:ext cx="7684656" cy="3496722"/>
          </a:xfr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Взаимодействие с пользователем </a:t>
            </a:r>
            <a:endParaRPr lang="ru-RU" sz="3200" b="1" dirty="0"/>
          </a:p>
        </p:txBody>
      </p:sp>
      <p:pic>
        <p:nvPicPr>
          <p:cNvPr id="8" name="Объект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91" y="4780104"/>
            <a:ext cx="8127999" cy="175478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349673" y="2360773"/>
            <a:ext cx="3675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Рис. </a:t>
            </a:r>
            <a:r>
              <a:rPr lang="ru-RU" b="1" dirty="0" smtClean="0"/>
              <a:t>9. </a:t>
            </a:r>
            <a:r>
              <a:rPr lang="ru-RU" dirty="0" smtClean="0"/>
              <a:t>Интерфейс изменения текущего контекста диалога в модели пользователя </a:t>
            </a:r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1817" y="5075157"/>
            <a:ext cx="3491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Рис. </a:t>
            </a:r>
            <a:r>
              <a:rPr lang="ru-RU" b="1" dirty="0" smtClean="0"/>
              <a:t>10. </a:t>
            </a:r>
            <a:r>
              <a:rPr lang="ru-RU" dirty="0" smtClean="0"/>
              <a:t>Запуск обработки команды на основе проверки контекста диалога в модели пользователя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6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7" y="1249218"/>
            <a:ext cx="11538921" cy="383078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Взаимодействие с пользователем 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6691" y="5322668"/>
            <a:ext cx="1164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Рис. </a:t>
            </a:r>
            <a:r>
              <a:rPr lang="ru-RU" b="1" dirty="0" smtClean="0"/>
              <a:t>11. </a:t>
            </a:r>
            <a:r>
              <a:rPr lang="ru-RU" dirty="0" smtClean="0"/>
              <a:t>Пример изменения контекста диалога с пользователем в обработчике команды «</a:t>
            </a:r>
            <a:r>
              <a:rPr lang="ru-RU" dirty="0"/>
              <a:t>н</a:t>
            </a:r>
            <a:r>
              <a:rPr lang="ru-RU" dirty="0" smtClean="0"/>
              <a:t>азвать число»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3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7" y="1065014"/>
            <a:ext cx="5331771" cy="5581069"/>
          </a:xfr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Пример быстрого создания бота 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14" y="1065014"/>
            <a:ext cx="5982776" cy="236077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14" y="3550951"/>
            <a:ext cx="5192294" cy="23820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3011055" y="1810327"/>
            <a:ext cx="3084945" cy="2770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3500582" y="3154218"/>
            <a:ext cx="2673928" cy="50338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6714" y="6021985"/>
            <a:ext cx="577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Рис. </a:t>
            </a:r>
            <a:r>
              <a:rPr lang="ru-RU" b="1" dirty="0" smtClean="0"/>
              <a:t>12. </a:t>
            </a:r>
            <a:r>
              <a:rPr lang="ru-RU" dirty="0" smtClean="0"/>
              <a:t>Пример быстрой реализации бота на основе шаблона библиотеки</a:t>
            </a:r>
            <a:r>
              <a:rPr lang="ru-RU" b="1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Пример создания модуля команд</a:t>
            </a:r>
            <a:endParaRPr lang="ru-RU" sz="3200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101797"/>
            <a:ext cx="11526982" cy="5475316"/>
          </a:xfr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97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Внедрение сквозного функционала 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7" y="2903403"/>
            <a:ext cx="9704955" cy="3603858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144471"/>
            <a:ext cx="9704955" cy="1527273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153150" y="1144471"/>
            <a:ext cx="1964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Рис. </a:t>
            </a:r>
            <a:r>
              <a:rPr lang="ru-RU" b="1" dirty="0" smtClean="0"/>
              <a:t>13. </a:t>
            </a:r>
          </a:p>
          <a:p>
            <a:r>
              <a:rPr lang="ru-RU" dirty="0" smtClean="0"/>
              <a:t>Базовый атрибут </a:t>
            </a:r>
          </a:p>
          <a:p>
            <a:r>
              <a:rPr lang="ru-RU" dirty="0" smtClean="0"/>
              <a:t>декорирования обработчика </a:t>
            </a:r>
          </a:p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153150" y="3926842"/>
            <a:ext cx="1964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Рис. </a:t>
            </a:r>
            <a:r>
              <a:rPr lang="ru-RU" b="1" dirty="0" smtClean="0"/>
              <a:t>14. </a:t>
            </a:r>
          </a:p>
          <a:p>
            <a:r>
              <a:rPr lang="ru-RU" dirty="0" smtClean="0"/>
              <a:t>Фабрика, декорирующая обработчики </a:t>
            </a:r>
          </a:p>
          <a:p>
            <a:r>
              <a:rPr lang="ru-RU" dirty="0" smtClean="0"/>
              <a:t>команд</a:t>
            </a:r>
          </a:p>
          <a:p>
            <a:r>
              <a:rPr lang="ru-RU" dirty="0" smtClean="0"/>
              <a:t>атрибутами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0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048539"/>
            <a:ext cx="9174216" cy="3892916"/>
          </a:xfr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Внедрение сквозного функционала</a:t>
            </a:r>
            <a:r>
              <a:rPr lang="en-US" sz="3200" b="1" dirty="0" smtClean="0"/>
              <a:t>:</a:t>
            </a:r>
            <a:r>
              <a:rPr lang="ru-RU" sz="3200" b="1" dirty="0" smtClean="0"/>
              <a:t> пример 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5072368"/>
            <a:ext cx="9174216" cy="142135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023841" y="3114332"/>
            <a:ext cx="1964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Рис. </a:t>
            </a:r>
            <a:r>
              <a:rPr lang="ru-RU" b="1" dirty="0" smtClean="0"/>
              <a:t>15. </a:t>
            </a:r>
          </a:p>
          <a:p>
            <a:r>
              <a:rPr lang="ru-RU" dirty="0" smtClean="0"/>
              <a:t>Реализация собственного атрибута декорирования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5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3818" y="3030632"/>
            <a:ext cx="21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t.me/</a:t>
            </a:r>
            <a:r>
              <a:rPr lang="en-US" dirty="0" err="1" smtClean="0"/>
              <a:t>AnalyticSpyBot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00181" y="3484766"/>
            <a:ext cx="11591637" cy="317009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На основе </a:t>
            </a:r>
            <a:r>
              <a:rPr lang="en-US" sz="2000" b="1" dirty="0" smtClean="0"/>
              <a:t>open-</a:t>
            </a:r>
            <a:r>
              <a:rPr lang="en-US" sz="2000" b="1" dirty="0" err="1" smtClean="0"/>
              <a:t>sourse</a:t>
            </a:r>
            <a:r>
              <a:rPr lang="en-US" sz="2000" b="1" dirty="0" smtClean="0"/>
              <a:t> </a:t>
            </a:r>
            <a:r>
              <a:rPr lang="ru-RU" sz="2000" b="1" dirty="0" smtClean="0"/>
              <a:t>библиотеки </a:t>
            </a:r>
            <a:r>
              <a:rPr lang="en-US" sz="2000" b="1" dirty="0" err="1" smtClean="0"/>
              <a:t>BotPlatform</a:t>
            </a:r>
            <a:r>
              <a:rPr lang="en-US" sz="2000" b="1" dirty="0" smtClean="0"/>
              <a:t> </a:t>
            </a:r>
            <a:r>
              <a:rPr lang="ru-RU" sz="2000" b="1" dirty="0" smtClean="0"/>
              <a:t>были реализованы</a:t>
            </a:r>
            <a:r>
              <a:rPr lang="en-US" sz="2000" b="1" dirty="0" smtClean="0"/>
              <a:t>:</a:t>
            </a:r>
            <a:endParaRPr lang="ru-RU" sz="2000" b="1" dirty="0" smtClean="0"/>
          </a:p>
          <a:p>
            <a:pPr algn="ctr"/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Многоступенчатая пользовательская </a:t>
            </a:r>
            <a:r>
              <a:rPr lang="ru-RU" sz="2000" dirty="0"/>
              <a:t>и </a:t>
            </a:r>
            <a:r>
              <a:rPr lang="ru-RU" sz="2000" dirty="0" smtClean="0"/>
              <a:t>администраторская функциональность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</a:t>
            </a:r>
            <a:r>
              <a:rPr lang="ru-RU" sz="2000" dirty="0" smtClean="0"/>
              <a:t>озможность </a:t>
            </a:r>
            <a:r>
              <a:rPr lang="ru-RU" sz="2000" dirty="0"/>
              <a:t>автоматической генерации пользовательского </a:t>
            </a:r>
            <a:r>
              <a:rPr lang="ru-RU" sz="2000" dirty="0" smtClean="0"/>
              <a:t>интерфейса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Контекстные диалоги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Ш</a:t>
            </a:r>
            <a:r>
              <a:rPr lang="ru-RU" sz="2000" dirty="0" smtClean="0"/>
              <a:t>ироковещательной система </a:t>
            </a:r>
            <a:r>
              <a:rPr lang="ru-RU" sz="2000" dirty="0"/>
              <a:t>информирования с персонифицированными сообщениями для каждого </a:t>
            </a:r>
            <a:r>
              <a:rPr lang="ru-RU" sz="2000" dirty="0" smtClean="0"/>
              <a:t>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Системой </a:t>
            </a:r>
            <a:r>
              <a:rPr lang="ru-RU" sz="2000" dirty="0"/>
              <a:t>опросов и </a:t>
            </a:r>
            <a:r>
              <a:rPr lang="ru-RU" sz="2000" dirty="0" smtClean="0"/>
              <a:t>голосований</a:t>
            </a:r>
          </a:p>
          <a:p>
            <a:endParaRPr lang="en-US" sz="2000" dirty="0" smtClean="0"/>
          </a:p>
          <a:p>
            <a:pPr algn="ctr"/>
            <a:r>
              <a:rPr lang="ru-RU" sz="2000" dirty="0" smtClean="0"/>
              <a:t>На данный момент у бота более 1000 пользователей</a:t>
            </a:r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Апробация </a:t>
            </a:r>
            <a:endParaRPr lang="ru-RU" sz="3200" b="1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22" y="1082416"/>
            <a:ext cx="2813756" cy="186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2509" y="1704434"/>
            <a:ext cx="11526982" cy="106449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Спасибо за внимание! </a:t>
            </a:r>
            <a:endParaRPr lang="ru-RU" sz="3600" b="1" dirty="0"/>
          </a:p>
        </p:txBody>
      </p:sp>
      <p:pic>
        <p:nvPicPr>
          <p:cNvPr id="1026" name="Picture 2" descr="http://goo.kiev.ua/s/festivalvk/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07" y="3132930"/>
            <a:ext cx="1957386" cy="195738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200" y="6310875"/>
            <a:ext cx="913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BotPlatform.NET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github.com/DedSec256/BotPlatform.NET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8" y="261937"/>
            <a:ext cx="11526982" cy="650875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Основные задачи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08" y="1515774"/>
            <a:ext cx="1169323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Архитектурные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1"/>
            <a:r>
              <a:rPr lang="ru-RU" dirty="0" smtClean="0"/>
              <a:t>Независимость </a:t>
            </a:r>
            <a:r>
              <a:rPr lang="ru-RU" dirty="0"/>
              <a:t>от программного интерфейса (API) социальных </a:t>
            </a:r>
            <a:r>
              <a:rPr lang="ru-RU" dirty="0" smtClean="0"/>
              <a:t>платформ</a:t>
            </a:r>
            <a:r>
              <a:rPr lang="ru-RU" dirty="0"/>
              <a:t> </a:t>
            </a:r>
          </a:p>
          <a:p>
            <a:pPr lvl="1"/>
            <a:r>
              <a:rPr lang="ru-RU" dirty="0" smtClean="0"/>
              <a:t>Функциональная масштабируемость</a:t>
            </a:r>
            <a:endParaRPr lang="en-US" dirty="0"/>
          </a:p>
          <a:p>
            <a:pPr lvl="1"/>
            <a:r>
              <a:rPr lang="ru-RU" dirty="0" smtClean="0"/>
              <a:t>Внедрение сквозного функционала </a:t>
            </a: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	- </a:t>
            </a:r>
            <a:r>
              <a:rPr lang="ru-RU" dirty="0" err="1" smtClean="0"/>
              <a:t>логирование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- проверки</a:t>
            </a:r>
            <a:r>
              <a:rPr lang="en-US" dirty="0" smtClean="0"/>
              <a:t> </a:t>
            </a:r>
            <a:r>
              <a:rPr lang="ru-RU" dirty="0" smtClean="0"/>
              <a:t>аутентификации и пр.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Поведенческие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1"/>
            <a:r>
              <a:rPr lang="ru-RU" dirty="0"/>
              <a:t>Взаимодействие с </a:t>
            </a:r>
            <a:r>
              <a:rPr lang="ru-RU" dirty="0" smtClean="0"/>
              <a:t>пользователем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ru-RU" dirty="0" smtClean="0"/>
              <a:t>      - обработка </a:t>
            </a:r>
            <a:r>
              <a:rPr lang="x-none" dirty="0" smtClean="0"/>
              <a:t>команд</a:t>
            </a:r>
            <a:r>
              <a:rPr lang="ru-RU" dirty="0" smtClean="0"/>
              <a:t>ы формата </a:t>
            </a:r>
            <a:r>
              <a:rPr lang="ru-RU" dirty="0"/>
              <a:t>«</a:t>
            </a:r>
            <a:r>
              <a:rPr lang="ru-RU" dirty="0" smtClean="0"/>
              <a:t>запрос-ответ</a:t>
            </a:r>
            <a:r>
              <a:rPr lang="ru-RU" dirty="0"/>
              <a:t>»</a:t>
            </a:r>
          </a:p>
          <a:p>
            <a:pPr marL="457200" lvl="1" indent="0">
              <a:buNone/>
            </a:pPr>
            <a:r>
              <a:rPr lang="ru-RU" dirty="0"/>
              <a:t> </a:t>
            </a:r>
            <a:r>
              <a:rPr lang="ru-RU" dirty="0" smtClean="0"/>
              <a:t>     -</a:t>
            </a:r>
            <a:r>
              <a:rPr lang="x-none" dirty="0" smtClean="0"/>
              <a:t> </a:t>
            </a:r>
            <a:r>
              <a:rPr lang="x-none" dirty="0"/>
              <a:t>контекстный </a:t>
            </a:r>
            <a:r>
              <a:rPr lang="x-none" dirty="0" smtClean="0"/>
              <a:t>диалог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Существующие решения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2508" y="1174749"/>
            <a:ext cx="11526982" cy="273921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Б</a:t>
            </a:r>
            <a:r>
              <a:rPr lang="x-none" sz="2000" b="1" dirty="0"/>
              <a:t>есплатные веб-конструктор</a:t>
            </a:r>
            <a:r>
              <a:rPr lang="ru-RU" sz="2000" b="1" dirty="0" smtClean="0"/>
              <a:t>ы</a:t>
            </a:r>
            <a:r>
              <a:rPr lang="en-US" sz="2000" b="1" dirty="0" smtClean="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0"/>
            <a:r>
              <a:rPr lang="ru-RU" sz="2000" dirty="0"/>
              <a:t>	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ru-RU" sz="2000" dirty="0" smtClean="0"/>
              <a:t> </a:t>
            </a:r>
            <a:r>
              <a:rPr lang="x-none" sz="2000" dirty="0" smtClean="0"/>
              <a:t>низкий </a:t>
            </a:r>
            <a:r>
              <a:rPr lang="x-none" sz="2000" dirty="0"/>
              <a:t>порог вхождения – пользователь может не обладать навыками в </a:t>
            </a:r>
            <a:r>
              <a:rPr lang="en-US" sz="2000" dirty="0" smtClean="0"/>
              <a:t>	  	 		    </a:t>
            </a:r>
            <a:r>
              <a:rPr lang="x-none" sz="2000" dirty="0" smtClean="0"/>
              <a:t>программировании и</a:t>
            </a:r>
            <a:r>
              <a:rPr lang="en-US" sz="2000" dirty="0" smtClean="0"/>
              <a:t> </a:t>
            </a:r>
            <a:r>
              <a:rPr lang="x-none" sz="2000" dirty="0" smtClean="0"/>
              <a:t>проектировании </a:t>
            </a:r>
            <a:r>
              <a:rPr lang="x-none" sz="2000" dirty="0"/>
              <a:t>интерфейсов. </a:t>
            </a:r>
            <a:endParaRPr lang="en-US" sz="2000" dirty="0" smtClean="0"/>
          </a:p>
          <a:p>
            <a:pPr lvl="0"/>
            <a:endParaRPr lang="ru-RU" sz="2000" dirty="0" smtClean="0"/>
          </a:p>
          <a:p>
            <a:pPr lvl="0"/>
            <a:r>
              <a:rPr lang="ru-RU" sz="2000" dirty="0"/>
              <a:t>	</a:t>
            </a:r>
            <a:r>
              <a:rPr lang="ru-RU" sz="2800" dirty="0" smtClean="0">
                <a:solidFill>
                  <a:srgbClr val="FF0000"/>
                </a:solidFill>
              </a:rPr>
              <a:t>-</a:t>
            </a:r>
            <a:r>
              <a:rPr lang="ru-RU" sz="2000" dirty="0" smtClean="0"/>
              <a:t> невозможность </a:t>
            </a:r>
            <a:r>
              <a:rPr lang="x-none" sz="2000" dirty="0" smtClean="0"/>
              <a:t>вн</a:t>
            </a:r>
            <a:r>
              <a:rPr lang="ru-RU" sz="2000" dirty="0" err="1"/>
              <a:t>ести</a:t>
            </a:r>
            <a:r>
              <a:rPr lang="x-none" sz="2000" dirty="0"/>
              <a:t> изменения в </a:t>
            </a:r>
            <a:r>
              <a:rPr lang="ru-RU" sz="2000" dirty="0"/>
              <a:t>программную </a:t>
            </a:r>
            <a:r>
              <a:rPr lang="x-none" sz="2000" dirty="0"/>
              <a:t>логику, переп</a:t>
            </a:r>
            <a:r>
              <a:rPr lang="ru-RU" sz="2000" dirty="0" err="1"/>
              <a:t>исать</a:t>
            </a:r>
            <a:r>
              <a:rPr lang="x-none" sz="2000" dirty="0"/>
              <a:t> и</a:t>
            </a:r>
            <a:r>
              <a:rPr lang="ru-RU" sz="2000" dirty="0"/>
              <a:t>ли</a:t>
            </a:r>
            <a:r>
              <a:rPr lang="x-none" sz="2000" dirty="0"/>
              <a:t> оптимизировать </a:t>
            </a:r>
            <a:r>
              <a:rPr lang="en-US" sz="2000" dirty="0" smtClean="0"/>
              <a:t>	   </a:t>
            </a:r>
            <a:r>
              <a:rPr lang="ru-RU" sz="2000" dirty="0" smtClean="0"/>
              <a:t>её </a:t>
            </a:r>
            <a:r>
              <a:rPr lang="x-none" sz="2000" dirty="0"/>
              <a:t>под </a:t>
            </a:r>
            <a:r>
              <a:rPr lang="x-none" sz="2000" dirty="0" smtClean="0"/>
              <a:t>нужды </a:t>
            </a:r>
            <a:r>
              <a:rPr lang="x-none" sz="2000" dirty="0"/>
              <a:t>конкретного</a:t>
            </a:r>
            <a:r>
              <a:rPr lang="ru-RU" sz="2000" dirty="0"/>
              <a:t> </a:t>
            </a:r>
            <a:r>
              <a:rPr lang="ru-RU" sz="2000" dirty="0" smtClean="0"/>
              <a:t>проекта</a:t>
            </a:r>
            <a:endParaRPr lang="en-US" sz="2000" dirty="0" smtClean="0"/>
          </a:p>
          <a:p>
            <a:pPr lvl="0"/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2508" y="4201040"/>
            <a:ext cx="11526982" cy="227754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Профессиональные</a:t>
            </a:r>
            <a:r>
              <a:rPr lang="x-none" sz="2000" b="1" dirty="0"/>
              <a:t> решения для облачных сервисов, </a:t>
            </a:r>
            <a:r>
              <a:rPr lang="ru-RU" sz="2000" b="1" dirty="0"/>
              <a:t>например, </a:t>
            </a:r>
            <a:r>
              <a:rPr lang="x-none" sz="2000" b="1" dirty="0"/>
              <a:t>Bot Framework от Microsoft</a:t>
            </a:r>
            <a:r>
              <a:rPr lang="en-US" sz="2000" b="1" dirty="0"/>
              <a:t>:</a:t>
            </a:r>
            <a:r>
              <a:rPr lang="ru-RU" sz="2000" b="1" dirty="0"/>
              <a:t> </a:t>
            </a:r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lvl="0"/>
            <a:r>
              <a:rPr lang="ru-RU" dirty="0"/>
              <a:t>	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ru-RU" dirty="0"/>
              <a:t> </a:t>
            </a:r>
            <a:r>
              <a:rPr lang="x-none" sz="2000" dirty="0"/>
              <a:t>разработчик концентрируется на разработке </a:t>
            </a:r>
            <a:r>
              <a:rPr lang="ru-RU" sz="2000" dirty="0" smtClean="0"/>
              <a:t>бизнес-логик</a:t>
            </a:r>
            <a:r>
              <a:rPr lang="ru-RU" sz="2000" dirty="0"/>
              <a:t>е</a:t>
            </a:r>
            <a:r>
              <a:rPr lang="x-none" sz="2000" dirty="0" smtClean="0"/>
              <a:t>, </a:t>
            </a:r>
            <a:r>
              <a:rPr lang="ru-RU" sz="2000" dirty="0"/>
              <a:t>всё остальное делает </a:t>
            </a:r>
            <a:r>
              <a:rPr lang="en-US" sz="2000" dirty="0" smtClean="0"/>
              <a:t>framework</a:t>
            </a:r>
            <a:endParaRPr lang="en-US" sz="2000" dirty="0"/>
          </a:p>
          <a:p>
            <a:pPr lvl="0"/>
            <a:endParaRPr lang="en-US" dirty="0"/>
          </a:p>
          <a:p>
            <a:pPr lvl="0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/>
              <a:t> </a:t>
            </a:r>
            <a:r>
              <a:rPr lang="x-none" dirty="0"/>
              <a:t> </a:t>
            </a:r>
            <a:r>
              <a:rPr lang="ru-RU" sz="2000" dirty="0"/>
              <a:t>для простых </a:t>
            </a:r>
            <a:r>
              <a:rPr lang="ru-RU" sz="2000" dirty="0" smtClean="0"/>
              <a:t>чат-ботов </a:t>
            </a:r>
            <a:r>
              <a:rPr lang="ru-RU" sz="2000" dirty="0"/>
              <a:t>возможности избыточны, а изучение его программной архитектуры </a:t>
            </a:r>
            <a:r>
              <a:rPr lang="en-US" sz="2000" dirty="0"/>
              <a:t>	</a:t>
            </a:r>
            <a:r>
              <a:rPr lang="ru-RU" sz="2000" dirty="0" smtClean="0"/>
              <a:t>    затруднительно </a:t>
            </a:r>
            <a:r>
              <a:rPr lang="ru-RU" sz="2000" dirty="0"/>
              <a:t>для студентов и</a:t>
            </a:r>
            <a:r>
              <a:rPr lang="x-none" sz="2000" dirty="0"/>
              <a:t> начинающих разработчиков на .NET</a:t>
            </a:r>
            <a:r>
              <a:rPr lang="x-none" sz="2000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9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Основные программные компоненты </a:t>
            </a:r>
            <a:r>
              <a:rPr lang="en-US" sz="3200" b="1" dirty="0" err="1" smtClean="0"/>
              <a:t>BotPlatfrom</a:t>
            </a:r>
            <a:endParaRPr lang="ru-RU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077794"/>
            <a:ext cx="9171710" cy="25081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508" y="3690038"/>
            <a:ext cx="115269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*</a:t>
            </a:r>
            <a:r>
              <a:rPr lang="en-US" b="1" dirty="0" smtClean="0"/>
              <a:t>.Command </a:t>
            </a:r>
            <a:r>
              <a:rPr lang="en-US" dirty="0" smtClean="0"/>
              <a:t>–</a:t>
            </a:r>
            <a:r>
              <a:rPr lang="ru-RU" dirty="0" smtClean="0"/>
              <a:t> инструменты для работы с командами ботов</a:t>
            </a:r>
          </a:p>
          <a:p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*</a:t>
            </a:r>
            <a:r>
              <a:rPr lang="en-US" b="1" dirty="0" smtClean="0"/>
              <a:t>.Tools </a:t>
            </a:r>
            <a:r>
              <a:rPr lang="ru-RU" dirty="0" smtClean="0"/>
              <a:t>– инструменты для работы со средой (инициализация системного терминала бота)</a:t>
            </a:r>
          </a:p>
          <a:p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*</a:t>
            </a:r>
            <a:r>
              <a:rPr lang="en-US" b="1" dirty="0" smtClean="0"/>
              <a:t>.Interfaces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основные интерфейсы для создания чат-ботов</a:t>
            </a:r>
          </a:p>
          <a:p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*</a:t>
            </a:r>
            <a:r>
              <a:rPr lang="en-US" b="1" dirty="0" smtClean="0"/>
              <a:t>.Attributes </a:t>
            </a:r>
            <a:r>
              <a:rPr lang="ru-RU" dirty="0" smtClean="0"/>
              <a:t>– инструменты для внедрения сквозного функционала и конфигурирования модулей команд</a:t>
            </a:r>
            <a:endParaRPr lang="ru-RU" b="1" dirty="0" smtClean="0"/>
          </a:p>
          <a:p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*</a:t>
            </a:r>
            <a:r>
              <a:rPr lang="en-US" b="1" dirty="0" smtClean="0"/>
              <a:t>.User </a:t>
            </a:r>
            <a:r>
              <a:rPr lang="en-US" dirty="0" smtClean="0"/>
              <a:t>– </a:t>
            </a:r>
            <a:r>
              <a:rPr lang="ru-RU" dirty="0" smtClean="0"/>
              <a:t>механизмы взаимодействия с пользователем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*</a:t>
            </a:r>
            <a:r>
              <a:rPr lang="en-US" b="1" dirty="0" smtClean="0"/>
              <a:t>.Implementations </a:t>
            </a:r>
            <a:r>
              <a:rPr lang="en-US" dirty="0" smtClean="0"/>
              <a:t>– </a:t>
            </a:r>
            <a:r>
              <a:rPr lang="ru-RU" dirty="0" smtClean="0"/>
              <a:t>базовые шаблоны и реализации интерфейсов «из коробки»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0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Базовые интерфейсы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18" y="1375913"/>
            <a:ext cx="3783772" cy="3241964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32509" y="4939837"/>
            <a:ext cx="115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Рис. </a:t>
            </a:r>
            <a:r>
              <a:rPr lang="en-US" b="1" dirty="0" smtClean="0"/>
              <a:t>0</a:t>
            </a:r>
            <a:r>
              <a:rPr lang="ru-RU" b="1" dirty="0" smtClean="0"/>
              <a:t>.  </a:t>
            </a:r>
            <a:r>
              <a:rPr lang="ru-RU" dirty="0" smtClean="0"/>
              <a:t>Базовые и расширенные программные интерфейсы чат-бота</a:t>
            </a:r>
            <a:r>
              <a:rPr lang="en-US" dirty="0" smtClean="0"/>
              <a:t> </a:t>
            </a:r>
            <a:r>
              <a:rPr lang="ru-RU" dirty="0" smtClean="0"/>
              <a:t>и сообщения от </a:t>
            </a:r>
            <a:r>
              <a:rPr lang="ru-RU" dirty="0" smtClean="0"/>
              <a:t>пользователя</a:t>
            </a:r>
            <a:r>
              <a:rPr lang="en-US" dirty="0" smtClean="0"/>
              <a:t> </a:t>
            </a:r>
            <a:r>
              <a:rPr lang="ru-RU" dirty="0" smtClean="0"/>
              <a:t>для создания стандартных и универсальных ботов</a:t>
            </a:r>
            <a:endParaRPr lang="ru-RU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7" y="1375913"/>
            <a:ext cx="7564583" cy="3241964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22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Модель команды бота 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7" y="2486498"/>
            <a:ext cx="8080958" cy="3893374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7" y="1110258"/>
            <a:ext cx="10414638" cy="1184603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820726" y="3191435"/>
            <a:ext cx="3038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Рис. 1. </a:t>
            </a:r>
          </a:p>
          <a:p>
            <a:r>
              <a:rPr lang="ru-RU" dirty="0" smtClean="0"/>
              <a:t>Сигнатура обработчика команды бота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820725" y="4433185"/>
            <a:ext cx="303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 smtClean="0"/>
          </a:p>
          <a:p>
            <a:r>
              <a:rPr lang="ru-RU" b="1" dirty="0" smtClean="0"/>
              <a:t>Рис. 2. </a:t>
            </a:r>
          </a:p>
          <a:p>
            <a:r>
              <a:rPr lang="ru-RU" dirty="0" smtClean="0"/>
              <a:t>Базовая модель команды 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6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053" y="1174749"/>
            <a:ext cx="6561891" cy="1497685"/>
          </a:xfrm>
          <a:ln w="19050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34" y="3382905"/>
            <a:ext cx="9649327" cy="234248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Модель команды бота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64080" y="2749705"/>
            <a:ext cx="616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Рис. 3. </a:t>
            </a:r>
            <a:r>
              <a:rPr lang="ru-RU" dirty="0" smtClean="0"/>
              <a:t>Универсальная модель команды бота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508" y="5789532"/>
            <a:ext cx="115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Рис. 4. </a:t>
            </a:r>
            <a:r>
              <a:rPr lang="ru-RU" dirty="0" smtClean="0"/>
              <a:t>Декоратор модели команды (необходим для реализации сквозного функционала путём атрибутного декорирования)</a:t>
            </a:r>
          </a:p>
        </p:txBody>
      </p:sp>
    </p:spTree>
    <p:extLst>
      <p:ext uri="{BB962C8B-B14F-4D97-AF65-F5344CB8AC3E}">
        <p14:creationId xmlns:p14="http://schemas.microsoft.com/office/powerpoint/2010/main" val="29191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45" y="3730854"/>
            <a:ext cx="6437745" cy="2949451"/>
          </a:xfrm>
          <a:ln w="19050"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098880"/>
            <a:ext cx="8627551" cy="244590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Менеджер команд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21170" y="1860168"/>
            <a:ext cx="263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Рис. 5. </a:t>
            </a:r>
          </a:p>
          <a:p>
            <a:r>
              <a:rPr lang="ru-RU" dirty="0" smtClean="0"/>
              <a:t>Интерфейс добавления команды в систему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424" y="4466915"/>
            <a:ext cx="3899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Рис. 6. </a:t>
            </a:r>
          </a:p>
          <a:p>
            <a:r>
              <a:rPr lang="ru-RU" dirty="0" smtClean="0"/>
              <a:t>Автоматическая</a:t>
            </a:r>
          </a:p>
          <a:p>
            <a:r>
              <a:rPr lang="ru-RU" dirty="0" smtClean="0"/>
              <a:t>инициализация модулей команд с помощью </a:t>
            </a:r>
          </a:p>
          <a:p>
            <a:r>
              <a:rPr lang="en-US" dirty="0" err="1" smtClean="0"/>
              <a:t>System.Reflection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System.Linq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801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1" y="1384874"/>
            <a:ext cx="10190118" cy="4088251"/>
          </a:xfr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32508" y="261937"/>
            <a:ext cx="11526982" cy="6508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Обработка команд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89421" y="5676219"/>
            <a:ext cx="773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Рис. </a:t>
            </a:r>
            <a:r>
              <a:rPr lang="ru-RU" b="1" dirty="0"/>
              <a:t>7</a:t>
            </a:r>
            <a:r>
              <a:rPr lang="ru-RU" b="1" dirty="0" smtClean="0"/>
              <a:t>. </a:t>
            </a:r>
            <a:r>
              <a:rPr lang="ru-RU" dirty="0" smtClean="0"/>
              <a:t>Запуск обработки команды с помощью менеджера команд</a:t>
            </a:r>
          </a:p>
        </p:txBody>
      </p:sp>
    </p:spTree>
    <p:extLst>
      <p:ext uri="{BB962C8B-B14F-4D97-AF65-F5344CB8AC3E}">
        <p14:creationId xmlns:p14="http://schemas.microsoft.com/office/powerpoint/2010/main" val="16304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419</Words>
  <Application>Microsoft Office PowerPoint</Application>
  <PresentationFormat>Широкоэкранный</PresentationFormat>
  <Paragraphs>95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Особенности проектирования библиотеки для создания универсальных чат-ботов на платформе .NET</vt:lpstr>
      <vt:lpstr>Основные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проектирования библиотеки для создания универсальных чат-ботов на платформе .NET</dc:title>
  <dc:creator>Alex Berezhnyh</dc:creator>
  <cp:lastModifiedBy>Alex Berezhnyh</cp:lastModifiedBy>
  <cp:revision>100</cp:revision>
  <dcterms:created xsi:type="dcterms:W3CDTF">2018-03-22T13:00:43Z</dcterms:created>
  <dcterms:modified xsi:type="dcterms:W3CDTF">2018-03-23T04:07:35Z</dcterms:modified>
</cp:coreProperties>
</file>