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Proxima Nova"/>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ProximaNova-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6fb0ced6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6fb0ced6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6fb0ced6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6fb0ced6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6fb0ced6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6fb0ced6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6fb0ced6b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6fb0ced6b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6fb0ced6b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6fb0ced6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6fb0ced6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6fb0ced6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6fb0ced6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6fb0ced6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fb0ced6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fb0ced6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6fb0ced6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6fb0ced6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6fb0ced6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6fb0ced6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6fb0ced6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6fb0ced6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6fb0ced6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6fb0ced6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6fb0ced6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6fb0ced6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6fb0ced6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6fb0ced6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6fb0ced6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6fb0ced6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6fb0ced6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6fb0ced6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6fb0ced6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6fb0ced6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GB" sz="3500">
                <a:solidFill>
                  <a:srgbClr val="000000"/>
                </a:solidFill>
                <a:latin typeface="Times New Roman"/>
                <a:ea typeface="Times New Roman"/>
                <a:cs typeface="Times New Roman"/>
                <a:sym typeface="Times New Roman"/>
              </a:rPr>
              <a:t>Interaksi Manusia dan Komputer</a:t>
            </a:r>
            <a:endParaRPr sz="35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3400">
                <a:solidFill>
                  <a:srgbClr val="000000"/>
                </a:solidFill>
                <a:latin typeface="Times New Roman"/>
                <a:ea typeface="Times New Roman"/>
                <a:cs typeface="Times New Roman"/>
                <a:sym typeface="Times New Roman"/>
              </a:rPr>
              <a:t>Topik 2 : Website E-commerce</a:t>
            </a:r>
            <a:endParaRPr sz="62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lang="en-GB" sz="2150">
                <a:solidFill>
                  <a:schemeClr val="dk1"/>
                </a:solidFill>
                <a:latin typeface="Times New Roman"/>
                <a:ea typeface="Times New Roman"/>
                <a:cs typeface="Times New Roman"/>
                <a:sym typeface="Times New Roman"/>
              </a:rPr>
              <a:t>Deddy Chandra 6181801007</a:t>
            </a:r>
            <a:endParaRPr sz="2087">
              <a:solidFill>
                <a:schemeClr val="dk1"/>
              </a:solidFill>
            </a:endParaRPr>
          </a:p>
          <a:p>
            <a:pPr indent="0" lvl="0" marL="0" rtl="0" algn="l">
              <a:lnSpc>
                <a:spcPct val="95000"/>
              </a:lnSpc>
              <a:spcBef>
                <a:spcPts val="0"/>
              </a:spcBef>
              <a:spcAft>
                <a:spcPts val="0"/>
              </a:spcAft>
              <a:buClr>
                <a:schemeClr val="dk1"/>
              </a:buClr>
              <a:buSzPts val="688"/>
              <a:buFont typeface="Arial"/>
              <a:buNone/>
            </a:pPr>
            <a:r>
              <a:rPr lang="en-GB" sz="2150">
                <a:solidFill>
                  <a:schemeClr val="dk1"/>
                </a:solidFill>
                <a:latin typeface="Times New Roman"/>
                <a:ea typeface="Times New Roman"/>
                <a:cs typeface="Times New Roman"/>
                <a:sym typeface="Times New Roman"/>
              </a:rPr>
              <a:t>Chris Ardiansyah 6181801026</a:t>
            </a:r>
            <a:endParaRPr sz="215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GB" sz="2150">
                <a:solidFill>
                  <a:schemeClr val="dk1"/>
                </a:solidFill>
                <a:latin typeface="Times New Roman"/>
                <a:ea typeface="Times New Roman"/>
                <a:cs typeface="Times New Roman"/>
                <a:sym typeface="Times New Roman"/>
              </a:rPr>
              <a:t>Bryan Heryanto 6181801031</a:t>
            </a:r>
            <a:endParaRPr sz="465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Error prevention (1)</a:t>
            </a:r>
            <a:endParaRPr sz="2100">
              <a:solidFill>
                <a:srgbClr val="000000"/>
              </a:solidFill>
            </a:endParaRPr>
          </a:p>
        </p:txBody>
      </p:sp>
      <p:sp>
        <p:nvSpPr>
          <p:cNvPr id="146" name="Google Shape;146;p22"/>
          <p:cNvSpPr txBox="1"/>
          <p:nvPr/>
        </p:nvSpPr>
        <p:spPr>
          <a:xfrm>
            <a:off x="862650" y="1380225"/>
            <a:ext cx="70983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Jika pengguna sedang melakukan registrasi atau mengganti password, maka sistem akan memberi tanggapan pada tingkat kekuatan </a:t>
            </a:r>
            <a:r>
              <a:rPr i="1" lang="en-GB" sz="1500">
                <a:latin typeface="Raleway"/>
                <a:ea typeface="Raleway"/>
                <a:cs typeface="Raleway"/>
                <a:sym typeface="Raleway"/>
              </a:rPr>
              <a:t>password</a:t>
            </a:r>
            <a:r>
              <a:rPr lang="en-GB" sz="1500">
                <a:latin typeface="Raleway"/>
                <a:ea typeface="Raleway"/>
                <a:cs typeface="Raleway"/>
                <a:sym typeface="Raleway"/>
              </a:rPr>
              <a:t>.</a:t>
            </a:r>
            <a:endParaRPr sz="15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Error prevention (2)</a:t>
            </a:r>
            <a:endParaRPr sz="2100">
              <a:solidFill>
                <a:srgbClr val="000000"/>
              </a:solidFill>
            </a:endParaRPr>
          </a:p>
        </p:txBody>
      </p:sp>
      <p:sp>
        <p:nvSpPr>
          <p:cNvPr id="152" name="Google Shape;152;p23"/>
          <p:cNvSpPr txBox="1"/>
          <p:nvPr/>
        </p:nvSpPr>
        <p:spPr>
          <a:xfrm>
            <a:off x="862650" y="1380225"/>
            <a:ext cx="70983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Saat hendak memfilter lokasi pada pilihan </a:t>
            </a:r>
            <a:r>
              <a:rPr i="1" lang="en-GB" sz="1500">
                <a:latin typeface="Raleway"/>
                <a:ea typeface="Raleway"/>
                <a:cs typeface="Raleway"/>
                <a:sym typeface="Raleway"/>
              </a:rPr>
              <a:t>other</a:t>
            </a:r>
            <a:r>
              <a:rPr lang="en-GB" sz="1500">
                <a:latin typeface="Raleway"/>
                <a:ea typeface="Raleway"/>
                <a:cs typeface="Raleway"/>
                <a:sym typeface="Raleway"/>
              </a:rPr>
              <a:t> maka akan ada </a:t>
            </a:r>
            <a:r>
              <a:rPr i="1" lang="en-GB" sz="1500">
                <a:latin typeface="Raleway"/>
                <a:ea typeface="Raleway"/>
                <a:cs typeface="Raleway"/>
                <a:sym typeface="Raleway"/>
              </a:rPr>
              <a:t>auto-complete</a:t>
            </a:r>
            <a:r>
              <a:rPr lang="en-GB" sz="1500">
                <a:latin typeface="Raleway"/>
                <a:ea typeface="Raleway"/>
                <a:cs typeface="Raleway"/>
                <a:sym typeface="Raleway"/>
              </a:rPr>
              <a:t> yang mencegah pengguna salah mengetikan nama negara.</a:t>
            </a:r>
            <a:endParaRPr sz="1500">
              <a:latin typeface="Raleway"/>
              <a:ea typeface="Raleway"/>
              <a:cs typeface="Raleway"/>
              <a:sym typeface="Raleway"/>
            </a:endParaRPr>
          </a:p>
        </p:txBody>
      </p:sp>
      <p:pic>
        <p:nvPicPr>
          <p:cNvPr id="153" name="Google Shape;153;p23"/>
          <p:cNvPicPr preferRelativeResize="0"/>
          <p:nvPr/>
        </p:nvPicPr>
        <p:blipFill>
          <a:blip r:embed="rId3">
            <a:alphaModFix/>
          </a:blip>
          <a:stretch>
            <a:fillRect/>
          </a:stretch>
        </p:blipFill>
        <p:spPr>
          <a:xfrm>
            <a:off x="2792550" y="2265375"/>
            <a:ext cx="3238500" cy="210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Error prevention (3)</a:t>
            </a:r>
            <a:endParaRPr sz="2100">
              <a:solidFill>
                <a:srgbClr val="000000"/>
              </a:solidFill>
            </a:endParaRPr>
          </a:p>
        </p:txBody>
      </p:sp>
      <p:sp>
        <p:nvSpPr>
          <p:cNvPr id="159" name="Google Shape;159;p24"/>
          <p:cNvSpPr txBox="1"/>
          <p:nvPr/>
        </p:nvSpPr>
        <p:spPr>
          <a:xfrm>
            <a:off x="862650" y="1380225"/>
            <a:ext cx="7098300" cy="94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Jika pengguna menekan tombol kanan pada carousel flash sale dan sudah tidak ada lagi produk yang ditawarkan maka tombol panah kanan tersebut tidak dapat di klik (dijadikan disable) dan mengeluarkan tanda stop.</a:t>
            </a:r>
            <a:endParaRPr sz="15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Recognition rather than recall</a:t>
            </a:r>
            <a:endParaRPr sz="2100">
              <a:solidFill>
                <a:srgbClr val="000000"/>
              </a:solidFill>
            </a:endParaRPr>
          </a:p>
        </p:txBody>
      </p:sp>
      <p:sp>
        <p:nvSpPr>
          <p:cNvPr id="165" name="Google Shape;165;p25"/>
          <p:cNvSpPr txBox="1"/>
          <p:nvPr/>
        </p:nvSpPr>
        <p:spPr>
          <a:xfrm>
            <a:off x="862650" y="1380225"/>
            <a:ext cx="70983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Logo untuk menuju ke halaman </a:t>
            </a:r>
            <a:r>
              <a:rPr i="1" lang="en-GB" sz="1500">
                <a:latin typeface="Raleway"/>
                <a:ea typeface="Raleway"/>
                <a:cs typeface="Raleway"/>
                <a:sym typeface="Raleway"/>
              </a:rPr>
              <a:t>home </a:t>
            </a:r>
            <a:r>
              <a:rPr lang="en-GB" sz="1500">
                <a:latin typeface="Raleway"/>
                <a:ea typeface="Raleway"/>
                <a:cs typeface="Raleway"/>
                <a:sym typeface="Raleway"/>
              </a:rPr>
              <a:t>selalu tersedia di kiri atas sehingga pengguna tidak perlu mengingat bagaimana cara menuju ke halaman </a:t>
            </a:r>
            <a:r>
              <a:rPr i="1" lang="en-GB" sz="1500">
                <a:latin typeface="Raleway"/>
                <a:ea typeface="Raleway"/>
                <a:cs typeface="Raleway"/>
                <a:sym typeface="Raleway"/>
              </a:rPr>
              <a:t>home</a:t>
            </a:r>
            <a:r>
              <a:rPr lang="en-GB" sz="1500">
                <a:latin typeface="Raleway"/>
                <a:ea typeface="Raleway"/>
                <a:cs typeface="Raleway"/>
                <a:sym typeface="Raleway"/>
              </a:rPr>
              <a:t>.</a:t>
            </a:r>
            <a:endParaRPr sz="15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Flexibility and efficiency of use</a:t>
            </a:r>
            <a:endParaRPr sz="2100">
              <a:solidFill>
                <a:srgbClr val="000000"/>
              </a:solidFill>
            </a:endParaRPr>
          </a:p>
        </p:txBody>
      </p:sp>
      <p:sp>
        <p:nvSpPr>
          <p:cNvPr id="171" name="Google Shape;171;p26"/>
          <p:cNvSpPr txBox="1"/>
          <p:nvPr/>
        </p:nvSpPr>
        <p:spPr>
          <a:xfrm>
            <a:off x="862650" y="1380225"/>
            <a:ext cx="7098300" cy="121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Pengguna yang sudah mahir saat melakukan login atau form lainnya dapat menggunakan tab untuk memindahkan kursor ke tempat input selanjutnya. Pengguna pemula biasa menggunakan mouse untuk memindahkan kursor untuk form.</a:t>
            </a:r>
            <a:endParaRPr sz="18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Aesthetic and minimalist design</a:t>
            </a:r>
            <a:endParaRPr sz="2100">
              <a:solidFill>
                <a:srgbClr val="000000"/>
              </a:solidFill>
            </a:endParaRPr>
          </a:p>
        </p:txBody>
      </p:sp>
      <p:sp>
        <p:nvSpPr>
          <p:cNvPr id="177" name="Google Shape;177;p27"/>
          <p:cNvSpPr txBox="1"/>
          <p:nvPr/>
        </p:nvSpPr>
        <p:spPr>
          <a:xfrm>
            <a:off x="862650" y="1380225"/>
            <a:ext cx="7098300" cy="94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Filter pada halaman </a:t>
            </a:r>
            <a:r>
              <a:rPr i="1" lang="en-GB" sz="1500">
                <a:latin typeface="Raleway"/>
                <a:ea typeface="Raleway"/>
                <a:cs typeface="Raleway"/>
                <a:sym typeface="Raleway"/>
              </a:rPr>
              <a:t>shop</a:t>
            </a:r>
            <a:r>
              <a:rPr lang="en-GB" sz="1500">
                <a:latin typeface="Raleway"/>
                <a:ea typeface="Raleway"/>
                <a:cs typeface="Raleway"/>
                <a:sym typeface="Raleway"/>
              </a:rPr>
              <a:t> hanya menampilkan beberapa opsi umum, tidak menampilkan semua opsi yang akan berakibat pilihan filter memenuhi halaman.</a:t>
            </a:r>
            <a:endParaRPr sz="15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Help users recognize, diagnose, and recover from errors</a:t>
            </a:r>
            <a:endParaRPr sz="2100">
              <a:solidFill>
                <a:srgbClr val="000000"/>
              </a:solidFill>
            </a:endParaRPr>
          </a:p>
        </p:txBody>
      </p:sp>
      <p:sp>
        <p:nvSpPr>
          <p:cNvPr id="183" name="Google Shape;183;p28"/>
          <p:cNvSpPr txBox="1"/>
          <p:nvPr/>
        </p:nvSpPr>
        <p:spPr>
          <a:xfrm>
            <a:off x="862650" y="1380225"/>
            <a:ext cx="7098300" cy="94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Jika pembeli membuka page product, dan mencoba untuk menambah 0 buah item ke dalam keranjang, maka akan muncul notifikasi bahwa item harus minimal lebih dari satu buah</a:t>
            </a:r>
            <a:endParaRPr sz="15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Help and documentation</a:t>
            </a:r>
            <a:endParaRPr sz="2100">
              <a:solidFill>
                <a:srgbClr val="000000"/>
              </a:solidFill>
            </a:endParaRPr>
          </a:p>
        </p:txBody>
      </p:sp>
      <p:sp>
        <p:nvSpPr>
          <p:cNvPr id="189" name="Google Shape;189;p29"/>
          <p:cNvSpPr txBox="1"/>
          <p:nvPr/>
        </p:nvSpPr>
        <p:spPr>
          <a:xfrm>
            <a:off x="862650" y="1380225"/>
            <a:ext cx="7098300" cy="94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Beberapa informasi tersedia pada halaman FAQ yang dapat diakses menggunakan tombol pada </a:t>
            </a:r>
            <a:r>
              <a:rPr i="1" lang="en-GB" sz="1500">
                <a:latin typeface="Raleway"/>
                <a:ea typeface="Raleway"/>
                <a:cs typeface="Raleway"/>
                <a:sym typeface="Raleway"/>
              </a:rPr>
              <a:t>navigation bar</a:t>
            </a:r>
            <a:r>
              <a:rPr lang="en-GB" sz="1500">
                <a:latin typeface="Raleway"/>
                <a:ea typeface="Raleway"/>
                <a:cs typeface="Raleway"/>
                <a:sym typeface="Raleway"/>
              </a:rPr>
              <a:t>.</a:t>
            </a:r>
            <a:endParaRPr sz="1500">
              <a:latin typeface="Raleway"/>
              <a:ea typeface="Raleway"/>
              <a:cs typeface="Raleway"/>
              <a:sym typeface="Raleway"/>
            </a:endParaRPr>
          </a:p>
          <a:p>
            <a:pPr indent="0" lvl="0" marL="0" rtl="0" algn="just">
              <a:lnSpc>
                <a:spcPct val="115000"/>
              </a:lnSpc>
              <a:spcBef>
                <a:spcPts val="0"/>
              </a:spcBef>
              <a:spcAft>
                <a:spcPts val="0"/>
              </a:spcAft>
              <a:buNone/>
            </a:pPr>
            <a:r>
              <a:t/>
            </a:r>
            <a:endParaRPr sz="15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7650" y="25717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Sekian dan 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4572000" y="1774575"/>
            <a:ext cx="3846000" cy="25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solidFill>
                  <a:srgbClr val="333333"/>
                </a:solidFill>
                <a:highlight>
                  <a:srgbClr val="FFFFFF"/>
                </a:highlight>
                <a:latin typeface="Arial"/>
                <a:ea typeface="Arial"/>
                <a:cs typeface="Arial"/>
                <a:sym typeface="Arial"/>
              </a:rPr>
              <a:t>Pada masa pandemi ini, banyak orang yang kesusahan untuk melakukan Jual Beli, sehingga dengan adanya website Ekomers ini, semua orang dapat menjual dan membeli barang dari berbagai negara maupun lokal</a:t>
            </a:r>
            <a:endParaRPr sz="1700"/>
          </a:p>
        </p:txBody>
      </p:sp>
      <p:pic>
        <p:nvPicPr>
          <p:cNvPr id="93" name="Google Shape;93;p14"/>
          <p:cNvPicPr preferRelativeResize="0"/>
          <p:nvPr/>
        </p:nvPicPr>
        <p:blipFill>
          <a:blip r:embed="rId3">
            <a:alphaModFix/>
          </a:blip>
          <a:stretch>
            <a:fillRect/>
          </a:stretch>
        </p:blipFill>
        <p:spPr>
          <a:xfrm>
            <a:off x="801025" y="2207975"/>
            <a:ext cx="3278050" cy="120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071500" y="2304150"/>
            <a:ext cx="5001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740"/>
              <a:t>Heuristic Evaluation</a:t>
            </a:r>
            <a:endParaRPr sz="37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Visibility of system status (1)</a:t>
            </a:r>
            <a:endParaRPr sz="3500"/>
          </a:p>
        </p:txBody>
      </p:sp>
      <p:pic>
        <p:nvPicPr>
          <p:cNvPr id="104" name="Google Shape;104;p16"/>
          <p:cNvPicPr preferRelativeResize="0"/>
          <p:nvPr/>
        </p:nvPicPr>
        <p:blipFill>
          <a:blip r:embed="rId3">
            <a:alphaModFix/>
          </a:blip>
          <a:stretch>
            <a:fillRect/>
          </a:stretch>
        </p:blipFill>
        <p:spPr>
          <a:xfrm>
            <a:off x="1704975" y="2501250"/>
            <a:ext cx="5734050" cy="1485900"/>
          </a:xfrm>
          <a:prstGeom prst="rect">
            <a:avLst/>
          </a:prstGeom>
          <a:noFill/>
          <a:ln>
            <a:noFill/>
          </a:ln>
        </p:spPr>
      </p:pic>
      <p:sp>
        <p:nvSpPr>
          <p:cNvPr id="105" name="Google Shape;105;p16"/>
          <p:cNvSpPr txBox="1"/>
          <p:nvPr/>
        </p:nvSpPr>
        <p:spPr>
          <a:xfrm>
            <a:off x="862650" y="1380225"/>
            <a:ext cx="7098300" cy="946500"/>
          </a:xfrm>
          <a:prstGeom prst="rect">
            <a:avLst/>
          </a:prstGeom>
          <a:noFill/>
          <a:ln>
            <a:noFill/>
          </a:ln>
        </p:spPr>
        <p:txBody>
          <a:bodyPr anchorCtr="0" anchor="t" bIns="91425" lIns="91425" spcFirstLastPara="1" rIns="91425" wrap="square" tIns="91425">
            <a:spAutoFit/>
          </a:bodyPr>
          <a:lstStyle/>
          <a:p>
            <a:pPr indent="0" lvl="0" marL="228600" rtl="0" algn="just">
              <a:lnSpc>
                <a:spcPct val="115000"/>
              </a:lnSpc>
              <a:spcBef>
                <a:spcPts val="0"/>
              </a:spcBef>
              <a:spcAft>
                <a:spcPts val="0"/>
              </a:spcAft>
              <a:buNone/>
            </a:pPr>
            <a:r>
              <a:rPr lang="en-GB" sz="1500">
                <a:latin typeface="Proxima Nova"/>
                <a:ea typeface="Proxima Nova"/>
                <a:cs typeface="Proxima Nova"/>
                <a:sym typeface="Proxima Nova"/>
              </a:rPr>
              <a:t>Pada Ekomers, saat melakukan </a:t>
            </a:r>
            <a:r>
              <a:rPr i="1" lang="en-GB" sz="1500">
                <a:latin typeface="Proxima Nova"/>
                <a:ea typeface="Proxima Nova"/>
                <a:cs typeface="Proxima Nova"/>
                <a:sym typeface="Proxima Nova"/>
              </a:rPr>
              <a:t>sign up</a:t>
            </a:r>
            <a:r>
              <a:rPr lang="en-GB" sz="1500">
                <a:latin typeface="Proxima Nova"/>
                <a:ea typeface="Proxima Nova"/>
                <a:cs typeface="Proxima Nova"/>
                <a:sym typeface="Proxima Nova"/>
              </a:rPr>
              <a:t>, kekuatan </a:t>
            </a:r>
            <a:r>
              <a:rPr i="1" lang="en-GB" sz="1500">
                <a:latin typeface="Proxima Nova"/>
                <a:ea typeface="Proxima Nova"/>
                <a:cs typeface="Proxima Nova"/>
                <a:sym typeface="Proxima Nova"/>
              </a:rPr>
              <a:t>password</a:t>
            </a:r>
            <a:r>
              <a:rPr lang="en-GB" sz="1500">
                <a:latin typeface="Proxima Nova"/>
                <a:ea typeface="Proxima Nova"/>
                <a:cs typeface="Proxima Nova"/>
                <a:sym typeface="Proxima Nova"/>
              </a:rPr>
              <a:t> pengguna akan muncul di layar. Lalu, bagian halaman di mana pengguna sedang berada akan berwarna merah pada </a:t>
            </a:r>
            <a:r>
              <a:rPr i="1" lang="en-GB" sz="1500">
                <a:latin typeface="Proxima Nova"/>
                <a:ea typeface="Proxima Nova"/>
                <a:cs typeface="Proxima Nova"/>
                <a:sym typeface="Proxima Nova"/>
              </a:rPr>
              <a:t>navigation bar</a:t>
            </a:r>
            <a:r>
              <a:rPr lang="en-GB" sz="1500">
                <a:latin typeface="Proxima Nova"/>
                <a:ea typeface="Proxima Nova"/>
                <a:cs typeface="Proxima Nova"/>
                <a:sym typeface="Proxima Nova"/>
              </a:rPr>
              <a:t>.</a:t>
            </a:r>
            <a:endParaRPr sz="17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Visibility of system status (2)</a:t>
            </a:r>
            <a:endParaRPr sz="3500"/>
          </a:p>
        </p:txBody>
      </p:sp>
      <p:sp>
        <p:nvSpPr>
          <p:cNvPr id="111" name="Google Shape;111;p17"/>
          <p:cNvSpPr txBox="1"/>
          <p:nvPr/>
        </p:nvSpPr>
        <p:spPr>
          <a:xfrm>
            <a:off x="862650" y="1380225"/>
            <a:ext cx="7098300" cy="415500"/>
          </a:xfrm>
          <a:prstGeom prst="rect">
            <a:avLst/>
          </a:prstGeom>
          <a:noFill/>
          <a:ln>
            <a:noFill/>
          </a:ln>
        </p:spPr>
        <p:txBody>
          <a:bodyPr anchorCtr="0" anchor="t" bIns="91425" lIns="91425" spcFirstLastPara="1" rIns="91425" wrap="square" tIns="91425">
            <a:spAutoFit/>
          </a:bodyPr>
          <a:lstStyle/>
          <a:p>
            <a:pPr indent="0" lvl="0" marL="228600" rtl="0" algn="just">
              <a:lnSpc>
                <a:spcPct val="115000"/>
              </a:lnSpc>
              <a:spcBef>
                <a:spcPts val="0"/>
              </a:spcBef>
              <a:spcAft>
                <a:spcPts val="0"/>
              </a:spcAft>
              <a:buNone/>
            </a:pPr>
            <a:r>
              <a:rPr lang="en-GB" sz="1500">
                <a:latin typeface="Raleway"/>
                <a:ea typeface="Raleway"/>
                <a:cs typeface="Raleway"/>
                <a:sym typeface="Raleway"/>
              </a:rPr>
              <a:t>Tersedia </a:t>
            </a:r>
            <a:r>
              <a:rPr i="1" lang="en-GB" sz="1500">
                <a:latin typeface="Raleway"/>
                <a:ea typeface="Raleway"/>
                <a:cs typeface="Raleway"/>
                <a:sym typeface="Raleway"/>
              </a:rPr>
              <a:t>breadcrumb</a:t>
            </a:r>
            <a:r>
              <a:rPr lang="en-GB" sz="1500">
                <a:latin typeface="Raleway"/>
                <a:ea typeface="Raleway"/>
                <a:cs typeface="Raleway"/>
                <a:sym typeface="Raleway"/>
              </a:rPr>
              <a:t> pada halaman produk</a:t>
            </a:r>
            <a:endParaRPr sz="1500">
              <a:latin typeface="Raleway"/>
              <a:ea typeface="Raleway"/>
              <a:cs typeface="Raleway"/>
              <a:sym typeface="Raleway"/>
            </a:endParaRPr>
          </a:p>
        </p:txBody>
      </p:sp>
      <p:pic>
        <p:nvPicPr>
          <p:cNvPr id="112" name="Google Shape;112;p17"/>
          <p:cNvPicPr preferRelativeResize="0"/>
          <p:nvPr/>
        </p:nvPicPr>
        <p:blipFill>
          <a:blip r:embed="rId3">
            <a:alphaModFix/>
          </a:blip>
          <a:stretch>
            <a:fillRect/>
          </a:stretch>
        </p:blipFill>
        <p:spPr>
          <a:xfrm>
            <a:off x="1544775" y="2263675"/>
            <a:ext cx="5734050" cy="133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640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Math between system and the real word (1)</a:t>
            </a:r>
            <a:endParaRPr/>
          </a:p>
          <a:p>
            <a:pPr indent="0" lvl="0" marL="0" rtl="0" algn="just">
              <a:lnSpc>
                <a:spcPct val="115000"/>
              </a:lnSpc>
              <a:spcBef>
                <a:spcPts val="0"/>
              </a:spcBef>
              <a:spcAft>
                <a:spcPts val="0"/>
              </a:spcAft>
              <a:buNone/>
            </a:pPr>
            <a:r>
              <a:t/>
            </a:r>
            <a:endParaRPr sz="2100">
              <a:solidFill>
                <a:srgbClr val="000000"/>
              </a:solidFill>
            </a:endParaRPr>
          </a:p>
        </p:txBody>
      </p:sp>
      <p:sp>
        <p:nvSpPr>
          <p:cNvPr id="118" name="Google Shape;118;p18"/>
          <p:cNvSpPr txBox="1"/>
          <p:nvPr/>
        </p:nvSpPr>
        <p:spPr>
          <a:xfrm>
            <a:off x="862650" y="1380225"/>
            <a:ext cx="70983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Ikon yang digunakan, seperti ikon </a:t>
            </a:r>
            <a:r>
              <a:rPr i="1" lang="en-GB" sz="1500">
                <a:latin typeface="Raleway"/>
                <a:ea typeface="Raleway"/>
                <a:cs typeface="Raleway"/>
                <a:sym typeface="Raleway"/>
              </a:rPr>
              <a:t>cart</a:t>
            </a:r>
            <a:r>
              <a:rPr lang="en-GB" sz="1500">
                <a:latin typeface="Raleway"/>
                <a:ea typeface="Raleway"/>
                <a:cs typeface="Raleway"/>
                <a:sym typeface="Raleway"/>
              </a:rPr>
              <a:t>, toko, dan lokasi, adalah ikon yang memang sudah dikenali orang pada website-website umum lainnya.</a:t>
            </a:r>
            <a:endParaRPr sz="2000">
              <a:latin typeface="Raleway"/>
              <a:ea typeface="Raleway"/>
              <a:cs typeface="Raleway"/>
              <a:sym typeface="Raleway"/>
            </a:endParaRPr>
          </a:p>
        </p:txBody>
      </p:sp>
      <p:pic>
        <p:nvPicPr>
          <p:cNvPr id="119" name="Google Shape;119;p18"/>
          <p:cNvPicPr preferRelativeResize="0"/>
          <p:nvPr/>
        </p:nvPicPr>
        <p:blipFill>
          <a:blip r:embed="rId3">
            <a:alphaModFix/>
          </a:blip>
          <a:stretch>
            <a:fillRect/>
          </a:stretch>
        </p:blipFill>
        <p:spPr>
          <a:xfrm>
            <a:off x="3657650" y="2265375"/>
            <a:ext cx="140970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640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Math between system and the real word (2)</a:t>
            </a:r>
            <a:endParaRPr/>
          </a:p>
          <a:p>
            <a:pPr indent="0" lvl="0" marL="0" rtl="0" algn="just">
              <a:lnSpc>
                <a:spcPct val="115000"/>
              </a:lnSpc>
              <a:spcBef>
                <a:spcPts val="0"/>
              </a:spcBef>
              <a:spcAft>
                <a:spcPts val="0"/>
              </a:spcAft>
              <a:buNone/>
            </a:pPr>
            <a:r>
              <a:t/>
            </a:r>
            <a:endParaRPr sz="2100">
              <a:solidFill>
                <a:srgbClr val="000000"/>
              </a:solidFill>
            </a:endParaRPr>
          </a:p>
        </p:txBody>
      </p:sp>
      <p:sp>
        <p:nvSpPr>
          <p:cNvPr id="125" name="Google Shape;125;p19"/>
          <p:cNvSpPr txBox="1"/>
          <p:nvPr/>
        </p:nvSpPr>
        <p:spPr>
          <a:xfrm>
            <a:off x="862650" y="1380225"/>
            <a:ext cx="70983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Bahasa yang digunakan juga adalah bahasa Inggris pada umumnya, tidak menggunakan istilah-istilah yang akan sulit dimengerti oleh pengguna umum.</a:t>
            </a:r>
            <a:endParaRPr sz="1500">
              <a:latin typeface="Raleway"/>
              <a:ea typeface="Raleway"/>
              <a:cs typeface="Raleway"/>
              <a:sym typeface="Raleway"/>
            </a:endParaRPr>
          </a:p>
        </p:txBody>
      </p:sp>
      <p:pic>
        <p:nvPicPr>
          <p:cNvPr id="126" name="Google Shape;126;p19"/>
          <p:cNvPicPr preferRelativeResize="0"/>
          <p:nvPr/>
        </p:nvPicPr>
        <p:blipFill>
          <a:blip r:embed="rId3">
            <a:alphaModFix/>
          </a:blip>
          <a:stretch>
            <a:fillRect/>
          </a:stretch>
        </p:blipFill>
        <p:spPr>
          <a:xfrm>
            <a:off x="2724150" y="2466800"/>
            <a:ext cx="3695700" cy="53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User control and freedom</a:t>
            </a:r>
            <a:endParaRPr sz="2100">
              <a:solidFill>
                <a:srgbClr val="000000"/>
              </a:solidFill>
            </a:endParaRPr>
          </a:p>
        </p:txBody>
      </p:sp>
      <p:sp>
        <p:nvSpPr>
          <p:cNvPr id="132" name="Google Shape;132;p20"/>
          <p:cNvSpPr txBox="1"/>
          <p:nvPr/>
        </p:nvSpPr>
        <p:spPr>
          <a:xfrm>
            <a:off x="862650" y="1380225"/>
            <a:ext cx="7098300" cy="94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Untuk memenuhi </a:t>
            </a:r>
            <a:r>
              <a:rPr i="1" lang="en-GB" sz="1500">
                <a:latin typeface="Raleway"/>
                <a:ea typeface="Raleway"/>
                <a:cs typeface="Raleway"/>
                <a:sym typeface="Raleway"/>
              </a:rPr>
              <a:t>usability</a:t>
            </a:r>
            <a:r>
              <a:rPr lang="en-GB" sz="1500">
                <a:latin typeface="Raleway"/>
                <a:ea typeface="Raleway"/>
                <a:cs typeface="Raleway"/>
                <a:sym typeface="Raleway"/>
              </a:rPr>
              <a:t> tersebut, maka Ekomers menyediakan tombol </a:t>
            </a:r>
            <a:r>
              <a:rPr i="1" lang="en-GB" sz="1500">
                <a:latin typeface="Raleway"/>
                <a:ea typeface="Raleway"/>
                <a:cs typeface="Raleway"/>
                <a:sym typeface="Raleway"/>
              </a:rPr>
              <a:t>remove</a:t>
            </a:r>
            <a:r>
              <a:rPr lang="en-GB" sz="1500">
                <a:latin typeface="Raleway"/>
                <a:ea typeface="Raleway"/>
                <a:cs typeface="Raleway"/>
                <a:sym typeface="Raleway"/>
              </a:rPr>
              <a:t> pada masing-masing produk di halaman </a:t>
            </a:r>
            <a:r>
              <a:rPr i="1" lang="en-GB" sz="1500">
                <a:latin typeface="Raleway"/>
                <a:ea typeface="Raleway"/>
                <a:cs typeface="Raleway"/>
                <a:sym typeface="Raleway"/>
              </a:rPr>
              <a:t>cart</a:t>
            </a:r>
            <a:r>
              <a:rPr lang="en-GB" sz="1500">
                <a:latin typeface="Raleway"/>
                <a:ea typeface="Raleway"/>
                <a:cs typeface="Raleway"/>
                <a:sym typeface="Raleway"/>
              </a:rPr>
              <a:t>. Hal tersebut ditujukan agar jika pembeli secara tidak sengaja memasukkan sebuah produk ke </a:t>
            </a:r>
            <a:r>
              <a:rPr i="1" lang="en-GB" sz="1500">
                <a:latin typeface="Raleway"/>
                <a:ea typeface="Raleway"/>
                <a:cs typeface="Raleway"/>
                <a:sym typeface="Raleway"/>
              </a:rPr>
              <a:t>cart</a:t>
            </a:r>
            <a:r>
              <a:rPr lang="en-GB" sz="1500">
                <a:latin typeface="Raleway"/>
                <a:ea typeface="Raleway"/>
                <a:cs typeface="Raleway"/>
                <a:sym typeface="Raleway"/>
              </a:rPr>
              <a:t>.</a:t>
            </a:r>
            <a:endParaRPr sz="1500">
              <a:latin typeface="Raleway"/>
              <a:ea typeface="Raleway"/>
              <a:cs typeface="Raleway"/>
              <a:sym typeface="Raleway"/>
            </a:endParaRPr>
          </a:p>
        </p:txBody>
      </p:sp>
      <p:pic>
        <p:nvPicPr>
          <p:cNvPr id="133" name="Google Shape;133;p20"/>
          <p:cNvPicPr preferRelativeResize="0"/>
          <p:nvPr/>
        </p:nvPicPr>
        <p:blipFill>
          <a:blip r:embed="rId3">
            <a:alphaModFix/>
          </a:blip>
          <a:stretch>
            <a:fillRect/>
          </a:stretch>
        </p:blipFill>
        <p:spPr>
          <a:xfrm>
            <a:off x="1704975" y="2530875"/>
            <a:ext cx="5734050" cy="15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640875"/>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GB" sz="2100">
                <a:solidFill>
                  <a:srgbClr val="000000"/>
                </a:solidFill>
              </a:rPr>
              <a:t>Consistency and standards</a:t>
            </a:r>
            <a:endParaRPr sz="2100">
              <a:solidFill>
                <a:srgbClr val="000000"/>
              </a:solidFill>
            </a:endParaRPr>
          </a:p>
        </p:txBody>
      </p:sp>
      <p:sp>
        <p:nvSpPr>
          <p:cNvPr id="139" name="Google Shape;139;p21"/>
          <p:cNvSpPr txBox="1"/>
          <p:nvPr/>
        </p:nvSpPr>
        <p:spPr>
          <a:xfrm>
            <a:off x="862650" y="1380225"/>
            <a:ext cx="70983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500">
                <a:latin typeface="Raleway"/>
                <a:ea typeface="Raleway"/>
                <a:cs typeface="Raleway"/>
                <a:sym typeface="Raleway"/>
              </a:rPr>
              <a:t>Layout dari halaman-halaman yang ada seperti </a:t>
            </a:r>
            <a:r>
              <a:rPr i="1" lang="en-GB" sz="1500">
                <a:latin typeface="Raleway"/>
                <a:ea typeface="Raleway"/>
                <a:cs typeface="Raleway"/>
                <a:sym typeface="Raleway"/>
              </a:rPr>
              <a:t>home</a:t>
            </a:r>
            <a:r>
              <a:rPr lang="en-GB" sz="1500">
                <a:latin typeface="Raleway"/>
                <a:ea typeface="Raleway"/>
                <a:cs typeface="Raleway"/>
                <a:sym typeface="Raleway"/>
              </a:rPr>
              <a:t>, </a:t>
            </a:r>
            <a:r>
              <a:rPr i="1" lang="en-GB" sz="1500">
                <a:latin typeface="Raleway"/>
                <a:ea typeface="Raleway"/>
                <a:cs typeface="Raleway"/>
                <a:sym typeface="Raleway"/>
              </a:rPr>
              <a:t>shop</a:t>
            </a:r>
            <a:r>
              <a:rPr lang="en-GB" sz="1500">
                <a:latin typeface="Raleway"/>
                <a:ea typeface="Raleway"/>
                <a:cs typeface="Raleway"/>
                <a:sym typeface="Raleway"/>
              </a:rPr>
              <a:t>, dan </a:t>
            </a:r>
            <a:r>
              <a:rPr i="1" lang="en-GB" sz="1500">
                <a:latin typeface="Raleway"/>
                <a:ea typeface="Raleway"/>
                <a:cs typeface="Raleway"/>
                <a:sym typeface="Raleway"/>
              </a:rPr>
              <a:t>cart </a:t>
            </a:r>
            <a:r>
              <a:rPr lang="en-GB" sz="1500">
                <a:latin typeface="Raleway"/>
                <a:ea typeface="Raleway"/>
                <a:cs typeface="Raleway"/>
                <a:sym typeface="Raleway"/>
              </a:rPr>
              <a:t>dibuat serupa dengan web-web </a:t>
            </a:r>
            <a:r>
              <a:rPr i="1" lang="en-GB" sz="1500">
                <a:latin typeface="Raleway"/>
                <a:ea typeface="Raleway"/>
                <a:cs typeface="Raleway"/>
                <a:sym typeface="Raleway"/>
              </a:rPr>
              <a:t>e-commerce</a:t>
            </a:r>
            <a:r>
              <a:rPr lang="en-GB" sz="1500">
                <a:latin typeface="Raleway"/>
                <a:ea typeface="Raleway"/>
                <a:cs typeface="Raleway"/>
                <a:sym typeface="Raleway"/>
              </a:rPr>
              <a:t> pada umumnya.</a:t>
            </a:r>
            <a:endParaRPr sz="1500">
              <a:latin typeface="Raleway"/>
              <a:ea typeface="Raleway"/>
              <a:cs typeface="Raleway"/>
              <a:sym typeface="Raleway"/>
            </a:endParaRPr>
          </a:p>
        </p:txBody>
      </p:sp>
      <p:pic>
        <p:nvPicPr>
          <p:cNvPr id="140" name="Google Shape;140;p21"/>
          <p:cNvPicPr preferRelativeResize="0"/>
          <p:nvPr/>
        </p:nvPicPr>
        <p:blipFill>
          <a:blip r:embed="rId3">
            <a:alphaModFix/>
          </a:blip>
          <a:stretch>
            <a:fillRect/>
          </a:stretch>
        </p:blipFill>
        <p:spPr>
          <a:xfrm>
            <a:off x="1544775" y="2376488"/>
            <a:ext cx="5734050" cy="39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