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B091F"/>
    <a:srgbClr val="1B0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37" d="100"/>
          <a:sy n="37" d="100"/>
        </p:scale>
        <p:origin x="2220" y="66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6174-9285-4089-8906-30F00F244F0E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55B3-737E-4C1D-AEB2-7BB4FD592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877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6174-9285-4089-8906-30F00F244F0E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55B3-737E-4C1D-AEB2-7BB4FD592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56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6174-9285-4089-8906-30F00F244F0E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55B3-737E-4C1D-AEB2-7BB4FD592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3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6174-9285-4089-8906-30F00F244F0E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55B3-737E-4C1D-AEB2-7BB4FD592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00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6174-9285-4089-8906-30F00F244F0E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55B3-737E-4C1D-AEB2-7BB4FD592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14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6174-9285-4089-8906-30F00F244F0E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55B3-737E-4C1D-AEB2-7BB4FD592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8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6174-9285-4089-8906-30F00F244F0E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55B3-737E-4C1D-AEB2-7BB4FD592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84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6174-9285-4089-8906-30F00F244F0E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55B3-737E-4C1D-AEB2-7BB4FD592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54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6174-9285-4089-8906-30F00F244F0E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55B3-737E-4C1D-AEB2-7BB4FD592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861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6174-9285-4089-8906-30F00F244F0E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55B3-737E-4C1D-AEB2-7BB4FD592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33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6174-9285-4089-8906-30F00F244F0E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55B3-737E-4C1D-AEB2-7BB4FD592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94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06174-9285-4089-8906-30F00F244F0E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F55B3-737E-4C1D-AEB2-7BB4FD592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133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F6C2E64E-3136-4FAA-A67C-12A8782B2CB4}"/>
              </a:ext>
            </a:extLst>
          </p:cNvPr>
          <p:cNvSpPr/>
          <p:nvPr/>
        </p:nvSpPr>
        <p:spPr>
          <a:xfrm>
            <a:off x="0" y="1536668"/>
            <a:ext cx="9601200" cy="1049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BCBB840-3761-4CB2-B80B-7E8F7A8A98B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B09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683DFEF-E81B-4359-ADE9-29FB29995B6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601200" cy="96012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BFEC5CB-4AED-4E11-B09A-941ECFC408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422" y="1600200"/>
            <a:ext cx="1528356" cy="153191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2A94EE7-FC5D-4C4F-9961-9B9D5F02C68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422" y="9605950"/>
            <a:ext cx="1528356" cy="153191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EA82995-A060-48FF-ACE7-71644BA1330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4841"/>
            <a:ext cx="1528356" cy="153191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27961F4-3B19-433B-974C-C2F5AC65DC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844" y="5634841"/>
            <a:ext cx="1528356" cy="1531918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A5477050-A5AD-47A9-8D1A-8F330C9C9C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25" y="0"/>
            <a:ext cx="8601355" cy="1343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2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7730364-990F-48E5-97E7-881174E8796B}"/>
              </a:ext>
            </a:extLst>
          </p:cNvPr>
          <p:cNvSpPr txBox="1"/>
          <p:nvPr/>
        </p:nvSpPr>
        <p:spPr>
          <a:xfrm>
            <a:off x="731520" y="3723144"/>
            <a:ext cx="84908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ea typeface="Verdana" panose="020B0604030504040204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endParaRPr lang="pt-BR" sz="2400" dirty="0">
              <a:ea typeface="Verdana" panose="020B060403050404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CD85300-2354-498C-9395-9D1BAF9EBAFC}"/>
              </a:ext>
            </a:extLst>
          </p:cNvPr>
          <p:cNvSpPr txBox="1"/>
          <p:nvPr/>
        </p:nvSpPr>
        <p:spPr>
          <a:xfrm>
            <a:off x="940526" y="731520"/>
            <a:ext cx="7236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Verdana" panose="020B0604030504040204" pitchFamily="34" charset="0"/>
              </a:rPr>
              <a:t>Lorem ipsum dolor sit amet,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1CD2C4C-1494-48FB-A264-87ACE414EAA3}"/>
              </a:ext>
            </a:extLst>
          </p:cNvPr>
          <p:cNvSpPr txBox="1"/>
          <p:nvPr/>
        </p:nvSpPr>
        <p:spPr>
          <a:xfrm>
            <a:off x="940525" y="2061605"/>
            <a:ext cx="5930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  <a:ea typeface="Verdana" panose="020B0604030504040204" pitchFamily="34" charset="0"/>
              </a:rPr>
              <a:t>Lorem ipsum dolor sit amet, </a:t>
            </a:r>
          </a:p>
        </p:txBody>
      </p:sp>
    </p:spTree>
    <p:extLst>
      <p:ext uri="{BB962C8B-B14F-4D97-AF65-F5344CB8AC3E}">
        <p14:creationId xmlns:p14="http://schemas.microsoft.com/office/powerpoint/2010/main" val="294269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6E00986-74EA-423A-BCA8-605F996C9B2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128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A572CCE-9932-43F6-B932-C353D0EFE849}"/>
              </a:ext>
            </a:extLst>
          </p:cNvPr>
          <p:cNvSpPr txBox="1"/>
          <p:nvPr/>
        </p:nvSpPr>
        <p:spPr>
          <a:xfrm>
            <a:off x="940526" y="731520"/>
            <a:ext cx="7236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Verdana" panose="020B0604030504040204" pitchFamily="34" charset="0"/>
              </a:rPr>
              <a:t>Capitulo 1 :  Golpe do Pix errado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696D64-8954-4F1D-AF52-CA5BC4A35A9D}"/>
              </a:ext>
            </a:extLst>
          </p:cNvPr>
          <p:cNvSpPr txBox="1"/>
          <p:nvPr/>
        </p:nvSpPr>
        <p:spPr>
          <a:xfrm>
            <a:off x="940526" y="1700663"/>
            <a:ext cx="79944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  <a:ea typeface="Verdana" panose="020B0604030504040204" pitchFamily="34" charset="0"/>
              </a:rPr>
              <a:t>Como Identificar e Evitar o Golpe do Pix por Erro de Chave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E55CC7C-74F3-4268-A5AC-30262E5EA6BD}"/>
              </a:ext>
            </a:extLst>
          </p:cNvPr>
          <p:cNvSpPr txBox="1"/>
          <p:nvPr/>
        </p:nvSpPr>
        <p:spPr>
          <a:xfrm>
            <a:off x="940526" y="3039138"/>
            <a:ext cx="8490857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ea typeface="Verdana" panose="020B0604030504040204" pitchFamily="34" charset="0"/>
              </a:rPr>
              <a:t>Este golpe é uma modalidade sofisticada e tem sido cada vez mais usada contra comerciantes e pessoas físicas, aproveitando-se da confiança e da rapidez nas transferências instantâneas do Pix. 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ea typeface="Verdana" panose="020B0604030504040204" pitchFamily="34" charset="0"/>
              </a:rPr>
              <a:t>No golpe, o criminoso envia um valor real via Pix para a conta da vítima (neste caso, o comerciante) e em seguida, entra em contato, geralmente por mensagem ou ligação, alegando que o valor foi transferido "por engano". 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ea typeface="Verdana" panose="020B0604030504040204" pitchFamily="34" charset="0"/>
              </a:rPr>
              <a:t>Ele pede que a vítima devolva o dinheiro, mas, em vez de fornecer a mesma chave Pix utilizada na transferência inicial, ele dá uma nova chave Pix de uma terceira </a:t>
            </a:r>
            <a:r>
              <a:rPr lang="pt-BR" sz="2400" dirty="0" err="1">
                <a:ea typeface="Verdana" panose="020B0604030504040204" pitchFamily="34" charset="0"/>
              </a:rPr>
              <a:t>conta.Com</a:t>
            </a:r>
            <a:r>
              <a:rPr lang="pt-BR" sz="2400" dirty="0">
                <a:ea typeface="Verdana" panose="020B0604030504040204" pitchFamily="34" charset="0"/>
              </a:rPr>
              <a:t> isso, o criminoso tenta realizar duas fraudes simultaneamente: a primeira ao induzir o comerciante a transferir o dinheiro para uma conta diferente, e a segunda ao acionar o Mecanismo Especial de Devolução (MED) do Pix. 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ea typeface="Verdana" panose="020B0604030504040204" pitchFamily="34" charset="0"/>
              </a:rPr>
              <a:t>Esse mecanismo permite ao golpista tentar recuperar o valor inicialmente enviado, alegando ao banco que houve uma transação indevida. 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ea typeface="Verdana" panose="020B0604030504040204" pitchFamily="34" charset="0"/>
              </a:rPr>
              <a:t>Com sucesso, o bandido consegue tanto o dinheiro devolvido pela vítima para a terceira conta, quanto o valor solicitado via MED, deixando o comerciante no prejuízo.</a:t>
            </a:r>
          </a:p>
        </p:txBody>
      </p:sp>
    </p:spTree>
    <p:extLst>
      <p:ext uri="{BB962C8B-B14F-4D97-AF65-F5344CB8AC3E}">
        <p14:creationId xmlns:p14="http://schemas.microsoft.com/office/powerpoint/2010/main" val="281840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B5A9DB0-2CE1-4276-9FE8-C5A3889E3FEC}"/>
              </a:ext>
            </a:extLst>
          </p:cNvPr>
          <p:cNvSpPr txBox="1"/>
          <p:nvPr/>
        </p:nvSpPr>
        <p:spPr>
          <a:xfrm>
            <a:off x="555171" y="849315"/>
            <a:ext cx="8490857" cy="11910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ea typeface="Verdana" panose="020B0604030504040204" pitchFamily="34" charset="0"/>
              </a:rPr>
              <a:t>Passo a Passo: Como o Golpe Acontece:</a:t>
            </a:r>
            <a:br>
              <a:rPr lang="pt-BR" sz="2400" dirty="0">
                <a:ea typeface="Verdana" panose="020B0604030504040204" pitchFamily="34" charset="0"/>
              </a:rPr>
            </a:br>
            <a:br>
              <a:rPr lang="pt-BR" sz="2400" dirty="0">
                <a:ea typeface="Verdana" panose="020B0604030504040204" pitchFamily="34" charset="0"/>
              </a:rPr>
            </a:br>
            <a:r>
              <a:rPr lang="pt-BR" sz="2400" dirty="0">
                <a:ea typeface="Verdana" panose="020B0604030504040204" pitchFamily="34" charset="0"/>
              </a:rPr>
              <a:t>Abaixo, uma descrição detalhada de como esse golpe costuma ocorrer, do contato inicial até o pedido de devolução: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ea typeface="Verdana" panose="020B0604030504040204" pitchFamily="34" charset="0"/>
              </a:rPr>
              <a:t>Pix Inicial para a Vítima: O golpista realiza uma transferência Pix real para a conta da vítima. Esse pagamento chega na conta do comerciante, e ele realmente vê o valor em seu extrato.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ea typeface="Verdana" panose="020B0604030504040204" pitchFamily="34" charset="0"/>
              </a:rPr>
              <a:t>Contato com a Vítima: Logo após, o golpista entra em contato com a vítima alegando que o Pix foi enviado “por engano”. Ele se identifica como o remetente da transação e faz um apelo para que o comerciante devolva o valor o mais rápido possível.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ea typeface="Verdana" panose="020B0604030504040204" pitchFamily="34" charset="0"/>
              </a:rPr>
              <a:t>Solicitação de Devolução para Outra Conta: Ao invés de fornecer a mesma chave Pix utilizada na transação, o golpista dá uma nova chave, que pertence a uma terceira conta. Isso é fundamental para o sucesso do golpe, pois cria uma situação onde a devolução não retorna ao remetente original.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ea typeface="Verdana" panose="020B0604030504040204" pitchFamily="34" charset="0"/>
              </a:rPr>
              <a:t>Ativação do Mecanismo Especial de Devolução (MED): Após a vítima realizar a devolução para a terceira conta, o golpista entra em contato com o banco e aciona o MED. Ele alega que a transferência original foi um engano e solicita o reembolso do valor enviado, afirmando que foi vítima de um erro.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ea typeface="Verdana" panose="020B0604030504040204" pitchFamily="34" charset="0"/>
              </a:rPr>
              <a:t>Duplicação do Valor: Se o MED for bem-sucedido, o golpista consegue receber o valor original de volta pelo banco, além do montante que a vítima enviou para a terceira conta.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ea typeface="Verdana" panose="020B0604030504040204" pitchFamily="34" charset="0"/>
              </a:rPr>
              <a:t> O comerciante, então, perde o valor devolvido ao golpista, ficando no prejuízo.</a:t>
            </a:r>
          </a:p>
        </p:txBody>
      </p:sp>
    </p:spTree>
    <p:extLst>
      <p:ext uri="{BB962C8B-B14F-4D97-AF65-F5344CB8AC3E}">
        <p14:creationId xmlns:p14="http://schemas.microsoft.com/office/powerpoint/2010/main" val="378849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21C9B79-C75D-4ED6-A71A-7B16788123A2}"/>
              </a:ext>
            </a:extLst>
          </p:cNvPr>
          <p:cNvSpPr txBox="1"/>
          <p:nvPr/>
        </p:nvSpPr>
        <p:spPr>
          <a:xfrm>
            <a:off x="555171" y="797064"/>
            <a:ext cx="8490857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ea typeface="Verdana" panose="020B0604030504040204" pitchFamily="34" charset="0"/>
              </a:rPr>
              <a:t>Principais Sinais de Alerta: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ea typeface="Verdana" panose="020B0604030504040204" pitchFamily="34" charset="0"/>
              </a:rPr>
              <a:t>Para evitar cair nesse golpe, fique atento a estes sinais de alerta: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endParaRPr lang="pt-BR" sz="2400" dirty="0"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ea typeface="Verdana" panose="020B0604030504040204" pitchFamily="34" charset="0"/>
              </a:rPr>
              <a:t>Pedido para Transferência a uma Nova Chave Pix:  Desconfie sempre de solicitações de devolução de valores para uma chave Pix diferente da original. Quando há um erro de transferência genuíno, a pessoa tende a solicitar o estorno para a mesma chave usada inicialmente.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ea typeface="Verdana" panose="020B0604030504040204" pitchFamily="34" charset="0"/>
              </a:rPr>
              <a:t>Insistência na Urgência: O golpista geralmente apela para a pressa e cria um senso de urgência. Afirmações como “preciso desse dinheiro agora” ou “foi um erro grave” são formas de pressionar a vítima a agir sem verificar os detalhes.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ea typeface="Verdana" panose="020B0604030504040204" pitchFamily="34" charset="0"/>
              </a:rPr>
              <a:t>História Convoluta: Se a história for longa e complicada, com explicações confusas sobre o motivo do erro, aumente a desconfiança. Golpistas costumam inventar desculpas elaboradas para convencer a vítima a ignorar o protocolo e agir rapidamente.</a:t>
            </a:r>
          </a:p>
        </p:txBody>
      </p:sp>
    </p:spTree>
    <p:extLst>
      <p:ext uri="{BB962C8B-B14F-4D97-AF65-F5344CB8AC3E}">
        <p14:creationId xmlns:p14="http://schemas.microsoft.com/office/powerpoint/2010/main" val="898526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634184D-0EC7-4EDF-AADA-41751AFE924C}"/>
              </a:ext>
            </a:extLst>
          </p:cNvPr>
          <p:cNvSpPr txBox="1"/>
          <p:nvPr/>
        </p:nvSpPr>
        <p:spPr>
          <a:xfrm>
            <a:off x="287383" y="561933"/>
            <a:ext cx="8490857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ea typeface="Verdana" panose="020B0604030504040204" pitchFamily="34" charset="0"/>
              </a:rPr>
              <a:t>Dicas de Prevenção para Comerciantes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ea typeface="Verdana" panose="020B0604030504040204" pitchFamily="34" charset="0"/>
              </a:rPr>
              <a:t>Dica #1: Confirme a Autenticidade da Transação:           Explicação: Nunca devolva o dinheiro para </a:t>
            </a:r>
            <a:r>
              <a:rPr lang="pt-BR" sz="2400" b="1" dirty="0">
                <a:highlight>
                  <a:srgbClr val="FFFF00"/>
                </a:highlight>
                <a:ea typeface="Verdana" panose="020B0604030504040204" pitchFamily="34" charset="0"/>
              </a:rPr>
              <a:t>uma chave Pix diferente da usada na transação original.</a:t>
            </a:r>
            <a:r>
              <a:rPr lang="pt-BR" sz="2400" dirty="0">
                <a:ea typeface="Verdana" panose="020B0604030504040204" pitchFamily="34" charset="0"/>
              </a:rPr>
              <a:t> Se o pedido de devolução for legítimo, ele deve ser feito para a mesma chave.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ea typeface="Verdana" panose="020B0604030504040204" pitchFamily="34" charset="0"/>
              </a:rPr>
              <a:t>Dica #2: Espere a Conclusão do Período de Compensação Explicação: Se você receber um pedido de devolução</a:t>
            </a:r>
            <a:r>
              <a:rPr lang="pt-BR" sz="2400" dirty="0">
                <a:highlight>
                  <a:srgbClr val="FFFF00"/>
                </a:highlight>
                <a:ea typeface="Verdana" panose="020B0604030504040204" pitchFamily="34" charset="0"/>
              </a:rPr>
              <a:t>, aguarde um pouco antes de realizar a transação,</a:t>
            </a:r>
            <a:r>
              <a:rPr lang="pt-BR" sz="2400" dirty="0">
                <a:ea typeface="Verdana" panose="020B0604030504040204" pitchFamily="34" charset="0"/>
              </a:rPr>
              <a:t> mesmo que o valor esteja disponível na conta. Bancos têm mecanismos de verificação e, ao aguardar, você reduz as chances de cair em um golpe.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ea typeface="Verdana" panose="020B0604030504040204" pitchFamily="34" charset="0"/>
              </a:rPr>
              <a:t>Dica #3: Questione e Verifique o Contexto:                     Explicação: Em situações suspeitas, </a:t>
            </a:r>
            <a:r>
              <a:rPr lang="pt-BR" sz="2400" dirty="0">
                <a:highlight>
                  <a:srgbClr val="FFFF00"/>
                </a:highlight>
                <a:ea typeface="Verdana" panose="020B0604030504040204" pitchFamily="34" charset="0"/>
              </a:rPr>
              <a:t>entre em contato diretamente com o banco.</a:t>
            </a:r>
            <a:r>
              <a:rPr lang="pt-BR" sz="2400" dirty="0">
                <a:ea typeface="Verdana" panose="020B0604030504040204" pitchFamily="34" charset="0"/>
              </a:rPr>
              <a:t> Explique a situação e pergunte sobre o processo de devolução. Bancos geralmente fornecem orientações sobre como agir em casos de erro de transferência, o que ajuda a evitar golpes.</a:t>
            </a:r>
          </a:p>
        </p:txBody>
      </p:sp>
    </p:spTree>
    <p:extLst>
      <p:ext uri="{BB962C8B-B14F-4D97-AF65-F5344CB8AC3E}">
        <p14:creationId xmlns:p14="http://schemas.microsoft.com/office/powerpoint/2010/main" val="1573633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6090AE8-1E78-4534-9386-06953115E6CF}"/>
              </a:ext>
            </a:extLst>
          </p:cNvPr>
          <p:cNvSpPr txBox="1"/>
          <p:nvPr/>
        </p:nvSpPr>
        <p:spPr>
          <a:xfrm>
            <a:off x="555171" y="445323"/>
            <a:ext cx="8490857" cy="1228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ea typeface="Verdana" panose="020B0604030504040204" pitchFamily="34" charset="0"/>
              </a:rPr>
              <a:t>Sugestão de Conversa com um Cliente Suspeito: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ea typeface="Verdana" panose="020B0604030504040204" pitchFamily="34" charset="0"/>
              </a:rPr>
              <a:t>Aqui está um exemplo de como responder a um pedido de devolução suspeito: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highlight>
                  <a:srgbClr val="FFFF00"/>
                </a:highlight>
                <a:ea typeface="Verdana" panose="020B0604030504040204" pitchFamily="34" charset="0"/>
              </a:rPr>
              <a:t>Cliente: </a:t>
            </a:r>
            <a:r>
              <a:rPr lang="pt-BR" sz="2400" dirty="0">
                <a:ea typeface="Verdana" panose="020B0604030504040204" pitchFamily="34" charset="0"/>
              </a:rPr>
              <a:t>"Oi, boa tarde! Acabei de perceber que enviei R$2.500 para a sua conta por engano. Poderia, por favor, devolver para essa chave aqui? 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pPr lvl="1"/>
            <a:r>
              <a:rPr lang="pt-BR" sz="2400" dirty="0">
                <a:ea typeface="Verdana" panose="020B0604030504040204" pitchFamily="34" charset="0"/>
              </a:rPr>
              <a:t>A chave é para nome </a:t>
            </a:r>
            <a:r>
              <a:rPr lang="pt-BR" sz="2400" dirty="0" err="1">
                <a:ea typeface="Verdana" panose="020B0604030504040204" pitchFamily="34" charset="0"/>
              </a:rPr>
              <a:t>xxxx</a:t>
            </a:r>
            <a:r>
              <a:rPr lang="pt-BR" sz="2400" dirty="0">
                <a:ea typeface="Verdana" panose="020B0604030504040204" pitchFamily="34" charset="0"/>
              </a:rPr>
              <a:t> – golpista não deixa claro que é titularidade diferente da que enviou antecipadamente, conta com a distração do comerciante pra sucesso do golpe. Embora o dinheiro entre de fato na conta do comerciante, golpista acredita que irá recuperar pelo mecanismo especial do banco central.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highlight>
                  <a:srgbClr val="FFFF00"/>
                </a:highlight>
                <a:ea typeface="Verdana" panose="020B0604030504040204" pitchFamily="34" charset="0"/>
              </a:rPr>
              <a:t>Comerciante: </a:t>
            </a:r>
            <a:r>
              <a:rPr lang="pt-BR" sz="2400" dirty="0">
                <a:ea typeface="Verdana" panose="020B0604030504040204" pitchFamily="34" charset="0"/>
              </a:rPr>
              <a:t>"Entendo. Para garantir a segurança, preciso devolver o valor para a mesma chave Pix usada na transferência original. Essa é a política da nossa empresa.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ea typeface="Verdana" panose="020B0604030504040204" pitchFamily="34" charset="0"/>
              </a:rPr>
              <a:t>"</a:t>
            </a:r>
            <a:r>
              <a:rPr lang="pt-BR" sz="2400" dirty="0">
                <a:highlight>
                  <a:srgbClr val="FFFF00"/>
                </a:highlight>
                <a:ea typeface="Verdana" panose="020B0604030504040204" pitchFamily="34" charset="0"/>
              </a:rPr>
              <a:t>Cliente: </a:t>
            </a:r>
            <a:r>
              <a:rPr lang="pt-BR" sz="2400" dirty="0">
                <a:ea typeface="Verdana" panose="020B0604030504040204" pitchFamily="34" charset="0"/>
              </a:rPr>
              <a:t>"Não, por favor, use essa outra chave! É uma emergência, e a chave que usei não é a minha.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ea typeface="Verdana" panose="020B0604030504040204" pitchFamily="34" charset="0"/>
              </a:rPr>
              <a:t>"</a:t>
            </a:r>
            <a:r>
              <a:rPr lang="pt-BR" sz="2400" dirty="0">
                <a:highlight>
                  <a:srgbClr val="FFFF00"/>
                </a:highlight>
                <a:ea typeface="Verdana" panose="020B0604030504040204" pitchFamily="34" charset="0"/>
              </a:rPr>
              <a:t>Comerciante</a:t>
            </a:r>
            <a:r>
              <a:rPr lang="pt-BR" sz="2400" dirty="0">
                <a:ea typeface="Verdana" panose="020B0604030504040204" pitchFamily="34" charset="0"/>
              </a:rPr>
              <a:t>: "Infelizmente, não posso realizar a transferência para uma chave diferente. Vou consultar o banco para verificar como proceder e retorno com você.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ea typeface="Verdana" panose="020B0604030504040204" pitchFamily="34" charset="0"/>
              </a:rPr>
              <a:t>"</a:t>
            </a:r>
            <a:r>
              <a:rPr lang="pt-BR" sz="2400" dirty="0">
                <a:highlight>
                  <a:srgbClr val="FFFF00"/>
                </a:highlight>
                <a:ea typeface="Verdana" panose="020B0604030504040204" pitchFamily="34" charset="0"/>
              </a:rPr>
              <a:t>Cliente</a:t>
            </a:r>
            <a:r>
              <a:rPr lang="pt-BR" sz="2400" dirty="0">
                <a:ea typeface="Verdana" panose="020B0604030504040204" pitchFamily="34" charset="0"/>
              </a:rPr>
              <a:t>: (Insistindo) "Por favor, é urgente! Não posso esperar.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ea typeface="Verdana" panose="020B0604030504040204" pitchFamily="34" charset="0"/>
              </a:rPr>
              <a:t>"</a:t>
            </a:r>
            <a:r>
              <a:rPr lang="pt-BR" sz="2400" dirty="0">
                <a:highlight>
                  <a:srgbClr val="FFFF00"/>
                </a:highlight>
                <a:ea typeface="Verdana" panose="020B0604030504040204" pitchFamily="34" charset="0"/>
              </a:rPr>
              <a:t>Comerciante</a:t>
            </a:r>
            <a:r>
              <a:rPr lang="pt-BR" sz="2400" dirty="0">
                <a:ea typeface="Verdana" panose="020B0604030504040204" pitchFamily="34" charset="0"/>
              </a:rPr>
              <a:t>: "Peço desculpas, mas nosso procedimento exige que verifiquemos com o banco. Vou fazer isso agora e entro em contato novamente.</a:t>
            </a:r>
          </a:p>
          <a:p>
            <a:endParaRPr lang="pt-BR" sz="2400" dirty="0"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200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</TotalTime>
  <Words>1116</Words>
  <Application>Microsoft Office PowerPoint</Application>
  <PresentationFormat>Papel A3 (297 x 420 mm)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Silveira</dc:creator>
  <cp:lastModifiedBy>André Silveira</cp:lastModifiedBy>
  <cp:revision>15</cp:revision>
  <cp:lastPrinted>2024-11-02T17:47:03Z</cp:lastPrinted>
  <dcterms:created xsi:type="dcterms:W3CDTF">2024-11-02T17:04:18Z</dcterms:created>
  <dcterms:modified xsi:type="dcterms:W3CDTF">2024-11-02T23:12:11Z</dcterms:modified>
</cp:coreProperties>
</file>