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82" r:id="rId3"/>
    <p:sldId id="281" r:id="rId4"/>
    <p:sldId id="300" r:id="rId5"/>
    <p:sldId id="280" r:id="rId6"/>
    <p:sldId id="288" r:id="rId7"/>
    <p:sldId id="297" r:id="rId8"/>
    <p:sldId id="292" r:id="rId9"/>
    <p:sldId id="298" r:id="rId10"/>
    <p:sldId id="289" r:id="rId11"/>
    <p:sldId id="290" r:id="rId12"/>
    <p:sldId id="291" r:id="rId13"/>
    <p:sldId id="284" r:id="rId14"/>
    <p:sldId id="286" r:id="rId15"/>
    <p:sldId id="287" r:id="rId16"/>
    <p:sldId id="293" r:id="rId17"/>
    <p:sldId id="294" r:id="rId18"/>
    <p:sldId id="295" r:id="rId19"/>
    <p:sldId id="296" r:id="rId20"/>
    <p:sldId id="29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6B3D-7785-45A1-B21F-8B7B4F85C572}" type="datetimeFigureOut">
              <a:rPr lang="en-HK" smtClean="0"/>
              <a:t>7/3/2024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3EEF-3333-4AF3-B511-D8B92447B4A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4391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6B3D-7785-45A1-B21F-8B7B4F85C572}" type="datetimeFigureOut">
              <a:rPr lang="en-HK" smtClean="0"/>
              <a:t>7/3/2024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3EEF-3333-4AF3-B511-D8B92447B4A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40861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6B3D-7785-45A1-B21F-8B7B4F85C572}" type="datetimeFigureOut">
              <a:rPr lang="en-HK" smtClean="0"/>
              <a:t>7/3/2024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3EEF-3333-4AF3-B511-D8B92447B4A7}" type="slidenum">
              <a:rPr lang="en-HK" smtClean="0"/>
              <a:t>‹#›</a:t>
            </a:fld>
            <a:endParaRPr lang="en-H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202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6B3D-7785-45A1-B21F-8B7B4F85C572}" type="datetimeFigureOut">
              <a:rPr lang="en-HK" smtClean="0"/>
              <a:t>7/3/2024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3EEF-3333-4AF3-B511-D8B92447B4A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16755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6B3D-7785-45A1-B21F-8B7B4F85C572}" type="datetimeFigureOut">
              <a:rPr lang="en-HK" smtClean="0"/>
              <a:t>7/3/2024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3EEF-3333-4AF3-B511-D8B92447B4A7}" type="slidenum">
              <a:rPr lang="en-HK" smtClean="0"/>
              <a:t>‹#›</a:t>
            </a:fld>
            <a:endParaRPr lang="en-H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2619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6B3D-7785-45A1-B21F-8B7B4F85C572}" type="datetimeFigureOut">
              <a:rPr lang="en-HK" smtClean="0"/>
              <a:t>7/3/2024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3EEF-3333-4AF3-B511-D8B92447B4A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18840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6B3D-7785-45A1-B21F-8B7B4F85C572}" type="datetimeFigureOut">
              <a:rPr lang="en-HK" smtClean="0"/>
              <a:t>7/3/2024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3EEF-3333-4AF3-B511-D8B92447B4A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48005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6B3D-7785-45A1-B21F-8B7B4F85C572}" type="datetimeFigureOut">
              <a:rPr lang="en-HK" smtClean="0"/>
              <a:t>7/3/2024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3EEF-3333-4AF3-B511-D8B92447B4A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35112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6B3D-7785-45A1-B21F-8B7B4F85C572}" type="datetimeFigureOut">
              <a:rPr lang="en-HK" smtClean="0"/>
              <a:t>7/3/2024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3EEF-3333-4AF3-B511-D8B92447B4A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24268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6B3D-7785-45A1-B21F-8B7B4F85C572}" type="datetimeFigureOut">
              <a:rPr lang="en-HK" smtClean="0"/>
              <a:t>7/3/2024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3EEF-3333-4AF3-B511-D8B92447B4A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95474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6B3D-7785-45A1-B21F-8B7B4F85C572}" type="datetimeFigureOut">
              <a:rPr lang="en-HK" smtClean="0"/>
              <a:t>7/3/2024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3EEF-3333-4AF3-B511-D8B92447B4A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04387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6B3D-7785-45A1-B21F-8B7B4F85C572}" type="datetimeFigureOut">
              <a:rPr lang="en-HK" smtClean="0"/>
              <a:t>7/3/2024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3EEF-3333-4AF3-B511-D8B92447B4A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4883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6B3D-7785-45A1-B21F-8B7B4F85C572}" type="datetimeFigureOut">
              <a:rPr lang="en-HK" smtClean="0"/>
              <a:t>7/3/2024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3EEF-3333-4AF3-B511-D8B92447B4A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68057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6B3D-7785-45A1-B21F-8B7B4F85C572}" type="datetimeFigureOut">
              <a:rPr lang="en-HK" smtClean="0"/>
              <a:t>7/3/2024</a:t>
            </a:fld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3EEF-3333-4AF3-B511-D8B92447B4A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139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6B3D-7785-45A1-B21F-8B7B4F85C572}" type="datetimeFigureOut">
              <a:rPr lang="en-HK" smtClean="0"/>
              <a:t>7/3/2024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3EEF-3333-4AF3-B511-D8B92447B4A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2736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6B3D-7785-45A1-B21F-8B7B4F85C572}" type="datetimeFigureOut">
              <a:rPr lang="en-HK" smtClean="0"/>
              <a:t>7/3/2024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3EEF-3333-4AF3-B511-D8B92447B4A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580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26B3D-7785-45A1-B21F-8B7B4F85C572}" type="datetimeFigureOut">
              <a:rPr lang="en-HK" smtClean="0"/>
              <a:t>7/3/2024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99F3EEF-3333-4AF3-B511-D8B92447B4A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30193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leung@uchicago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87C2-0BE2-2C23-AF76-3BFC37C18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K" dirty="0">
                <a:solidFill>
                  <a:schemeClr val="accent2">
                    <a:lumMod val="75000"/>
                  </a:schemeClr>
                </a:solidFill>
              </a:rPr>
              <a:t>Exploring Legal Change in Police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Misconduct Cases</a:t>
            </a:r>
            <a:endParaRPr lang="en-HK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62CE8-3AFD-7E67-96BD-96B554860C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HK" dirty="0"/>
              <a:t>Presenter: Ryan Leung</a:t>
            </a:r>
          </a:p>
          <a:p>
            <a:r>
              <a:rPr lang="en-HK" dirty="0">
                <a:hlinkClick r:id="rId2"/>
              </a:rPr>
              <a:t>hleung@uchicago.edu</a:t>
            </a:r>
            <a:endParaRPr lang="en-HK" dirty="0"/>
          </a:p>
          <a:p>
            <a:r>
              <a:rPr lang="en-US" altLang="zh-CN" dirty="0"/>
              <a:t>March</a:t>
            </a:r>
            <a:r>
              <a:rPr lang="en-HK" dirty="0"/>
              <a:t> 7</a:t>
            </a:r>
            <a:r>
              <a:rPr lang="en-HK" baseline="30000" dirty="0"/>
              <a:t>th</a:t>
            </a:r>
            <a:r>
              <a:rPr lang="en-HK" dirty="0"/>
              <a:t>, 2024 </a:t>
            </a:r>
          </a:p>
        </p:txBody>
      </p:sp>
    </p:spTree>
    <p:extLst>
      <p:ext uri="{BB962C8B-B14F-4D97-AF65-F5344CB8AC3E}">
        <p14:creationId xmlns:p14="http://schemas.microsoft.com/office/powerpoint/2010/main" val="2872684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153"/>
    </mc:Choice>
    <mc:Fallback>
      <p:transition spd="slow" advTm="1715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B6E2B-EAE1-9583-A65B-F2D614DAF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5D5BB-BFD8-A017-7E94-CF0BDD8F6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2. Discourse Atoms</a:t>
            </a:r>
            <a:endParaRPr lang="en-HK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D46B-A147-F731-1CD8-E4AC503B6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79" y="2471674"/>
            <a:ext cx="1939231" cy="47194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HK" sz="2000" b="1" u="sng" dirty="0"/>
              <a:t>Police/Custody</a:t>
            </a:r>
            <a:r>
              <a:rPr lang="en-HK" sz="2400" b="1" u="sng" dirty="0"/>
              <a:t>   </a:t>
            </a:r>
          </a:p>
          <a:p>
            <a:pPr marL="0" indent="0" algn="ctr">
              <a:buNone/>
            </a:pPr>
            <a:r>
              <a:rPr lang="en-HK" dirty="0"/>
              <a:t>police</a:t>
            </a:r>
          </a:p>
          <a:p>
            <a:pPr marL="0" indent="0" algn="ctr">
              <a:buNone/>
            </a:pPr>
            <a:r>
              <a:rPr lang="en-HK" dirty="0"/>
              <a:t>noncustodial</a:t>
            </a:r>
          </a:p>
          <a:p>
            <a:pPr marL="0" indent="0" algn="ctr">
              <a:buNone/>
            </a:pPr>
            <a:r>
              <a:rPr lang="en-HK" dirty="0"/>
              <a:t>custody</a:t>
            </a:r>
          </a:p>
          <a:p>
            <a:pPr marL="0" indent="0" algn="ctr">
              <a:buNone/>
            </a:pPr>
            <a:r>
              <a:rPr lang="en-HK" dirty="0"/>
              <a:t>warrant</a:t>
            </a:r>
          </a:p>
          <a:p>
            <a:pPr marL="0" indent="0" algn="ctr">
              <a:buNone/>
            </a:pPr>
            <a:r>
              <a:rPr lang="en-HK" dirty="0"/>
              <a:t>arrest</a:t>
            </a:r>
          </a:p>
          <a:p>
            <a:pPr marL="0" indent="0" algn="ctr">
              <a:buNone/>
            </a:pPr>
            <a:r>
              <a:rPr lang="en-HK" b="1" u="sng" dirty="0"/>
              <a:t>  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19D47A-D354-F088-BAA9-FD0DFAEFFE83}"/>
              </a:ext>
            </a:extLst>
          </p:cNvPr>
          <p:cNvSpPr txBox="1">
            <a:spLocks/>
          </p:cNvSpPr>
          <p:nvPr/>
        </p:nvSpPr>
        <p:spPr>
          <a:xfrm>
            <a:off x="2234710" y="2471675"/>
            <a:ext cx="1939231" cy="4719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HK" sz="2000" b="1" u="sng" dirty="0" err="1"/>
              <a:t>Mens</a:t>
            </a:r>
            <a:r>
              <a:rPr lang="en-HK" sz="2000" b="1" u="sng" dirty="0"/>
              <a:t> Rea</a:t>
            </a:r>
          </a:p>
          <a:p>
            <a:pPr marL="0" indent="0" algn="ctr">
              <a:buFont typeface="Wingdings 3" charset="2"/>
              <a:buNone/>
            </a:pPr>
            <a:r>
              <a:rPr lang="en-US" altLang="zh-CN" dirty="0"/>
              <a:t>promptness</a:t>
            </a:r>
            <a:endParaRPr lang="en-HK" dirty="0"/>
          </a:p>
          <a:p>
            <a:pPr marL="0" indent="0" algn="ctr">
              <a:buFont typeface="Wingdings 3" charset="2"/>
              <a:buNone/>
            </a:pPr>
            <a:r>
              <a:rPr lang="en-HK" dirty="0"/>
              <a:t>nature</a:t>
            </a:r>
          </a:p>
          <a:p>
            <a:pPr marL="0" indent="0" algn="ctr">
              <a:buFont typeface="Wingdings 3" charset="2"/>
              <a:buNone/>
            </a:pPr>
            <a:r>
              <a:rPr lang="en-US" altLang="zh-CN" dirty="0"/>
              <a:t>truthfulness</a:t>
            </a:r>
            <a:endParaRPr lang="en-US" dirty="0"/>
          </a:p>
          <a:p>
            <a:pPr marL="0" indent="0" algn="ctr">
              <a:buFont typeface="Wingdings 3" charset="2"/>
              <a:buNone/>
            </a:pPr>
            <a:r>
              <a:rPr lang="en-US" dirty="0"/>
              <a:t>motive</a:t>
            </a:r>
          </a:p>
          <a:p>
            <a:pPr marL="0" indent="0" algn="ctr">
              <a:buFont typeface="Wingdings 3" charset="2"/>
              <a:buNone/>
            </a:pPr>
            <a:r>
              <a:rPr lang="en-US" dirty="0"/>
              <a:t>falsehood</a:t>
            </a:r>
          </a:p>
          <a:p>
            <a:pPr marL="0" indent="0" algn="ctr">
              <a:buFont typeface="Wingdings 3" charset="2"/>
              <a:buNone/>
            </a:pPr>
            <a:endParaRPr lang="en-HK" dirty="0"/>
          </a:p>
          <a:p>
            <a:pPr marL="0" indent="0" algn="ctr">
              <a:buFont typeface="Wingdings 3" charset="2"/>
              <a:buNone/>
            </a:pPr>
            <a:endParaRPr lang="en-HK" dirty="0"/>
          </a:p>
          <a:p>
            <a:pPr marL="0" indent="0" algn="ctr">
              <a:buFont typeface="Wingdings 3" charset="2"/>
              <a:buNone/>
            </a:pPr>
            <a:endParaRPr lang="en-HK" dirty="0"/>
          </a:p>
          <a:p>
            <a:pPr marL="0" indent="0" algn="ctr">
              <a:buFont typeface="Wingdings 3" charset="2"/>
              <a:buNone/>
            </a:pPr>
            <a:r>
              <a:rPr lang="en-HK" b="1" u="sng" dirty="0"/>
              <a:t>   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D9068A7-E8CD-88B3-DA90-38B360F0B979}"/>
              </a:ext>
            </a:extLst>
          </p:cNvPr>
          <p:cNvSpPr txBox="1">
            <a:spLocks/>
          </p:cNvSpPr>
          <p:nvPr/>
        </p:nvSpPr>
        <p:spPr>
          <a:xfrm>
            <a:off x="4351318" y="2471675"/>
            <a:ext cx="1939231" cy="4719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HK" sz="2000" b="1" u="sng" dirty="0"/>
              <a:t>14</a:t>
            </a:r>
            <a:r>
              <a:rPr lang="en-HK" sz="2000" b="1" u="sng" baseline="30000" dirty="0"/>
              <a:t>th</a:t>
            </a:r>
            <a:r>
              <a:rPr lang="en-HK" sz="2000" b="1" u="sng" dirty="0"/>
              <a:t> Amend.</a:t>
            </a:r>
          </a:p>
          <a:p>
            <a:pPr marL="0" indent="0" algn="ctr">
              <a:buFont typeface="Wingdings 3" charset="2"/>
              <a:buNone/>
            </a:pPr>
            <a:r>
              <a:rPr lang="en-HK" dirty="0"/>
              <a:t>fourteenth</a:t>
            </a:r>
          </a:p>
          <a:p>
            <a:pPr marL="0" indent="0" algn="ctr">
              <a:buFont typeface="Wingdings 3" charset="2"/>
              <a:buNone/>
            </a:pPr>
            <a:r>
              <a:rPr lang="en-US" altLang="zh-CN" dirty="0" err="1"/>
              <a:t>fourthteenth_amendment</a:t>
            </a:r>
            <a:endParaRPr lang="en-US" altLang="zh-CN" dirty="0"/>
          </a:p>
          <a:p>
            <a:pPr marL="0" indent="0" algn="ctr">
              <a:buFont typeface="Wingdings 3" charset="2"/>
              <a:buNone/>
            </a:pPr>
            <a:r>
              <a:rPr lang="en-US" altLang="zh-CN" dirty="0"/>
              <a:t>section_1983</a:t>
            </a:r>
          </a:p>
          <a:p>
            <a:pPr marL="0" indent="0" algn="ctr">
              <a:buFont typeface="Wingdings 3" charset="2"/>
              <a:buNone/>
            </a:pPr>
            <a:r>
              <a:rPr lang="en-US" altLang="zh-CN" dirty="0"/>
              <a:t>Section_1985</a:t>
            </a:r>
          </a:p>
          <a:p>
            <a:pPr marL="0" indent="0" algn="ctr">
              <a:buFont typeface="Wingdings 3" charset="2"/>
              <a:buNone/>
            </a:pPr>
            <a:r>
              <a:rPr lang="en-US" altLang="zh-CN" dirty="0" err="1"/>
              <a:t>cause_of_action</a:t>
            </a:r>
            <a:endParaRPr lang="en-US" altLang="zh-CN" dirty="0"/>
          </a:p>
          <a:p>
            <a:pPr marL="0" indent="0" algn="ctr">
              <a:buFont typeface="Wingdings 3" charset="2"/>
              <a:buNone/>
            </a:pPr>
            <a:r>
              <a:rPr lang="en-HK" b="1" u="sng" dirty="0"/>
              <a:t>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651256-3DE0-E2A3-9538-E67677A0FCF2}"/>
              </a:ext>
            </a:extLst>
          </p:cNvPr>
          <p:cNvSpPr txBox="1">
            <a:spLocks/>
          </p:cNvSpPr>
          <p:nvPr/>
        </p:nvSpPr>
        <p:spPr>
          <a:xfrm>
            <a:off x="6455449" y="2471675"/>
            <a:ext cx="1939231" cy="4719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HK" sz="2000" b="1" u="sng" dirty="0"/>
              <a:t>Deadly Force   </a:t>
            </a:r>
          </a:p>
          <a:p>
            <a:pPr marL="0" indent="0" algn="ctr">
              <a:buFont typeface="Wingdings 3" charset="2"/>
              <a:buNone/>
            </a:pPr>
            <a:r>
              <a:rPr lang="en-HK" dirty="0"/>
              <a:t>shoot</a:t>
            </a:r>
          </a:p>
          <a:p>
            <a:pPr marL="0" indent="0" algn="ctr">
              <a:buFont typeface="Wingdings 3" charset="2"/>
              <a:buNone/>
            </a:pPr>
            <a:r>
              <a:rPr lang="en-HK" dirty="0"/>
              <a:t>gun</a:t>
            </a:r>
          </a:p>
          <a:p>
            <a:pPr marL="0" indent="0" algn="ctr">
              <a:buFont typeface="Wingdings 3" charset="2"/>
              <a:buNone/>
            </a:pPr>
            <a:r>
              <a:rPr lang="en-US" altLang="zh-CN" dirty="0"/>
              <a:t>flee</a:t>
            </a:r>
          </a:p>
          <a:p>
            <a:pPr marL="0" indent="0" algn="ctr">
              <a:buFont typeface="Wingdings 3" charset="2"/>
              <a:buNone/>
            </a:pPr>
            <a:r>
              <a:rPr lang="en-US" dirty="0"/>
              <a:t>unarmed</a:t>
            </a:r>
          </a:p>
          <a:p>
            <a:pPr marL="0" indent="0" algn="ctr">
              <a:buFont typeface="Wingdings 3" charset="2"/>
              <a:buNone/>
            </a:pPr>
            <a:r>
              <a:rPr lang="en-US" dirty="0" err="1"/>
              <a:t>deadly_force</a:t>
            </a:r>
            <a:endParaRPr lang="en-US" dirty="0"/>
          </a:p>
          <a:p>
            <a:pPr marL="0" indent="0" algn="ctr">
              <a:buFont typeface="Wingdings 3" charset="2"/>
              <a:buNone/>
            </a:pPr>
            <a:r>
              <a:rPr lang="en-US" dirty="0"/>
              <a:t>fire</a:t>
            </a:r>
          </a:p>
          <a:p>
            <a:pPr marL="0" indent="0" algn="ctr">
              <a:buFont typeface="Wingdings 3" charset="2"/>
              <a:buNone/>
            </a:pPr>
            <a:endParaRPr lang="en-HK" b="1" u="sng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0D1CD1-0F6A-161E-F41D-345E30F53744}"/>
              </a:ext>
            </a:extLst>
          </p:cNvPr>
          <p:cNvSpPr txBox="1">
            <a:spLocks/>
          </p:cNvSpPr>
          <p:nvPr/>
        </p:nvSpPr>
        <p:spPr>
          <a:xfrm>
            <a:off x="8449107" y="2471675"/>
            <a:ext cx="1939231" cy="4719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HK" sz="2000" b="1" u="sng" dirty="0"/>
              <a:t>Unlawful   </a:t>
            </a:r>
          </a:p>
          <a:p>
            <a:pPr marL="0" indent="0" algn="ctr">
              <a:buFont typeface="Wingdings 3" charset="2"/>
              <a:buNone/>
            </a:pPr>
            <a:r>
              <a:rPr lang="en-HK" dirty="0"/>
              <a:t>illegal</a:t>
            </a:r>
          </a:p>
          <a:p>
            <a:pPr marL="0" indent="0" algn="ctr">
              <a:buFont typeface="Wingdings 3" charset="2"/>
              <a:buNone/>
            </a:pPr>
            <a:r>
              <a:rPr lang="en-HK" dirty="0"/>
              <a:t>malicious</a:t>
            </a:r>
          </a:p>
          <a:p>
            <a:pPr marL="0" indent="0" algn="ctr">
              <a:buFont typeface="Wingdings 3" charset="2"/>
              <a:buNone/>
            </a:pPr>
            <a:r>
              <a:rPr lang="en-HK" dirty="0"/>
              <a:t>unlawful</a:t>
            </a:r>
          </a:p>
          <a:p>
            <a:pPr marL="0" indent="0" algn="ctr">
              <a:buFont typeface="Wingdings 3" charset="2"/>
              <a:buNone/>
            </a:pPr>
            <a:r>
              <a:rPr lang="en-HK" dirty="0"/>
              <a:t>conspire</a:t>
            </a:r>
          </a:p>
          <a:p>
            <a:pPr marL="0" indent="0" algn="ctr">
              <a:buFont typeface="Wingdings 3" charset="2"/>
              <a:buNone/>
            </a:pPr>
            <a:r>
              <a:rPr lang="en-HK" dirty="0" err="1"/>
              <a:t>civil_right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4272562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665"/>
    </mc:Choice>
    <mc:Fallback>
      <p:transition spd="slow" advTm="4666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08083-061C-3573-763E-757FB6740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9B4D-78F8-0B6D-EE88-C19CF2A22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2. Discourse Atoms</a:t>
            </a:r>
            <a:endParaRPr lang="en-HK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8715D-339A-BE8A-7E3D-F600D3CA1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79" y="2471674"/>
            <a:ext cx="1939231" cy="47194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HK" sz="2000" b="1" u="sng" dirty="0"/>
              <a:t>Police/Custody</a:t>
            </a:r>
            <a:r>
              <a:rPr lang="en-HK" sz="2400" b="1" u="sng" dirty="0"/>
              <a:t>   </a:t>
            </a:r>
          </a:p>
          <a:p>
            <a:pPr marL="0" indent="0" algn="ctr">
              <a:buNone/>
            </a:pPr>
            <a:r>
              <a:rPr lang="en-HK" dirty="0"/>
              <a:t>police</a:t>
            </a:r>
          </a:p>
          <a:p>
            <a:pPr marL="0" indent="0" algn="ctr">
              <a:buNone/>
            </a:pPr>
            <a:r>
              <a:rPr lang="en-HK" dirty="0"/>
              <a:t>noncustodial</a:t>
            </a:r>
          </a:p>
          <a:p>
            <a:pPr marL="0" indent="0" algn="ctr">
              <a:buNone/>
            </a:pPr>
            <a:r>
              <a:rPr lang="en-HK" dirty="0"/>
              <a:t>custody</a:t>
            </a:r>
          </a:p>
          <a:p>
            <a:pPr marL="0" indent="0" algn="ctr">
              <a:buNone/>
            </a:pPr>
            <a:r>
              <a:rPr lang="en-HK" dirty="0"/>
              <a:t>warrant</a:t>
            </a:r>
          </a:p>
          <a:p>
            <a:pPr marL="0" indent="0" algn="ctr">
              <a:buNone/>
            </a:pPr>
            <a:r>
              <a:rPr lang="en-HK" dirty="0"/>
              <a:t>arrest</a:t>
            </a:r>
          </a:p>
          <a:p>
            <a:pPr marL="0" indent="0" algn="ctr">
              <a:buNone/>
            </a:pPr>
            <a:r>
              <a:rPr lang="en-HK" b="1" u="sng" dirty="0"/>
              <a:t>  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B91AA2-04FF-191F-7088-F79E1F22E4B1}"/>
              </a:ext>
            </a:extLst>
          </p:cNvPr>
          <p:cNvSpPr txBox="1">
            <a:spLocks/>
          </p:cNvSpPr>
          <p:nvPr/>
        </p:nvSpPr>
        <p:spPr>
          <a:xfrm>
            <a:off x="2234710" y="2471675"/>
            <a:ext cx="1939231" cy="4719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HK" sz="2000" b="1" u="sng" dirty="0" err="1"/>
              <a:t>Mens</a:t>
            </a:r>
            <a:r>
              <a:rPr lang="en-HK" sz="2000" b="1" u="sng" dirty="0"/>
              <a:t> Rea</a:t>
            </a:r>
          </a:p>
          <a:p>
            <a:pPr marL="0" indent="0" algn="ctr">
              <a:buFont typeface="Wingdings 3" charset="2"/>
              <a:buNone/>
            </a:pPr>
            <a:r>
              <a:rPr lang="en-US" altLang="zh-CN" dirty="0"/>
              <a:t>promptness</a:t>
            </a:r>
            <a:endParaRPr lang="en-HK" dirty="0"/>
          </a:p>
          <a:p>
            <a:pPr marL="0" indent="0" algn="ctr">
              <a:buFont typeface="Wingdings 3" charset="2"/>
              <a:buNone/>
            </a:pPr>
            <a:r>
              <a:rPr lang="en-HK" dirty="0"/>
              <a:t>nature</a:t>
            </a:r>
          </a:p>
          <a:p>
            <a:pPr marL="0" indent="0" algn="ctr">
              <a:buFont typeface="Wingdings 3" charset="2"/>
              <a:buNone/>
            </a:pPr>
            <a:r>
              <a:rPr lang="en-US" altLang="zh-CN" dirty="0"/>
              <a:t>truthfulness</a:t>
            </a:r>
            <a:endParaRPr lang="en-US" dirty="0"/>
          </a:p>
          <a:p>
            <a:pPr marL="0" indent="0" algn="ctr">
              <a:buFont typeface="Wingdings 3" charset="2"/>
              <a:buNone/>
            </a:pPr>
            <a:r>
              <a:rPr lang="en-US" dirty="0"/>
              <a:t>motive</a:t>
            </a:r>
          </a:p>
          <a:p>
            <a:pPr marL="0" indent="0" algn="ctr">
              <a:buFont typeface="Wingdings 3" charset="2"/>
              <a:buNone/>
            </a:pPr>
            <a:r>
              <a:rPr lang="en-US" dirty="0"/>
              <a:t>falsehood</a:t>
            </a:r>
          </a:p>
          <a:p>
            <a:pPr marL="0" indent="0" algn="ctr">
              <a:buFont typeface="Wingdings 3" charset="2"/>
              <a:buNone/>
            </a:pPr>
            <a:endParaRPr lang="en-HK" dirty="0"/>
          </a:p>
          <a:p>
            <a:pPr marL="0" indent="0" algn="ctr">
              <a:buFont typeface="Wingdings 3" charset="2"/>
              <a:buNone/>
            </a:pPr>
            <a:endParaRPr lang="en-HK" dirty="0"/>
          </a:p>
          <a:p>
            <a:pPr marL="0" indent="0" algn="ctr">
              <a:buFont typeface="Wingdings 3" charset="2"/>
              <a:buNone/>
            </a:pPr>
            <a:endParaRPr lang="en-HK" dirty="0"/>
          </a:p>
          <a:p>
            <a:pPr marL="0" indent="0" algn="ctr">
              <a:buFont typeface="Wingdings 3" charset="2"/>
              <a:buNone/>
            </a:pPr>
            <a:r>
              <a:rPr lang="en-HK" b="1" u="sng" dirty="0"/>
              <a:t>   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66C518-B968-77F9-3C78-AA5261183F6A}"/>
              </a:ext>
            </a:extLst>
          </p:cNvPr>
          <p:cNvSpPr txBox="1">
            <a:spLocks/>
          </p:cNvSpPr>
          <p:nvPr/>
        </p:nvSpPr>
        <p:spPr>
          <a:xfrm>
            <a:off x="4351318" y="2471675"/>
            <a:ext cx="1939231" cy="4719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HK" sz="2000" b="1" u="sng" dirty="0"/>
              <a:t>14</a:t>
            </a:r>
            <a:r>
              <a:rPr lang="en-HK" sz="2000" b="1" u="sng" baseline="30000" dirty="0"/>
              <a:t>th</a:t>
            </a:r>
            <a:r>
              <a:rPr lang="en-HK" sz="2000" b="1" u="sng" dirty="0"/>
              <a:t> Amend.</a:t>
            </a:r>
          </a:p>
          <a:p>
            <a:pPr marL="0" indent="0" algn="ctr">
              <a:buFont typeface="Wingdings 3" charset="2"/>
              <a:buNone/>
            </a:pPr>
            <a:r>
              <a:rPr lang="en-HK" dirty="0"/>
              <a:t>fourteenth</a:t>
            </a:r>
          </a:p>
          <a:p>
            <a:pPr marL="0" indent="0" algn="ctr">
              <a:buFont typeface="Wingdings 3" charset="2"/>
              <a:buNone/>
            </a:pPr>
            <a:r>
              <a:rPr lang="en-US" altLang="zh-CN" dirty="0" err="1"/>
              <a:t>fourthteenth_amendment</a:t>
            </a:r>
            <a:endParaRPr lang="en-US" altLang="zh-CN" dirty="0"/>
          </a:p>
          <a:p>
            <a:pPr marL="0" indent="0" algn="ctr">
              <a:buFont typeface="Wingdings 3" charset="2"/>
              <a:buNone/>
            </a:pPr>
            <a:r>
              <a:rPr lang="en-US" altLang="zh-CN" dirty="0"/>
              <a:t>section_1983</a:t>
            </a:r>
          </a:p>
          <a:p>
            <a:pPr marL="0" indent="0" algn="ctr">
              <a:buFont typeface="Wingdings 3" charset="2"/>
              <a:buNone/>
            </a:pPr>
            <a:r>
              <a:rPr lang="en-US" altLang="zh-CN" dirty="0"/>
              <a:t>Section_1985</a:t>
            </a:r>
          </a:p>
          <a:p>
            <a:pPr marL="0" indent="0" algn="ctr">
              <a:buFont typeface="Wingdings 3" charset="2"/>
              <a:buNone/>
            </a:pPr>
            <a:r>
              <a:rPr lang="en-US" altLang="zh-CN" dirty="0" err="1"/>
              <a:t>cause_of_action</a:t>
            </a:r>
            <a:endParaRPr lang="en-US" altLang="zh-CN" dirty="0"/>
          </a:p>
          <a:p>
            <a:pPr marL="0" indent="0" algn="ctr">
              <a:buFont typeface="Wingdings 3" charset="2"/>
              <a:buNone/>
            </a:pPr>
            <a:r>
              <a:rPr lang="en-HK" b="1" u="sng" dirty="0"/>
              <a:t>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7761AD-6463-1F20-7AEE-3BE23AC5693F}"/>
              </a:ext>
            </a:extLst>
          </p:cNvPr>
          <p:cNvSpPr txBox="1">
            <a:spLocks/>
          </p:cNvSpPr>
          <p:nvPr/>
        </p:nvSpPr>
        <p:spPr>
          <a:xfrm>
            <a:off x="6455449" y="2471675"/>
            <a:ext cx="1939231" cy="4719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HK" sz="2000" b="1" u="sng" dirty="0"/>
              <a:t>Deadly Force   </a:t>
            </a:r>
          </a:p>
          <a:p>
            <a:pPr marL="0" indent="0" algn="ctr">
              <a:buFont typeface="Wingdings 3" charset="2"/>
              <a:buNone/>
            </a:pPr>
            <a:r>
              <a:rPr lang="en-HK" dirty="0"/>
              <a:t>shoot</a:t>
            </a:r>
          </a:p>
          <a:p>
            <a:pPr marL="0" indent="0" algn="ctr">
              <a:buFont typeface="Wingdings 3" charset="2"/>
              <a:buNone/>
            </a:pPr>
            <a:r>
              <a:rPr lang="en-HK" dirty="0"/>
              <a:t>gun</a:t>
            </a:r>
          </a:p>
          <a:p>
            <a:pPr marL="0" indent="0" algn="ctr">
              <a:buFont typeface="Wingdings 3" charset="2"/>
              <a:buNone/>
            </a:pPr>
            <a:r>
              <a:rPr lang="en-US" altLang="zh-CN" dirty="0"/>
              <a:t>flee</a:t>
            </a:r>
          </a:p>
          <a:p>
            <a:pPr marL="0" indent="0" algn="ctr">
              <a:buFont typeface="Wingdings 3" charset="2"/>
              <a:buNone/>
            </a:pPr>
            <a:r>
              <a:rPr lang="en-US" dirty="0"/>
              <a:t>unarmed</a:t>
            </a:r>
          </a:p>
          <a:p>
            <a:pPr marL="0" indent="0" algn="ctr">
              <a:buFont typeface="Wingdings 3" charset="2"/>
              <a:buNone/>
            </a:pPr>
            <a:r>
              <a:rPr lang="en-US" dirty="0" err="1"/>
              <a:t>deadly_force</a:t>
            </a:r>
            <a:endParaRPr lang="en-US" dirty="0"/>
          </a:p>
          <a:p>
            <a:pPr marL="0" indent="0" algn="ctr">
              <a:buFont typeface="Wingdings 3" charset="2"/>
              <a:buNone/>
            </a:pPr>
            <a:r>
              <a:rPr lang="en-US" dirty="0"/>
              <a:t>fire</a:t>
            </a:r>
          </a:p>
          <a:p>
            <a:pPr marL="0" indent="0" algn="ctr">
              <a:buFont typeface="Wingdings 3" charset="2"/>
              <a:buNone/>
            </a:pPr>
            <a:endParaRPr lang="en-HK" b="1" u="sng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0700068-6C6A-2745-4F90-438AF73AE629}"/>
              </a:ext>
            </a:extLst>
          </p:cNvPr>
          <p:cNvSpPr txBox="1">
            <a:spLocks/>
          </p:cNvSpPr>
          <p:nvPr/>
        </p:nvSpPr>
        <p:spPr>
          <a:xfrm>
            <a:off x="8449107" y="2471675"/>
            <a:ext cx="1939231" cy="4719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HK" sz="2000" b="1" u="sng" dirty="0"/>
              <a:t>Unlawful   </a:t>
            </a:r>
          </a:p>
          <a:p>
            <a:pPr marL="0" indent="0" algn="ctr">
              <a:buFont typeface="Wingdings 3" charset="2"/>
              <a:buNone/>
            </a:pPr>
            <a:r>
              <a:rPr lang="en-HK" dirty="0"/>
              <a:t>illegal</a:t>
            </a:r>
          </a:p>
          <a:p>
            <a:pPr marL="0" indent="0" algn="ctr">
              <a:buFont typeface="Wingdings 3" charset="2"/>
              <a:buNone/>
            </a:pPr>
            <a:r>
              <a:rPr lang="en-HK" dirty="0"/>
              <a:t>malicious</a:t>
            </a:r>
          </a:p>
          <a:p>
            <a:pPr marL="0" indent="0" algn="ctr">
              <a:buFont typeface="Wingdings 3" charset="2"/>
              <a:buNone/>
            </a:pPr>
            <a:r>
              <a:rPr lang="en-HK" dirty="0"/>
              <a:t>unlawful</a:t>
            </a:r>
          </a:p>
          <a:p>
            <a:pPr marL="0" indent="0" algn="ctr">
              <a:buFont typeface="Wingdings 3" charset="2"/>
              <a:buNone/>
            </a:pPr>
            <a:r>
              <a:rPr lang="en-HK" dirty="0"/>
              <a:t>conspire</a:t>
            </a:r>
          </a:p>
          <a:p>
            <a:pPr marL="0" indent="0" algn="ctr">
              <a:buFont typeface="Wingdings 3" charset="2"/>
              <a:buNone/>
            </a:pPr>
            <a:r>
              <a:rPr lang="en-HK" dirty="0" err="1"/>
              <a:t>civil_right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868380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7"/>
    </mc:Choice>
    <mc:Fallback>
      <p:transition spd="slow" advTm="36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5D17C-7E15-CD76-6A25-97F002BCA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1DD94-77D7-2D99-FAB4-374CBBF5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2. Discourse Atoms</a:t>
            </a:r>
            <a:endParaRPr lang="en-HK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2F187-40C5-6EFA-3A1A-C45703045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79" y="2471674"/>
            <a:ext cx="1939231" cy="47194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HK" sz="2000" b="1" u="sng" dirty="0"/>
              <a:t>Police/Custody</a:t>
            </a:r>
            <a:r>
              <a:rPr lang="en-HK" sz="2400" b="1" u="sng" dirty="0"/>
              <a:t>   </a:t>
            </a:r>
          </a:p>
          <a:p>
            <a:pPr marL="0" indent="0" algn="ctr">
              <a:buNone/>
            </a:pPr>
            <a:r>
              <a:rPr lang="en-HK" dirty="0"/>
              <a:t>police</a:t>
            </a:r>
          </a:p>
          <a:p>
            <a:pPr marL="0" indent="0" algn="ctr">
              <a:buNone/>
            </a:pPr>
            <a:r>
              <a:rPr lang="en-HK" dirty="0"/>
              <a:t>noncustodial</a:t>
            </a:r>
          </a:p>
          <a:p>
            <a:pPr marL="0" indent="0" algn="ctr">
              <a:buNone/>
            </a:pPr>
            <a:r>
              <a:rPr lang="en-HK" dirty="0"/>
              <a:t>custody</a:t>
            </a:r>
          </a:p>
          <a:p>
            <a:pPr marL="0" indent="0" algn="ctr">
              <a:buNone/>
            </a:pPr>
            <a:r>
              <a:rPr lang="en-HK" dirty="0"/>
              <a:t>warrant</a:t>
            </a:r>
          </a:p>
          <a:p>
            <a:pPr marL="0" indent="0" algn="ctr">
              <a:buNone/>
            </a:pPr>
            <a:r>
              <a:rPr lang="en-HK" dirty="0"/>
              <a:t>arrest</a:t>
            </a:r>
          </a:p>
          <a:p>
            <a:pPr marL="0" indent="0" algn="ctr">
              <a:buNone/>
            </a:pPr>
            <a:r>
              <a:rPr lang="en-HK" b="1" u="sng" dirty="0"/>
              <a:t>  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8C83B97-5983-3D46-3C79-506E8A517ED9}"/>
              </a:ext>
            </a:extLst>
          </p:cNvPr>
          <p:cNvSpPr txBox="1">
            <a:spLocks/>
          </p:cNvSpPr>
          <p:nvPr/>
        </p:nvSpPr>
        <p:spPr>
          <a:xfrm>
            <a:off x="2234710" y="2471675"/>
            <a:ext cx="1939231" cy="4719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HK" sz="2000" b="1" u="sng" dirty="0" err="1"/>
              <a:t>Mens</a:t>
            </a:r>
            <a:r>
              <a:rPr lang="en-HK" sz="2000" b="1" u="sng" dirty="0"/>
              <a:t> Rea</a:t>
            </a:r>
          </a:p>
          <a:p>
            <a:pPr marL="0" indent="0" algn="ctr">
              <a:buFont typeface="Wingdings 3" charset="2"/>
              <a:buNone/>
            </a:pPr>
            <a:r>
              <a:rPr lang="en-US" altLang="zh-CN" dirty="0"/>
              <a:t>promptness</a:t>
            </a:r>
            <a:endParaRPr lang="en-HK" dirty="0"/>
          </a:p>
          <a:p>
            <a:pPr marL="0" indent="0" algn="ctr">
              <a:buFont typeface="Wingdings 3" charset="2"/>
              <a:buNone/>
            </a:pPr>
            <a:r>
              <a:rPr lang="en-HK" dirty="0"/>
              <a:t>nature</a:t>
            </a:r>
          </a:p>
          <a:p>
            <a:pPr marL="0" indent="0" algn="ctr">
              <a:buFont typeface="Wingdings 3" charset="2"/>
              <a:buNone/>
            </a:pPr>
            <a:r>
              <a:rPr lang="en-US" altLang="zh-CN" dirty="0"/>
              <a:t>truthfulness</a:t>
            </a:r>
            <a:endParaRPr lang="en-US" dirty="0"/>
          </a:p>
          <a:p>
            <a:pPr marL="0" indent="0" algn="ctr">
              <a:buFont typeface="Wingdings 3" charset="2"/>
              <a:buNone/>
            </a:pPr>
            <a:r>
              <a:rPr lang="en-US" dirty="0"/>
              <a:t>motive</a:t>
            </a:r>
          </a:p>
          <a:p>
            <a:pPr marL="0" indent="0" algn="ctr">
              <a:buFont typeface="Wingdings 3" charset="2"/>
              <a:buNone/>
            </a:pPr>
            <a:r>
              <a:rPr lang="en-US" dirty="0"/>
              <a:t>falsehood</a:t>
            </a:r>
          </a:p>
          <a:p>
            <a:pPr marL="0" indent="0" algn="ctr">
              <a:buFont typeface="Wingdings 3" charset="2"/>
              <a:buNone/>
            </a:pPr>
            <a:endParaRPr lang="en-HK" dirty="0"/>
          </a:p>
          <a:p>
            <a:pPr marL="0" indent="0" algn="ctr">
              <a:buFont typeface="Wingdings 3" charset="2"/>
              <a:buNone/>
            </a:pPr>
            <a:endParaRPr lang="en-HK" dirty="0"/>
          </a:p>
          <a:p>
            <a:pPr marL="0" indent="0" algn="ctr">
              <a:buFont typeface="Wingdings 3" charset="2"/>
              <a:buNone/>
            </a:pPr>
            <a:endParaRPr lang="en-HK" dirty="0"/>
          </a:p>
          <a:p>
            <a:pPr marL="0" indent="0" algn="ctr">
              <a:buFont typeface="Wingdings 3" charset="2"/>
              <a:buNone/>
            </a:pPr>
            <a:r>
              <a:rPr lang="en-HK" b="1" u="sng" dirty="0"/>
              <a:t>   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1037A35-ACFC-5CAC-910E-5E73BFAE40D0}"/>
              </a:ext>
            </a:extLst>
          </p:cNvPr>
          <p:cNvSpPr txBox="1">
            <a:spLocks/>
          </p:cNvSpPr>
          <p:nvPr/>
        </p:nvSpPr>
        <p:spPr>
          <a:xfrm>
            <a:off x="4351318" y="2471675"/>
            <a:ext cx="1939231" cy="4719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HK" sz="2000" b="1" u="sng" dirty="0"/>
              <a:t>14</a:t>
            </a:r>
            <a:r>
              <a:rPr lang="en-HK" sz="2000" b="1" u="sng" baseline="30000" dirty="0"/>
              <a:t>th</a:t>
            </a:r>
            <a:r>
              <a:rPr lang="en-HK" sz="2000" b="1" u="sng" dirty="0"/>
              <a:t> Amend.</a:t>
            </a:r>
          </a:p>
          <a:p>
            <a:pPr marL="0" indent="0" algn="ctr">
              <a:buFont typeface="Wingdings 3" charset="2"/>
              <a:buNone/>
            </a:pPr>
            <a:r>
              <a:rPr lang="en-HK" dirty="0"/>
              <a:t>fourteenth</a:t>
            </a:r>
          </a:p>
          <a:p>
            <a:pPr marL="0" indent="0" algn="ctr">
              <a:buFont typeface="Wingdings 3" charset="2"/>
              <a:buNone/>
            </a:pPr>
            <a:r>
              <a:rPr lang="en-US" altLang="zh-CN" dirty="0" err="1"/>
              <a:t>fourthteenth_amendment</a:t>
            </a:r>
            <a:endParaRPr lang="en-US" altLang="zh-CN" dirty="0"/>
          </a:p>
          <a:p>
            <a:pPr marL="0" indent="0" algn="ctr">
              <a:buFont typeface="Wingdings 3" charset="2"/>
              <a:buNone/>
            </a:pPr>
            <a:r>
              <a:rPr lang="en-US" altLang="zh-CN" dirty="0"/>
              <a:t>section_1983</a:t>
            </a:r>
          </a:p>
          <a:p>
            <a:pPr marL="0" indent="0" algn="ctr">
              <a:buFont typeface="Wingdings 3" charset="2"/>
              <a:buNone/>
            </a:pPr>
            <a:r>
              <a:rPr lang="en-US" altLang="zh-CN" dirty="0"/>
              <a:t>Section_1985</a:t>
            </a:r>
          </a:p>
          <a:p>
            <a:pPr marL="0" indent="0" algn="ctr">
              <a:buFont typeface="Wingdings 3" charset="2"/>
              <a:buNone/>
            </a:pPr>
            <a:r>
              <a:rPr lang="en-US" altLang="zh-CN" dirty="0" err="1"/>
              <a:t>cause_of_action</a:t>
            </a:r>
            <a:endParaRPr lang="en-US" altLang="zh-CN" dirty="0"/>
          </a:p>
          <a:p>
            <a:pPr marL="0" indent="0" algn="ctr">
              <a:buFont typeface="Wingdings 3" charset="2"/>
              <a:buNone/>
            </a:pPr>
            <a:r>
              <a:rPr lang="en-HK" b="1" u="sng" dirty="0"/>
              <a:t>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722A46E-9714-9035-1B81-9F10A925F71D}"/>
              </a:ext>
            </a:extLst>
          </p:cNvPr>
          <p:cNvSpPr txBox="1">
            <a:spLocks/>
          </p:cNvSpPr>
          <p:nvPr/>
        </p:nvSpPr>
        <p:spPr>
          <a:xfrm>
            <a:off x="6455449" y="2471675"/>
            <a:ext cx="1939231" cy="4719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HK" sz="2000" b="1" u="sng" dirty="0"/>
              <a:t>Deadly Force   </a:t>
            </a:r>
          </a:p>
          <a:p>
            <a:pPr marL="0" indent="0" algn="ctr">
              <a:buFont typeface="Wingdings 3" charset="2"/>
              <a:buNone/>
            </a:pPr>
            <a:r>
              <a:rPr lang="en-HK" dirty="0"/>
              <a:t>shoot</a:t>
            </a:r>
          </a:p>
          <a:p>
            <a:pPr marL="0" indent="0" algn="ctr">
              <a:buFont typeface="Wingdings 3" charset="2"/>
              <a:buNone/>
            </a:pPr>
            <a:r>
              <a:rPr lang="en-HK" dirty="0"/>
              <a:t>gun</a:t>
            </a:r>
          </a:p>
          <a:p>
            <a:pPr marL="0" indent="0" algn="ctr">
              <a:buFont typeface="Wingdings 3" charset="2"/>
              <a:buNone/>
            </a:pPr>
            <a:r>
              <a:rPr lang="en-US" altLang="zh-CN" dirty="0"/>
              <a:t>flee</a:t>
            </a:r>
          </a:p>
          <a:p>
            <a:pPr marL="0" indent="0" algn="ctr">
              <a:buFont typeface="Wingdings 3" charset="2"/>
              <a:buNone/>
            </a:pPr>
            <a:r>
              <a:rPr lang="en-US" dirty="0"/>
              <a:t>unarmed</a:t>
            </a:r>
          </a:p>
          <a:p>
            <a:pPr marL="0" indent="0" algn="ctr">
              <a:buFont typeface="Wingdings 3" charset="2"/>
              <a:buNone/>
            </a:pPr>
            <a:r>
              <a:rPr lang="en-US" dirty="0" err="1"/>
              <a:t>deadly_force</a:t>
            </a:r>
            <a:endParaRPr lang="en-US" dirty="0"/>
          </a:p>
          <a:p>
            <a:pPr marL="0" indent="0" algn="ctr">
              <a:buFont typeface="Wingdings 3" charset="2"/>
              <a:buNone/>
            </a:pPr>
            <a:r>
              <a:rPr lang="en-US" dirty="0"/>
              <a:t>fire</a:t>
            </a:r>
          </a:p>
          <a:p>
            <a:pPr marL="0" indent="0" algn="ctr">
              <a:buFont typeface="Wingdings 3" charset="2"/>
              <a:buNone/>
            </a:pPr>
            <a:endParaRPr lang="en-HK" b="1" u="sng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9AE57BE-D2F4-2162-BBB6-C9780A1D4ECF}"/>
              </a:ext>
            </a:extLst>
          </p:cNvPr>
          <p:cNvSpPr txBox="1">
            <a:spLocks/>
          </p:cNvSpPr>
          <p:nvPr/>
        </p:nvSpPr>
        <p:spPr>
          <a:xfrm>
            <a:off x="8449107" y="2471675"/>
            <a:ext cx="1939231" cy="4719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HK" sz="2000" b="1" u="sng" dirty="0"/>
              <a:t>Unlawful   </a:t>
            </a:r>
          </a:p>
          <a:p>
            <a:pPr marL="0" indent="0" algn="ctr">
              <a:buFont typeface="Wingdings 3" charset="2"/>
              <a:buNone/>
            </a:pPr>
            <a:r>
              <a:rPr lang="en-HK" dirty="0"/>
              <a:t>illegal</a:t>
            </a:r>
          </a:p>
          <a:p>
            <a:pPr marL="0" indent="0" algn="ctr">
              <a:buFont typeface="Wingdings 3" charset="2"/>
              <a:buNone/>
            </a:pPr>
            <a:r>
              <a:rPr lang="en-HK" dirty="0"/>
              <a:t>malicious</a:t>
            </a:r>
          </a:p>
          <a:p>
            <a:pPr marL="0" indent="0" algn="ctr">
              <a:buFont typeface="Wingdings 3" charset="2"/>
              <a:buNone/>
            </a:pPr>
            <a:r>
              <a:rPr lang="en-HK" dirty="0"/>
              <a:t>unlawful</a:t>
            </a:r>
          </a:p>
          <a:p>
            <a:pPr marL="0" indent="0" algn="ctr">
              <a:buFont typeface="Wingdings 3" charset="2"/>
              <a:buNone/>
            </a:pPr>
            <a:r>
              <a:rPr lang="en-HK" dirty="0"/>
              <a:t>conspire</a:t>
            </a:r>
          </a:p>
          <a:p>
            <a:pPr marL="0" indent="0" algn="ctr">
              <a:buFont typeface="Wingdings 3" charset="2"/>
              <a:buNone/>
            </a:pPr>
            <a:r>
              <a:rPr lang="en-HK" dirty="0" err="1"/>
              <a:t>civil_right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287917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1"/>
    </mc:Choice>
    <mc:Fallback>
      <p:transition spd="slow" advTm="56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257E6-AB09-C4BF-FFB9-3B580B506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E79B4-BE53-31FA-8B0E-7698CEF12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2. Discourse Atoms</a:t>
            </a:r>
            <a:endParaRPr lang="en-HK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EC5B95-A2EE-D6D8-938F-4EE69C687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175" y="2839319"/>
            <a:ext cx="8596668" cy="3880773"/>
          </a:xfrm>
        </p:spPr>
        <p:txBody>
          <a:bodyPr/>
          <a:lstStyle/>
          <a:p>
            <a:endParaRPr lang="en-HK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9A21E6-AD49-7CF0-A8CF-E44751AFA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162" y="1691651"/>
            <a:ext cx="7450545" cy="516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375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407"/>
    </mc:Choice>
    <mc:Fallback>
      <p:transition spd="slow" advTm="22407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21B6A-0D12-2E43-7C99-99B7B90CF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7ABA-113E-BE55-9DCD-A5B3CDDC1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2. Discourse Atoms</a:t>
            </a:r>
            <a:endParaRPr lang="en-HK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3A9CFC-F483-9CD2-A87F-BB48038B6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175" y="2839319"/>
            <a:ext cx="8596668" cy="3880773"/>
          </a:xfrm>
        </p:spPr>
        <p:txBody>
          <a:bodyPr/>
          <a:lstStyle/>
          <a:p>
            <a:endParaRPr lang="en-HK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002A18-8C03-74AE-8FD1-7990C0D96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754" y="1672411"/>
            <a:ext cx="7331991" cy="504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132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579"/>
    </mc:Choice>
    <mc:Fallback>
      <p:transition spd="slow" advTm="1957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1458A-D778-5960-F52D-337560F88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DD449-581B-1B8B-2257-EDC9E7D5F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2. Discourse Atoms</a:t>
            </a:r>
            <a:endParaRPr lang="en-HK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2A47E5-22EE-D94B-475B-D4D43FF8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175" y="2839319"/>
            <a:ext cx="8596668" cy="3880773"/>
          </a:xfrm>
        </p:spPr>
        <p:txBody>
          <a:bodyPr/>
          <a:lstStyle/>
          <a:p>
            <a:endParaRPr lang="en-HK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281A60E-6570-A751-B39D-8F40B80E3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754" y="1662984"/>
            <a:ext cx="7331991" cy="504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892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7"/>
    </mc:Choice>
    <mc:Fallback>
      <p:transition spd="slow" advTm="607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6B075-4EBE-1490-2834-1EC7E1581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7CE51-AB5E-93F9-811D-2582594EE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3.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Dynamic Word2Vec</a:t>
            </a:r>
            <a:endParaRPr lang="en-HK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16C54D-2DC3-22E9-B259-3B29F751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HK" sz="2000" dirty="0"/>
              <a:t>Using </a:t>
            </a:r>
            <a:r>
              <a:rPr lang="en-HK" sz="2000" dirty="0" err="1"/>
              <a:t>Skipgram</a:t>
            </a:r>
            <a:r>
              <a:rPr lang="en-HK" sz="2000" dirty="0"/>
              <a:t> after comparison on full data</a:t>
            </a:r>
          </a:p>
          <a:p>
            <a:r>
              <a:rPr lang="en-HK" sz="2000" dirty="0"/>
              <a:t>Window size: 25 (Paragraph coverage)</a:t>
            </a:r>
          </a:p>
          <a:p>
            <a:r>
              <a:rPr lang="en-HK" sz="2000" dirty="0"/>
              <a:t>Only use bigram preprocessing</a:t>
            </a:r>
          </a:p>
          <a:p>
            <a:r>
              <a:rPr lang="en-HK" sz="2000" b="1" dirty="0"/>
              <a:t>Focal Words: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‘motion'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‘claim’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HK" sz="2000" b="1" dirty="0"/>
              <a:t>Encore Words: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due_process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excessive_force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'1983'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fourth_amendment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fourteenth_amendment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fifth_amendment'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'arrest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civil_right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HK" sz="2000" b="1" dirty="0"/>
          </a:p>
        </p:txBody>
      </p:sp>
    </p:spTree>
    <p:extLst>
      <p:ext uri="{BB962C8B-B14F-4D97-AF65-F5344CB8AC3E}">
        <p14:creationId xmlns:p14="http://schemas.microsoft.com/office/powerpoint/2010/main" val="3974567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"/>
    </mc:Choice>
    <mc:Fallback>
      <p:transition spd="slow" advTm="3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AF3591-0B64-018C-1C2C-D7E9839CB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8CA7E-22F4-B9E5-2716-FEF88AD07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3.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Dynamic Word2Vec</a:t>
            </a:r>
            <a:endParaRPr lang="en-HK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7BA160-25D2-B42A-A760-E6BE232EB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59" y="2262433"/>
            <a:ext cx="5032902" cy="33574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FF3807-2CCF-ECB6-05D1-C1C3817D7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62433"/>
            <a:ext cx="5039551" cy="335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32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404"/>
    </mc:Choice>
    <mc:Fallback>
      <p:transition spd="slow" advTm="9404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C6B4B-8B0D-5951-CB1F-1B8858162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08FED-74AE-C945-4D36-06DED267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3.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Dynamic Word2Vec</a:t>
            </a:r>
            <a:endParaRPr lang="en-HK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C2C6A8-A2A0-344E-FA85-2F7EA0995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59" y="2262433"/>
            <a:ext cx="5032902" cy="33574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DA6FB9-3814-48C7-4B16-3B3909EFD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62433"/>
            <a:ext cx="5039551" cy="335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7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2"/>
    </mc:Choice>
    <mc:Fallback>
      <p:transition spd="slow" advTm="442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E151E-FDB1-048C-991E-7D9CD4C5B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F8037-6C44-1D9E-F7CF-0ABB7AEA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3.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Dynamic Word2Vec</a:t>
            </a:r>
            <a:endParaRPr lang="en-HK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8F16C4-1925-41FD-BDEC-439A80922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59" y="2262433"/>
            <a:ext cx="5032902" cy="33574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FCCFEC-3DE4-ABBF-AB05-82E42A808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62433"/>
            <a:ext cx="5039551" cy="335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1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1"/>
    </mc:Choice>
    <mc:Fallback>
      <p:transition spd="slow" advTm="49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DA959-3ED5-D3E5-ACB9-A69AA648B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B0EBA-9EB4-17C6-E782-77BE3D32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Research Background</a:t>
            </a:r>
            <a:endParaRPr lang="en-HK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E8FC4-86EB-6241-5848-501BA2898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9373"/>
            <a:ext cx="8596668" cy="422198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Who watches the watchmen?</a:t>
            </a:r>
          </a:p>
          <a:p>
            <a:r>
              <a:rPr lang="en-US" altLang="zh-CN" sz="2400" dirty="0"/>
              <a:t>How do the administrative law curtailing law enforcement behavior evolve in the U.S. legal system?</a:t>
            </a:r>
          </a:p>
          <a:p>
            <a:endParaRPr lang="en-US" altLang="zh-C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66E88C-CCE4-8CD3-CBFF-5CB85AC5E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822" y="3579171"/>
            <a:ext cx="5637227" cy="304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14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536"/>
    </mc:Choice>
    <mc:Fallback>
      <p:transition spd="slow" advTm="17536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64F62-F216-681D-2830-34A495BBC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71B70-EAF9-5624-D221-782153953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Summary</a:t>
            </a:r>
            <a:endParaRPr lang="en-HK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87606852-3DE2-92CE-DA0C-E0E540DF1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HK" sz="2000" b="1" dirty="0"/>
              <a:t>All three methods show similar pattern of change!</a:t>
            </a:r>
          </a:p>
          <a:p>
            <a:pPr lvl="1"/>
            <a:r>
              <a:rPr lang="en-HK" sz="1800" dirty="0"/>
              <a:t>Police Misconduct cases gain their “case identity” with changes in social and legal background in the late 1980s</a:t>
            </a:r>
          </a:p>
          <a:p>
            <a:pPr lvl="1"/>
            <a:endParaRPr lang="en-HK" sz="1800" b="1" dirty="0"/>
          </a:p>
          <a:p>
            <a:r>
              <a:rPr lang="en-HK" sz="2000" dirty="0"/>
              <a:t>Understanding the legal context: should use word embeddings within certain </a:t>
            </a:r>
            <a:r>
              <a:rPr lang="en-US" altLang="zh-CN" sz="2000" b="1" dirty="0"/>
              <a:t>stable </a:t>
            </a:r>
            <a:r>
              <a:rPr lang="en-HK" sz="2000" dirty="0"/>
              <a:t>procedural words</a:t>
            </a:r>
          </a:p>
          <a:p>
            <a:pPr lvl="1"/>
            <a:r>
              <a:rPr lang="en-HK" sz="1800" dirty="0"/>
              <a:t>Tracing the change of context word around focal words as </a:t>
            </a:r>
            <a:r>
              <a:rPr lang="en-HK" sz="1800" b="1" dirty="0"/>
              <a:t>motion </a:t>
            </a:r>
            <a:r>
              <a:rPr lang="en-HK" sz="1800" dirty="0"/>
              <a:t>and </a:t>
            </a:r>
            <a:r>
              <a:rPr lang="en-HK" sz="1800" b="1" dirty="0"/>
              <a:t>claim</a:t>
            </a:r>
          </a:p>
          <a:p>
            <a:endParaRPr lang="en-HK" sz="2000" dirty="0"/>
          </a:p>
        </p:txBody>
      </p:sp>
    </p:spTree>
    <p:extLst>
      <p:ext uri="{BB962C8B-B14F-4D97-AF65-F5344CB8AC3E}">
        <p14:creationId xmlns:p14="http://schemas.microsoft.com/office/powerpoint/2010/main" val="683477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192"/>
    </mc:Choice>
    <mc:Fallback>
      <p:transition spd="slow" advTm="2719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4D3F4-A806-E5F4-1F01-6F10F3653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52F66-0B94-701A-81B3-240035E61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Research Background</a:t>
            </a:r>
            <a:endParaRPr lang="en-HK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76A46-06D2-B54D-DD0D-394AA07E3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9373"/>
            <a:ext cx="8596668" cy="42219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/>
              <a:t>Research Question:</a:t>
            </a:r>
          </a:p>
          <a:p>
            <a:pPr marL="0" indent="0">
              <a:buNone/>
            </a:pPr>
            <a:r>
              <a:rPr lang="en-US" sz="2200" dirty="0"/>
              <a:t>What topics of law is invoked in the legal discussion? </a:t>
            </a:r>
            <a:r>
              <a:rPr lang="en-US" altLang="zh-CN" sz="2200" dirty="0"/>
              <a:t>C</a:t>
            </a:r>
            <a:r>
              <a:rPr lang="en-US" sz="2200" dirty="0"/>
              <a:t>an we extract patterns of legal change from actor sides?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Judge Side: Citations</a:t>
            </a:r>
          </a:p>
          <a:p>
            <a:pPr lvl="1"/>
            <a:r>
              <a:rPr lang="en-US" sz="2200" dirty="0"/>
              <a:t>Lawyer Side: Motions</a:t>
            </a:r>
            <a:endParaRPr lang="en-HK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8ECEF0-8AFC-0A6C-1DBF-110DA41D8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888" y="3220826"/>
            <a:ext cx="2854701" cy="315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16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701"/>
    </mc:Choice>
    <mc:Fallback>
      <p:transition spd="slow" advTm="3070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CCB82-5B5E-AE00-0472-2A5C82079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1A953-F1D6-E899-D762-D7698544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Research Background</a:t>
            </a:r>
            <a:endParaRPr lang="en-HK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1A920-1B75-0B68-8408-C87DD14FB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9373"/>
            <a:ext cx="8596668" cy="42219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/>
              <a:t>Research Question:</a:t>
            </a:r>
          </a:p>
          <a:p>
            <a:pPr marL="0" indent="0">
              <a:buNone/>
            </a:pPr>
            <a:r>
              <a:rPr lang="en-US" sz="2200" dirty="0"/>
              <a:t>What topics of law is invoked in the legal discussion? </a:t>
            </a:r>
            <a:r>
              <a:rPr lang="en-US" altLang="zh-CN" sz="2200" dirty="0"/>
              <a:t>C</a:t>
            </a:r>
            <a:r>
              <a:rPr lang="en-US" sz="2200" dirty="0"/>
              <a:t>an we extract patterns of legal change from actor sides?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Judge Side: Citations</a:t>
            </a:r>
          </a:p>
          <a:p>
            <a:pPr lvl="1"/>
            <a:r>
              <a:rPr lang="en-US" sz="2200" dirty="0"/>
              <a:t>Lawyer Side: Motions</a:t>
            </a:r>
            <a:endParaRPr lang="en-HK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F0C06E-022B-A4CC-6E3F-8A9F31A33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888" y="3220826"/>
            <a:ext cx="2854701" cy="315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375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5"/>
    </mc:Choice>
    <mc:Fallback>
      <p:transition spd="slow" advTm="77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CF258-C366-7BFD-6F05-2DB695B1D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BA179-921D-36A2-0C0F-0E3404D9B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Methodology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Roadmap</a:t>
            </a:r>
            <a:endParaRPr lang="en-HK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780AF-9F7A-1A43-4EF0-9D2F496A9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11604"/>
            <a:ext cx="2885998" cy="42219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HK" sz="2400" dirty="0"/>
              <a:t>Topic </a:t>
            </a:r>
            <a:r>
              <a:rPr lang="en-HK" sz="2400" dirty="0" err="1"/>
              <a:t>Modeling</a:t>
            </a:r>
            <a:r>
              <a:rPr lang="en-HK" sz="2400" dirty="0"/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2491FC-E7A0-E63D-6C14-4F89F62E3C77}"/>
              </a:ext>
            </a:extLst>
          </p:cNvPr>
          <p:cNvSpPr txBox="1">
            <a:spLocks/>
          </p:cNvSpPr>
          <p:nvPr/>
        </p:nvSpPr>
        <p:spPr>
          <a:xfrm>
            <a:off x="3412679" y="2111603"/>
            <a:ext cx="2885998" cy="4221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HK" sz="2400" dirty="0"/>
              <a:t>Discourse Atom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126AD34-E6E7-0784-73B2-3754353F1BB1}"/>
              </a:ext>
            </a:extLst>
          </p:cNvPr>
          <p:cNvSpPr txBox="1">
            <a:spLocks/>
          </p:cNvSpPr>
          <p:nvPr/>
        </p:nvSpPr>
        <p:spPr>
          <a:xfrm>
            <a:off x="6298677" y="2117888"/>
            <a:ext cx="2885998" cy="4221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HK" sz="2400" dirty="0"/>
              <a:t>Dynamic Word2Vec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465CA8-437D-605B-E94B-D91FB173F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788" y="2990752"/>
            <a:ext cx="2771775" cy="2724150"/>
          </a:xfrm>
          <a:prstGeom prst="rect">
            <a:avLst/>
          </a:prstGeom>
        </p:spPr>
      </p:pic>
      <p:pic>
        <p:nvPicPr>
          <p:cNvPr id="3074" name="Picture 2" descr="LDA Topic Modeling: An Explanation | by Tyler Doll | Towards Data Science">
            <a:extLst>
              <a:ext uri="{FF2B5EF4-FFF2-40B4-BE49-F238E27FC236}">
                <a16:creationId xmlns:a16="http://schemas.microsoft.com/office/drawing/2014/main" id="{D57BA7E6-9CFD-C5D8-9BD1-7262A2A36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11" y="3429000"/>
            <a:ext cx="2468939" cy="130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82F77E-7130-E53E-C2EB-70914F2B6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6214" y="3123029"/>
            <a:ext cx="2555351" cy="266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23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150"/>
    </mc:Choice>
    <mc:Fallback>
      <p:transition spd="slow" advTm="1815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82892-83CF-0B78-E771-25942F200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49792-D5CD-ABFF-9196-049FE232E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1.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Topic Modeling of Cited Cases</a:t>
            </a:r>
            <a:endParaRPr lang="en-HK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3AF457-480A-9B66-8DCD-74013193D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3984" y="1726956"/>
            <a:ext cx="3090018" cy="3880773"/>
          </a:xfrm>
        </p:spPr>
        <p:txBody>
          <a:bodyPr/>
          <a:lstStyle/>
          <a:p>
            <a:endParaRPr lang="en-HK" dirty="0"/>
          </a:p>
          <a:p>
            <a:r>
              <a:rPr lang="en-HK" b="1" dirty="0"/>
              <a:t>Criminal Procedure</a:t>
            </a:r>
          </a:p>
          <a:p>
            <a:r>
              <a:rPr lang="en-HK" dirty="0"/>
              <a:t>Topic 14: Arrest/Warrant</a:t>
            </a:r>
          </a:p>
          <a:p>
            <a:r>
              <a:rPr lang="en-HK" dirty="0"/>
              <a:t>Topic 15: Criminal Cases</a:t>
            </a:r>
          </a:p>
          <a:p>
            <a:r>
              <a:rPr lang="en-HK" dirty="0"/>
              <a:t>Topic 6: Search</a:t>
            </a:r>
          </a:p>
          <a:p>
            <a:r>
              <a:rPr lang="en-HK" b="1" dirty="0"/>
              <a:t>Admin </a:t>
            </a:r>
            <a:r>
              <a:rPr lang="en-US" b="1" dirty="0"/>
              <a:t>Law:</a:t>
            </a:r>
            <a:endParaRPr lang="en-HK" b="1" dirty="0"/>
          </a:p>
          <a:p>
            <a:r>
              <a:rPr lang="en-HK" dirty="0"/>
              <a:t>Topic 5: Admin Law / Civil Rights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DF4812-185B-F9F5-9B53-F72E2D8AB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1930400"/>
            <a:ext cx="51911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54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941"/>
    </mc:Choice>
    <mc:Fallback>
      <p:transition spd="slow" advTm="2994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2B966-C5B3-1E4F-3986-6452DD5C6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014A0-5A9D-19EC-DE1D-8E9856CA7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1.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Topic Modeling of Cited Cases</a:t>
            </a:r>
            <a:endParaRPr lang="en-HK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D4FECE-9A57-EEA8-0416-1D596DF34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3984" y="1726956"/>
            <a:ext cx="3090018" cy="3880773"/>
          </a:xfrm>
        </p:spPr>
        <p:txBody>
          <a:bodyPr/>
          <a:lstStyle/>
          <a:p>
            <a:endParaRPr lang="en-HK" dirty="0"/>
          </a:p>
          <a:p>
            <a:r>
              <a:rPr lang="en-HK" b="1" dirty="0"/>
              <a:t>Criminal Procedure</a:t>
            </a:r>
          </a:p>
          <a:p>
            <a:r>
              <a:rPr lang="en-HK" dirty="0"/>
              <a:t>Topic 14: Arrest/Warrant</a:t>
            </a:r>
          </a:p>
          <a:p>
            <a:r>
              <a:rPr lang="en-HK" dirty="0"/>
              <a:t>Topic 15: Criminal Cases</a:t>
            </a:r>
          </a:p>
          <a:p>
            <a:r>
              <a:rPr lang="en-HK" dirty="0"/>
              <a:t>Topic 6: Search</a:t>
            </a:r>
          </a:p>
          <a:p>
            <a:r>
              <a:rPr lang="en-HK" b="1" dirty="0"/>
              <a:t>Admin </a:t>
            </a:r>
            <a:r>
              <a:rPr lang="en-US" b="1" dirty="0"/>
              <a:t>Law:</a:t>
            </a:r>
            <a:endParaRPr lang="en-HK" b="1" dirty="0"/>
          </a:p>
          <a:p>
            <a:r>
              <a:rPr lang="en-HK" dirty="0"/>
              <a:t>Topic 5: Admin Law / Civil Rights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366A8B-79ED-8C93-0B52-E53FA20A4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1930400"/>
            <a:ext cx="51911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458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91"/>
    </mc:Choice>
    <mc:Fallback>
      <p:transition spd="slow" advTm="169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24B6F-599C-27A9-F7ED-0AC7F836A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1B7EF-C277-2726-0C1A-2A436E642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1.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Topic Modeling of Cited Cases</a:t>
            </a:r>
            <a:endParaRPr lang="en-HK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468BE4-0773-8748-4478-2ADBA7A49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875" y="1930399"/>
            <a:ext cx="5072512" cy="4244157"/>
          </a:xfrm>
        </p:spPr>
      </p:pic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A6F12BC7-5498-0B3C-9E13-7E30907EDB1C}"/>
              </a:ext>
            </a:extLst>
          </p:cNvPr>
          <p:cNvSpPr txBox="1">
            <a:spLocks/>
          </p:cNvSpPr>
          <p:nvPr/>
        </p:nvSpPr>
        <p:spPr>
          <a:xfrm>
            <a:off x="6183984" y="1726956"/>
            <a:ext cx="309001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HK" dirty="0"/>
          </a:p>
          <a:p>
            <a:r>
              <a:rPr lang="en-HK" b="1" dirty="0"/>
              <a:t>Constitution</a:t>
            </a:r>
          </a:p>
          <a:p>
            <a:r>
              <a:rPr lang="en-HK" dirty="0"/>
              <a:t>Topic 1: Con Ri</a:t>
            </a:r>
            <a:r>
              <a:rPr lang="en-US" altLang="zh-CN" dirty="0" err="1"/>
              <a:t>ghts</a:t>
            </a:r>
            <a:endParaRPr lang="en-US" altLang="zh-CN" dirty="0"/>
          </a:p>
          <a:p>
            <a:r>
              <a:rPr lang="en-US" dirty="0"/>
              <a:t>Topic 14: Interpretation</a:t>
            </a:r>
            <a:endParaRPr lang="en-HK" dirty="0"/>
          </a:p>
          <a:p>
            <a:r>
              <a:rPr lang="en-HK" b="1" dirty="0"/>
              <a:t>Criminal Law:</a:t>
            </a:r>
          </a:p>
          <a:p>
            <a:r>
              <a:rPr lang="en-HK" dirty="0"/>
              <a:t>Topic 3: Jury Trial</a:t>
            </a:r>
          </a:p>
          <a:p>
            <a:r>
              <a:rPr lang="en-HK" b="1" dirty="0"/>
              <a:t>Context of Case</a:t>
            </a:r>
            <a:r>
              <a:rPr lang="en-US" b="1" dirty="0"/>
              <a:t>:</a:t>
            </a:r>
            <a:endParaRPr lang="en-HK" b="1" dirty="0"/>
          </a:p>
          <a:p>
            <a:r>
              <a:rPr lang="en-HK" dirty="0"/>
              <a:t>Topic 18, 19: Criminal Procedure</a:t>
            </a:r>
          </a:p>
        </p:txBody>
      </p:sp>
    </p:spTree>
    <p:extLst>
      <p:ext uri="{BB962C8B-B14F-4D97-AF65-F5344CB8AC3E}">
        <p14:creationId xmlns:p14="http://schemas.microsoft.com/office/powerpoint/2010/main" val="1051207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36"/>
    </mc:Choice>
    <mc:Fallback>
      <p:transition spd="slow" advTm="713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CC31A8-A266-4281-91BC-77F800D46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F088-6661-B114-8059-98F81D79C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1.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Topic Modeling of Cited Cases</a:t>
            </a:r>
            <a:endParaRPr lang="en-HK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2CA61E-3377-87BC-EF6D-48BB7F2789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875" y="1930399"/>
            <a:ext cx="5072512" cy="4244157"/>
          </a:xfrm>
        </p:spPr>
      </p:pic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5F30AE58-255E-0EEF-7038-918B1AD0461E}"/>
              </a:ext>
            </a:extLst>
          </p:cNvPr>
          <p:cNvSpPr txBox="1">
            <a:spLocks/>
          </p:cNvSpPr>
          <p:nvPr/>
        </p:nvSpPr>
        <p:spPr>
          <a:xfrm>
            <a:off x="6183984" y="1726956"/>
            <a:ext cx="309001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HK" dirty="0"/>
          </a:p>
          <a:p>
            <a:r>
              <a:rPr lang="en-HK" b="1" dirty="0"/>
              <a:t>Constitution</a:t>
            </a:r>
          </a:p>
          <a:p>
            <a:r>
              <a:rPr lang="en-HK" dirty="0"/>
              <a:t>Topic 1: Con Ri</a:t>
            </a:r>
            <a:r>
              <a:rPr lang="en-US" altLang="zh-CN" dirty="0" err="1"/>
              <a:t>ghts</a:t>
            </a:r>
            <a:endParaRPr lang="en-US" altLang="zh-CN" dirty="0"/>
          </a:p>
          <a:p>
            <a:r>
              <a:rPr lang="en-US" dirty="0"/>
              <a:t>Topic 14: Interpretation</a:t>
            </a:r>
            <a:endParaRPr lang="en-HK" dirty="0"/>
          </a:p>
          <a:p>
            <a:r>
              <a:rPr lang="en-HK" b="1" dirty="0"/>
              <a:t>Criminal Law:</a:t>
            </a:r>
          </a:p>
          <a:p>
            <a:r>
              <a:rPr lang="en-HK" dirty="0"/>
              <a:t>Topic 3: Jury Trial</a:t>
            </a:r>
          </a:p>
          <a:p>
            <a:r>
              <a:rPr lang="en-HK" b="1" dirty="0"/>
              <a:t>Context of Case</a:t>
            </a:r>
            <a:r>
              <a:rPr lang="en-US" b="1" dirty="0"/>
              <a:t>:</a:t>
            </a:r>
            <a:endParaRPr lang="en-HK" b="1" dirty="0"/>
          </a:p>
          <a:p>
            <a:r>
              <a:rPr lang="en-HK" dirty="0"/>
              <a:t>Topic 18, 19: Criminal Procedure</a:t>
            </a:r>
          </a:p>
        </p:txBody>
      </p:sp>
    </p:spTree>
    <p:extLst>
      <p:ext uri="{BB962C8B-B14F-4D97-AF65-F5344CB8AC3E}">
        <p14:creationId xmlns:p14="http://schemas.microsoft.com/office/powerpoint/2010/main" val="599428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4"/>
    </mc:Choice>
    <mc:Fallback>
      <p:transition spd="slow" advTm="404"/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1288</TotalTime>
  <Words>586</Words>
  <Application>Microsoft Office PowerPoint</Application>
  <PresentationFormat>Widescreen</PresentationFormat>
  <Paragraphs>189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Consolas</vt:lpstr>
      <vt:lpstr>Trebuchet MS</vt:lpstr>
      <vt:lpstr>Wingdings 3</vt:lpstr>
      <vt:lpstr>Facet</vt:lpstr>
      <vt:lpstr>Exploring Legal Change in Police Misconduct Cases</vt:lpstr>
      <vt:lpstr>Research Background</vt:lpstr>
      <vt:lpstr>Research Background</vt:lpstr>
      <vt:lpstr>Research Background</vt:lpstr>
      <vt:lpstr>Methodology Roadmap</vt:lpstr>
      <vt:lpstr>1. Topic Modeling of Cited Cases</vt:lpstr>
      <vt:lpstr>1. Topic Modeling of Cited Cases</vt:lpstr>
      <vt:lpstr>1. Topic Modeling of Cited Cases</vt:lpstr>
      <vt:lpstr>1. Topic Modeling of Cited Cases</vt:lpstr>
      <vt:lpstr>2. Discourse Atoms</vt:lpstr>
      <vt:lpstr>2. Discourse Atoms</vt:lpstr>
      <vt:lpstr>2. Discourse Atoms</vt:lpstr>
      <vt:lpstr>2. Discourse Atoms</vt:lpstr>
      <vt:lpstr>2. Discourse Atoms</vt:lpstr>
      <vt:lpstr>2. Discourse Atoms</vt:lpstr>
      <vt:lpstr>3. Dynamic Word2Vec</vt:lpstr>
      <vt:lpstr>3. Dynamic Word2Vec</vt:lpstr>
      <vt:lpstr>3. Dynamic Word2Vec</vt:lpstr>
      <vt:lpstr>3. Dynamic Word2Vec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Text Treatments with sIBP</dc:title>
  <dc:creator>Alvaro Aliangan</dc:creator>
  <cp:lastModifiedBy>Haoran LIANG</cp:lastModifiedBy>
  <cp:revision>25</cp:revision>
  <cp:lastPrinted>2024-03-07T20:53:37Z</cp:lastPrinted>
  <dcterms:created xsi:type="dcterms:W3CDTF">2024-02-16T00:59:22Z</dcterms:created>
  <dcterms:modified xsi:type="dcterms:W3CDTF">2024-03-07T21:02:23Z</dcterms:modified>
</cp:coreProperties>
</file>