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7"/>
  </p:notesMasterIdLst>
  <p:sldIdLst>
    <p:sldId id="256" r:id="rId2"/>
    <p:sldId id="542" r:id="rId3"/>
    <p:sldId id="879" r:id="rId4"/>
    <p:sldId id="880" r:id="rId5"/>
    <p:sldId id="900" r:id="rId6"/>
    <p:sldId id="881" r:id="rId7"/>
    <p:sldId id="902" r:id="rId8"/>
    <p:sldId id="906" r:id="rId9"/>
    <p:sldId id="909" r:id="rId10"/>
    <p:sldId id="911" r:id="rId11"/>
    <p:sldId id="907" r:id="rId12"/>
    <p:sldId id="580" r:id="rId13"/>
    <p:sldId id="581" r:id="rId14"/>
    <p:sldId id="582" r:id="rId15"/>
    <p:sldId id="583" r:id="rId16"/>
    <p:sldId id="551" r:id="rId17"/>
    <p:sldId id="559" r:id="rId18"/>
    <p:sldId id="888" r:id="rId19"/>
    <p:sldId id="896" r:id="rId20"/>
    <p:sldId id="903" r:id="rId21"/>
    <p:sldId id="889" r:id="rId22"/>
    <p:sldId id="912" r:id="rId23"/>
    <p:sldId id="890" r:id="rId24"/>
    <p:sldId id="891" r:id="rId25"/>
    <p:sldId id="904" r:id="rId26"/>
    <p:sldId id="892" r:id="rId27"/>
    <p:sldId id="893" r:id="rId28"/>
    <p:sldId id="895" r:id="rId29"/>
    <p:sldId id="894" r:id="rId30"/>
    <p:sldId id="897" r:id="rId31"/>
    <p:sldId id="905" r:id="rId32"/>
    <p:sldId id="899" r:id="rId33"/>
    <p:sldId id="898" r:id="rId34"/>
    <p:sldId id="901" r:id="rId35"/>
    <p:sldId id="258" r:id="rId36"/>
  </p:sldIdLst>
  <p:sldSz cx="12192000" cy="6858000"/>
  <p:notesSz cx="6858000" cy="9144000"/>
  <p:defaultTextStyle>
    <a:defPPr>
      <a:defRPr lang="zh-CN"/>
    </a:defPPr>
    <a:lvl1pPr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5pPr>
    <a:lvl6pPr marL="2286000" algn="l" defTabSz="914400" rtl="0" eaLnBrk="1" latinLnBrk="0" hangingPunct="1">
      <a:defRPr sz="900" kern="1200">
        <a:solidFill>
          <a:srgbClr val="000000"/>
        </a:solidFill>
        <a:latin typeface="Calibri" pitchFamily="34" charset="0"/>
        <a:ea typeface="宋体" pitchFamily="2" charset="-122"/>
        <a:cs typeface="+mn-cs"/>
      </a:defRPr>
    </a:lvl6pPr>
    <a:lvl7pPr marL="2743200" algn="l" defTabSz="914400" rtl="0" eaLnBrk="1" latinLnBrk="0" hangingPunct="1">
      <a:defRPr sz="900" kern="1200">
        <a:solidFill>
          <a:srgbClr val="000000"/>
        </a:solidFill>
        <a:latin typeface="Calibri" pitchFamily="34" charset="0"/>
        <a:ea typeface="宋体" pitchFamily="2" charset="-122"/>
        <a:cs typeface="+mn-cs"/>
      </a:defRPr>
    </a:lvl7pPr>
    <a:lvl8pPr marL="3200400" algn="l" defTabSz="914400" rtl="0" eaLnBrk="1" latinLnBrk="0" hangingPunct="1">
      <a:defRPr sz="900" kern="1200">
        <a:solidFill>
          <a:srgbClr val="000000"/>
        </a:solidFill>
        <a:latin typeface="Calibri" pitchFamily="34" charset="0"/>
        <a:ea typeface="宋体" pitchFamily="2" charset="-122"/>
        <a:cs typeface="+mn-cs"/>
      </a:defRPr>
    </a:lvl8pPr>
    <a:lvl9pPr marL="3657600" algn="l" defTabSz="914400" rtl="0" eaLnBrk="1" latinLnBrk="0" hangingPunct="1">
      <a:defRPr sz="900" kern="1200">
        <a:solidFill>
          <a:srgbClr val="000000"/>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B53BE"/>
    <a:srgbClr val="FFB919"/>
    <a:srgbClr val="B2C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6" d="100"/>
          <a:sy n="86" d="100"/>
        </p:scale>
        <p:origin x="53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B40AA-FDBC-4A37-832D-1A005E60AB44}" type="datetimeFigureOut">
              <a:rPr lang="zh-CN" altLang="en-US" smtClean="0"/>
              <a:t>2019/6/24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EF1BB-EACF-46E5-B058-45D2DA8E0CC0}" type="slidenum">
              <a:rPr lang="zh-CN" altLang="en-US" smtClean="0"/>
              <a:t>‹#›</a:t>
            </a:fld>
            <a:endParaRPr lang="zh-CN" altLang="en-US"/>
          </a:p>
        </p:txBody>
      </p:sp>
    </p:spTree>
    <p:extLst>
      <p:ext uri="{BB962C8B-B14F-4D97-AF65-F5344CB8AC3E}">
        <p14:creationId xmlns:p14="http://schemas.microsoft.com/office/powerpoint/2010/main" val="3402262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看得出来，对</a:t>
            </a:r>
            <a:r>
              <a:rPr lang="en-US" altLang="zh-CN" dirty="0"/>
              <a:t>《</a:t>
            </a:r>
            <a:r>
              <a:rPr lang="zh-CN" altLang="en-US" dirty="0"/>
              <a:t>流浪地球</a:t>
            </a:r>
            <a:r>
              <a:rPr lang="en-US" altLang="zh-CN" dirty="0"/>
              <a:t>》</a:t>
            </a:r>
            <a:r>
              <a:rPr lang="zh-CN" altLang="en-US" dirty="0"/>
              <a:t>的赞叹越强烈，引起的反感也就越强烈。</a:t>
            </a:r>
          </a:p>
        </p:txBody>
      </p:sp>
      <p:sp>
        <p:nvSpPr>
          <p:cNvPr id="4" name="灯片编号占位符 3"/>
          <p:cNvSpPr>
            <a:spLocks noGrp="1"/>
          </p:cNvSpPr>
          <p:nvPr>
            <p:ph type="sldNum" sz="quarter" idx="5"/>
          </p:nvPr>
        </p:nvSpPr>
        <p:spPr/>
        <p:txBody>
          <a:bodyPr/>
          <a:lstStyle/>
          <a:p>
            <a:fld id="{6D2EF1BB-EACF-46E5-B058-45D2DA8E0CC0}" type="slidenum">
              <a:rPr lang="zh-CN" altLang="en-US" smtClean="0"/>
              <a:t>4</a:t>
            </a:fld>
            <a:endParaRPr lang="zh-CN" altLang="en-US"/>
          </a:p>
        </p:txBody>
      </p:sp>
    </p:spTree>
    <p:extLst>
      <p:ext uri="{BB962C8B-B14F-4D97-AF65-F5344CB8AC3E}">
        <p14:creationId xmlns:p14="http://schemas.microsoft.com/office/powerpoint/2010/main" val="183931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看得出来，对</a:t>
            </a:r>
            <a:r>
              <a:rPr lang="en-US" altLang="zh-CN" dirty="0"/>
              <a:t>《</a:t>
            </a:r>
            <a:r>
              <a:rPr lang="zh-CN" altLang="en-US" dirty="0"/>
              <a:t>流浪地球</a:t>
            </a:r>
            <a:r>
              <a:rPr lang="en-US" altLang="zh-CN" dirty="0"/>
              <a:t>》</a:t>
            </a:r>
            <a:r>
              <a:rPr lang="zh-CN" altLang="en-US" dirty="0"/>
              <a:t>的赞叹越强烈，引起的反感也就越强烈。</a:t>
            </a:r>
          </a:p>
        </p:txBody>
      </p:sp>
      <p:sp>
        <p:nvSpPr>
          <p:cNvPr id="4" name="灯片编号占位符 3"/>
          <p:cNvSpPr>
            <a:spLocks noGrp="1"/>
          </p:cNvSpPr>
          <p:nvPr>
            <p:ph type="sldNum" sz="quarter" idx="5"/>
          </p:nvPr>
        </p:nvSpPr>
        <p:spPr/>
        <p:txBody>
          <a:bodyPr/>
          <a:lstStyle/>
          <a:p>
            <a:fld id="{6D2EF1BB-EACF-46E5-B058-45D2DA8E0CC0}" type="slidenum">
              <a:rPr lang="zh-CN" altLang="en-US" smtClean="0"/>
              <a:t>5</a:t>
            </a:fld>
            <a:endParaRPr lang="zh-CN" altLang="en-US"/>
          </a:p>
        </p:txBody>
      </p:sp>
    </p:spTree>
    <p:extLst>
      <p:ext uri="{BB962C8B-B14F-4D97-AF65-F5344CB8AC3E}">
        <p14:creationId xmlns:p14="http://schemas.microsoft.com/office/powerpoint/2010/main" val="1477941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EF1BB-EACF-46E5-B058-45D2DA8E0CC0}" type="slidenum">
              <a:rPr lang="zh-CN" altLang="en-US" smtClean="0"/>
              <a:t>26</a:t>
            </a:fld>
            <a:endParaRPr lang="zh-CN" altLang="en-US"/>
          </a:p>
        </p:txBody>
      </p:sp>
    </p:spTree>
    <p:extLst>
      <p:ext uri="{BB962C8B-B14F-4D97-AF65-F5344CB8AC3E}">
        <p14:creationId xmlns:p14="http://schemas.microsoft.com/office/powerpoint/2010/main" val="89480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EF1BB-EACF-46E5-B058-45D2DA8E0CC0}" type="slidenum">
              <a:rPr lang="zh-CN" altLang="en-US" smtClean="0"/>
              <a:t>27</a:t>
            </a:fld>
            <a:endParaRPr lang="zh-CN" altLang="en-US"/>
          </a:p>
        </p:txBody>
      </p:sp>
    </p:spTree>
    <p:extLst>
      <p:ext uri="{BB962C8B-B14F-4D97-AF65-F5344CB8AC3E}">
        <p14:creationId xmlns:p14="http://schemas.microsoft.com/office/powerpoint/2010/main" val="62080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EF1BB-EACF-46E5-B058-45D2DA8E0CC0}" type="slidenum">
              <a:rPr lang="zh-CN" altLang="en-US" smtClean="0"/>
              <a:t>28</a:t>
            </a:fld>
            <a:endParaRPr lang="zh-CN" altLang="en-US"/>
          </a:p>
        </p:txBody>
      </p:sp>
    </p:spTree>
    <p:extLst>
      <p:ext uri="{BB962C8B-B14F-4D97-AF65-F5344CB8AC3E}">
        <p14:creationId xmlns:p14="http://schemas.microsoft.com/office/powerpoint/2010/main" val="3244876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EF1BB-EACF-46E5-B058-45D2DA8E0CC0}" type="slidenum">
              <a:rPr lang="zh-CN" altLang="en-US" smtClean="0"/>
              <a:t>29</a:t>
            </a:fld>
            <a:endParaRPr lang="zh-CN" altLang="en-US"/>
          </a:p>
        </p:txBody>
      </p:sp>
    </p:spTree>
    <p:extLst>
      <p:ext uri="{BB962C8B-B14F-4D97-AF65-F5344CB8AC3E}">
        <p14:creationId xmlns:p14="http://schemas.microsoft.com/office/powerpoint/2010/main" val="4032065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2EF1BB-EACF-46E5-B058-45D2DA8E0CC0}" type="slidenum">
              <a:rPr lang="zh-CN" altLang="en-US" smtClean="0"/>
              <a:t>30</a:t>
            </a:fld>
            <a:endParaRPr lang="zh-CN" altLang="en-US"/>
          </a:p>
        </p:txBody>
      </p:sp>
    </p:spTree>
    <p:extLst>
      <p:ext uri="{BB962C8B-B14F-4D97-AF65-F5344CB8AC3E}">
        <p14:creationId xmlns:p14="http://schemas.microsoft.com/office/powerpoint/2010/main" val="1067161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a:extLst>
              <a:ext uri="{FF2B5EF4-FFF2-40B4-BE49-F238E27FC236}">
                <a16:creationId xmlns:a16="http://schemas.microsoft.com/office/drawing/2014/main" id="{765ED638-C684-4136-AB55-D09D84288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0"/>
            <a:ext cx="12222163" cy="68590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日期占位符 4">
            <a:extLst>
              <a:ext uri="{FF2B5EF4-FFF2-40B4-BE49-F238E27FC236}">
                <a16:creationId xmlns:a16="http://schemas.microsoft.com/office/drawing/2014/main" id="{6B331ED7-5421-493E-9FCE-6E0E9525E57C}"/>
              </a:ext>
            </a:extLst>
          </p:cNvPr>
          <p:cNvSpPr txBox="1">
            <a:spLocks/>
          </p:cNvSpPr>
          <p:nvPr/>
        </p:nvSpPr>
        <p:spPr>
          <a:xfrm>
            <a:off x="4945061" y="3530997"/>
            <a:ext cx="2298700" cy="461963"/>
          </a:xfrm>
          <a:prstGeom prst="rect">
            <a:avLst/>
          </a:prstGeom>
        </p:spPr>
        <p:txBody>
          <a:bodyPr anchor="ctr">
            <a:spAutoFit/>
          </a:bodyPr>
          <a:lstStyle>
            <a:defPPr>
              <a:defRPr lang="zh-CN"/>
            </a:defPPr>
            <a:lvl1pPr algn="r" rtl="0" fontAlgn="base">
              <a:spcBef>
                <a:spcPct val="0"/>
              </a:spcBef>
              <a:spcAft>
                <a:spcPct val="0"/>
              </a:spcAft>
              <a:buFont typeface="Arial" pitchFamily="34" charset="0"/>
              <a:defRPr sz="2400" b="1" kern="1200">
                <a:solidFill>
                  <a:srgbClr val="064BB2"/>
                </a:solidFill>
                <a:latin typeface="Times New Roman" panose="02020603050405020304" pitchFamily="18" charset="0"/>
                <a:ea typeface="宋体" pitchFamily="2" charset="-122"/>
                <a:cs typeface="Times New Roman" panose="02020603050405020304" pitchFamily="18" charset="0"/>
              </a:defRPr>
            </a:lvl1pPr>
            <a:lvl2pPr marL="4572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5pPr>
            <a:lvl6pPr marL="2286000" algn="l" defTabSz="914400" rtl="0" eaLnBrk="1" latinLnBrk="0" hangingPunct="1">
              <a:defRPr sz="900" kern="1200">
                <a:solidFill>
                  <a:srgbClr val="000000"/>
                </a:solidFill>
                <a:latin typeface="Calibri" pitchFamily="34" charset="0"/>
                <a:ea typeface="宋体" pitchFamily="2" charset="-122"/>
                <a:cs typeface="+mn-cs"/>
              </a:defRPr>
            </a:lvl6pPr>
            <a:lvl7pPr marL="2743200" algn="l" defTabSz="914400" rtl="0" eaLnBrk="1" latinLnBrk="0" hangingPunct="1">
              <a:defRPr sz="900" kern="1200">
                <a:solidFill>
                  <a:srgbClr val="000000"/>
                </a:solidFill>
                <a:latin typeface="Calibri" pitchFamily="34" charset="0"/>
                <a:ea typeface="宋体" pitchFamily="2" charset="-122"/>
                <a:cs typeface="+mn-cs"/>
              </a:defRPr>
            </a:lvl7pPr>
            <a:lvl8pPr marL="3200400" algn="l" defTabSz="914400" rtl="0" eaLnBrk="1" latinLnBrk="0" hangingPunct="1">
              <a:defRPr sz="900" kern="1200">
                <a:solidFill>
                  <a:srgbClr val="000000"/>
                </a:solidFill>
                <a:latin typeface="Calibri" pitchFamily="34" charset="0"/>
                <a:ea typeface="宋体" pitchFamily="2" charset="-122"/>
                <a:cs typeface="+mn-cs"/>
              </a:defRPr>
            </a:lvl8pPr>
            <a:lvl9pPr marL="3657600" algn="l" defTabSz="914400" rtl="0" eaLnBrk="1" latinLnBrk="0" hangingPunct="1">
              <a:defRPr sz="900" kern="1200">
                <a:solidFill>
                  <a:srgbClr val="000000"/>
                </a:solidFill>
                <a:latin typeface="Calibri" pitchFamily="34" charset="0"/>
                <a:ea typeface="宋体" pitchFamily="2" charset="-122"/>
                <a:cs typeface="+mn-cs"/>
              </a:defRPr>
            </a:lvl9pPr>
          </a:lstStyle>
          <a:p>
            <a:pPr algn="ctr">
              <a:defRPr/>
            </a:pPr>
            <a:r>
              <a:rPr lang="zh-CN" altLang="en-US" dirty="0">
                <a:solidFill>
                  <a:schemeClr val="bg1"/>
                </a:solidFill>
              </a:rPr>
              <a:t>张敏</a:t>
            </a:r>
          </a:p>
        </p:txBody>
      </p:sp>
      <p:sp>
        <p:nvSpPr>
          <p:cNvPr id="9" name="任意多边形: 形状 8">
            <a:extLst>
              <a:ext uri="{FF2B5EF4-FFF2-40B4-BE49-F238E27FC236}">
                <a16:creationId xmlns:a16="http://schemas.microsoft.com/office/drawing/2014/main" id="{D1C2481B-C9A9-4CF8-A2F5-C6DE7BFE3A26}"/>
              </a:ext>
            </a:extLst>
          </p:cNvPr>
          <p:cNvSpPr/>
          <p:nvPr/>
        </p:nvSpPr>
        <p:spPr bwMode="auto">
          <a:xfrm>
            <a:off x="0" y="4779963"/>
            <a:ext cx="12161838" cy="2062162"/>
          </a:xfrm>
          <a:custGeom>
            <a:avLst/>
            <a:gdLst>
              <a:gd name="connsiteX0" fmla="*/ 0 w 12612757"/>
              <a:gd name="connsiteY0" fmla="*/ 834887 h 1401417"/>
              <a:gd name="connsiteX1" fmla="*/ 1302026 w 12612757"/>
              <a:gd name="connsiteY1" fmla="*/ 0 h 1401417"/>
              <a:gd name="connsiteX2" fmla="*/ 1302026 w 12612757"/>
              <a:gd name="connsiteY2" fmla="*/ 0 h 1401417"/>
              <a:gd name="connsiteX3" fmla="*/ 2981740 w 12612757"/>
              <a:gd name="connsiteY3" fmla="*/ 1192695 h 1401417"/>
              <a:gd name="connsiteX4" fmla="*/ 4870174 w 12612757"/>
              <a:gd name="connsiteY4" fmla="*/ 19878 h 1401417"/>
              <a:gd name="connsiteX5" fmla="*/ 6450496 w 12612757"/>
              <a:gd name="connsiteY5" fmla="*/ 1292087 h 1401417"/>
              <a:gd name="connsiteX6" fmla="*/ 7444409 w 12612757"/>
              <a:gd name="connsiteY6" fmla="*/ 536713 h 1401417"/>
              <a:gd name="connsiteX7" fmla="*/ 9193696 w 12612757"/>
              <a:gd name="connsiteY7" fmla="*/ 1351721 h 1401417"/>
              <a:gd name="connsiteX8" fmla="*/ 10237305 w 12612757"/>
              <a:gd name="connsiteY8" fmla="*/ 467139 h 1401417"/>
              <a:gd name="connsiteX9" fmla="*/ 11509513 w 12612757"/>
              <a:gd name="connsiteY9" fmla="*/ 1083365 h 1401417"/>
              <a:gd name="connsiteX10" fmla="*/ 12066105 w 12612757"/>
              <a:gd name="connsiteY10" fmla="*/ 934278 h 1401417"/>
              <a:gd name="connsiteX11" fmla="*/ 12612757 w 12612757"/>
              <a:gd name="connsiteY11" fmla="*/ 1401417 h 14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2757" h="1401417">
                <a:moveTo>
                  <a:pt x="0" y="834887"/>
                </a:moveTo>
                <a:lnTo>
                  <a:pt x="1302026" y="0"/>
                </a:lnTo>
                <a:lnTo>
                  <a:pt x="1302026" y="0"/>
                </a:lnTo>
                <a:cubicBezTo>
                  <a:pt x="1581978" y="198782"/>
                  <a:pt x="2387049" y="1189382"/>
                  <a:pt x="2981740" y="1192695"/>
                </a:cubicBezTo>
                <a:cubicBezTo>
                  <a:pt x="3576431" y="1196008"/>
                  <a:pt x="4292048" y="3313"/>
                  <a:pt x="4870174" y="19878"/>
                </a:cubicBezTo>
                <a:cubicBezTo>
                  <a:pt x="5448300" y="36443"/>
                  <a:pt x="6021457" y="1205948"/>
                  <a:pt x="6450496" y="1292087"/>
                </a:cubicBezTo>
                <a:cubicBezTo>
                  <a:pt x="6879535" y="1378226"/>
                  <a:pt x="6987209" y="526774"/>
                  <a:pt x="7444409" y="536713"/>
                </a:cubicBezTo>
                <a:cubicBezTo>
                  <a:pt x="7901609" y="546652"/>
                  <a:pt x="8728213" y="1363317"/>
                  <a:pt x="9193696" y="1351721"/>
                </a:cubicBezTo>
                <a:cubicBezTo>
                  <a:pt x="9659179" y="1340125"/>
                  <a:pt x="9851335" y="511865"/>
                  <a:pt x="10237305" y="467139"/>
                </a:cubicBezTo>
                <a:cubicBezTo>
                  <a:pt x="10623275" y="422413"/>
                  <a:pt x="11204713" y="1005509"/>
                  <a:pt x="11509513" y="1083365"/>
                </a:cubicBezTo>
                <a:cubicBezTo>
                  <a:pt x="11814313" y="1161222"/>
                  <a:pt x="11882231" y="881269"/>
                  <a:pt x="12066105" y="934278"/>
                </a:cubicBezTo>
                <a:cubicBezTo>
                  <a:pt x="12249979" y="987287"/>
                  <a:pt x="12431368" y="1194352"/>
                  <a:pt x="12612757" y="1401417"/>
                </a:cubicBezTo>
              </a:path>
            </a:pathLst>
          </a:custGeom>
          <a:ln>
            <a:solidFill>
              <a:srgbClr val="006EBC"/>
            </a:solidFill>
            <a:headEnd/>
            <a:tailEn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标题 14">
            <a:extLst>
              <a:ext uri="{FF2B5EF4-FFF2-40B4-BE49-F238E27FC236}">
                <a16:creationId xmlns:a16="http://schemas.microsoft.com/office/drawing/2014/main" id="{D9E470F7-9C02-4BDE-A614-C8E5BE2C0E91}"/>
              </a:ext>
            </a:extLst>
          </p:cNvPr>
          <p:cNvSpPr>
            <a:spLocks noGrp="1"/>
          </p:cNvSpPr>
          <p:nvPr>
            <p:ph type="title"/>
          </p:nvPr>
        </p:nvSpPr>
        <p:spPr>
          <a:xfrm>
            <a:off x="2724171" y="2051844"/>
            <a:ext cx="6740481" cy="692150"/>
          </a:xfrm>
        </p:spPr>
        <p:txBody>
          <a:bodyPr/>
          <a:lstStyle>
            <a:lvl1pPr algn="ctr">
              <a:defRPr sz="4000" b="1" baseline="0">
                <a:solidFill>
                  <a:schemeClr val="bg1"/>
                </a:solidFill>
                <a:latin typeface="Times New Roman" panose="02020603050405020304" pitchFamily="18" charset="0"/>
              </a:defRPr>
            </a:lvl1pPr>
          </a:lstStyle>
          <a:p>
            <a:r>
              <a:rPr lang="zh-CN" altLang="en-US"/>
              <a:t>单击此处编辑母版标题样式</a:t>
            </a:r>
            <a:endParaRPr lang="zh-CN" altLang="en-US" dirty="0"/>
          </a:p>
        </p:txBody>
      </p:sp>
      <p:sp>
        <p:nvSpPr>
          <p:cNvPr id="11" name="文本框 10">
            <a:extLst>
              <a:ext uri="{FF2B5EF4-FFF2-40B4-BE49-F238E27FC236}">
                <a16:creationId xmlns:a16="http://schemas.microsoft.com/office/drawing/2014/main" id="{08BA6221-DDD4-40B2-9818-3FC333BB59AE}"/>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800" b="1" dirty="0">
                <a:solidFill>
                  <a:schemeClr val="bg1"/>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id="{F24137A8-B305-40EE-9750-F90B51DB95C7}"/>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2BB03A77-A24D-4863-8213-1383A5DECCE1}"/>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id="{10F7B615-BD14-4DDD-B51D-F18CE36C7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BBC8CB5D-02F8-4195-B11F-F50FCD990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spTree>
    <p:extLst>
      <p:ext uri="{BB962C8B-B14F-4D97-AF65-F5344CB8AC3E}">
        <p14:creationId xmlns:p14="http://schemas.microsoft.com/office/powerpoint/2010/main" val="229099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C6483C18-3F39-4180-A8C4-403315C4B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7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CB4186AB-62A9-43F6-B5A6-C28D15BDEC58}"/>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BF5A7633-5557-4BC5-8B38-B33A9D9F18A1}"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068E5372-9767-4F9B-BF0E-0F683E5C1902}"/>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08B0536-0CF6-475A-B637-40C94749F3A1}"/>
              </a:ext>
            </a:extLst>
          </p:cNvPr>
          <p:cNvSpPr>
            <a:spLocks noChangeArrowheads="1"/>
          </p:cNvSpPr>
          <p:nvPr/>
        </p:nvSpPr>
        <p:spPr bwMode="auto">
          <a:xfrm>
            <a:off x="2479675" y="6346825"/>
            <a:ext cx="1239838" cy="306388"/>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7A53ABF0-AE1C-4005-AE28-87F676E4C151}"/>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a16="http://schemas.microsoft.com/office/drawing/2014/main" id="{B13C618C-0E93-4245-8820-FEDB4121DAF3}"/>
              </a:ext>
            </a:extLst>
          </p:cNvPr>
          <p:cNvSpPr>
            <a:spLocks noChangeArrowheads="1"/>
          </p:cNvSpPr>
          <p:nvPr/>
        </p:nvSpPr>
        <p:spPr bwMode="auto">
          <a:xfrm>
            <a:off x="246063" y="915988"/>
            <a:ext cx="9596437" cy="46037"/>
          </a:xfrm>
          <a:prstGeom prst="rect">
            <a:avLst/>
          </a:prstGeom>
          <a:solidFill>
            <a:srgbClr val="105BCA"/>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sp>
        <p:nvSpPr>
          <p:cNvPr id="11" name="AutoShape 23">
            <a:extLst>
              <a:ext uri="{FF2B5EF4-FFF2-40B4-BE49-F238E27FC236}">
                <a16:creationId xmlns:a16="http://schemas.microsoft.com/office/drawing/2014/main" id="{9C59BB13-7EBF-404D-AC39-2C95DB724583}"/>
              </a:ext>
            </a:extLst>
          </p:cNvPr>
          <p:cNvSpPr>
            <a:spLocks noChangeArrowheads="1"/>
          </p:cNvSpPr>
          <p:nvPr/>
        </p:nvSpPr>
        <p:spPr bwMode="auto">
          <a:xfrm>
            <a:off x="9842500" y="915988"/>
            <a:ext cx="1989138" cy="72000"/>
          </a:xfrm>
          <a:prstGeom prst="rect">
            <a:avLst/>
          </a:prstGeom>
          <a:solidFill>
            <a:srgbClr val="FFA20D"/>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pic>
        <p:nvPicPr>
          <p:cNvPr id="12" name="图片 15">
            <a:extLst>
              <a:ext uri="{FF2B5EF4-FFF2-40B4-BE49-F238E27FC236}">
                <a16:creationId xmlns:a16="http://schemas.microsoft.com/office/drawing/2014/main" id="{730792E4-81E4-4B23-BAE1-85A6A4C57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6FFA5EAD-F195-4555-8183-03AFAB0233AD}"/>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A2BCFF-5F33-41F9-AB08-4AC269BB107C}"/>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16" name="AutoShape 23">
            <a:extLst>
              <a:ext uri="{FF2B5EF4-FFF2-40B4-BE49-F238E27FC236}">
                <a16:creationId xmlns:a16="http://schemas.microsoft.com/office/drawing/2014/main" id="{F893C1E2-7E9E-464E-AA5D-7A53ED39CA51}"/>
              </a:ext>
            </a:extLst>
          </p:cNvPr>
          <p:cNvSpPr>
            <a:spLocks noChangeArrowheads="1"/>
          </p:cNvSpPr>
          <p:nvPr/>
        </p:nvSpPr>
        <p:spPr bwMode="auto">
          <a:xfrm>
            <a:off x="246063" y="915988"/>
            <a:ext cx="9596437" cy="72000"/>
          </a:xfrm>
          <a:prstGeom prst="rect">
            <a:avLst/>
          </a:prstGeom>
          <a:solidFill>
            <a:srgbClr val="006EBC"/>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7">
            <a:extLst>
              <a:ext uri="{FF2B5EF4-FFF2-40B4-BE49-F238E27FC236}">
                <a16:creationId xmlns:a16="http://schemas.microsoft.com/office/drawing/2014/main" id="{8046B20E-2962-4EA0-A390-62F9FCEEE04E}"/>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1" y="1741968"/>
            <a:ext cx="11104601" cy="4369231"/>
          </a:xfrm>
        </p:spPr>
        <p:txBody>
          <a:bodyPr>
            <a:noAutofit/>
          </a:bodyPr>
          <a:lstStyle>
            <a:lvl1pPr marL="272117" indent="-272117">
              <a:lnSpc>
                <a:spcPct val="150000"/>
              </a:lnSpc>
              <a:buClr>
                <a:schemeClr val="bg1"/>
              </a:buClr>
              <a:buFont typeface="Arial" panose="020B0604020202020204" pitchFamily="34" charset="0"/>
              <a:buChar char="•"/>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dirty="0"/>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EE02724C-0D19-4E9B-828F-1241B79D461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pic>
        <p:nvPicPr>
          <p:cNvPr id="21" name="图片 20">
            <a:extLst>
              <a:ext uri="{FF2B5EF4-FFF2-40B4-BE49-F238E27FC236}">
                <a16:creationId xmlns:a16="http://schemas.microsoft.com/office/drawing/2014/main" id="{2C96D4B5-A085-45C3-97AA-68A6A3C3F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Tree>
    <p:extLst>
      <p:ext uri="{BB962C8B-B14F-4D97-AF65-F5344CB8AC3E}">
        <p14:creationId xmlns:p14="http://schemas.microsoft.com/office/powerpoint/2010/main" val="168893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程序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EAA79C21-F47B-4541-938A-CB636282B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8"/>
            <a:ext cx="12222672" cy="685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9602543-24C0-498F-9075-AAECC729A606}"/>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75EEF2FC-FBBD-4E8B-8E18-467A588F37B0}"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A18E9D-EA20-4921-80F0-EDF8E41A840F}"/>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906467-F160-4563-9CCE-4930A006A5CF}"/>
              </a:ext>
            </a:extLst>
          </p:cNvPr>
          <p:cNvSpPr>
            <a:spLocks noChangeArrowheads="1"/>
          </p:cNvSpPr>
          <p:nvPr/>
        </p:nvSpPr>
        <p:spPr bwMode="auto">
          <a:xfrm>
            <a:off x="2479675" y="6346825"/>
            <a:ext cx="1239838" cy="306388"/>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BCE4A9FB-EC7D-43AD-876A-9D97B9BC6C0C}"/>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pic>
        <p:nvPicPr>
          <p:cNvPr id="12" name="图片 15">
            <a:extLst>
              <a:ext uri="{FF2B5EF4-FFF2-40B4-BE49-F238E27FC236}">
                <a16:creationId xmlns:a16="http://schemas.microsoft.com/office/drawing/2014/main" id="{17B70F8C-036B-4711-B581-A1109771E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A69CFCDC-9E6B-482C-8823-01C30FF5405E}"/>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4807450-86DC-40C8-B02A-F5352B1159A8}"/>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0" y="1817176"/>
            <a:ext cx="11104587" cy="4339721"/>
          </a:xfrm>
        </p:spPr>
        <p:txBody>
          <a:bodyPr>
            <a:noAutofit/>
          </a:bodyPr>
          <a:lstStyle>
            <a:lvl1pPr marL="272117" indent="-272117">
              <a:lnSpc>
                <a:spcPct val="150000"/>
              </a:lnSpc>
              <a:buClr>
                <a:schemeClr val="bg1"/>
              </a:buClr>
              <a:buFont typeface="Arial" panose="020B0604020202020204" pitchFamily="34" charset="0"/>
              <a:buChar char="•"/>
              <a:defRPr sz="1800" b="0">
                <a:solidFill>
                  <a:schemeClr val="bg1"/>
                </a:solidFill>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41F7D915-E201-49C1-ADF7-A3E3DB379CB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cxnSp>
        <p:nvCxnSpPr>
          <p:cNvPr id="19" name="直接连接符 18">
            <a:extLst>
              <a:ext uri="{FF2B5EF4-FFF2-40B4-BE49-F238E27FC236}">
                <a16:creationId xmlns:a16="http://schemas.microsoft.com/office/drawing/2014/main" id="{B2BE1B1B-D2D5-4F5C-BF9F-892A7690AFC6}"/>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8CFBE2F9-5FCF-40CA-80B0-16112E412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21" name="AutoShape 23">
            <a:extLst>
              <a:ext uri="{FF2B5EF4-FFF2-40B4-BE49-F238E27FC236}">
                <a16:creationId xmlns:a16="http://schemas.microsoft.com/office/drawing/2014/main" id="{F6FDF817-D9BC-4BDA-83BC-A36E2BC7B0F9}"/>
              </a:ext>
            </a:extLst>
          </p:cNvPr>
          <p:cNvSpPr>
            <a:spLocks noChangeArrowheads="1"/>
          </p:cNvSpPr>
          <p:nvPr/>
        </p:nvSpPr>
        <p:spPr bwMode="auto">
          <a:xfrm>
            <a:off x="246063" y="915988"/>
            <a:ext cx="9596437" cy="72000"/>
          </a:xfrm>
          <a:prstGeom prst="rect">
            <a:avLst/>
          </a:prstGeom>
          <a:solidFill>
            <a:srgbClr val="006EBC"/>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2" name="AutoShape 23">
            <a:extLst>
              <a:ext uri="{FF2B5EF4-FFF2-40B4-BE49-F238E27FC236}">
                <a16:creationId xmlns:a16="http://schemas.microsoft.com/office/drawing/2014/main" id="{7E0B93A2-D9A6-4645-9FE4-353B9787C580}"/>
              </a:ext>
            </a:extLst>
          </p:cNvPr>
          <p:cNvSpPr>
            <a:spLocks noChangeArrowheads="1"/>
          </p:cNvSpPr>
          <p:nvPr/>
        </p:nvSpPr>
        <p:spPr bwMode="auto">
          <a:xfrm>
            <a:off x="9842500" y="915988"/>
            <a:ext cx="1989138" cy="72000"/>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95983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40F8E9F8-6E55-4C8A-B557-828CC2C24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8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D5BD593-186D-41CC-AE46-6F622E8A9175}"/>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dirty="0">
                <a:solidFill>
                  <a:srgbClr val="7F7F7F"/>
                </a:solidFill>
                <a:cs typeface="Arial" panose="020B0604020202020204" pitchFamily="34" charset="0"/>
              </a:rPr>
              <a:t> </a:t>
            </a:r>
            <a:fld id="{28F8727B-5A68-465B-8BDE-FC49768888F4}" type="slidenum">
              <a:rPr kumimoji="0" lang="en-US" altLang="zh-CN" smtClean="0">
                <a:solidFill>
                  <a:schemeClr val="bg1"/>
                </a:solidFill>
                <a:cs typeface="Arial" panose="020B0604020202020204" pitchFamily="34" charset="0"/>
              </a:rPr>
              <a:pPr algn="ctr" eaLnBrk="1" hangingPunct="1">
                <a:defRPr/>
              </a:pPr>
              <a:t>‹#›</a:t>
            </a:fld>
            <a:endParaRPr kumimoji="0" lang="en-US" altLang="zh-CN"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468881D5-E6B7-4C79-92EA-26D239A4826C}"/>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8BC83713-B66C-4E9F-A8CF-96E9CF985151}"/>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pic>
        <p:nvPicPr>
          <p:cNvPr id="11" name="图片 14">
            <a:extLst>
              <a:ext uri="{FF2B5EF4-FFF2-40B4-BE49-F238E27FC236}">
                <a16:creationId xmlns:a16="http://schemas.microsoft.com/office/drawing/2014/main" id="{66E6DB8E-71C6-4E5C-88EB-775D7E2BF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0F213CF5-C59A-4781-B3E1-827D45CE5968}"/>
              </a:ext>
            </a:extLst>
          </p:cNvPr>
          <p:cNvSpPr>
            <a:spLocks noChangeArrowheads="1"/>
          </p:cNvSpPr>
          <p:nvPr/>
        </p:nvSpPr>
        <p:spPr bwMode="auto">
          <a:xfrm>
            <a:off x="2479675" y="6346825"/>
            <a:ext cx="1239838" cy="306388"/>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sp>
        <p:nvSpPr>
          <p:cNvPr id="4" name="内容占位符 2"/>
          <p:cNvSpPr>
            <a:spLocks noGrp="1"/>
          </p:cNvSpPr>
          <p:nvPr>
            <p:ph idx="1"/>
          </p:nvPr>
        </p:nvSpPr>
        <p:spPr>
          <a:xfrm>
            <a:off x="423822" y="1124046"/>
            <a:ext cx="10803847" cy="4987156"/>
          </a:xfrm>
        </p:spPr>
        <p:txBody>
          <a:bodyPr>
            <a:noAutofit/>
          </a:bodyPr>
          <a:lstStyle>
            <a:lvl1pPr marL="272114" indent="-272114">
              <a:lnSpc>
                <a:spcPct val="150000"/>
              </a:lnSpc>
              <a:buClr>
                <a:schemeClr val="bg1"/>
              </a:buClr>
              <a:buFont typeface="Arial" panose="020B0604020202020204" pitchFamily="34" charset="0"/>
              <a:buChar char="•"/>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dirty="0"/>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cxnSp>
        <p:nvCxnSpPr>
          <p:cNvPr id="14" name="直接连接符 13">
            <a:extLst>
              <a:ext uri="{FF2B5EF4-FFF2-40B4-BE49-F238E27FC236}">
                <a16:creationId xmlns:a16="http://schemas.microsoft.com/office/drawing/2014/main" id="{52B62977-DF5C-401D-9194-2A93D80DBF0D}"/>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0E6CDBE-02ED-49D7-ACB4-9FD393570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16" name="AutoShape 23">
            <a:extLst>
              <a:ext uri="{FF2B5EF4-FFF2-40B4-BE49-F238E27FC236}">
                <a16:creationId xmlns:a16="http://schemas.microsoft.com/office/drawing/2014/main" id="{262C0CBD-6E3B-4308-AA0D-DDD7D2C7EAC0}"/>
              </a:ext>
            </a:extLst>
          </p:cNvPr>
          <p:cNvSpPr>
            <a:spLocks noChangeArrowheads="1"/>
          </p:cNvSpPr>
          <p:nvPr/>
        </p:nvSpPr>
        <p:spPr bwMode="auto">
          <a:xfrm>
            <a:off x="246063" y="915988"/>
            <a:ext cx="9596437" cy="72000"/>
          </a:xfrm>
          <a:prstGeom prst="rect">
            <a:avLst/>
          </a:prstGeom>
          <a:solidFill>
            <a:srgbClr val="006EBC"/>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7" name="AutoShape 23">
            <a:extLst>
              <a:ext uri="{FF2B5EF4-FFF2-40B4-BE49-F238E27FC236}">
                <a16:creationId xmlns:a16="http://schemas.microsoft.com/office/drawing/2014/main" id="{AF996E92-E59F-48E2-8F38-AEC6251E9557}"/>
              </a:ext>
            </a:extLst>
          </p:cNvPr>
          <p:cNvSpPr>
            <a:spLocks noChangeArrowheads="1"/>
          </p:cNvSpPr>
          <p:nvPr/>
        </p:nvSpPr>
        <p:spPr bwMode="auto">
          <a:xfrm>
            <a:off x="9842500" y="915988"/>
            <a:ext cx="1989138" cy="72000"/>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334492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831CD9FE-875C-4F7F-9367-A6454EA3B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E604CFBA-095B-4CAA-92AB-A85A8D73CA81}"/>
              </a:ext>
            </a:extLst>
          </p:cNvPr>
          <p:cNvSpPr>
            <a:spLocks noChangeArrowheads="1"/>
          </p:cNvSpPr>
          <p:nvPr/>
        </p:nvSpPr>
        <p:spPr bwMode="auto">
          <a:xfrm>
            <a:off x="0" y="1968500"/>
            <a:ext cx="12190413" cy="2168525"/>
          </a:xfrm>
          <a:prstGeom prst="rect">
            <a:avLst/>
          </a:prstGeom>
          <a:solidFill>
            <a:srgbClr val="006EBC"/>
          </a:solidFill>
          <a:ln>
            <a:solidFill>
              <a:srgbClr val="006EBC"/>
            </a:solidFill>
          </a:ln>
          <a:effectLst>
            <a:outerShdw blurRad="50800" dist="38100" dir="5400000" algn="t" rotWithShape="0">
              <a:srgbClr val="000000">
                <a:alpha val="0"/>
              </a:srgbClr>
            </a:outerShdw>
          </a:effectLst>
        </p:spPr>
        <p:txBody>
          <a:bodyPr anchor="ctr"/>
          <a:lstStyle/>
          <a:p>
            <a:pPr algn="ctr">
              <a:defRPr/>
            </a:pPr>
            <a:endParaRPr lang="zh-CN" altLang="en-US" sz="714" dirty="0">
              <a:solidFill>
                <a:schemeClr val="bg1"/>
              </a:solidFill>
              <a:latin typeface="Calibri"/>
              <a:ea typeface="宋体"/>
              <a:cs typeface="宋体" charset="0"/>
            </a:endParaRPr>
          </a:p>
        </p:txBody>
      </p:sp>
      <p:sp>
        <p:nvSpPr>
          <p:cNvPr id="4" name="Title 1">
            <a:extLst>
              <a:ext uri="{FF2B5EF4-FFF2-40B4-BE49-F238E27FC236}">
                <a16:creationId xmlns:a16="http://schemas.microsoft.com/office/drawing/2014/main" id="{3F2FAA5F-6E9A-4231-9C25-2240E136C859}"/>
              </a:ext>
            </a:extLst>
          </p:cNvPr>
          <p:cNvSpPr txBox="1">
            <a:spLocks/>
          </p:cNvSpPr>
          <p:nvPr/>
        </p:nvSpPr>
        <p:spPr>
          <a:xfrm>
            <a:off x="5003888" y="1547307"/>
            <a:ext cx="7082051" cy="1950822"/>
          </a:xfrm>
          <a:prstGeom prst="rect">
            <a:avLst/>
          </a:prstGeom>
        </p:spPr>
        <p:txBody>
          <a:bodyPr lIns="68580" tIns="34290" rIns="68580" bIns="34290"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chemeClr val="bg1"/>
                  </a:solidFill>
                </a:ln>
                <a:effectLst>
                  <a:reflection blurRad="6350" stA="50000" endA="300" endPos="50000" dist="29997" dir="5400000" sy="-100000" algn="bl" rotWithShape="0"/>
                </a:effectLst>
              </a:rPr>
              <a:t>Thank you!</a:t>
            </a:r>
            <a:endParaRPr lang="zh-CN" altLang="en-US" sz="6600" dirty="0">
              <a:ln>
                <a:solidFill>
                  <a:schemeClr val="bg1"/>
                </a:solidFill>
              </a:ln>
              <a:effectLst>
                <a:reflection blurRad="6350" stA="50000" endA="300" endPos="50000" dist="29997" dir="5400000" sy="-100000" algn="bl" rotWithShape="0"/>
              </a:effectLst>
            </a:endParaRPr>
          </a:p>
        </p:txBody>
      </p:sp>
      <p:pic>
        <p:nvPicPr>
          <p:cNvPr id="5" name="图片 4" descr="AW视觉符号.jpg">
            <a:extLst>
              <a:ext uri="{FF2B5EF4-FFF2-40B4-BE49-F238E27FC236}">
                <a16:creationId xmlns:a16="http://schemas.microsoft.com/office/drawing/2014/main" id="{180ACF93-ED71-4187-A06E-196048843305}"/>
              </a:ext>
            </a:extLst>
          </p:cNvPr>
          <p:cNvPicPr>
            <a:picLocks noChangeAspect="1"/>
          </p:cNvPicPr>
          <p:nvPr/>
        </p:nvPicPr>
        <p:blipFill>
          <a:blip r:embed="rId3" cstate="print"/>
          <a:stretch>
            <a:fillRect/>
          </a:stretch>
        </p:blipFill>
        <p:spPr>
          <a:xfrm>
            <a:off x="202395" y="2246813"/>
            <a:ext cx="4697019"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a:extLst>
              <a:ext uri="{FF2B5EF4-FFF2-40B4-BE49-F238E27FC236}">
                <a16:creationId xmlns:a16="http://schemas.microsoft.com/office/drawing/2014/main" id="{FAF63239-2AB9-4094-A404-E0F50B42EE7C}"/>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800" b="1" dirty="0">
                <a:solidFill>
                  <a:schemeClr val="bg1"/>
                </a:solidFill>
                <a:latin typeface="仿宋" panose="02010609060101010101" pitchFamily="49" charset="-122"/>
                <a:ea typeface="仿宋" panose="02010609060101010101" pitchFamily="49" charset="-122"/>
              </a:rPr>
              <a:t>大数据成就未来</a:t>
            </a:r>
          </a:p>
        </p:txBody>
      </p:sp>
      <p:cxnSp>
        <p:nvCxnSpPr>
          <p:cNvPr id="7" name="直接连接符 6">
            <a:extLst>
              <a:ext uri="{FF2B5EF4-FFF2-40B4-BE49-F238E27FC236}">
                <a16:creationId xmlns:a16="http://schemas.microsoft.com/office/drawing/2014/main" id="{7502F3F6-2236-4ADF-BEDF-9C9FB4A3CC72}"/>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F316692-8756-418F-B477-42E805BAE288}"/>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9" name="图片 16" descr="LOGO1.png">
            <a:extLst>
              <a:ext uri="{FF2B5EF4-FFF2-40B4-BE49-F238E27FC236}">
                <a16:creationId xmlns:a16="http://schemas.microsoft.com/office/drawing/2014/main" id="{DDB8B588-AD4F-4C74-AC79-3B44F8602C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AA483617-46EC-4C31-B363-5ADD5BB471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spTree>
    <p:extLst>
      <p:ext uri="{BB962C8B-B14F-4D97-AF65-F5344CB8AC3E}">
        <p14:creationId xmlns:p14="http://schemas.microsoft.com/office/powerpoint/2010/main" val="13690660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A5C0628-7CA7-4BB5-BE85-1CFBCC3D7498}"/>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CD3DF16-D30F-4A32-A413-8471E0EEB5EB}"/>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B48537D-1FA4-41CE-9519-05273ED0A873}"/>
              </a:ext>
            </a:extLst>
          </p:cNvPr>
          <p:cNvSpPr>
            <a:spLocks noGrp="1"/>
          </p:cNvSpPr>
          <p:nvPr>
            <p:ph type="dt" sz="half" idx="2"/>
          </p:nvPr>
        </p:nvSpPr>
        <p:spPr>
          <a:xfrm>
            <a:off x="422275" y="534828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54E247-E901-43CE-81BF-1ED5F8394FE6}" type="datetimeFigureOut">
              <a:rPr lang="zh-CN" altLang="en-US" smtClean="0"/>
              <a:t>2019/6/24</a:t>
            </a:fld>
            <a:endParaRPr lang="zh-CN" altLang="en-US"/>
          </a:p>
        </p:txBody>
      </p:sp>
      <p:sp>
        <p:nvSpPr>
          <p:cNvPr id="14" name="灯片编号占位符 13">
            <a:extLst>
              <a:ext uri="{FF2B5EF4-FFF2-40B4-BE49-F238E27FC236}">
                <a16:creationId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AFD39E-C61D-4C4D-A46E-E7F1F74BE94A}" type="slidenum">
              <a:rPr lang="zh-CN" altLang="en-US" smtClean="0"/>
              <a:t>‹#›</a:t>
            </a:fld>
            <a:endParaRPr lang="zh-CN" altLang="en-US"/>
          </a:p>
        </p:txBody>
      </p:sp>
      <p:sp>
        <p:nvSpPr>
          <p:cNvPr id="2" name="页脚占位符 1">
            <a:extLst>
              <a:ext uri="{FF2B5EF4-FFF2-40B4-BE49-F238E27FC236}">
                <a16:creationId xmlns:a16="http://schemas.microsoft.com/office/drawing/2014/main" id="{BADDF76D-4621-4A86-8458-9AE080A51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Tree>
    <p:extLst>
      <p:ext uri="{BB962C8B-B14F-4D97-AF65-F5344CB8AC3E}">
        <p14:creationId xmlns:p14="http://schemas.microsoft.com/office/powerpoint/2010/main" val="376238331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xStyles>
    <p:titleStyle>
      <a:lvl1pPr algn="l" rtl="0" eaLnBrk="1" fontAlgn="base" hangingPunct="1">
        <a:spcBef>
          <a:spcPct val="0"/>
        </a:spcBef>
        <a:spcAft>
          <a:spcPct val="0"/>
        </a:spcAft>
        <a:defRPr kumimoji="1" sz="1900">
          <a:solidFill>
            <a:schemeClr val="tx1"/>
          </a:solidFill>
          <a:latin typeface="+mj-lt"/>
          <a:ea typeface="微软雅黑" pitchFamily="34" charset="-122"/>
          <a:cs typeface="微软雅黑" charset="0"/>
        </a:defRPr>
      </a:lvl1pPr>
      <a:lvl2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5pPr>
      <a:lvl6pPr marL="362822" algn="l" rtl="0" eaLnBrk="1" fontAlgn="base" hangingPunct="1">
        <a:spcBef>
          <a:spcPct val="0"/>
        </a:spcBef>
        <a:spcAft>
          <a:spcPct val="0"/>
        </a:spcAft>
        <a:defRPr sz="1904">
          <a:solidFill>
            <a:schemeClr val="tx1"/>
          </a:solidFill>
          <a:latin typeface="Calibri" pitchFamily="34" charset="0"/>
          <a:ea typeface="黑体" pitchFamily="2" charset="-122"/>
        </a:defRPr>
      </a:lvl6pPr>
      <a:lvl7pPr marL="725645" algn="l" rtl="0" eaLnBrk="1" fontAlgn="base" hangingPunct="1">
        <a:spcBef>
          <a:spcPct val="0"/>
        </a:spcBef>
        <a:spcAft>
          <a:spcPct val="0"/>
        </a:spcAft>
        <a:defRPr sz="1904">
          <a:solidFill>
            <a:schemeClr val="tx1"/>
          </a:solidFill>
          <a:latin typeface="Calibri" pitchFamily="34" charset="0"/>
          <a:ea typeface="黑体" pitchFamily="2" charset="-122"/>
        </a:defRPr>
      </a:lvl7pPr>
      <a:lvl8pPr marL="1088468" algn="l" rtl="0" eaLnBrk="1" fontAlgn="base" hangingPunct="1">
        <a:spcBef>
          <a:spcPct val="0"/>
        </a:spcBef>
        <a:spcAft>
          <a:spcPct val="0"/>
        </a:spcAft>
        <a:defRPr sz="1904">
          <a:solidFill>
            <a:schemeClr val="tx1"/>
          </a:solidFill>
          <a:latin typeface="Calibri" pitchFamily="34" charset="0"/>
          <a:ea typeface="黑体" pitchFamily="2" charset="-122"/>
        </a:defRPr>
      </a:lvl8pPr>
      <a:lvl9pPr marL="1451290" algn="l" rtl="0" eaLnBrk="1" fontAlgn="base" hangingPunct="1">
        <a:spcBef>
          <a:spcPct val="0"/>
        </a:spcBef>
        <a:spcAft>
          <a:spcPct val="0"/>
        </a:spcAft>
        <a:defRPr sz="1904">
          <a:solidFill>
            <a:schemeClr val="tx1"/>
          </a:solidFill>
          <a:latin typeface="Calibri" pitchFamily="34" charset="0"/>
          <a:ea typeface="黑体" pitchFamily="2"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kumimoji="1" sz="1500">
          <a:solidFill>
            <a:schemeClr val="tx1"/>
          </a:solidFill>
          <a:latin typeface="+mn-lt"/>
          <a:ea typeface="+mn-ea"/>
          <a:cs typeface="宋体" charset="0"/>
        </a:defRPr>
      </a:lvl1pPr>
      <a:lvl2pPr marL="588963" indent="-225425" algn="l" rtl="0" eaLnBrk="1" fontAlgn="base" hangingPunct="1">
        <a:spcBef>
          <a:spcPct val="20000"/>
        </a:spcBef>
        <a:spcAft>
          <a:spcPct val="0"/>
        </a:spcAft>
        <a:buFont typeface="Arial" panose="020B0604020202020204" pitchFamily="34" charset="0"/>
        <a:buChar char="–"/>
        <a:defRPr kumimoji="1" sz="2200">
          <a:solidFill>
            <a:schemeClr val="tx1"/>
          </a:solidFill>
          <a:latin typeface="+mn-lt"/>
          <a:ea typeface="+mn-ea"/>
        </a:defRPr>
      </a:lvl2pPr>
      <a:lvl3pPr marL="906463" indent="-180975" algn="l" rtl="0" eaLnBrk="1" fontAlgn="base" hangingPunct="1">
        <a:spcBef>
          <a:spcPct val="20000"/>
        </a:spcBef>
        <a:spcAft>
          <a:spcPct val="0"/>
        </a:spcAft>
        <a:buFont typeface="Arial" panose="020B0604020202020204" pitchFamily="34" charset="0"/>
        <a:buChar char="•"/>
        <a:defRPr kumimoji="1" sz="1900">
          <a:solidFill>
            <a:schemeClr val="tx1"/>
          </a:solidFill>
          <a:latin typeface="+mn-lt"/>
          <a:ea typeface="+mn-ea"/>
        </a:defRPr>
      </a:lvl3pPr>
      <a:lvl4pPr marL="1268413"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4pPr>
      <a:lvl5pPr marL="1631950"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p:bodyStyle>
    <p:otherStyle>
      <a:defPPr>
        <a:defRPr lang="zh-CN"/>
      </a:defPPr>
      <a:lvl1pPr marL="0" algn="l" defTabSz="725645" rtl="0" eaLnBrk="1" latinLnBrk="0" hangingPunct="1">
        <a:defRPr sz="1429" kern="1200">
          <a:solidFill>
            <a:schemeClr val="tx1"/>
          </a:solidFill>
          <a:latin typeface="+mn-lt"/>
          <a:ea typeface="+mn-ea"/>
          <a:cs typeface="+mn-cs"/>
        </a:defRPr>
      </a:lvl1pPr>
      <a:lvl2pPr marL="362822" algn="l" defTabSz="725645" rtl="0" eaLnBrk="1" latinLnBrk="0" hangingPunct="1">
        <a:defRPr sz="1429" kern="1200">
          <a:solidFill>
            <a:schemeClr val="tx1"/>
          </a:solidFill>
          <a:latin typeface="+mn-lt"/>
          <a:ea typeface="+mn-ea"/>
          <a:cs typeface="+mn-cs"/>
        </a:defRPr>
      </a:lvl2pPr>
      <a:lvl3pPr marL="725645" algn="l" defTabSz="725645" rtl="0" eaLnBrk="1" latinLnBrk="0" hangingPunct="1">
        <a:defRPr sz="1429" kern="1200">
          <a:solidFill>
            <a:schemeClr val="tx1"/>
          </a:solidFill>
          <a:latin typeface="+mn-lt"/>
          <a:ea typeface="+mn-ea"/>
          <a:cs typeface="+mn-cs"/>
        </a:defRPr>
      </a:lvl3pPr>
      <a:lvl4pPr marL="1088468" algn="l" defTabSz="725645" rtl="0" eaLnBrk="1" latinLnBrk="0" hangingPunct="1">
        <a:defRPr sz="1429" kern="1200">
          <a:solidFill>
            <a:schemeClr val="tx1"/>
          </a:solidFill>
          <a:latin typeface="+mn-lt"/>
          <a:ea typeface="+mn-ea"/>
          <a:cs typeface="+mn-cs"/>
        </a:defRPr>
      </a:lvl4pPr>
      <a:lvl5pPr marL="1451290" algn="l" defTabSz="725645" rtl="0" eaLnBrk="1" latinLnBrk="0" hangingPunct="1">
        <a:defRPr sz="1429" kern="1200">
          <a:solidFill>
            <a:schemeClr val="tx1"/>
          </a:solidFill>
          <a:latin typeface="+mn-lt"/>
          <a:ea typeface="+mn-ea"/>
          <a:cs typeface="+mn-cs"/>
        </a:defRPr>
      </a:lvl5pPr>
      <a:lvl6pPr marL="1814113" algn="l" defTabSz="725645" rtl="0" eaLnBrk="1" latinLnBrk="0" hangingPunct="1">
        <a:defRPr sz="1429" kern="1200">
          <a:solidFill>
            <a:schemeClr val="tx1"/>
          </a:solidFill>
          <a:latin typeface="+mn-lt"/>
          <a:ea typeface="+mn-ea"/>
          <a:cs typeface="+mn-cs"/>
        </a:defRPr>
      </a:lvl6pPr>
      <a:lvl7pPr marL="2176935" algn="l" defTabSz="725645" rtl="0" eaLnBrk="1" latinLnBrk="0" hangingPunct="1">
        <a:defRPr sz="1429" kern="1200">
          <a:solidFill>
            <a:schemeClr val="tx1"/>
          </a:solidFill>
          <a:latin typeface="+mn-lt"/>
          <a:ea typeface="+mn-ea"/>
          <a:cs typeface="+mn-cs"/>
        </a:defRPr>
      </a:lvl7pPr>
      <a:lvl8pPr marL="2539757" algn="l" defTabSz="725645" rtl="0" eaLnBrk="1" latinLnBrk="0" hangingPunct="1">
        <a:defRPr sz="1429" kern="1200">
          <a:solidFill>
            <a:schemeClr val="tx1"/>
          </a:solidFill>
          <a:latin typeface="+mn-lt"/>
          <a:ea typeface="+mn-ea"/>
          <a:cs typeface="+mn-cs"/>
        </a:defRPr>
      </a:lvl8pPr>
      <a:lvl9pPr marL="2902580" algn="l" defTabSz="725645"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hromedriver.storage.googleapis.com/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B47FE-C30B-4C5D-9A61-68DC4EFB7DFD}"/>
              </a:ext>
            </a:extLst>
          </p:cNvPr>
          <p:cNvSpPr>
            <a:spLocks noGrp="1"/>
          </p:cNvSpPr>
          <p:nvPr>
            <p:ph type="title"/>
          </p:nvPr>
        </p:nvSpPr>
        <p:spPr>
          <a:xfrm>
            <a:off x="844139" y="1760220"/>
            <a:ext cx="10484262" cy="1668780"/>
          </a:xfrm>
        </p:spPr>
        <p:txBody>
          <a:bodyPr/>
          <a:lstStyle/>
          <a:p>
            <a:pPr>
              <a:lnSpc>
                <a:spcPct val="130000"/>
              </a:lnSpc>
            </a:pPr>
            <a:r>
              <a:rPr lang="en-US" altLang="zh-CN" i="1" dirty="0"/>
              <a:t>Python</a:t>
            </a:r>
            <a:r>
              <a:rPr lang="zh-CN" altLang="en-US" dirty="0"/>
              <a:t>爬虫实践</a:t>
            </a:r>
            <a:r>
              <a:rPr lang="en-US" altLang="zh-CN" dirty="0"/>
              <a:t>《</a:t>
            </a:r>
            <a:r>
              <a:rPr lang="zh-CN" altLang="en-US" dirty="0"/>
              <a:t>流浪地球</a:t>
            </a:r>
            <a:r>
              <a:rPr lang="en-US" altLang="zh-CN" dirty="0"/>
              <a:t>》</a:t>
            </a:r>
            <a:r>
              <a:rPr lang="zh-CN" altLang="en-US" dirty="0"/>
              <a:t>豆瓣影评分析</a:t>
            </a:r>
            <a:r>
              <a:rPr lang="en-US" altLang="zh-CN" sz="800" dirty="0"/>
              <a:t> </a:t>
            </a:r>
            <a:endParaRPr lang="zh-CN" altLang="en-US" dirty="0"/>
          </a:p>
        </p:txBody>
      </p:sp>
    </p:spTree>
    <p:extLst>
      <p:ext uri="{BB962C8B-B14F-4D97-AF65-F5344CB8AC3E}">
        <p14:creationId xmlns:p14="http://schemas.microsoft.com/office/powerpoint/2010/main" val="3761999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B6DB867-D82B-4509-8E9A-96AD526B36B0}"/>
              </a:ext>
            </a:extLst>
          </p:cNvPr>
          <p:cNvSpPr>
            <a:spLocks noGrp="1"/>
          </p:cNvSpPr>
          <p:nvPr>
            <p:ph type="title"/>
          </p:nvPr>
        </p:nvSpPr>
        <p:spPr/>
        <p:txBody>
          <a:bodyPr/>
          <a:lstStyle/>
          <a:p>
            <a:r>
              <a:rPr lang="zh-CN" altLang="en-US" dirty="0"/>
              <a:t>获取豆瓣短评数据</a:t>
            </a:r>
          </a:p>
        </p:txBody>
      </p:sp>
      <p:sp>
        <p:nvSpPr>
          <p:cNvPr id="4" name="内容占位符 3">
            <a:extLst>
              <a:ext uri="{FF2B5EF4-FFF2-40B4-BE49-F238E27FC236}">
                <a16:creationId xmlns:a16="http://schemas.microsoft.com/office/drawing/2014/main" id="{4C38896A-AD9F-4987-907B-32D76BEF3C35}"/>
              </a:ext>
            </a:extLst>
          </p:cNvPr>
          <p:cNvSpPr>
            <a:spLocks noGrp="1"/>
          </p:cNvSpPr>
          <p:nvPr>
            <p:ph idx="10"/>
          </p:nvPr>
        </p:nvSpPr>
        <p:spPr/>
        <p:txBody>
          <a:bodyPr/>
          <a:lstStyle/>
          <a:p>
            <a:r>
              <a:rPr lang="zh-CN" altLang="en-US" dirty="0"/>
              <a:t>数据爬取</a:t>
            </a:r>
          </a:p>
        </p:txBody>
      </p:sp>
      <p:pic>
        <p:nvPicPr>
          <p:cNvPr id="6" name="图片 5">
            <a:extLst>
              <a:ext uri="{FF2B5EF4-FFF2-40B4-BE49-F238E27FC236}">
                <a16:creationId xmlns:a16="http://schemas.microsoft.com/office/drawing/2014/main" id="{F16626FE-01B9-4404-9F0B-42E125AE2EF3}"/>
              </a:ext>
            </a:extLst>
          </p:cNvPr>
          <p:cNvPicPr>
            <a:picLocks noChangeAspect="1"/>
          </p:cNvPicPr>
          <p:nvPr/>
        </p:nvPicPr>
        <p:blipFill rotWithShape="1">
          <a:blip r:embed="rId2"/>
          <a:srcRect/>
          <a:stretch/>
        </p:blipFill>
        <p:spPr>
          <a:xfrm>
            <a:off x="254877" y="2374785"/>
            <a:ext cx="3655134" cy="3706470"/>
          </a:xfrm>
          <a:prstGeom prst="rect">
            <a:avLst/>
          </a:prstGeom>
        </p:spPr>
      </p:pic>
      <p:sp>
        <p:nvSpPr>
          <p:cNvPr id="9" name="Text Box 11">
            <a:extLst>
              <a:ext uri="{FF2B5EF4-FFF2-40B4-BE49-F238E27FC236}">
                <a16:creationId xmlns:a16="http://schemas.microsoft.com/office/drawing/2014/main" id="{62102304-4445-48ED-975A-353F4622D066}"/>
              </a:ext>
            </a:extLst>
          </p:cNvPr>
          <p:cNvSpPr txBox="1">
            <a:spLocks noChangeArrowheads="1"/>
          </p:cNvSpPr>
          <p:nvPr/>
        </p:nvSpPr>
        <p:spPr bwMode="auto">
          <a:xfrm>
            <a:off x="1144819" y="1858742"/>
            <a:ext cx="1875250" cy="480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9728" tIns="54864" rIns="109728" bIns="54864">
            <a:spAutoFit/>
          </a:bodyPr>
          <a:lstStyle/>
          <a:p>
            <a:pPr algn="ctr">
              <a:spcBef>
                <a:spcPct val="50000"/>
              </a:spcBef>
              <a:defRPr/>
            </a:pPr>
            <a:r>
              <a:rPr lang="en-US" altLang="zh-CN" sz="2400" i="1" dirty="0">
                <a:solidFill>
                  <a:schemeClr val="bg1"/>
                </a:solidFill>
                <a:latin typeface="Arial"/>
                <a:cs typeface="Arial"/>
              </a:rPr>
              <a:t>HTML</a:t>
            </a:r>
            <a:r>
              <a:rPr lang="zh-CN" altLang="en-US" sz="2400" i="1" dirty="0">
                <a:solidFill>
                  <a:schemeClr val="bg1"/>
                </a:solidFill>
                <a:latin typeface="Arial"/>
                <a:cs typeface="Arial"/>
              </a:rPr>
              <a:t>源码</a:t>
            </a:r>
            <a:endParaRPr lang="en-US" altLang="zh-CN" sz="2400" i="1" dirty="0">
              <a:solidFill>
                <a:schemeClr val="bg1"/>
              </a:solidFill>
              <a:latin typeface="Arial"/>
              <a:cs typeface="Arial"/>
            </a:endParaRPr>
          </a:p>
        </p:txBody>
      </p:sp>
      <p:pic>
        <p:nvPicPr>
          <p:cNvPr id="10" name="图片 9">
            <a:extLst>
              <a:ext uri="{FF2B5EF4-FFF2-40B4-BE49-F238E27FC236}">
                <a16:creationId xmlns:a16="http://schemas.microsoft.com/office/drawing/2014/main" id="{2BCFBBBD-A7A1-4763-9232-3ECF1B764925}"/>
              </a:ext>
            </a:extLst>
          </p:cNvPr>
          <p:cNvPicPr>
            <a:picLocks noChangeAspect="1"/>
          </p:cNvPicPr>
          <p:nvPr/>
        </p:nvPicPr>
        <p:blipFill>
          <a:blip r:embed="rId3"/>
          <a:stretch>
            <a:fillRect/>
          </a:stretch>
        </p:blipFill>
        <p:spPr>
          <a:xfrm>
            <a:off x="4824231" y="3167497"/>
            <a:ext cx="4490927" cy="2121045"/>
          </a:xfrm>
          <a:prstGeom prst="rect">
            <a:avLst/>
          </a:prstGeom>
        </p:spPr>
      </p:pic>
      <p:sp>
        <p:nvSpPr>
          <p:cNvPr id="11" name="Text Box 11">
            <a:extLst>
              <a:ext uri="{FF2B5EF4-FFF2-40B4-BE49-F238E27FC236}">
                <a16:creationId xmlns:a16="http://schemas.microsoft.com/office/drawing/2014/main" id="{DFA4797A-783C-496A-BD7A-E8F083486EB5}"/>
              </a:ext>
            </a:extLst>
          </p:cNvPr>
          <p:cNvSpPr txBox="1">
            <a:spLocks noChangeArrowheads="1"/>
          </p:cNvSpPr>
          <p:nvPr/>
        </p:nvSpPr>
        <p:spPr bwMode="auto">
          <a:xfrm>
            <a:off x="6132069" y="2630894"/>
            <a:ext cx="1875250" cy="480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9728" tIns="54864" rIns="109728" bIns="54864">
            <a:spAutoFit/>
          </a:bodyPr>
          <a:lstStyle/>
          <a:p>
            <a:pPr algn="ctr">
              <a:spcBef>
                <a:spcPct val="50000"/>
              </a:spcBef>
              <a:defRPr/>
            </a:pPr>
            <a:r>
              <a:rPr lang="en-US" altLang="zh-CN" sz="2400" i="1" dirty="0">
                <a:solidFill>
                  <a:schemeClr val="bg1"/>
                </a:solidFill>
                <a:latin typeface="Arial"/>
                <a:cs typeface="Arial"/>
              </a:rPr>
              <a:t>DOM</a:t>
            </a:r>
            <a:r>
              <a:rPr lang="zh-CN" altLang="en-US" sz="2400" i="1" dirty="0">
                <a:solidFill>
                  <a:schemeClr val="bg1"/>
                </a:solidFill>
                <a:latin typeface="Arial"/>
                <a:cs typeface="Arial"/>
              </a:rPr>
              <a:t>树</a:t>
            </a:r>
            <a:endParaRPr lang="en-US" altLang="zh-CN" sz="2400" i="1" dirty="0">
              <a:solidFill>
                <a:schemeClr val="bg1"/>
              </a:solidFill>
              <a:latin typeface="Arial"/>
              <a:cs typeface="Arial"/>
            </a:endParaRPr>
          </a:p>
        </p:txBody>
      </p:sp>
    </p:spTree>
    <p:extLst>
      <p:ext uri="{BB962C8B-B14F-4D97-AF65-F5344CB8AC3E}">
        <p14:creationId xmlns:p14="http://schemas.microsoft.com/office/powerpoint/2010/main" val="177942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B569F61-B306-4242-AD8F-0907B6E1BA85}"/>
              </a:ext>
            </a:extLst>
          </p:cNvPr>
          <p:cNvSpPr>
            <a:spLocks noGrp="1"/>
          </p:cNvSpPr>
          <p:nvPr>
            <p:ph idx="1"/>
          </p:nvPr>
        </p:nvSpPr>
        <p:spPr/>
        <p:txBody>
          <a:bodyPr/>
          <a:lstStyle/>
          <a:p>
            <a:r>
              <a:rPr lang="en-US" altLang="zh-CN" dirty="0"/>
              <a:t>from selenium import </a:t>
            </a:r>
            <a:r>
              <a:rPr lang="en-US" altLang="zh-CN" dirty="0" err="1"/>
              <a:t>webdriver</a:t>
            </a:r>
            <a:endParaRPr lang="en-US" altLang="zh-CN" dirty="0"/>
          </a:p>
          <a:p>
            <a:r>
              <a:rPr lang="en-US" altLang="zh-CN" dirty="0"/>
              <a:t>import pandas as pd</a:t>
            </a:r>
          </a:p>
          <a:p>
            <a:r>
              <a:rPr lang="en-US" altLang="zh-CN" dirty="0" err="1"/>
              <a:t>url</a:t>
            </a:r>
            <a:r>
              <a:rPr lang="en-US" altLang="zh-CN" dirty="0"/>
              <a:t> = 'https://movie.douban.com/subject/26266893/</a:t>
            </a:r>
            <a:r>
              <a:rPr lang="en-US" altLang="zh-CN" dirty="0" err="1"/>
              <a:t>comments?status</a:t>
            </a:r>
            <a:r>
              <a:rPr lang="en-US" altLang="zh-CN" dirty="0"/>
              <a:t>=P'</a:t>
            </a:r>
          </a:p>
          <a:p>
            <a:r>
              <a:rPr lang="en-US" altLang="zh-CN" dirty="0"/>
              <a:t>drive = </a:t>
            </a:r>
            <a:r>
              <a:rPr lang="en-US" altLang="zh-CN" dirty="0" err="1"/>
              <a:t>webdriver.Chrome</a:t>
            </a:r>
            <a:r>
              <a:rPr lang="en-US" altLang="zh-CN" dirty="0"/>
              <a:t>()</a:t>
            </a:r>
          </a:p>
          <a:p>
            <a:r>
              <a:rPr lang="en-US" altLang="zh-CN" dirty="0" err="1"/>
              <a:t>drive.get</a:t>
            </a:r>
            <a:r>
              <a:rPr lang="en-US" altLang="zh-CN" dirty="0"/>
              <a:t>(</a:t>
            </a:r>
            <a:r>
              <a:rPr lang="en-US" altLang="zh-CN" dirty="0" err="1"/>
              <a:t>url</a:t>
            </a:r>
            <a:r>
              <a:rPr lang="en-US" altLang="zh-CN" dirty="0"/>
              <a:t>)</a:t>
            </a:r>
          </a:p>
          <a:p>
            <a:endParaRPr lang="en-US" altLang="zh-CN" dirty="0"/>
          </a:p>
          <a:p>
            <a:r>
              <a:rPr lang="en-US" altLang="zh-CN" dirty="0" err="1"/>
              <a:t>Chromedriver</a:t>
            </a:r>
            <a:r>
              <a:rPr lang="zh-CN" altLang="en-US" dirty="0"/>
              <a:t>下载链接：</a:t>
            </a:r>
            <a:r>
              <a:rPr lang="en-US" altLang="zh-CN" dirty="0"/>
              <a:t> </a:t>
            </a:r>
            <a:r>
              <a:rPr lang="en-US" altLang="zh-CN" dirty="0">
                <a:hlinkClick r:id="rId2"/>
              </a:rPr>
              <a:t>http://chromedriver.storage.googleapis.com/index.html</a:t>
            </a:r>
            <a:endParaRPr lang="en-US" altLang="zh-CN" dirty="0"/>
          </a:p>
          <a:p>
            <a:r>
              <a:rPr lang="zh-CN" altLang="en-US" dirty="0"/>
              <a:t>注意：需将</a:t>
            </a:r>
            <a:r>
              <a:rPr lang="en-US" altLang="zh-CN" dirty="0" err="1"/>
              <a:t>Chromedriver</a:t>
            </a:r>
            <a:r>
              <a:rPr lang="zh-CN" altLang="en-US" dirty="0"/>
              <a:t>放置在系统环境变量的路径中</a:t>
            </a:r>
          </a:p>
        </p:txBody>
      </p:sp>
      <p:sp>
        <p:nvSpPr>
          <p:cNvPr id="3" name="标题 2">
            <a:extLst>
              <a:ext uri="{FF2B5EF4-FFF2-40B4-BE49-F238E27FC236}">
                <a16:creationId xmlns:a16="http://schemas.microsoft.com/office/drawing/2014/main" id="{F4A25FFF-24BC-4AE5-AC5A-7E82238CA830}"/>
              </a:ext>
            </a:extLst>
          </p:cNvPr>
          <p:cNvSpPr>
            <a:spLocks noGrp="1"/>
          </p:cNvSpPr>
          <p:nvPr>
            <p:ph type="title"/>
          </p:nvPr>
        </p:nvSpPr>
        <p:spPr/>
        <p:txBody>
          <a:bodyPr/>
          <a:lstStyle/>
          <a:p>
            <a:r>
              <a:rPr lang="zh-CN" altLang="en-US" dirty="0"/>
              <a:t>获取豆瓣短评数据</a:t>
            </a:r>
          </a:p>
        </p:txBody>
      </p:sp>
      <p:sp>
        <p:nvSpPr>
          <p:cNvPr id="4" name="内容占位符 3">
            <a:extLst>
              <a:ext uri="{FF2B5EF4-FFF2-40B4-BE49-F238E27FC236}">
                <a16:creationId xmlns:a16="http://schemas.microsoft.com/office/drawing/2014/main" id="{C36004E2-2ED0-4233-A12F-D1E63D6545E8}"/>
              </a:ext>
            </a:extLst>
          </p:cNvPr>
          <p:cNvSpPr>
            <a:spLocks noGrp="1"/>
          </p:cNvSpPr>
          <p:nvPr>
            <p:ph idx="10"/>
          </p:nvPr>
        </p:nvSpPr>
        <p:spPr/>
        <p:txBody>
          <a:bodyPr/>
          <a:lstStyle/>
          <a:p>
            <a:r>
              <a:rPr lang="zh-CN" altLang="en-US" dirty="0"/>
              <a:t>网页源码抓取</a:t>
            </a:r>
          </a:p>
        </p:txBody>
      </p:sp>
    </p:spTree>
    <p:extLst>
      <p:ext uri="{BB962C8B-B14F-4D97-AF65-F5344CB8AC3E}">
        <p14:creationId xmlns:p14="http://schemas.microsoft.com/office/powerpoint/2010/main" val="307890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a:extLst>
              <a:ext uri="{FF2B5EF4-FFF2-40B4-BE49-F238E27FC236}">
                <a16:creationId xmlns:a16="http://schemas.microsoft.com/office/drawing/2014/main" id="{EF97FA73-5309-4AC1-88D4-4DECEFAA64AD}"/>
              </a:ext>
            </a:extLst>
          </p:cNvPr>
          <p:cNvSpPr>
            <a:spLocks noGrp="1"/>
          </p:cNvSpPr>
          <p:nvPr>
            <p:ph idx="1"/>
          </p:nvPr>
        </p:nvSpPr>
        <p:spPr/>
        <p:txBody>
          <a:bodyPr/>
          <a:lstStyle/>
          <a:p>
            <a:pPr marL="0" indent="0">
              <a:buNone/>
            </a:pPr>
            <a:r>
              <a:rPr lang="en-US" altLang="zh-CN" dirty="0" err="1"/>
              <a:t>Xpath</a:t>
            </a:r>
            <a:r>
              <a:rPr lang="zh-CN" altLang="zh-CN" dirty="0"/>
              <a:t>使用类似正则的表达式来匹配</a:t>
            </a:r>
            <a:r>
              <a:rPr lang="en-US" altLang="zh-CN" dirty="0"/>
              <a:t>HTML</a:t>
            </a:r>
            <a:r>
              <a:rPr lang="zh-CN" altLang="zh-CN" dirty="0"/>
              <a:t>文件中的内容，常用匹配表达式如</a:t>
            </a:r>
            <a:r>
              <a:rPr lang="zh-CN" altLang="en-US" dirty="0"/>
              <a:t>下</a:t>
            </a:r>
            <a:r>
              <a:rPr lang="zh-CN" altLang="zh-CN" dirty="0"/>
              <a:t>。</a:t>
            </a:r>
          </a:p>
          <a:p>
            <a:pPr marL="361950" indent="-361950"/>
            <a:endParaRPr lang="zh-CN" altLang="en-US" dirty="0"/>
          </a:p>
        </p:txBody>
      </p:sp>
      <p:sp>
        <p:nvSpPr>
          <p:cNvPr id="48131" name="标题 2">
            <a:extLst>
              <a:ext uri="{FF2B5EF4-FFF2-40B4-BE49-F238E27FC236}">
                <a16:creationId xmlns:a16="http://schemas.microsoft.com/office/drawing/2014/main" id="{545DEBB1-3A5F-426F-BC6C-7F0601FA4B78}"/>
              </a:ext>
            </a:extLst>
          </p:cNvPr>
          <p:cNvSpPr>
            <a:spLocks noGrp="1"/>
          </p:cNvSpPr>
          <p:nvPr>
            <p:ph type="title"/>
          </p:nvPr>
        </p:nvSpPr>
        <p:spPr/>
        <p:txBody>
          <a:bodyPr/>
          <a:lstStyle/>
          <a:p>
            <a:r>
              <a:rPr lang="zh-CN" altLang="zh-CN"/>
              <a:t>使用</a:t>
            </a:r>
            <a:r>
              <a:rPr lang="en-US" altLang="zh-CN"/>
              <a:t>Xpath</a:t>
            </a:r>
            <a:r>
              <a:rPr lang="zh-CN" altLang="zh-CN"/>
              <a:t>解析网页</a:t>
            </a:r>
            <a:endParaRPr lang="zh-CN" altLang="en-US"/>
          </a:p>
        </p:txBody>
      </p:sp>
      <p:sp>
        <p:nvSpPr>
          <p:cNvPr id="48132" name="内容占位符 3">
            <a:extLst>
              <a:ext uri="{FF2B5EF4-FFF2-40B4-BE49-F238E27FC236}">
                <a16:creationId xmlns:a16="http://schemas.microsoft.com/office/drawing/2014/main" id="{596C90E8-C5FD-41DD-8CBD-D862B26D339A}"/>
              </a:ext>
            </a:extLst>
          </p:cNvPr>
          <p:cNvSpPr>
            <a:spLocks noGrp="1"/>
          </p:cNvSpPr>
          <p:nvPr>
            <p:ph idx="10"/>
          </p:nvPr>
        </p:nvSpPr>
        <p:spPr>
          <a:xfrm>
            <a:off x="436563" y="1138238"/>
            <a:ext cx="11107737" cy="427037"/>
          </a:xfrm>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zh-CN" sz="2000" b="1" dirty="0">
                <a:solidFill>
                  <a:schemeClr val="bg1"/>
                </a:solidFill>
                <a:latin typeface="微软雅黑" panose="020B0503020204020204" pitchFamily="34" charset="-122"/>
                <a:ea typeface="微软雅黑" panose="020B0503020204020204" pitchFamily="34" charset="-122"/>
              </a:rPr>
              <a:t>基本语法</a:t>
            </a:r>
          </a:p>
        </p:txBody>
      </p:sp>
      <p:graphicFrame>
        <p:nvGraphicFramePr>
          <p:cNvPr id="5" name="表格 4">
            <a:extLst>
              <a:ext uri="{FF2B5EF4-FFF2-40B4-BE49-F238E27FC236}">
                <a16:creationId xmlns:a16="http://schemas.microsoft.com/office/drawing/2014/main" id="{DA5120C0-65CE-43B2-95F6-1752F7CFB1E1}"/>
              </a:ext>
            </a:extLst>
          </p:cNvPr>
          <p:cNvGraphicFramePr>
            <a:graphicFrameLocks noGrp="1"/>
          </p:cNvGraphicFramePr>
          <p:nvPr>
            <p:extLst>
              <p:ext uri="{D42A27DB-BD31-4B8C-83A1-F6EECF244321}">
                <p14:modId xmlns:p14="http://schemas.microsoft.com/office/powerpoint/2010/main" val="745730147"/>
              </p:ext>
            </p:extLst>
          </p:nvPr>
        </p:nvGraphicFramePr>
        <p:xfrm>
          <a:off x="436563" y="2495196"/>
          <a:ext cx="8162121" cy="3003550"/>
        </p:xfrm>
        <a:graphic>
          <a:graphicData uri="http://schemas.openxmlformats.org/drawingml/2006/table">
            <a:tbl>
              <a:tblPr firstRow="1" firstCol="1" bandRow="1">
                <a:tableStyleId>{5C22544A-7EE6-4342-B048-85BDC9FD1C3A}</a:tableStyleId>
              </a:tblPr>
              <a:tblGrid>
                <a:gridCol w="2818720">
                  <a:extLst>
                    <a:ext uri="{9D8B030D-6E8A-4147-A177-3AD203B41FA5}">
                      <a16:colId xmlns:a16="http://schemas.microsoft.com/office/drawing/2014/main" val="20000"/>
                    </a:ext>
                  </a:extLst>
                </a:gridCol>
                <a:gridCol w="5343401">
                  <a:extLst>
                    <a:ext uri="{9D8B030D-6E8A-4147-A177-3AD203B41FA5}">
                      <a16:colId xmlns:a16="http://schemas.microsoft.com/office/drawing/2014/main" val="20001"/>
                    </a:ext>
                  </a:extLst>
                </a:gridCol>
              </a:tblGrid>
              <a:tr h="411490">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表达式</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ctr">
                        <a:lnSpc>
                          <a:spcPct val="150000"/>
                        </a:lnSpc>
                        <a:spcAft>
                          <a:spcPts val="0"/>
                        </a:spcAft>
                      </a:pPr>
                      <a:r>
                        <a:rPr lang="zh-CN" sz="1800" kern="10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0"/>
                  </a:ext>
                </a:extLst>
              </a:tr>
              <a:tr h="432010">
                <a:tc>
                  <a:txBody>
                    <a:bodyPr/>
                    <a:lstStyle/>
                    <a:p>
                      <a:pPr indent="127000" algn="ctr">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nodename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a:t>
                      </a:r>
                      <a:r>
                        <a:rPr lang="en-US" sz="1800" kern="100" dirty="0" err="1">
                          <a:effectLst/>
                          <a:latin typeface="微软雅黑" panose="020B0503020204020204" pitchFamily="34" charset="-122"/>
                          <a:ea typeface="微软雅黑" panose="020B0503020204020204" pitchFamily="34" charset="-122"/>
                        </a:rPr>
                        <a:t>nodename</a:t>
                      </a:r>
                      <a:r>
                        <a:rPr lang="zh-CN" sz="1800" kern="100" dirty="0">
                          <a:effectLst/>
                          <a:latin typeface="微软雅黑" panose="020B0503020204020204" pitchFamily="34" charset="-122"/>
                          <a:ea typeface="微软雅黑" panose="020B0503020204020204" pitchFamily="34" charset="-122"/>
                        </a:rPr>
                        <a:t>节点的所有子节点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1"/>
                  </a:ext>
                </a:extLst>
              </a:tr>
              <a:tr h="43201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从当前节点选取直接子节点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2"/>
                  </a:ext>
                </a:extLst>
              </a:tr>
              <a:tr h="43201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从当前节点选取子孙节点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3"/>
                  </a:ext>
                </a:extLst>
              </a:tr>
              <a:tr h="43201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选取当前节点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4"/>
                  </a:ext>
                </a:extLst>
              </a:tr>
              <a:tr h="43201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选取当前节点的父节点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5"/>
                  </a:ext>
                </a:extLst>
              </a:tr>
              <a:tr h="43201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选取属性</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a:extLst>
              <a:ext uri="{FF2B5EF4-FFF2-40B4-BE49-F238E27FC236}">
                <a16:creationId xmlns:a16="http://schemas.microsoft.com/office/drawing/2014/main" id="{5DBEE8AC-BDD1-482F-9257-50E5BE5997E3}"/>
              </a:ext>
            </a:extLst>
          </p:cNvPr>
          <p:cNvSpPr>
            <a:spLocks noGrp="1"/>
          </p:cNvSpPr>
          <p:nvPr>
            <p:ph idx="1"/>
          </p:nvPr>
        </p:nvSpPr>
        <p:spPr>
          <a:xfrm>
            <a:off x="423820" y="1693607"/>
            <a:ext cx="11369862" cy="528176"/>
          </a:xfrm>
        </p:spPr>
        <p:txBody>
          <a:bodyPr/>
          <a:lstStyle/>
          <a:p>
            <a:pPr marL="0" indent="0">
              <a:buNone/>
            </a:pPr>
            <a:r>
              <a:rPr lang="en-US" altLang="zh-CN" dirty="0" err="1"/>
              <a:t>Xpath</a:t>
            </a:r>
            <a:r>
              <a:rPr lang="zh-CN" altLang="zh-CN" dirty="0"/>
              <a:t>中的谓语用来查找某个特定的节点或包含某个指定的值的节点，谓语被嵌在路径后的方括号中。</a:t>
            </a:r>
          </a:p>
          <a:p>
            <a:pPr marL="361950" indent="-361950"/>
            <a:endParaRPr lang="zh-CN" altLang="en-US" dirty="0"/>
          </a:p>
        </p:txBody>
      </p:sp>
      <p:sp>
        <p:nvSpPr>
          <p:cNvPr id="49155" name="标题 2">
            <a:extLst>
              <a:ext uri="{FF2B5EF4-FFF2-40B4-BE49-F238E27FC236}">
                <a16:creationId xmlns:a16="http://schemas.microsoft.com/office/drawing/2014/main" id="{F83FBC29-16F8-4F47-AAB6-984E1334EB81}"/>
              </a:ext>
            </a:extLst>
          </p:cNvPr>
          <p:cNvSpPr>
            <a:spLocks noGrp="1"/>
          </p:cNvSpPr>
          <p:nvPr>
            <p:ph type="title"/>
          </p:nvPr>
        </p:nvSpPr>
        <p:spPr/>
        <p:txBody>
          <a:bodyPr/>
          <a:lstStyle/>
          <a:p>
            <a:r>
              <a:rPr lang="zh-CN" altLang="zh-CN"/>
              <a:t>使用</a:t>
            </a:r>
            <a:r>
              <a:rPr lang="en-US" altLang="zh-CN"/>
              <a:t>Xpath</a:t>
            </a:r>
            <a:r>
              <a:rPr lang="zh-CN" altLang="zh-CN"/>
              <a:t>解析网页</a:t>
            </a:r>
            <a:endParaRPr lang="zh-CN" altLang="en-US"/>
          </a:p>
        </p:txBody>
      </p:sp>
      <p:sp>
        <p:nvSpPr>
          <p:cNvPr id="49156" name="内容占位符 3">
            <a:extLst>
              <a:ext uri="{FF2B5EF4-FFF2-40B4-BE49-F238E27FC236}">
                <a16:creationId xmlns:a16="http://schemas.microsoft.com/office/drawing/2014/main" id="{D3F5CB14-D5AD-4E4E-803A-0B018B19AA46}"/>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2. </a:t>
            </a:r>
            <a:r>
              <a:rPr lang="zh-CN" altLang="zh-CN" sz="2000" b="1">
                <a:solidFill>
                  <a:schemeClr val="bg1"/>
                </a:solidFill>
                <a:latin typeface="微软雅黑" panose="020B0503020204020204" pitchFamily="34" charset="-122"/>
                <a:ea typeface="微软雅黑" panose="020B0503020204020204" pitchFamily="34" charset="-122"/>
              </a:rPr>
              <a:t>谓语</a:t>
            </a:r>
            <a:endParaRPr lang="zh-CN" altLang="en-US" sz="2000" b="1">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7A1FB978-FC35-4CF4-87AA-C80294A4A4A9}"/>
              </a:ext>
            </a:extLst>
          </p:cNvPr>
          <p:cNvGraphicFramePr>
            <a:graphicFrameLocks noGrp="1"/>
          </p:cNvGraphicFramePr>
          <p:nvPr>
            <p:extLst>
              <p:ext uri="{D42A27DB-BD31-4B8C-83A1-F6EECF244321}">
                <p14:modId xmlns:p14="http://schemas.microsoft.com/office/powerpoint/2010/main" val="2011675063"/>
              </p:ext>
            </p:extLst>
          </p:nvPr>
        </p:nvGraphicFramePr>
        <p:xfrm>
          <a:off x="254877" y="2351533"/>
          <a:ext cx="8792916" cy="3455992"/>
        </p:xfrm>
        <a:graphic>
          <a:graphicData uri="http://schemas.openxmlformats.org/drawingml/2006/table">
            <a:tbl>
              <a:tblPr firstRow="1" firstCol="1" bandRow="1">
                <a:tableStyleId>{5C22544A-7EE6-4342-B048-85BDC9FD1C3A}</a:tableStyleId>
              </a:tblPr>
              <a:tblGrid>
                <a:gridCol w="3597004">
                  <a:extLst>
                    <a:ext uri="{9D8B030D-6E8A-4147-A177-3AD203B41FA5}">
                      <a16:colId xmlns:a16="http://schemas.microsoft.com/office/drawing/2014/main" val="20000"/>
                    </a:ext>
                  </a:extLst>
                </a:gridCol>
                <a:gridCol w="5195912">
                  <a:extLst>
                    <a:ext uri="{9D8B030D-6E8A-4147-A177-3AD203B41FA5}">
                      <a16:colId xmlns:a16="http://schemas.microsoft.com/office/drawing/2014/main" val="20001"/>
                    </a:ext>
                  </a:extLst>
                </a:gridCol>
              </a:tblGrid>
              <a:tr h="431999">
                <a:tc>
                  <a:txBody>
                    <a:bodyPr/>
                    <a:lstStyle/>
                    <a:p>
                      <a:pPr indent="127000"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表达式</a:t>
                      </a:r>
                      <a:endParaRPr lang="zh-CN" sz="16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说明</a:t>
                      </a:r>
                      <a:endParaRPr lang="zh-CN" sz="16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0"/>
                  </a:ext>
                </a:extLst>
              </a:tr>
              <a:tr h="431999">
                <a:tc>
                  <a:txBody>
                    <a:bodyPr/>
                    <a:lstStyle/>
                    <a:p>
                      <a:pPr indent="127000" algn="just">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/html/body/div[1]</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选取属于</a:t>
                      </a:r>
                      <a:r>
                        <a:rPr lang="en-US" sz="1600" kern="100" dirty="0">
                          <a:effectLst/>
                          <a:latin typeface="微软雅黑" panose="020B0503020204020204" pitchFamily="34" charset="-122"/>
                          <a:ea typeface="微软雅黑" panose="020B0503020204020204" pitchFamily="34" charset="-122"/>
                        </a:rPr>
                        <a:t>body</a:t>
                      </a:r>
                      <a:r>
                        <a:rPr lang="zh-CN" sz="1600" kern="100" dirty="0">
                          <a:effectLst/>
                          <a:latin typeface="微软雅黑" panose="020B0503020204020204" pitchFamily="34" charset="-122"/>
                          <a:ea typeface="微软雅黑" panose="020B0503020204020204" pitchFamily="34" charset="-122"/>
                        </a:rPr>
                        <a:t>子节点下的第一个</a:t>
                      </a:r>
                      <a:r>
                        <a:rPr lang="en-US" sz="1600" kern="100" dirty="0">
                          <a:effectLst/>
                          <a:latin typeface="微软雅黑" panose="020B0503020204020204" pitchFamily="34" charset="-122"/>
                          <a:ea typeface="微软雅黑" panose="020B0503020204020204" pitchFamily="34" charset="-122"/>
                        </a:rPr>
                        <a:t>div</a:t>
                      </a:r>
                      <a:r>
                        <a:rPr lang="zh-CN" sz="1600" kern="100" dirty="0">
                          <a:effectLst/>
                          <a:latin typeface="微软雅黑" panose="020B0503020204020204" pitchFamily="34" charset="-122"/>
                          <a:ea typeface="微软雅黑" panose="020B0503020204020204" pitchFamily="34" charset="-122"/>
                        </a:rPr>
                        <a:t>节点</a:t>
                      </a:r>
                      <a:endParaRPr lang="zh-CN" sz="16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1"/>
                  </a:ext>
                </a:extLst>
              </a:tr>
              <a:tr h="431999">
                <a:tc>
                  <a:txBody>
                    <a:bodyPr/>
                    <a:lstStyle/>
                    <a:p>
                      <a:pPr indent="127000" algn="just">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/html/body/div[last()]</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选取属于</a:t>
                      </a:r>
                      <a:r>
                        <a:rPr lang="en-US" sz="1600" kern="100" dirty="0">
                          <a:effectLst/>
                          <a:latin typeface="微软雅黑" panose="020B0503020204020204" pitchFamily="34" charset="-122"/>
                          <a:ea typeface="微软雅黑" panose="020B0503020204020204" pitchFamily="34" charset="-122"/>
                        </a:rPr>
                        <a:t>body</a:t>
                      </a:r>
                      <a:r>
                        <a:rPr lang="zh-CN" sz="1600" kern="100" dirty="0">
                          <a:effectLst/>
                          <a:latin typeface="微软雅黑" panose="020B0503020204020204" pitchFamily="34" charset="-122"/>
                          <a:ea typeface="微软雅黑" panose="020B0503020204020204" pitchFamily="34" charset="-122"/>
                        </a:rPr>
                        <a:t>子节点下的最后一个</a:t>
                      </a:r>
                      <a:r>
                        <a:rPr lang="en-US" sz="1600" kern="100" dirty="0">
                          <a:effectLst/>
                          <a:latin typeface="微软雅黑" panose="020B0503020204020204" pitchFamily="34" charset="-122"/>
                          <a:ea typeface="微软雅黑" panose="020B0503020204020204" pitchFamily="34" charset="-122"/>
                        </a:rPr>
                        <a:t>div</a:t>
                      </a:r>
                      <a:r>
                        <a:rPr lang="zh-CN" sz="1600" kern="100" dirty="0">
                          <a:effectLst/>
                          <a:latin typeface="微软雅黑" panose="020B0503020204020204" pitchFamily="34" charset="-122"/>
                          <a:ea typeface="微软雅黑" panose="020B0503020204020204" pitchFamily="34" charset="-122"/>
                        </a:rPr>
                        <a:t>节点</a:t>
                      </a:r>
                      <a:endParaRPr lang="zh-CN" sz="16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2"/>
                  </a:ext>
                </a:extLst>
              </a:tr>
              <a:tr h="431999">
                <a:tc>
                  <a:txBody>
                    <a:bodyPr/>
                    <a:lstStyle/>
                    <a:p>
                      <a:pPr indent="127000" algn="just">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/html/body/div[last()-1]</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选取属于</a:t>
                      </a:r>
                      <a:r>
                        <a:rPr lang="en-US" sz="1600" kern="100" dirty="0">
                          <a:effectLst/>
                          <a:latin typeface="微软雅黑" panose="020B0503020204020204" pitchFamily="34" charset="-122"/>
                          <a:ea typeface="微软雅黑" panose="020B0503020204020204" pitchFamily="34" charset="-122"/>
                        </a:rPr>
                        <a:t>body</a:t>
                      </a:r>
                      <a:r>
                        <a:rPr lang="zh-CN" sz="1600" kern="100" dirty="0">
                          <a:effectLst/>
                          <a:latin typeface="微软雅黑" panose="020B0503020204020204" pitchFamily="34" charset="-122"/>
                          <a:ea typeface="微软雅黑" panose="020B0503020204020204" pitchFamily="34" charset="-122"/>
                        </a:rPr>
                        <a:t>子节点下的倒数第二个</a:t>
                      </a:r>
                      <a:r>
                        <a:rPr lang="en-US" sz="1600" kern="100" dirty="0">
                          <a:effectLst/>
                          <a:latin typeface="微软雅黑" panose="020B0503020204020204" pitchFamily="34" charset="-122"/>
                          <a:ea typeface="微软雅黑" panose="020B0503020204020204" pitchFamily="34" charset="-122"/>
                        </a:rPr>
                        <a:t>div</a:t>
                      </a:r>
                      <a:r>
                        <a:rPr lang="zh-CN" sz="1600" kern="100" dirty="0">
                          <a:effectLst/>
                          <a:latin typeface="微软雅黑" panose="020B0503020204020204" pitchFamily="34" charset="-122"/>
                          <a:ea typeface="微软雅黑" panose="020B0503020204020204" pitchFamily="34" charset="-122"/>
                        </a:rPr>
                        <a:t>节点</a:t>
                      </a:r>
                      <a:endParaRPr lang="zh-CN" sz="16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3"/>
                  </a:ext>
                </a:extLst>
              </a:tr>
              <a:tr h="431999">
                <a:tc>
                  <a:txBody>
                    <a:bodyPr/>
                    <a:lstStyle/>
                    <a:p>
                      <a:pPr indent="127000" algn="just">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/html/body/div[positon()&lt;3]</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选取属于</a:t>
                      </a:r>
                      <a:r>
                        <a:rPr lang="en-US" sz="1600" kern="100" dirty="0">
                          <a:effectLst/>
                          <a:latin typeface="微软雅黑" panose="020B0503020204020204" pitchFamily="34" charset="-122"/>
                          <a:ea typeface="微软雅黑" panose="020B0503020204020204" pitchFamily="34" charset="-122"/>
                        </a:rPr>
                        <a:t>body</a:t>
                      </a:r>
                      <a:r>
                        <a:rPr lang="zh-CN" sz="1600" kern="100" dirty="0">
                          <a:effectLst/>
                          <a:latin typeface="微软雅黑" panose="020B0503020204020204" pitchFamily="34" charset="-122"/>
                          <a:ea typeface="微软雅黑" panose="020B0503020204020204" pitchFamily="34" charset="-122"/>
                        </a:rPr>
                        <a:t>子节点下的下前两个</a:t>
                      </a:r>
                      <a:r>
                        <a:rPr lang="en-US" sz="1600" kern="100" dirty="0">
                          <a:effectLst/>
                          <a:latin typeface="微软雅黑" panose="020B0503020204020204" pitchFamily="34" charset="-122"/>
                          <a:ea typeface="微软雅黑" panose="020B0503020204020204" pitchFamily="34" charset="-122"/>
                        </a:rPr>
                        <a:t>div</a:t>
                      </a:r>
                      <a:r>
                        <a:rPr lang="zh-CN" sz="1600" kern="100" dirty="0">
                          <a:effectLst/>
                          <a:latin typeface="微软雅黑" panose="020B0503020204020204" pitchFamily="34" charset="-122"/>
                          <a:ea typeface="微软雅黑" panose="020B0503020204020204" pitchFamily="34" charset="-122"/>
                        </a:rPr>
                        <a:t>节点</a:t>
                      </a:r>
                      <a:endParaRPr lang="zh-CN" sz="16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4"/>
                  </a:ext>
                </a:extLst>
              </a:tr>
              <a:tr h="431999">
                <a:tc>
                  <a:txBody>
                    <a:bodyPr/>
                    <a:lstStyle/>
                    <a:p>
                      <a:pPr indent="127000" algn="just">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/html/body/div[@id]</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选取属于</a:t>
                      </a:r>
                      <a:r>
                        <a:rPr lang="en-US" sz="1600" kern="100" dirty="0">
                          <a:effectLst/>
                          <a:latin typeface="微软雅黑" panose="020B0503020204020204" pitchFamily="34" charset="-122"/>
                          <a:ea typeface="微软雅黑" panose="020B0503020204020204" pitchFamily="34" charset="-122"/>
                        </a:rPr>
                        <a:t>body</a:t>
                      </a:r>
                      <a:r>
                        <a:rPr lang="zh-CN" sz="1600" kern="100" dirty="0">
                          <a:effectLst/>
                          <a:latin typeface="微软雅黑" panose="020B0503020204020204" pitchFamily="34" charset="-122"/>
                          <a:ea typeface="微软雅黑" panose="020B0503020204020204" pitchFamily="34" charset="-122"/>
                        </a:rPr>
                        <a:t>子节点下的带有</a:t>
                      </a:r>
                      <a:r>
                        <a:rPr lang="en-US" sz="1600" kern="100" dirty="0">
                          <a:effectLst/>
                          <a:latin typeface="微软雅黑" panose="020B0503020204020204" pitchFamily="34" charset="-122"/>
                          <a:ea typeface="微软雅黑" panose="020B0503020204020204" pitchFamily="34" charset="-122"/>
                        </a:rPr>
                        <a:t>id</a:t>
                      </a:r>
                      <a:r>
                        <a:rPr lang="zh-CN" sz="1600" kern="100" dirty="0">
                          <a:effectLst/>
                          <a:latin typeface="微软雅黑" panose="020B0503020204020204" pitchFamily="34" charset="-122"/>
                          <a:ea typeface="微软雅黑" panose="020B0503020204020204" pitchFamily="34" charset="-122"/>
                        </a:rPr>
                        <a:t>属性的</a:t>
                      </a:r>
                      <a:r>
                        <a:rPr lang="en-US" sz="1600" kern="100" dirty="0">
                          <a:effectLst/>
                          <a:latin typeface="微软雅黑" panose="020B0503020204020204" pitchFamily="34" charset="-122"/>
                          <a:ea typeface="微软雅黑" panose="020B0503020204020204" pitchFamily="34" charset="-122"/>
                        </a:rPr>
                        <a:t>div</a:t>
                      </a:r>
                      <a:r>
                        <a:rPr lang="zh-CN" sz="1600" kern="100" dirty="0">
                          <a:effectLst/>
                          <a:latin typeface="微软雅黑" panose="020B0503020204020204" pitchFamily="34" charset="-122"/>
                          <a:ea typeface="微软雅黑" panose="020B0503020204020204" pitchFamily="34" charset="-122"/>
                        </a:rPr>
                        <a:t>节点</a:t>
                      </a:r>
                      <a:endParaRPr lang="zh-CN" sz="16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5"/>
                  </a:ext>
                </a:extLst>
              </a:tr>
              <a:tr h="431999">
                <a:tc>
                  <a:txBody>
                    <a:bodyPr/>
                    <a:lstStyle/>
                    <a:p>
                      <a:pPr indent="127000" algn="just">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/html/body/div[@id=”content”]</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选取属于</a:t>
                      </a:r>
                      <a:r>
                        <a:rPr lang="en-US" sz="1600" kern="100" dirty="0">
                          <a:effectLst/>
                          <a:latin typeface="微软雅黑" panose="020B0503020204020204" pitchFamily="34" charset="-122"/>
                          <a:ea typeface="微软雅黑" panose="020B0503020204020204" pitchFamily="34" charset="-122"/>
                        </a:rPr>
                        <a:t>body</a:t>
                      </a:r>
                      <a:r>
                        <a:rPr lang="zh-CN" sz="1600" kern="100" dirty="0">
                          <a:effectLst/>
                          <a:latin typeface="微软雅黑" panose="020B0503020204020204" pitchFamily="34" charset="-122"/>
                          <a:ea typeface="微软雅黑" panose="020B0503020204020204" pitchFamily="34" charset="-122"/>
                        </a:rPr>
                        <a:t>子节点下的</a:t>
                      </a:r>
                      <a:r>
                        <a:rPr lang="en-US" sz="1600" kern="100" dirty="0">
                          <a:effectLst/>
                          <a:latin typeface="微软雅黑" panose="020B0503020204020204" pitchFamily="34" charset="-122"/>
                          <a:ea typeface="微软雅黑" panose="020B0503020204020204" pitchFamily="34" charset="-122"/>
                        </a:rPr>
                        <a:t>id</a:t>
                      </a:r>
                      <a:r>
                        <a:rPr lang="zh-CN" sz="1600" kern="100" dirty="0">
                          <a:effectLst/>
                          <a:latin typeface="微软雅黑" panose="020B0503020204020204" pitchFamily="34" charset="-122"/>
                          <a:ea typeface="微软雅黑" panose="020B0503020204020204" pitchFamily="34" charset="-122"/>
                        </a:rPr>
                        <a:t>属性值为</a:t>
                      </a:r>
                      <a:r>
                        <a:rPr lang="en-US" sz="1600" kern="100" dirty="0">
                          <a:effectLst/>
                          <a:latin typeface="微软雅黑" panose="020B0503020204020204" pitchFamily="34" charset="-122"/>
                          <a:ea typeface="微软雅黑" panose="020B0503020204020204" pitchFamily="34" charset="-122"/>
                        </a:rPr>
                        <a:t>content</a:t>
                      </a:r>
                      <a:r>
                        <a:rPr lang="zh-CN" sz="1600" kern="100" dirty="0">
                          <a:effectLst/>
                          <a:latin typeface="微软雅黑" panose="020B0503020204020204" pitchFamily="34" charset="-122"/>
                          <a:ea typeface="微软雅黑" panose="020B0503020204020204" pitchFamily="34" charset="-122"/>
                        </a:rPr>
                        <a:t>的</a:t>
                      </a:r>
                      <a:r>
                        <a:rPr lang="en-US" sz="1600" kern="100" dirty="0">
                          <a:effectLst/>
                          <a:latin typeface="微软雅黑" panose="020B0503020204020204" pitchFamily="34" charset="-122"/>
                          <a:ea typeface="微软雅黑" panose="020B0503020204020204" pitchFamily="34" charset="-122"/>
                        </a:rPr>
                        <a:t>div</a:t>
                      </a:r>
                      <a:r>
                        <a:rPr lang="zh-CN" sz="1600" kern="100" dirty="0">
                          <a:effectLst/>
                          <a:latin typeface="微软雅黑" panose="020B0503020204020204" pitchFamily="34" charset="-122"/>
                          <a:ea typeface="微软雅黑" panose="020B0503020204020204" pitchFamily="34" charset="-122"/>
                        </a:rPr>
                        <a:t>节点</a:t>
                      </a:r>
                      <a:endParaRPr lang="zh-CN" sz="16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6"/>
                  </a:ext>
                </a:extLst>
              </a:tr>
              <a:tr h="431999">
                <a:tc>
                  <a:txBody>
                    <a:bodyPr/>
                    <a:lstStyle/>
                    <a:p>
                      <a:pPr indent="127000" algn="just">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/html /body/div[xx&gt;10.00]</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选取属于</a:t>
                      </a:r>
                      <a:r>
                        <a:rPr lang="en-US" sz="1600" kern="100" dirty="0">
                          <a:effectLst/>
                          <a:latin typeface="微软雅黑" panose="020B0503020204020204" pitchFamily="34" charset="-122"/>
                          <a:ea typeface="微软雅黑" panose="020B0503020204020204" pitchFamily="34" charset="-122"/>
                        </a:rPr>
                        <a:t>body</a:t>
                      </a:r>
                      <a:r>
                        <a:rPr lang="zh-CN" sz="1600" kern="100" dirty="0">
                          <a:effectLst/>
                          <a:latin typeface="微软雅黑" panose="020B0503020204020204" pitchFamily="34" charset="-122"/>
                          <a:ea typeface="微软雅黑" panose="020B0503020204020204" pitchFamily="34" charset="-122"/>
                        </a:rPr>
                        <a:t>子节点下的</a:t>
                      </a:r>
                      <a:r>
                        <a:rPr lang="en-US" sz="1600" kern="100" dirty="0">
                          <a:effectLst/>
                          <a:latin typeface="微软雅黑" panose="020B0503020204020204" pitchFamily="34" charset="-122"/>
                          <a:ea typeface="微软雅黑" panose="020B0503020204020204" pitchFamily="34" charset="-122"/>
                        </a:rPr>
                        <a:t>xx</a:t>
                      </a:r>
                      <a:r>
                        <a:rPr lang="zh-CN" sz="1600" kern="100" dirty="0">
                          <a:effectLst/>
                          <a:latin typeface="微软雅黑" panose="020B0503020204020204" pitchFamily="34" charset="-122"/>
                          <a:ea typeface="微软雅黑" panose="020B0503020204020204" pitchFamily="34" charset="-122"/>
                        </a:rPr>
                        <a:t>元素值大于</a:t>
                      </a:r>
                      <a:r>
                        <a:rPr lang="en-US" sz="1600" kern="100" dirty="0">
                          <a:effectLst/>
                          <a:latin typeface="微软雅黑" panose="020B0503020204020204" pitchFamily="34" charset="-122"/>
                          <a:ea typeface="微软雅黑" panose="020B0503020204020204" pitchFamily="34" charset="-122"/>
                        </a:rPr>
                        <a:t>10</a:t>
                      </a:r>
                      <a:r>
                        <a:rPr lang="zh-CN" sz="1600" kern="100" dirty="0">
                          <a:effectLst/>
                          <a:latin typeface="微软雅黑" panose="020B0503020204020204" pitchFamily="34" charset="-122"/>
                          <a:ea typeface="微软雅黑" panose="020B0503020204020204" pitchFamily="34" charset="-122"/>
                        </a:rPr>
                        <a:t>的节点</a:t>
                      </a:r>
                      <a:endParaRPr lang="zh-CN" sz="16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a:extLst>
              <a:ext uri="{FF2B5EF4-FFF2-40B4-BE49-F238E27FC236}">
                <a16:creationId xmlns:a16="http://schemas.microsoft.com/office/drawing/2014/main" id="{787AE2AE-79FE-41DF-AFCC-954DF54C54DA}"/>
              </a:ext>
            </a:extLst>
          </p:cNvPr>
          <p:cNvSpPr>
            <a:spLocks noGrp="1"/>
          </p:cNvSpPr>
          <p:nvPr>
            <p:ph idx="1"/>
          </p:nvPr>
        </p:nvSpPr>
        <p:spPr/>
        <p:txBody>
          <a:bodyPr/>
          <a:lstStyle/>
          <a:p>
            <a:pPr marL="0" indent="0">
              <a:buNone/>
            </a:pPr>
            <a:r>
              <a:rPr lang="en-US" altLang="zh-CN" dirty="0" err="1"/>
              <a:t>Xpath</a:t>
            </a:r>
            <a:r>
              <a:rPr lang="zh-CN" altLang="zh-CN" dirty="0"/>
              <a:t>中还提供功能函数进行模糊搜索，有时对象仅掌握了其部分特征，当需要模糊搜索该类对象时，可使用功能函数来实现，</a:t>
            </a:r>
            <a:r>
              <a:rPr lang="zh-CN" altLang="en-US" dirty="0"/>
              <a:t>具体函数如下</a:t>
            </a:r>
            <a:r>
              <a:rPr lang="zh-CN" altLang="zh-CN" dirty="0"/>
              <a:t>。</a:t>
            </a:r>
          </a:p>
          <a:p>
            <a:pPr marL="361950" indent="-361950"/>
            <a:endParaRPr lang="zh-CN" altLang="en-US" dirty="0"/>
          </a:p>
        </p:txBody>
      </p:sp>
      <p:sp>
        <p:nvSpPr>
          <p:cNvPr id="50179" name="标题 2">
            <a:extLst>
              <a:ext uri="{FF2B5EF4-FFF2-40B4-BE49-F238E27FC236}">
                <a16:creationId xmlns:a16="http://schemas.microsoft.com/office/drawing/2014/main" id="{F118364F-F113-4F04-8105-6D3796E615D3}"/>
              </a:ext>
            </a:extLst>
          </p:cNvPr>
          <p:cNvSpPr>
            <a:spLocks noGrp="1"/>
          </p:cNvSpPr>
          <p:nvPr>
            <p:ph type="title"/>
          </p:nvPr>
        </p:nvSpPr>
        <p:spPr/>
        <p:txBody>
          <a:bodyPr/>
          <a:lstStyle/>
          <a:p>
            <a:r>
              <a:rPr lang="zh-CN" altLang="zh-CN"/>
              <a:t>使用</a:t>
            </a:r>
            <a:r>
              <a:rPr lang="en-US" altLang="zh-CN"/>
              <a:t>Xpath</a:t>
            </a:r>
            <a:r>
              <a:rPr lang="zh-CN" altLang="zh-CN"/>
              <a:t>解析网页</a:t>
            </a:r>
            <a:endParaRPr lang="zh-CN" altLang="en-US"/>
          </a:p>
        </p:txBody>
      </p:sp>
      <p:sp>
        <p:nvSpPr>
          <p:cNvPr id="50180" name="内容占位符 3">
            <a:extLst>
              <a:ext uri="{FF2B5EF4-FFF2-40B4-BE49-F238E27FC236}">
                <a16:creationId xmlns:a16="http://schemas.microsoft.com/office/drawing/2014/main" id="{BDCBD1C9-DD28-4C1B-9629-8C6E5285A74F}"/>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zh-CN" sz="2000" b="1" dirty="0">
                <a:solidFill>
                  <a:schemeClr val="bg1"/>
                </a:solidFill>
                <a:latin typeface="微软雅黑" panose="020B0503020204020204" pitchFamily="34" charset="-122"/>
                <a:ea typeface="微软雅黑" panose="020B0503020204020204" pitchFamily="34" charset="-122"/>
              </a:rPr>
              <a:t>功能函数</a:t>
            </a:r>
          </a:p>
        </p:txBody>
      </p:sp>
      <p:graphicFrame>
        <p:nvGraphicFramePr>
          <p:cNvPr id="5" name="表格 4">
            <a:extLst>
              <a:ext uri="{FF2B5EF4-FFF2-40B4-BE49-F238E27FC236}">
                <a16:creationId xmlns:a16="http://schemas.microsoft.com/office/drawing/2014/main" id="{914EA916-E282-4AB2-83D5-BE1D55E99AB3}"/>
              </a:ext>
            </a:extLst>
          </p:cNvPr>
          <p:cNvGraphicFramePr>
            <a:graphicFrameLocks noGrp="1"/>
          </p:cNvGraphicFramePr>
          <p:nvPr>
            <p:extLst>
              <p:ext uri="{D42A27DB-BD31-4B8C-83A1-F6EECF244321}">
                <p14:modId xmlns:p14="http://schemas.microsoft.com/office/powerpoint/2010/main" val="1796233571"/>
              </p:ext>
            </p:extLst>
          </p:nvPr>
        </p:nvGraphicFramePr>
        <p:xfrm>
          <a:off x="423820" y="2861686"/>
          <a:ext cx="8485971" cy="3125151"/>
        </p:xfrm>
        <a:graphic>
          <a:graphicData uri="http://schemas.openxmlformats.org/drawingml/2006/table">
            <a:tbl>
              <a:tblPr firstRow="1" firstCol="1" bandRow="1">
                <a:tableStyleId>{5C22544A-7EE6-4342-B048-85BDC9FD1C3A}</a:tableStyleId>
              </a:tblPr>
              <a:tblGrid>
                <a:gridCol w="1286382">
                  <a:extLst>
                    <a:ext uri="{9D8B030D-6E8A-4147-A177-3AD203B41FA5}">
                      <a16:colId xmlns:a16="http://schemas.microsoft.com/office/drawing/2014/main" val="20000"/>
                    </a:ext>
                  </a:extLst>
                </a:gridCol>
                <a:gridCol w="4471214">
                  <a:extLst>
                    <a:ext uri="{9D8B030D-6E8A-4147-A177-3AD203B41FA5}">
                      <a16:colId xmlns:a16="http://schemas.microsoft.com/office/drawing/2014/main" val="20001"/>
                    </a:ext>
                  </a:extLst>
                </a:gridCol>
                <a:gridCol w="2728375">
                  <a:extLst>
                    <a:ext uri="{9D8B030D-6E8A-4147-A177-3AD203B41FA5}">
                      <a16:colId xmlns:a16="http://schemas.microsoft.com/office/drawing/2014/main" val="20002"/>
                    </a:ext>
                  </a:extLst>
                </a:gridCol>
              </a:tblGrid>
              <a:tr h="432117">
                <a:tc>
                  <a:txBody>
                    <a:bodyPr/>
                    <a:lstStyle/>
                    <a:p>
                      <a:pPr indent="127000"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功能函数</a:t>
                      </a:r>
                      <a:endParaRPr lang="zh-CN" sz="16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示例</a:t>
                      </a:r>
                      <a:endParaRPr lang="zh-CN" sz="16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ctr">
                        <a:lnSpc>
                          <a:spcPct val="150000"/>
                        </a:lnSpc>
                        <a:spcAft>
                          <a:spcPts val="0"/>
                        </a:spcAft>
                      </a:pPr>
                      <a:r>
                        <a:rPr lang="zh-CN" sz="1600" kern="100">
                          <a:effectLst/>
                          <a:latin typeface="微软雅黑" panose="020B0503020204020204" pitchFamily="34" charset="-122"/>
                          <a:ea typeface="微软雅黑" panose="020B0503020204020204" pitchFamily="34" charset="-122"/>
                        </a:rPr>
                        <a:t>说明</a:t>
                      </a:r>
                      <a:endParaRPr lang="zh-CN" sz="1600" kern="100">
                        <a:effectLst/>
                        <a:latin typeface="微软雅黑" panose="020B0503020204020204" pitchFamily="34" charset="-122"/>
                        <a:ea typeface="微软雅黑" panose="020B0503020204020204" pitchFamily="34" charset="-122"/>
                        <a:cs typeface="Times New Roman"/>
                      </a:endParaRPr>
                    </a:p>
                  </a:txBody>
                  <a:tcPr marL="31824" marR="31824" marT="0" marB="0" anchor="ctr"/>
                </a:tc>
                <a:extLst>
                  <a:ext uri="{0D108BD9-81ED-4DB2-BD59-A6C34878D82A}">
                    <a16:rowId xmlns:a16="http://schemas.microsoft.com/office/drawing/2014/main" val="10000"/>
                  </a:ext>
                </a:extLst>
              </a:tr>
              <a:tr h="432117">
                <a:tc>
                  <a:txBody>
                    <a:bodyPr/>
                    <a:lstStyle/>
                    <a:p>
                      <a:pPr indent="127000" algn="ctr">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starts-with</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//div[starts-with(@</a:t>
                      </a:r>
                      <a:r>
                        <a:rPr lang="en-US" sz="1600" kern="100" dirty="0" err="1">
                          <a:effectLst/>
                          <a:latin typeface="微软雅黑" panose="020B0503020204020204" pitchFamily="34" charset="-122"/>
                          <a:ea typeface="微软雅黑" panose="020B0503020204020204" pitchFamily="34" charset="-122"/>
                        </a:rPr>
                        <a:t>id,”co</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zh-CN" sz="1600" kern="100">
                          <a:effectLst/>
                          <a:latin typeface="微软雅黑" panose="020B0503020204020204" pitchFamily="34" charset="-122"/>
                          <a:ea typeface="微软雅黑" panose="020B0503020204020204" pitchFamily="34" charset="-122"/>
                        </a:rPr>
                        <a:t>选取</a:t>
                      </a:r>
                      <a:r>
                        <a:rPr lang="en-US" sz="1600" kern="100">
                          <a:effectLst/>
                          <a:latin typeface="微软雅黑" panose="020B0503020204020204" pitchFamily="34" charset="-122"/>
                          <a:ea typeface="微软雅黑" panose="020B0503020204020204" pitchFamily="34" charset="-122"/>
                        </a:rPr>
                        <a:t>id</a:t>
                      </a:r>
                      <a:r>
                        <a:rPr lang="zh-CN" sz="1600" kern="100">
                          <a:effectLst/>
                          <a:latin typeface="微软雅黑" panose="020B0503020204020204" pitchFamily="34" charset="-122"/>
                          <a:ea typeface="微软雅黑" panose="020B0503020204020204" pitchFamily="34" charset="-122"/>
                        </a:rPr>
                        <a:t>值以</a:t>
                      </a:r>
                      <a:r>
                        <a:rPr lang="en-US" sz="1600" kern="100">
                          <a:effectLst/>
                          <a:latin typeface="微软雅黑" panose="020B0503020204020204" pitchFamily="34" charset="-122"/>
                          <a:ea typeface="微软雅黑" panose="020B0503020204020204" pitchFamily="34" charset="-122"/>
                        </a:rPr>
                        <a:t>co</a:t>
                      </a:r>
                      <a:r>
                        <a:rPr lang="zh-CN" sz="1600" kern="100">
                          <a:effectLst/>
                          <a:latin typeface="微软雅黑" panose="020B0503020204020204" pitchFamily="34" charset="-122"/>
                          <a:ea typeface="微软雅黑" panose="020B0503020204020204" pitchFamily="34" charset="-122"/>
                        </a:rPr>
                        <a:t>开头的</a:t>
                      </a:r>
                      <a:r>
                        <a:rPr lang="en-US" sz="1600" kern="100">
                          <a:effectLst/>
                          <a:latin typeface="微软雅黑" panose="020B0503020204020204" pitchFamily="34" charset="-122"/>
                          <a:ea typeface="微软雅黑" panose="020B0503020204020204" pitchFamily="34" charset="-122"/>
                        </a:rPr>
                        <a:t>div</a:t>
                      </a:r>
                      <a:r>
                        <a:rPr lang="zh-CN" sz="1600" kern="100">
                          <a:effectLst/>
                          <a:latin typeface="微软雅黑" panose="020B0503020204020204" pitchFamily="34" charset="-122"/>
                          <a:ea typeface="微软雅黑" panose="020B0503020204020204" pitchFamily="34" charset="-122"/>
                        </a:rPr>
                        <a:t>节点</a:t>
                      </a:r>
                      <a:endParaRPr lang="zh-CN" sz="1600" kern="100">
                        <a:effectLst/>
                        <a:latin typeface="微软雅黑" panose="020B0503020204020204" pitchFamily="34" charset="-122"/>
                        <a:ea typeface="微软雅黑" panose="020B0503020204020204" pitchFamily="34" charset="-122"/>
                        <a:cs typeface="Times New Roman"/>
                      </a:endParaRPr>
                    </a:p>
                  </a:txBody>
                  <a:tcPr marL="31824" marR="31824" marT="0" marB="0" anchor="ctr"/>
                </a:tc>
                <a:extLst>
                  <a:ext uri="{0D108BD9-81ED-4DB2-BD59-A6C34878D82A}">
                    <a16:rowId xmlns:a16="http://schemas.microsoft.com/office/drawing/2014/main" val="10001"/>
                  </a:ext>
                </a:extLst>
              </a:tr>
              <a:tr h="432117">
                <a:tc>
                  <a:txBody>
                    <a:bodyPr/>
                    <a:lstStyle/>
                    <a:p>
                      <a:pPr indent="127000" algn="ctr">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contains</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//div[contains(@</a:t>
                      </a:r>
                      <a:r>
                        <a:rPr lang="en-US" sz="1600" kern="100" dirty="0" err="1">
                          <a:effectLst/>
                          <a:latin typeface="微软雅黑" panose="020B0503020204020204" pitchFamily="34" charset="-122"/>
                          <a:ea typeface="微软雅黑" panose="020B0503020204020204" pitchFamily="34" charset="-122"/>
                        </a:rPr>
                        <a:t>id,”co</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zh-CN" sz="1600" kern="100">
                          <a:effectLst/>
                          <a:latin typeface="微软雅黑" panose="020B0503020204020204" pitchFamily="34" charset="-122"/>
                          <a:ea typeface="微软雅黑" panose="020B0503020204020204" pitchFamily="34" charset="-122"/>
                        </a:rPr>
                        <a:t>选取</a:t>
                      </a:r>
                      <a:r>
                        <a:rPr lang="en-US" sz="1600" kern="100">
                          <a:effectLst/>
                          <a:latin typeface="微软雅黑" panose="020B0503020204020204" pitchFamily="34" charset="-122"/>
                          <a:ea typeface="微软雅黑" panose="020B0503020204020204" pitchFamily="34" charset="-122"/>
                        </a:rPr>
                        <a:t>id</a:t>
                      </a:r>
                      <a:r>
                        <a:rPr lang="zh-CN" sz="1600" kern="100">
                          <a:effectLst/>
                          <a:latin typeface="微软雅黑" panose="020B0503020204020204" pitchFamily="34" charset="-122"/>
                          <a:ea typeface="微软雅黑" panose="020B0503020204020204" pitchFamily="34" charset="-122"/>
                        </a:rPr>
                        <a:t>值包含</a:t>
                      </a:r>
                      <a:r>
                        <a:rPr lang="en-US" sz="1600" kern="100">
                          <a:effectLst/>
                          <a:latin typeface="微软雅黑" panose="020B0503020204020204" pitchFamily="34" charset="-122"/>
                          <a:ea typeface="微软雅黑" panose="020B0503020204020204" pitchFamily="34" charset="-122"/>
                        </a:rPr>
                        <a:t>co</a:t>
                      </a:r>
                      <a:r>
                        <a:rPr lang="zh-CN" sz="1600" kern="100">
                          <a:effectLst/>
                          <a:latin typeface="微软雅黑" panose="020B0503020204020204" pitchFamily="34" charset="-122"/>
                          <a:ea typeface="微软雅黑" panose="020B0503020204020204" pitchFamily="34" charset="-122"/>
                        </a:rPr>
                        <a:t>的</a:t>
                      </a:r>
                      <a:r>
                        <a:rPr lang="en-US" sz="1600" kern="100">
                          <a:effectLst/>
                          <a:latin typeface="微软雅黑" panose="020B0503020204020204" pitchFamily="34" charset="-122"/>
                          <a:ea typeface="微软雅黑" panose="020B0503020204020204" pitchFamily="34" charset="-122"/>
                        </a:rPr>
                        <a:t>div</a:t>
                      </a:r>
                      <a:r>
                        <a:rPr lang="zh-CN" sz="1600" kern="100">
                          <a:effectLst/>
                          <a:latin typeface="微软雅黑" panose="020B0503020204020204" pitchFamily="34" charset="-122"/>
                          <a:ea typeface="微软雅黑" panose="020B0503020204020204" pitchFamily="34" charset="-122"/>
                        </a:rPr>
                        <a:t>节点</a:t>
                      </a:r>
                      <a:endParaRPr lang="zh-CN" sz="1600" kern="100">
                        <a:effectLst/>
                        <a:latin typeface="微软雅黑" panose="020B0503020204020204" pitchFamily="34" charset="-122"/>
                        <a:ea typeface="微软雅黑" panose="020B0503020204020204" pitchFamily="34" charset="-122"/>
                        <a:cs typeface="Times New Roman"/>
                      </a:endParaRPr>
                    </a:p>
                  </a:txBody>
                  <a:tcPr marL="31824" marR="31824" marT="0" marB="0" anchor="ctr"/>
                </a:tc>
                <a:extLst>
                  <a:ext uri="{0D108BD9-81ED-4DB2-BD59-A6C34878D82A}">
                    <a16:rowId xmlns:a16="http://schemas.microsoft.com/office/drawing/2014/main" val="10002"/>
                  </a:ext>
                </a:extLst>
              </a:tr>
              <a:tr h="432117">
                <a:tc>
                  <a:txBody>
                    <a:bodyPr/>
                    <a:lstStyle/>
                    <a:p>
                      <a:pPr indent="127000" algn="ctr">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and</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//div[contains(@</a:t>
                      </a:r>
                      <a:r>
                        <a:rPr lang="en-US" sz="1600" kern="100" dirty="0" err="1">
                          <a:effectLst/>
                          <a:latin typeface="微软雅黑" panose="020B0503020204020204" pitchFamily="34" charset="-122"/>
                          <a:ea typeface="微软雅黑" panose="020B0503020204020204" pitchFamily="34" charset="-122"/>
                        </a:rPr>
                        <a:t>id,”co</a:t>
                      </a:r>
                      <a:r>
                        <a:rPr lang="en-US" sz="1600" kern="100" dirty="0">
                          <a:effectLst/>
                          <a:latin typeface="微软雅黑" panose="020B0503020204020204" pitchFamily="34" charset="-122"/>
                          <a:ea typeface="微软雅黑" panose="020B0503020204020204" pitchFamily="34" charset="-122"/>
                        </a:rPr>
                        <a:t>”)</a:t>
                      </a:r>
                      <a:r>
                        <a:rPr lang="en-US" sz="1600" kern="100" dirty="0" err="1">
                          <a:effectLst/>
                          <a:latin typeface="微软雅黑" panose="020B0503020204020204" pitchFamily="34" charset="-122"/>
                          <a:ea typeface="微软雅黑" panose="020B0503020204020204" pitchFamily="34" charset="-122"/>
                        </a:rPr>
                        <a:t>andcontains</a:t>
                      </a:r>
                      <a:r>
                        <a:rPr lang="en-US" sz="1600" kern="100" dirty="0">
                          <a:effectLst/>
                          <a:latin typeface="微软雅黑" panose="020B0503020204020204" pitchFamily="34" charset="-122"/>
                          <a:ea typeface="微软雅黑" panose="020B0503020204020204" pitchFamily="34" charset="-122"/>
                        </a:rPr>
                        <a:t>(@id,”</a:t>
                      </a:r>
                      <a:r>
                        <a:rPr lang="en-US" sz="1600" kern="100" dirty="0" err="1">
                          <a:effectLst/>
                          <a:latin typeface="微软雅黑" panose="020B0503020204020204" pitchFamily="34" charset="-122"/>
                          <a:ea typeface="微软雅黑" panose="020B0503020204020204" pitchFamily="34" charset="-122"/>
                        </a:rPr>
                        <a:t>en</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选取</a:t>
                      </a:r>
                      <a:r>
                        <a:rPr lang="en-US" sz="1600" kern="100" dirty="0">
                          <a:effectLst/>
                          <a:latin typeface="微软雅黑" panose="020B0503020204020204" pitchFamily="34" charset="-122"/>
                          <a:ea typeface="微软雅黑" panose="020B0503020204020204" pitchFamily="34" charset="-122"/>
                        </a:rPr>
                        <a:t>id</a:t>
                      </a:r>
                      <a:r>
                        <a:rPr lang="zh-CN" sz="1600" kern="100" dirty="0">
                          <a:effectLst/>
                          <a:latin typeface="微软雅黑" panose="020B0503020204020204" pitchFamily="34" charset="-122"/>
                          <a:ea typeface="微软雅黑" panose="020B0503020204020204" pitchFamily="34" charset="-122"/>
                        </a:rPr>
                        <a:t>值包含</a:t>
                      </a:r>
                      <a:r>
                        <a:rPr lang="en-US" sz="1600" kern="100" dirty="0">
                          <a:effectLst/>
                          <a:latin typeface="微软雅黑" panose="020B0503020204020204" pitchFamily="34" charset="-122"/>
                          <a:ea typeface="微软雅黑" panose="020B0503020204020204" pitchFamily="34" charset="-122"/>
                        </a:rPr>
                        <a:t>co</a:t>
                      </a:r>
                      <a:r>
                        <a:rPr lang="zh-CN" sz="1600" kern="100" dirty="0">
                          <a:effectLst/>
                          <a:latin typeface="微软雅黑" panose="020B0503020204020204" pitchFamily="34" charset="-122"/>
                          <a:ea typeface="微软雅黑" panose="020B0503020204020204" pitchFamily="34" charset="-122"/>
                        </a:rPr>
                        <a:t>和</a:t>
                      </a:r>
                      <a:r>
                        <a:rPr lang="en-US" sz="1600" kern="100" dirty="0" err="1">
                          <a:effectLst/>
                          <a:latin typeface="微软雅黑" panose="020B0503020204020204" pitchFamily="34" charset="-122"/>
                          <a:ea typeface="微软雅黑" panose="020B0503020204020204" pitchFamily="34" charset="-122"/>
                        </a:rPr>
                        <a:t>en</a:t>
                      </a:r>
                      <a:r>
                        <a:rPr lang="zh-CN" sz="1600" kern="100" dirty="0">
                          <a:effectLst/>
                          <a:latin typeface="微软雅黑" panose="020B0503020204020204" pitchFamily="34" charset="-122"/>
                          <a:ea typeface="微软雅黑" panose="020B0503020204020204" pitchFamily="34" charset="-122"/>
                        </a:rPr>
                        <a:t>的</a:t>
                      </a:r>
                      <a:r>
                        <a:rPr lang="en-US" sz="1600" kern="100" dirty="0">
                          <a:effectLst/>
                          <a:latin typeface="微软雅黑" panose="020B0503020204020204" pitchFamily="34" charset="-122"/>
                          <a:ea typeface="微软雅黑" panose="020B0503020204020204" pitchFamily="34" charset="-122"/>
                        </a:rPr>
                        <a:t>div</a:t>
                      </a:r>
                      <a:r>
                        <a:rPr lang="zh-CN" sz="1600" kern="100" dirty="0">
                          <a:effectLst/>
                          <a:latin typeface="微软雅黑" panose="020B0503020204020204" pitchFamily="34" charset="-122"/>
                          <a:ea typeface="微软雅黑" panose="020B0503020204020204" pitchFamily="34" charset="-122"/>
                        </a:rPr>
                        <a:t>节点</a:t>
                      </a:r>
                      <a:endParaRPr lang="zh-CN" sz="16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extLst>
                  <a:ext uri="{0D108BD9-81ED-4DB2-BD59-A6C34878D82A}">
                    <a16:rowId xmlns:a16="http://schemas.microsoft.com/office/drawing/2014/main" val="10003"/>
                  </a:ext>
                </a:extLst>
              </a:tr>
              <a:tr h="432117">
                <a:tc>
                  <a:txBody>
                    <a:bodyPr/>
                    <a:lstStyle/>
                    <a:p>
                      <a:pPr indent="127000" algn="ctr">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text()</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//li[contains(text(),”first”)]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选取节点文本包含</a:t>
                      </a:r>
                      <a:r>
                        <a:rPr lang="en-US" sz="1600" kern="100" dirty="0">
                          <a:effectLst/>
                          <a:latin typeface="微软雅黑" panose="020B0503020204020204" pitchFamily="34" charset="-122"/>
                          <a:ea typeface="微软雅黑" panose="020B0503020204020204" pitchFamily="34" charset="-122"/>
                        </a:rPr>
                        <a:t>first</a:t>
                      </a:r>
                      <a:r>
                        <a:rPr lang="zh-CN" sz="1600" kern="100" dirty="0">
                          <a:effectLst/>
                          <a:latin typeface="微软雅黑" panose="020B0503020204020204" pitchFamily="34" charset="-122"/>
                          <a:ea typeface="微软雅黑" panose="020B0503020204020204" pitchFamily="34" charset="-122"/>
                        </a:rPr>
                        <a:t>的</a:t>
                      </a:r>
                      <a:r>
                        <a:rPr lang="en-US" sz="1600" kern="100" dirty="0">
                          <a:effectLst/>
                          <a:latin typeface="微软雅黑" panose="020B0503020204020204" pitchFamily="34" charset="-122"/>
                          <a:ea typeface="微软雅黑" panose="020B0503020204020204" pitchFamily="34" charset="-122"/>
                        </a:rPr>
                        <a:t>div</a:t>
                      </a:r>
                      <a:r>
                        <a:rPr lang="zh-CN" sz="1600" kern="100" dirty="0">
                          <a:effectLst/>
                          <a:latin typeface="微软雅黑" panose="020B0503020204020204" pitchFamily="34" charset="-122"/>
                          <a:ea typeface="微软雅黑" panose="020B0503020204020204" pitchFamily="34" charset="-122"/>
                        </a:rPr>
                        <a:t>节点</a:t>
                      </a:r>
                      <a:endParaRPr lang="zh-CN" sz="16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a:extLst>
              <a:ext uri="{FF2B5EF4-FFF2-40B4-BE49-F238E27FC236}">
                <a16:creationId xmlns:a16="http://schemas.microsoft.com/office/drawing/2014/main" id="{E462D8F9-B1B9-4B44-8AA7-49EFC7242209}"/>
              </a:ext>
            </a:extLst>
          </p:cNvPr>
          <p:cNvSpPr>
            <a:spLocks noGrp="1"/>
          </p:cNvSpPr>
          <p:nvPr>
            <p:ph idx="1"/>
          </p:nvPr>
        </p:nvSpPr>
        <p:spPr/>
        <p:txBody>
          <a:bodyPr/>
          <a:lstStyle/>
          <a:p>
            <a:pPr marL="361950" indent="-361950"/>
            <a:r>
              <a:rPr lang="zh-CN" altLang="zh-CN" dirty="0"/>
              <a:t>使用</a:t>
            </a:r>
            <a:r>
              <a:rPr lang="en-US" altLang="zh-CN" dirty="0"/>
              <a:t>text</a:t>
            </a:r>
            <a:r>
              <a:rPr lang="zh-CN" altLang="zh-CN" dirty="0"/>
              <a:t>方法可以提取某个单独子节点下的文本，若想提取出定位到的子节点及其子孙节点下的全部文本，则需要使用</a:t>
            </a:r>
            <a:r>
              <a:rPr lang="en-US" altLang="zh-CN" dirty="0"/>
              <a:t>string</a:t>
            </a:r>
            <a:r>
              <a:rPr lang="zh-CN" altLang="zh-CN" dirty="0"/>
              <a:t>方法实现。</a:t>
            </a:r>
          </a:p>
          <a:p>
            <a:pPr marL="361950" indent="-361950"/>
            <a:r>
              <a:rPr lang="zh-CN" altLang="zh-CN" dirty="0"/>
              <a:t>使用</a:t>
            </a:r>
            <a:r>
              <a:rPr lang="en-US" altLang="zh-CN" dirty="0"/>
              <a:t>HTML</a:t>
            </a:r>
            <a:r>
              <a:rPr lang="zh-CN" altLang="zh-CN" dirty="0"/>
              <a:t>类将其初始化通过</a:t>
            </a:r>
            <a:r>
              <a:rPr lang="en-US" altLang="zh-CN" dirty="0"/>
              <a:t>requests</a:t>
            </a:r>
            <a:r>
              <a:rPr lang="zh-CN" altLang="zh-CN" dirty="0"/>
              <a:t>库获取的网页，之后使用谓语定位</a:t>
            </a:r>
            <a:r>
              <a:rPr lang="en-US" altLang="zh-CN" dirty="0"/>
              <a:t>id</a:t>
            </a:r>
            <a:r>
              <a:rPr lang="zh-CN" altLang="zh-CN" dirty="0"/>
              <a:t>值以</a:t>
            </a:r>
            <a:r>
              <a:rPr lang="en-US" altLang="zh-CN" dirty="0"/>
              <a:t>me</a:t>
            </a:r>
            <a:r>
              <a:rPr lang="zh-CN" altLang="zh-CN" dirty="0"/>
              <a:t>开头的</a:t>
            </a:r>
            <a:r>
              <a:rPr lang="en-US" altLang="zh-CN" dirty="0"/>
              <a:t>ul</a:t>
            </a:r>
            <a:r>
              <a:rPr lang="zh-CN" altLang="zh-CN" dirty="0"/>
              <a:t>节点，并使用</a:t>
            </a:r>
            <a:r>
              <a:rPr lang="en-US" altLang="zh-CN" dirty="0"/>
              <a:t>text</a:t>
            </a:r>
            <a:r>
              <a:rPr lang="zh-CN" altLang="zh-CN" dirty="0"/>
              <a:t>方法获取其所有子孙节点</a:t>
            </a:r>
            <a:r>
              <a:rPr lang="en-US" altLang="zh-CN" dirty="0"/>
              <a:t>a</a:t>
            </a:r>
            <a:r>
              <a:rPr lang="zh-CN" altLang="zh-CN" dirty="0"/>
              <a:t>内的文本内容，使用</a:t>
            </a:r>
            <a:r>
              <a:rPr lang="en-US" altLang="zh-CN" dirty="0"/>
              <a:t>@</a:t>
            </a:r>
            <a:r>
              <a:rPr lang="zh-CN" altLang="zh-CN" dirty="0"/>
              <a:t>选取</a:t>
            </a:r>
            <a:r>
              <a:rPr lang="en-US" altLang="zh-CN" dirty="0" err="1"/>
              <a:t>href</a:t>
            </a:r>
            <a:r>
              <a:rPr lang="zh-CN" altLang="zh-CN" dirty="0"/>
              <a:t>属性从而实现提取所有子孙节点</a:t>
            </a:r>
            <a:r>
              <a:rPr lang="en-US" altLang="zh-CN" dirty="0"/>
              <a:t>a</a:t>
            </a:r>
            <a:r>
              <a:rPr lang="zh-CN" altLang="zh-CN" dirty="0"/>
              <a:t>内的链接，最后使用</a:t>
            </a:r>
            <a:r>
              <a:rPr lang="en-US" altLang="zh-CN" dirty="0"/>
              <a:t>string</a:t>
            </a:r>
            <a:r>
              <a:rPr lang="zh-CN" altLang="zh-CN" dirty="0"/>
              <a:t>方法直接获取</a:t>
            </a:r>
            <a:r>
              <a:rPr lang="en-US" altLang="zh-CN" dirty="0"/>
              <a:t>ul</a:t>
            </a:r>
            <a:r>
              <a:rPr lang="zh-CN" altLang="zh-CN" dirty="0"/>
              <a:t>节点及其子孙节点中的所有文本内容</a:t>
            </a:r>
            <a:r>
              <a:rPr lang="zh-CN" altLang="en-US" dirty="0"/>
              <a:t>。</a:t>
            </a:r>
          </a:p>
        </p:txBody>
      </p:sp>
      <p:sp>
        <p:nvSpPr>
          <p:cNvPr id="51203" name="标题 2">
            <a:extLst>
              <a:ext uri="{FF2B5EF4-FFF2-40B4-BE49-F238E27FC236}">
                <a16:creationId xmlns:a16="http://schemas.microsoft.com/office/drawing/2014/main" id="{E7787464-731C-450F-BA03-C65115D01479}"/>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Xpath</a:t>
            </a:r>
            <a:r>
              <a:rPr lang="zh-CN" altLang="zh-CN">
                <a:latin typeface="微软雅黑" panose="020B0503020204020204" pitchFamily="34" charset="-122"/>
              </a:rPr>
              <a:t>解析网页</a:t>
            </a:r>
            <a:endParaRPr lang="zh-CN" altLang="en-US">
              <a:latin typeface="微软雅黑" panose="020B0503020204020204" pitchFamily="34" charset="-122"/>
            </a:endParaRPr>
          </a:p>
        </p:txBody>
      </p:sp>
      <p:sp>
        <p:nvSpPr>
          <p:cNvPr id="51204" name="内容占位符 3">
            <a:extLst>
              <a:ext uri="{FF2B5EF4-FFF2-40B4-BE49-F238E27FC236}">
                <a16:creationId xmlns:a16="http://schemas.microsoft.com/office/drawing/2014/main" id="{6FCAA57A-CE08-4DDF-97E6-3CFC37ABEC89}"/>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4. </a:t>
            </a:r>
            <a:r>
              <a:rPr lang="zh-CN" altLang="zh-CN" sz="2000" b="1">
                <a:solidFill>
                  <a:schemeClr val="bg1"/>
                </a:solidFill>
                <a:latin typeface="微软雅黑" panose="020B0503020204020204" pitchFamily="34" charset="-122"/>
                <a:ea typeface="微软雅黑" panose="020B0503020204020204" pitchFamily="34" charset="-122"/>
              </a:rPr>
              <a:t>提取</a:t>
            </a:r>
            <a:r>
              <a:rPr lang="en-US" altLang="zh-CN" sz="2000" b="1">
                <a:solidFill>
                  <a:schemeClr val="bg1"/>
                </a:solidFill>
                <a:latin typeface="微软雅黑" panose="020B0503020204020204" pitchFamily="34" charset="-122"/>
                <a:ea typeface="微软雅黑" panose="020B0503020204020204" pitchFamily="34" charset="-122"/>
              </a:rPr>
              <a:t>header</a:t>
            </a:r>
            <a:r>
              <a:rPr lang="zh-CN" altLang="zh-CN" sz="2000" b="1">
                <a:solidFill>
                  <a:schemeClr val="bg1"/>
                </a:solidFill>
                <a:latin typeface="微软雅黑" panose="020B0503020204020204" pitchFamily="34" charset="-122"/>
                <a:ea typeface="微软雅黑" panose="020B0503020204020204" pitchFamily="34" charset="-122"/>
              </a:rPr>
              <a:t>节点下全部标题文本及对应链接</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6A3C0F1C-0BC9-4774-8456-A522A4D1558E}"/>
              </a:ext>
            </a:extLst>
          </p:cNvPr>
          <p:cNvSpPr>
            <a:spLocks noGrp="1"/>
          </p:cNvSpPr>
          <p:nvPr>
            <p:ph idx="1"/>
          </p:nvPr>
        </p:nvSpPr>
        <p:spPr/>
        <p:txBody>
          <a:bodyPr/>
          <a:lstStyle/>
          <a:p>
            <a:pPr marL="361950" indent="-361950"/>
            <a:r>
              <a:rPr lang="en-US" altLang="zh-CN" dirty="0"/>
              <a:t>Selenium </a:t>
            </a:r>
            <a:r>
              <a:rPr lang="en-US" altLang="zh-CN" dirty="0" err="1"/>
              <a:t>Webdriver</a:t>
            </a:r>
            <a:r>
              <a:rPr lang="zh-CN" altLang="zh-CN" dirty="0"/>
              <a:t>提供两种类型的等待</a:t>
            </a:r>
            <a:r>
              <a:rPr lang="en-US" altLang="zh-CN" dirty="0"/>
              <a:t>——</a:t>
            </a:r>
            <a:r>
              <a:rPr lang="zh-CN" altLang="zh-CN" dirty="0"/>
              <a:t>隐式和显式。显式的等待使网络驱动程序在继续执行之前等待某个条件的发生。隐式的等待使</a:t>
            </a:r>
            <a:r>
              <a:rPr lang="en-US" altLang="zh-CN" dirty="0"/>
              <a:t>WebDriver</a:t>
            </a:r>
            <a:r>
              <a:rPr lang="zh-CN" altLang="zh-CN" dirty="0"/>
              <a:t>在尝试定位一个元素时，在一定的时间内轮询</a:t>
            </a:r>
            <a:r>
              <a:rPr lang="en-US" altLang="zh-CN" dirty="0"/>
              <a:t>DOM</a:t>
            </a:r>
            <a:r>
              <a:rPr lang="zh-CN" altLang="zh-CN" dirty="0"/>
              <a:t>。</a:t>
            </a:r>
            <a:endParaRPr lang="en-US" altLang="zh-CN" dirty="0"/>
          </a:p>
          <a:p>
            <a:pPr marL="361950" indent="-361950"/>
            <a:r>
              <a:rPr lang="zh-CN" altLang="zh-CN" dirty="0"/>
              <a:t>本节主要介绍显示等待。显式等待是指定某个条件，然后设置最长等待时间。如果在这个时间还没有找到元素，那么便会抛出异常。</a:t>
            </a:r>
          </a:p>
          <a:p>
            <a:pPr marL="361950" indent="-361950"/>
            <a:r>
              <a:rPr lang="en-US" altLang="zh-CN" dirty="0" err="1"/>
              <a:t>WebDriverWait</a:t>
            </a:r>
            <a:r>
              <a:rPr lang="zh-CN" altLang="zh-CN" dirty="0"/>
              <a:t>函数是默认每</a:t>
            </a:r>
            <a:r>
              <a:rPr lang="en-US" altLang="zh-CN" dirty="0"/>
              <a:t>500</a:t>
            </a:r>
            <a:r>
              <a:rPr lang="zh-CN" altLang="zh-CN" dirty="0"/>
              <a:t>毫秒调用一次</a:t>
            </a:r>
            <a:r>
              <a:rPr lang="en-US" altLang="zh-CN" dirty="0" err="1"/>
              <a:t>ExpectedCondition</a:t>
            </a:r>
            <a:r>
              <a:rPr lang="zh-CN" altLang="zh-CN" dirty="0"/>
              <a:t>，直到成功返回。</a:t>
            </a:r>
            <a:r>
              <a:rPr lang="en-US" altLang="zh-CN" dirty="0" err="1"/>
              <a:t>ExpectedCondition</a:t>
            </a:r>
            <a:r>
              <a:rPr lang="zh-CN" altLang="zh-CN" dirty="0"/>
              <a:t>的成功返回类型是布尔值，对于所有其他</a:t>
            </a:r>
            <a:r>
              <a:rPr lang="en-US" altLang="zh-CN" dirty="0" err="1"/>
              <a:t>ExpectedCondition</a:t>
            </a:r>
            <a:r>
              <a:rPr lang="zh-CN" altLang="zh-CN" dirty="0"/>
              <a:t>类型，则返回</a:t>
            </a:r>
            <a:r>
              <a:rPr lang="en-US" altLang="zh-CN" dirty="0"/>
              <a:t>True</a:t>
            </a:r>
            <a:r>
              <a:rPr lang="zh-CN" altLang="zh-CN" dirty="0"/>
              <a:t>或非</a:t>
            </a:r>
            <a:r>
              <a:rPr lang="en-US" altLang="zh-CN" dirty="0"/>
              <a:t>Null</a:t>
            </a:r>
            <a:r>
              <a:rPr lang="zh-CN" altLang="zh-CN" dirty="0"/>
              <a:t>返回值。如果在</a:t>
            </a:r>
            <a:r>
              <a:rPr lang="en-US" altLang="zh-CN" dirty="0"/>
              <a:t>10</a:t>
            </a:r>
            <a:r>
              <a:rPr lang="zh-CN" altLang="zh-CN" dirty="0"/>
              <a:t>秒内不能发现元素返回，就会在抛出</a:t>
            </a:r>
            <a:r>
              <a:rPr lang="en-US" altLang="zh-CN" dirty="0" err="1"/>
              <a:t>TimeoutException</a:t>
            </a:r>
            <a:r>
              <a:rPr lang="zh-CN" altLang="zh-CN" dirty="0"/>
              <a:t>异常。</a:t>
            </a:r>
          </a:p>
          <a:p>
            <a:pPr marL="361950" indent="-361950"/>
            <a:r>
              <a:rPr lang="en-US" altLang="zh-CN" dirty="0" err="1"/>
              <a:t>WebDriverWait</a:t>
            </a:r>
            <a:r>
              <a:rPr lang="zh-CN" altLang="zh-CN" dirty="0"/>
              <a:t>的语法使用格式如下。</a:t>
            </a:r>
          </a:p>
        </p:txBody>
      </p:sp>
      <p:sp>
        <p:nvSpPr>
          <p:cNvPr id="23555" name="标题 2">
            <a:extLst>
              <a:ext uri="{FF2B5EF4-FFF2-40B4-BE49-F238E27FC236}">
                <a16:creationId xmlns:a16="http://schemas.microsoft.com/office/drawing/2014/main" id="{5DE3FA5D-C929-49EB-878F-087A259CCF7A}"/>
              </a:ext>
            </a:extLst>
          </p:cNvPr>
          <p:cNvSpPr>
            <a:spLocks noGrp="1"/>
          </p:cNvSpPr>
          <p:nvPr>
            <p:ph type="title"/>
          </p:nvPr>
        </p:nvSpPr>
        <p:spPr/>
        <p:txBody>
          <a:bodyPr/>
          <a:lstStyle/>
          <a:p>
            <a:pPr marL="342900" indent="-342900"/>
            <a:r>
              <a:rPr lang="zh-CN" altLang="zh-CN">
                <a:latin typeface="Calibri" panose="020F0502020204030204" pitchFamily="34" charset="0"/>
              </a:rPr>
              <a:t>页面等待</a:t>
            </a:r>
          </a:p>
        </p:txBody>
      </p:sp>
      <p:sp>
        <p:nvSpPr>
          <p:cNvPr id="23556" name="TextBox 5">
            <a:extLst>
              <a:ext uri="{FF2B5EF4-FFF2-40B4-BE49-F238E27FC236}">
                <a16:creationId xmlns:a16="http://schemas.microsoft.com/office/drawing/2014/main" id="{D2DDBBEB-E6DA-4F20-9417-14EF1890449C}"/>
              </a:ext>
            </a:extLst>
          </p:cNvPr>
          <p:cNvSpPr txBox="1">
            <a:spLocks noChangeArrowheads="1"/>
          </p:cNvSpPr>
          <p:nvPr/>
        </p:nvSpPr>
        <p:spPr bwMode="auto">
          <a:xfrm>
            <a:off x="423822" y="4925772"/>
            <a:ext cx="9774237"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WebDriverWait</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(driver, </a:t>
            </a:r>
            <a:r>
              <a:rPr lang="zh-CN"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等待时间</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1685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D9D94348-FACE-461E-B211-0F3066337970}"/>
              </a:ext>
            </a:extLst>
          </p:cNvPr>
          <p:cNvGraphicFramePr>
            <a:graphicFrameLocks noGrp="1"/>
          </p:cNvGraphicFramePr>
          <p:nvPr>
            <p:ph idx="1"/>
            <p:extLst>
              <p:ext uri="{D42A27DB-BD31-4B8C-83A1-F6EECF244321}">
                <p14:modId xmlns:p14="http://schemas.microsoft.com/office/powerpoint/2010/main" val="2176496719"/>
              </p:ext>
            </p:extLst>
          </p:nvPr>
        </p:nvGraphicFramePr>
        <p:xfrm>
          <a:off x="254877" y="1286760"/>
          <a:ext cx="9093169" cy="4653768"/>
        </p:xfrm>
        <a:graphic>
          <a:graphicData uri="http://schemas.openxmlformats.org/drawingml/2006/table">
            <a:tbl>
              <a:tblPr firstRow="1" bandRow="1">
                <a:tableStyleId>{5C22544A-7EE6-4342-B048-85BDC9FD1C3A}</a:tableStyleId>
              </a:tblPr>
              <a:tblGrid>
                <a:gridCol w="4251006">
                  <a:extLst>
                    <a:ext uri="{9D8B030D-6E8A-4147-A177-3AD203B41FA5}">
                      <a16:colId xmlns:a16="http://schemas.microsoft.com/office/drawing/2014/main" val="20000"/>
                    </a:ext>
                  </a:extLst>
                </a:gridCol>
                <a:gridCol w="4842163">
                  <a:extLst>
                    <a:ext uri="{9D8B030D-6E8A-4147-A177-3AD203B41FA5}">
                      <a16:colId xmlns:a16="http://schemas.microsoft.com/office/drawing/2014/main" val="20001"/>
                    </a:ext>
                  </a:extLst>
                </a:gridCol>
              </a:tblGrid>
              <a:tr h="490086">
                <a:tc>
                  <a:txBody>
                    <a:bodyPr/>
                    <a:lstStyle/>
                    <a:p>
                      <a:pPr indent="127000" algn="ctr">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方法</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tc>
                <a:tc>
                  <a:txBody>
                    <a:bodyPr/>
                    <a:lstStyle/>
                    <a:p>
                      <a:pPr indent="127000" algn="ctr">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作用</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tc>
                <a:extLst>
                  <a:ext uri="{0D108BD9-81ED-4DB2-BD59-A6C34878D82A}">
                    <a16:rowId xmlns:a16="http://schemas.microsoft.com/office/drawing/2014/main" val="10000"/>
                  </a:ext>
                </a:extLst>
              </a:tr>
              <a:tr h="543205">
                <a:tc>
                  <a:txBody>
                    <a:bodyPr/>
                    <a:lstStyle/>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frame_to_be_available_and_switch_to_it</a:t>
                      </a:r>
                      <a:r>
                        <a:rPr lang="en-US" sz="1400" kern="100" dirty="0">
                          <a:effectLst/>
                          <a:latin typeface="微软雅黑" panose="020B0503020204020204" pitchFamily="34" charset="-122"/>
                          <a:ea typeface="微软雅黑" panose="020B0503020204020204" pitchFamily="34" charset="-122"/>
                        </a:rPr>
                        <a:t> frame</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加载并切换</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extLst>
                  <a:ext uri="{0D108BD9-81ED-4DB2-BD59-A6C34878D82A}">
                    <a16:rowId xmlns:a16="http://schemas.microsoft.com/office/drawing/2014/main" val="10001"/>
                  </a:ext>
                </a:extLst>
              </a:tr>
              <a:tr h="378859">
                <a:tc>
                  <a:txBody>
                    <a:bodyPr/>
                    <a:lstStyle/>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invisibility_of_element_located</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元素不可见</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extLst>
                  <a:ext uri="{0D108BD9-81ED-4DB2-BD59-A6C34878D82A}">
                    <a16:rowId xmlns:a16="http://schemas.microsoft.com/office/drawing/2014/main" val="10002"/>
                  </a:ext>
                </a:extLst>
              </a:tr>
              <a:tr h="433211">
                <a:tc>
                  <a:txBody>
                    <a:bodyPr/>
                    <a:lstStyle/>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element_to_be_clickable</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元素可点击</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extLst>
                  <a:ext uri="{0D108BD9-81ED-4DB2-BD59-A6C34878D82A}">
                    <a16:rowId xmlns:a16="http://schemas.microsoft.com/office/drawing/2014/main" val="10003"/>
                  </a:ext>
                </a:extLst>
              </a:tr>
              <a:tr h="381435">
                <a:tc>
                  <a:txBody>
                    <a:bodyPr/>
                    <a:lstStyle/>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staleness_of</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判断一个元素是否仍在</a:t>
                      </a:r>
                      <a:r>
                        <a:rPr lang="en-US" sz="1400" kern="100" dirty="0">
                          <a:effectLst/>
                          <a:latin typeface="微软雅黑" panose="020B0503020204020204" pitchFamily="34" charset="-122"/>
                          <a:ea typeface="微软雅黑" panose="020B0503020204020204" pitchFamily="34" charset="-122"/>
                        </a:rPr>
                        <a:t>DOM</a:t>
                      </a:r>
                      <a:r>
                        <a:rPr lang="zh-CN" sz="1400" kern="100" dirty="0">
                          <a:effectLst/>
                          <a:latin typeface="微软雅黑" panose="020B0503020204020204" pitchFamily="34" charset="-122"/>
                          <a:ea typeface="微软雅黑" panose="020B0503020204020204" pitchFamily="34" charset="-122"/>
                        </a:rPr>
                        <a:t>，可判断页面是否已经刷新</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extLst>
                  <a:ext uri="{0D108BD9-81ED-4DB2-BD59-A6C34878D82A}">
                    <a16:rowId xmlns:a16="http://schemas.microsoft.com/office/drawing/2014/main" val="10004"/>
                  </a:ext>
                </a:extLst>
              </a:tr>
              <a:tr h="453191">
                <a:tc>
                  <a:txBody>
                    <a:bodyPr/>
                    <a:lstStyle/>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element_to_be_selected</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元素可选择，传元素对象</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extLst>
                  <a:ext uri="{0D108BD9-81ED-4DB2-BD59-A6C34878D82A}">
                    <a16:rowId xmlns:a16="http://schemas.microsoft.com/office/drawing/2014/main" val="10005"/>
                  </a:ext>
                </a:extLst>
              </a:tr>
              <a:tr h="484985">
                <a:tc>
                  <a:txBody>
                    <a:bodyPr/>
                    <a:lstStyle/>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element_located_to_be_selected</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元素可选择，传入定位元组</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extLst>
                  <a:ext uri="{0D108BD9-81ED-4DB2-BD59-A6C34878D82A}">
                    <a16:rowId xmlns:a16="http://schemas.microsoft.com/office/drawing/2014/main" val="10006"/>
                  </a:ext>
                </a:extLst>
              </a:tr>
              <a:tr h="586496">
                <a:tc>
                  <a:txBody>
                    <a:bodyPr/>
                    <a:lstStyle/>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element_selection_state_to_be</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传入元素对象以及状态，相等返回</a:t>
                      </a:r>
                      <a:r>
                        <a:rPr lang="en-US" sz="1400" kern="100" dirty="0">
                          <a:effectLst/>
                          <a:latin typeface="微软雅黑" panose="020B0503020204020204" pitchFamily="34" charset="-122"/>
                          <a:ea typeface="微软雅黑" panose="020B0503020204020204" pitchFamily="34" charset="-122"/>
                        </a:rPr>
                        <a:t>True</a:t>
                      </a:r>
                      <a:r>
                        <a:rPr lang="zh-CN" sz="1400" kern="100" dirty="0">
                          <a:effectLst/>
                          <a:latin typeface="微软雅黑" panose="020B0503020204020204" pitchFamily="34" charset="-122"/>
                          <a:ea typeface="微软雅黑" panose="020B0503020204020204" pitchFamily="34" charset="-122"/>
                        </a:rPr>
                        <a:t>，否则返回</a:t>
                      </a:r>
                      <a:r>
                        <a:rPr lang="en-US" sz="1400" kern="100" dirty="0">
                          <a:effectLst/>
                          <a:latin typeface="微软雅黑" panose="020B0503020204020204" pitchFamily="34" charset="-122"/>
                          <a:ea typeface="微软雅黑" panose="020B0503020204020204" pitchFamily="34" charset="-122"/>
                        </a:rPr>
                        <a:t>False</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extLst>
                  <a:ext uri="{0D108BD9-81ED-4DB2-BD59-A6C34878D82A}">
                    <a16:rowId xmlns:a16="http://schemas.microsoft.com/office/drawing/2014/main" val="10007"/>
                  </a:ext>
                </a:extLst>
              </a:tr>
              <a:tr h="428591">
                <a:tc>
                  <a:txBody>
                    <a:bodyPr/>
                    <a:lstStyle/>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element_located_selection_state_to_be</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传入定位元组以及状态，相等返回</a:t>
                      </a:r>
                      <a:r>
                        <a:rPr lang="en-US" sz="1400" kern="100" dirty="0">
                          <a:effectLst/>
                          <a:latin typeface="微软雅黑" panose="020B0503020204020204" pitchFamily="34" charset="-122"/>
                          <a:ea typeface="微软雅黑" panose="020B0503020204020204" pitchFamily="34" charset="-122"/>
                        </a:rPr>
                        <a:t>True</a:t>
                      </a:r>
                      <a:r>
                        <a:rPr lang="zh-CN" sz="1400" kern="100" dirty="0">
                          <a:effectLst/>
                          <a:latin typeface="微软雅黑" panose="020B0503020204020204" pitchFamily="34" charset="-122"/>
                          <a:ea typeface="微软雅黑" panose="020B0503020204020204" pitchFamily="34" charset="-122"/>
                        </a:rPr>
                        <a:t>，否则返回</a:t>
                      </a:r>
                      <a:r>
                        <a:rPr lang="en-US" sz="1400" kern="100" dirty="0">
                          <a:effectLst/>
                          <a:latin typeface="微软雅黑" panose="020B0503020204020204" pitchFamily="34" charset="-122"/>
                          <a:ea typeface="微软雅黑" panose="020B0503020204020204" pitchFamily="34" charset="-122"/>
                        </a:rPr>
                        <a:t>False</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extLst>
                  <a:ext uri="{0D108BD9-81ED-4DB2-BD59-A6C34878D82A}">
                    <a16:rowId xmlns:a16="http://schemas.microsoft.com/office/drawing/2014/main" val="10008"/>
                  </a:ext>
                </a:extLst>
              </a:tr>
              <a:tr h="473709">
                <a:tc>
                  <a:txBody>
                    <a:bodyPr/>
                    <a:lstStyle/>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alert_is_present</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是否出现</a:t>
                      </a:r>
                      <a:r>
                        <a:rPr lang="en-US" sz="1400" kern="100" dirty="0">
                          <a:effectLst/>
                          <a:latin typeface="微软雅黑" panose="020B0503020204020204" pitchFamily="34" charset="-122"/>
                          <a:ea typeface="微软雅黑" panose="020B0503020204020204" pitchFamily="34" charset="-122"/>
                        </a:rPr>
                        <a:t>Alert</a:t>
                      </a:r>
                      <a:endParaRPr lang="zh-CN" sz="1400" kern="100" dirty="0">
                        <a:effectLst/>
                        <a:latin typeface="微软雅黑" panose="020B0503020204020204" pitchFamily="34" charset="-122"/>
                        <a:ea typeface="微软雅黑" panose="020B0503020204020204" pitchFamily="34" charset="-122"/>
                        <a:cs typeface="Times New Roman"/>
                      </a:endParaRPr>
                    </a:p>
                  </a:txBody>
                  <a:tcPr marL="66611" marR="66611" marT="0" marB="0" anchor="ctr"/>
                </a:tc>
                <a:extLst>
                  <a:ext uri="{0D108BD9-81ED-4DB2-BD59-A6C34878D82A}">
                    <a16:rowId xmlns:a16="http://schemas.microsoft.com/office/drawing/2014/main" val="10009"/>
                  </a:ext>
                </a:extLst>
              </a:tr>
            </a:tbl>
          </a:graphicData>
        </a:graphic>
      </p:graphicFrame>
      <p:sp>
        <p:nvSpPr>
          <p:cNvPr id="31781" name="标题 2">
            <a:extLst>
              <a:ext uri="{FF2B5EF4-FFF2-40B4-BE49-F238E27FC236}">
                <a16:creationId xmlns:a16="http://schemas.microsoft.com/office/drawing/2014/main" id="{3EEBA133-6C52-4C84-8F82-3325F2BC5B81}"/>
              </a:ext>
            </a:extLst>
          </p:cNvPr>
          <p:cNvSpPr>
            <a:spLocks noGrp="1"/>
          </p:cNvSpPr>
          <p:nvPr>
            <p:ph type="title"/>
          </p:nvPr>
        </p:nvSpPr>
        <p:spPr/>
        <p:txBody>
          <a:bodyPr/>
          <a:lstStyle/>
          <a:p>
            <a:r>
              <a:rPr lang="zh-CN" altLang="zh-CN"/>
              <a:t>预期的条件</a:t>
            </a:r>
            <a:endParaRPr lang="zh-CN" altLang="en-US"/>
          </a:p>
        </p:txBody>
      </p:sp>
    </p:spTree>
    <p:extLst>
      <p:ext uri="{BB962C8B-B14F-4D97-AF65-F5344CB8AC3E}">
        <p14:creationId xmlns:p14="http://schemas.microsoft.com/office/powerpoint/2010/main" val="415784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E0DCA7-15D8-4D83-ABDF-A3BB4B9B1722}"/>
              </a:ext>
            </a:extLst>
          </p:cNvPr>
          <p:cNvSpPr>
            <a:spLocks noGrp="1"/>
          </p:cNvSpPr>
          <p:nvPr>
            <p:ph type="title"/>
          </p:nvPr>
        </p:nvSpPr>
        <p:spPr/>
        <p:txBody>
          <a:bodyPr/>
          <a:lstStyle/>
          <a:p>
            <a:r>
              <a:rPr lang="zh-CN" altLang="en-US" dirty="0"/>
              <a:t>获取豆瓣短评数据</a:t>
            </a:r>
          </a:p>
        </p:txBody>
      </p:sp>
      <p:sp>
        <p:nvSpPr>
          <p:cNvPr id="7" name="内容占位符 6">
            <a:extLst>
              <a:ext uri="{FF2B5EF4-FFF2-40B4-BE49-F238E27FC236}">
                <a16:creationId xmlns:a16="http://schemas.microsoft.com/office/drawing/2014/main" id="{48949F7D-9BCC-42E9-BF32-112B47FAFA2D}"/>
              </a:ext>
            </a:extLst>
          </p:cNvPr>
          <p:cNvSpPr>
            <a:spLocks noGrp="1"/>
          </p:cNvSpPr>
          <p:nvPr>
            <p:ph idx="10"/>
          </p:nvPr>
        </p:nvSpPr>
        <p:spPr/>
        <p:txBody>
          <a:bodyPr/>
          <a:lstStyle/>
          <a:p>
            <a:r>
              <a:rPr lang="zh-CN" altLang="en-US" dirty="0"/>
              <a:t>数据展示</a:t>
            </a:r>
          </a:p>
        </p:txBody>
      </p:sp>
      <p:pic>
        <p:nvPicPr>
          <p:cNvPr id="15" name="图片 14">
            <a:extLst>
              <a:ext uri="{FF2B5EF4-FFF2-40B4-BE49-F238E27FC236}">
                <a16:creationId xmlns:a16="http://schemas.microsoft.com/office/drawing/2014/main" id="{642A80E6-F70B-4B38-98A4-9712B5980861}"/>
              </a:ext>
            </a:extLst>
          </p:cNvPr>
          <p:cNvPicPr>
            <a:picLocks noChangeAspect="1"/>
          </p:cNvPicPr>
          <p:nvPr/>
        </p:nvPicPr>
        <p:blipFill>
          <a:blip r:embed="rId2"/>
          <a:stretch>
            <a:fillRect/>
          </a:stretch>
        </p:blipFill>
        <p:spPr>
          <a:xfrm>
            <a:off x="423821" y="1827569"/>
            <a:ext cx="8640001" cy="3509734"/>
          </a:xfrm>
          <a:prstGeom prst="rect">
            <a:avLst/>
          </a:prstGeom>
        </p:spPr>
      </p:pic>
    </p:spTree>
    <p:extLst>
      <p:ext uri="{BB962C8B-B14F-4D97-AF65-F5344CB8AC3E}">
        <p14:creationId xmlns:p14="http://schemas.microsoft.com/office/powerpoint/2010/main" val="323358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9EF01E3-1E1F-47E0-A9A2-16125717C747}"/>
              </a:ext>
            </a:extLst>
          </p:cNvPr>
          <p:cNvSpPr>
            <a:spLocks noGrp="1"/>
          </p:cNvSpPr>
          <p:nvPr>
            <p:ph idx="1"/>
          </p:nvPr>
        </p:nvSpPr>
        <p:spPr/>
        <p:txBody>
          <a:bodyPr/>
          <a:lstStyle/>
          <a:p>
            <a:r>
              <a:rPr lang="zh-CN" altLang="en-US" dirty="0"/>
              <a:t>豆瓣封</a:t>
            </a:r>
            <a:r>
              <a:rPr lang="en-US" altLang="zh-CN" dirty="0"/>
              <a:t>IP</a:t>
            </a:r>
            <a:r>
              <a:rPr lang="zh-CN" altLang="en-US" dirty="0"/>
              <a:t>，白天一分钟可以访问</a:t>
            </a:r>
            <a:r>
              <a:rPr lang="en-US" altLang="zh-CN" dirty="0"/>
              <a:t>40</a:t>
            </a:r>
            <a:r>
              <a:rPr lang="zh-CN" altLang="en-US" dirty="0"/>
              <a:t>次，晚上一分钟可以访问</a:t>
            </a:r>
            <a:r>
              <a:rPr lang="en-US" altLang="zh-CN" dirty="0"/>
              <a:t>60</a:t>
            </a:r>
            <a:r>
              <a:rPr lang="zh-CN" altLang="en-US" dirty="0"/>
              <a:t>次，超过限制次数就会封</a:t>
            </a:r>
            <a:r>
              <a:rPr lang="en-US" altLang="zh-CN" dirty="0"/>
              <a:t>IP</a:t>
            </a:r>
            <a:r>
              <a:rPr lang="zh-CN" altLang="en-US" dirty="0"/>
              <a:t>。 </a:t>
            </a:r>
            <a:endParaRPr lang="en-US" altLang="zh-CN" dirty="0"/>
          </a:p>
          <a:p>
            <a:r>
              <a:rPr lang="zh-CN" altLang="en-US" dirty="0"/>
              <a:t>在登录账号的情况下，豆瓣也只提供</a:t>
            </a:r>
            <a:r>
              <a:rPr lang="en-US" altLang="zh-CN" dirty="0"/>
              <a:t>500</a:t>
            </a:r>
            <a:r>
              <a:rPr lang="zh-CN" altLang="en-US" dirty="0"/>
              <a:t>条展示的数据。</a:t>
            </a:r>
            <a:endParaRPr lang="en-US" altLang="zh-CN" dirty="0"/>
          </a:p>
          <a:p>
            <a:endParaRPr lang="en-US" altLang="zh-CN" dirty="0"/>
          </a:p>
          <a:p>
            <a:endParaRPr lang="zh-CN" altLang="en-US" dirty="0"/>
          </a:p>
        </p:txBody>
      </p:sp>
      <p:sp>
        <p:nvSpPr>
          <p:cNvPr id="3" name="标题 2">
            <a:extLst>
              <a:ext uri="{FF2B5EF4-FFF2-40B4-BE49-F238E27FC236}">
                <a16:creationId xmlns:a16="http://schemas.microsoft.com/office/drawing/2014/main" id="{34DBFB0D-0F2D-4782-9441-2A58F0B2C00E}"/>
              </a:ext>
            </a:extLst>
          </p:cNvPr>
          <p:cNvSpPr>
            <a:spLocks noGrp="1"/>
          </p:cNvSpPr>
          <p:nvPr>
            <p:ph type="title"/>
          </p:nvPr>
        </p:nvSpPr>
        <p:spPr/>
        <p:txBody>
          <a:bodyPr/>
          <a:lstStyle/>
          <a:p>
            <a:r>
              <a:rPr lang="zh-CN" altLang="en-US" dirty="0"/>
              <a:t>获取豆瓣短评数据</a:t>
            </a:r>
          </a:p>
        </p:txBody>
      </p:sp>
      <p:sp>
        <p:nvSpPr>
          <p:cNvPr id="4" name="内容占位符 3">
            <a:extLst>
              <a:ext uri="{FF2B5EF4-FFF2-40B4-BE49-F238E27FC236}">
                <a16:creationId xmlns:a16="http://schemas.microsoft.com/office/drawing/2014/main" id="{E7B2B7B3-F980-4AD8-89EE-5DFC80B99527}"/>
              </a:ext>
            </a:extLst>
          </p:cNvPr>
          <p:cNvSpPr>
            <a:spLocks noGrp="1"/>
          </p:cNvSpPr>
          <p:nvPr>
            <p:ph idx="10"/>
          </p:nvPr>
        </p:nvSpPr>
        <p:spPr/>
        <p:txBody>
          <a:bodyPr/>
          <a:lstStyle/>
          <a:p>
            <a:r>
              <a:rPr lang="zh-CN" altLang="en-US" dirty="0"/>
              <a:t>注意事项</a:t>
            </a:r>
          </a:p>
        </p:txBody>
      </p:sp>
    </p:spTree>
    <p:extLst>
      <p:ext uri="{BB962C8B-B14F-4D97-AF65-F5344CB8AC3E}">
        <p14:creationId xmlns:p14="http://schemas.microsoft.com/office/powerpoint/2010/main" val="51441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2882481" y="1416642"/>
            <a:ext cx="0" cy="3703998"/>
          </a:xfrm>
          <a:prstGeom prst="line">
            <a:avLst/>
          </a:prstGeom>
        </p:spPr>
        <p:style>
          <a:lnRef idx="1">
            <a:schemeClr val="accent1"/>
          </a:lnRef>
          <a:fillRef idx="0">
            <a:schemeClr val="accent1"/>
          </a:fillRef>
          <a:effectRef idx="0">
            <a:schemeClr val="accent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267320" y="1939743"/>
            <a:ext cx="6604980" cy="0"/>
          </a:xfrm>
          <a:prstGeom prst="line">
            <a:avLst/>
          </a:prstGeom>
        </p:spPr>
        <p:style>
          <a:lnRef idx="1">
            <a:schemeClr val="accent1"/>
          </a:lnRef>
          <a:fillRef idx="0">
            <a:schemeClr val="accent1"/>
          </a:fillRef>
          <a:effectRef idx="0">
            <a:schemeClr val="accent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613351" y="1707046"/>
            <a:ext cx="538263" cy="488114"/>
          </a:xfrm>
          <a:prstGeom prst="ellipse">
            <a:avLst/>
          </a:prstGeom>
          <a:solidFill>
            <a:srgbClr val="FB9708"/>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1</a:t>
            </a:r>
            <a:endParaRPr lang="en-US" altLang="zh-CN" sz="1905" dirty="0">
              <a:solidFill>
                <a:schemeClr val="bg1"/>
              </a:solidFill>
              <a:latin typeface="微软雅黑" pitchFamily="34" charset="-122"/>
              <a:ea typeface="微软雅黑" pitchFamily="34" charset="-122"/>
            </a:endParaRPr>
          </a:p>
        </p:txBody>
      </p:sp>
      <p:sp>
        <p:nvSpPr>
          <p:cNvPr id="21" name="AutoShape 17">
            <a:extLst>
              <a:ext uri="{FF2B5EF4-FFF2-40B4-BE49-F238E27FC236}">
                <a16:creationId xmlns:a16="http://schemas.microsoft.com/office/drawing/2014/main" id="{99A3D09A-A5D8-4A62-91DB-FCC3F99C5749}"/>
              </a:ext>
            </a:extLst>
          </p:cNvPr>
          <p:cNvSpPr>
            <a:spLocks noChangeArrowheads="1"/>
          </p:cNvSpPr>
          <p:nvPr/>
        </p:nvSpPr>
        <p:spPr bwMode="auto">
          <a:xfrm>
            <a:off x="3612157" y="1707046"/>
            <a:ext cx="4859850" cy="488114"/>
          </a:xfrm>
          <a:prstGeom prst="actionButtonBlank">
            <a:avLst/>
          </a:prstGeom>
          <a:solidFill>
            <a:srgbClr val="FB9708"/>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chemeClr val="bg1"/>
                </a:solidFill>
                <a:latin typeface="微软雅黑" pitchFamily="34" charset="-122"/>
                <a:ea typeface="微软雅黑" pitchFamily="34" charset="-122"/>
              </a:rPr>
              <a:t>背景与挖掘目标</a:t>
            </a:r>
          </a:p>
        </p:txBody>
      </p:sp>
      <p:sp>
        <p:nvSpPr>
          <p:cNvPr id="22" name="Oval 15">
            <a:extLst>
              <a:ext uri="{FF2B5EF4-FFF2-40B4-BE49-F238E27FC236}">
                <a16:creationId xmlns:a16="http://schemas.microsoft.com/office/drawing/2014/main" id="{60A6B70E-E65A-4B80-9A11-4100460B97AD}"/>
              </a:ext>
            </a:extLst>
          </p:cNvPr>
          <p:cNvSpPr>
            <a:spLocks noChangeArrowheads="1"/>
          </p:cNvSpPr>
          <p:nvPr/>
        </p:nvSpPr>
        <p:spPr bwMode="auto">
          <a:xfrm>
            <a:off x="2619260" y="2378429"/>
            <a:ext cx="538263" cy="488114"/>
          </a:xfrm>
          <a:prstGeom prst="ellipse">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2</a:t>
            </a:r>
            <a:endParaRPr lang="en-US" altLang="zh-CN" sz="1905"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18065" y="2378429"/>
            <a:ext cx="4859850" cy="488114"/>
          </a:xfrm>
          <a:prstGeom prst="actionButtonBlank">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rPr>
              <a:t>获取豆瓣评论数据</a:t>
            </a:r>
          </a:p>
        </p:txBody>
      </p:sp>
      <p:sp>
        <p:nvSpPr>
          <p:cNvPr id="24" name="Oval 15">
            <a:extLst>
              <a:ext uri="{FF2B5EF4-FFF2-40B4-BE49-F238E27FC236}">
                <a16:creationId xmlns:a16="http://schemas.microsoft.com/office/drawing/2014/main" id="{C5ED2528-1F8F-4645-A203-4E9F2978A0E3}"/>
              </a:ext>
            </a:extLst>
          </p:cNvPr>
          <p:cNvSpPr>
            <a:spLocks noChangeArrowheads="1"/>
          </p:cNvSpPr>
          <p:nvPr/>
        </p:nvSpPr>
        <p:spPr bwMode="auto">
          <a:xfrm>
            <a:off x="2619260" y="3067750"/>
            <a:ext cx="538263" cy="488114"/>
          </a:xfrm>
          <a:prstGeom prst="ellipse">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3</a:t>
            </a:r>
            <a:endParaRPr lang="en-US" altLang="zh-CN" sz="1905" dirty="0">
              <a:solidFill>
                <a:schemeClr val="bg1"/>
              </a:solidFill>
              <a:latin typeface="微软雅黑" pitchFamily="34" charset="-122"/>
              <a:ea typeface="微软雅黑" pitchFamily="34" charset="-122"/>
            </a:endParaRPr>
          </a:p>
        </p:txBody>
      </p:sp>
      <p:sp>
        <p:nvSpPr>
          <p:cNvPr id="25" name="AutoShape 17">
            <a:extLst>
              <a:ext uri="{FF2B5EF4-FFF2-40B4-BE49-F238E27FC236}">
                <a16:creationId xmlns:a16="http://schemas.microsoft.com/office/drawing/2014/main" id="{ACE508B1-35EE-46F8-BE82-7AA8DDD1285F}"/>
              </a:ext>
            </a:extLst>
          </p:cNvPr>
          <p:cNvSpPr>
            <a:spLocks noChangeArrowheads="1"/>
          </p:cNvSpPr>
          <p:nvPr/>
        </p:nvSpPr>
        <p:spPr bwMode="auto">
          <a:xfrm>
            <a:off x="3618065" y="3067750"/>
            <a:ext cx="4859850" cy="488114"/>
          </a:xfrm>
          <a:prstGeom prst="actionButtonBlank">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分析好评与差评的关键信息</a:t>
            </a:r>
          </a:p>
        </p:txBody>
      </p:sp>
      <p:sp>
        <p:nvSpPr>
          <p:cNvPr id="26" name="Oval 15">
            <a:extLst>
              <a:ext uri="{FF2B5EF4-FFF2-40B4-BE49-F238E27FC236}">
                <a16:creationId xmlns:a16="http://schemas.microsoft.com/office/drawing/2014/main" id="{39799CB0-24C4-46EA-AA73-61543B94C14C}"/>
              </a:ext>
            </a:extLst>
          </p:cNvPr>
          <p:cNvSpPr>
            <a:spLocks noChangeArrowheads="1"/>
          </p:cNvSpPr>
          <p:nvPr/>
        </p:nvSpPr>
        <p:spPr bwMode="auto">
          <a:xfrm>
            <a:off x="2619260" y="3772601"/>
            <a:ext cx="538263" cy="488114"/>
          </a:xfrm>
          <a:prstGeom prst="ellipse">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4</a:t>
            </a:r>
            <a:endParaRPr lang="en-US" altLang="zh-CN" sz="1905" dirty="0">
              <a:solidFill>
                <a:schemeClr val="bg1"/>
              </a:solidFill>
              <a:latin typeface="微软雅黑" pitchFamily="34" charset="-122"/>
              <a:ea typeface="微软雅黑" pitchFamily="34" charset="-122"/>
            </a:endParaRPr>
          </a:p>
        </p:txBody>
      </p:sp>
      <p:sp>
        <p:nvSpPr>
          <p:cNvPr id="27" name="AutoShape 17">
            <a:extLst>
              <a:ext uri="{FF2B5EF4-FFF2-40B4-BE49-F238E27FC236}">
                <a16:creationId xmlns:a16="http://schemas.microsoft.com/office/drawing/2014/main" id="{04D850D6-5B68-411A-A662-51B9B00BA3AD}"/>
              </a:ext>
            </a:extLst>
          </p:cNvPr>
          <p:cNvSpPr>
            <a:spLocks noChangeArrowheads="1"/>
          </p:cNvSpPr>
          <p:nvPr/>
        </p:nvSpPr>
        <p:spPr bwMode="auto">
          <a:xfrm>
            <a:off x="3612157" y="3772601"/>
            <a:ext cx="4859850" cy="488114"/>
          </a:xfrm>
          <a:prstGeom prst="actionButtonBlank">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分析评论数量及评分与时间的关系</a:t>
            </a: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dirty="0"/>
              <a:t>目录</a:t>
            </a:r>
          </a:p>
        </p:txBody>
      </p:sp>
      <p:sp>
        <p:nvSpPr>
          <p:cNvPr id="13" name="Oval 15">
            <a:extLst>
              <a:ext uri="{FF2B5EF4-FFF2-40B4-BE49-F238E27FC236}">
                <a16:creationId xmlns:a16="http://schemas.microsoft.com/office/drawing/2014/main" id="{BEECB1CA-8278-4798-AC8B-41D718F981B6}"/>
              </a:ext>
            </a:extLst>
          </p:cNvPr>
          <p:cNvSpPr>
            <a:spLocks noChangeArrowheads="1"/>
          </p:cNvSpPr>
          <p:nvPr/>
        </p:nvSpPr>
        <p:spPr bwMode="auto">
          <a:xfrm>
            <a:off x="2613351" y="4455544"/>
            <a:ext cx="538263" cy="488114"/>
          </a:xfrm>
          <a:prstGeom prst="ellipse">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1905" dirty="0">
                <a:solidFill>
                  <a:schemeClr val="bg1"/>
                </a:solidFill>
                <a:latin typeface="微软雅黑" pitchFamily="34" charset="-122"/>
                <a:ea typeface="微软雅黑" pitchFamily="34" charset="-122"/>
              </a:rPr>
              <a:t>5</a:t>
            </a:r>
          </a:p>
        </p:txBody>
      </p:sp>
      <p:sp>
        <p:nvSpPr>
          <p:cNvPr id="14" name="AutoShape 17">
            <a:extLst>
              <a:ext uri="{FF2B5EF4-FFF2-40B4-BE49-F238E27FC236}">
                <a16:creationId xmlns:a16="http://schemas.microsoft.com/office/drawing/2014/main" id="{4BF40B3F-C13B-403A-AB31-9F7D8C899029}"/>
              </a:ext>
            </a:extLst>
          </p:cNvPr>
          <p:cNvSpPr>
            <a:spLocks noChangeArrowheads="1"/>
          </p:cNvSpPr>
          <p:nvPr/>
        </p:nvSpPr>
        <p:spPr bwMode="auto">
          <a:xfrm>
            <a:off x="3606248" y="4455544"/>
            <a:ext cx="4859850" cy="488114"/>
          </a:xfrm>
          <a:prstGeom prst="actionButtonBlank">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分析评论者的城市分布情况</a:t>
            </a:r>
          </a:p>
        </p:txBody>
      </p:sp>
    </p:spTree>
    <p:extLst>
      <p:ext uri="{BB962C8B-B14F-4D97-AF65-F5344CB8AC3E}">
        <p14:creationId xmlns:p14="http://schemas.microsoft.com/office/powerpoint/2010/main" val="3058529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2882481" y="1416642"/>
            <a:ext cx="0" cy="3703998"/>
          </a:xfrm>
          <a:prstGeom prst="line">
            <a:avLst/>
          </a:prstGeom>
        </p:spPr>
        <p:style>
          <a:lnRef idx="1">
            <a:schemeClr val="accent1"/>
          </a:lnRef>
          <a:fillRef idx="0">
            <a:schemeClr val="accent1"/>
          </a:fillRef>
          <a:effectRef idx="0">
            <a:schemeClr val="accent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267320" y="3295578"/>
            <a:ext cx="6604980" cy="0"/>
          </a:xfrm>
          <a:prstGeom prst="line">
            <a:avLst/>
          </a:prstGeom>
        </p:spPr>
        <p:style>
          <a:lnRef idx="1">
            <a:schemeClr val="accent1"/>
          </a:lnRef>
          <a:fillRef idx="0">
            <a:schemeClr val="accent1"/>
          </a:fillRef>
          <a:effectRef idx="0">
            <a:schemeClr val="accent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613351" y="1707046"/>
            <a:ext cx="538263" cy="488114"/>
          </a:xfrm>
          <a:prstGeom prst="ellipse">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1</a:t>
            </a:r>
            <a:endParaRPr lang="en-US" altLang="zh-CN" sz="1905" dirty="0">
              <a:solidFill>
                <a:schemeClr val="bg1"/>
              </a:solidFill>
              <a:latin typeface="微软雅黑" pitchFamily="34" charset="-122"/>
              <a:ea typeface="微软雅黑" pitchFamily="34" charset="-122"/>
            </a:endParaRPr>
          </a:p>
        </p:txBody>
      </p:sp>
      <p:sp>
        <p:nvSpPr>
          <p:cNvPr id="21" name="AutoShape 17">
            <a:extLst>
              <a:ext uri="{FF2B5EF4-FFF2-40B4-BE49-F238E27FC236}">
                <a16:creationId xmlns:a16="http://schemas.microsoft.com/office/drawing/2014/main" id="{99A3D09A-A5D8-4A62-91DB-FCC3F99C5749}"/>
              </a:ext>
            </a:extLst>
          </p:cNvPr>
          <p:cNvSpPr>
            <a:spLocks noChangeArrowheads="1"/>
          </p:cNvSpPr>
          <p:nvPr/>
        </p:nvSpPr>
        <p:spPr bwMode="auto">
          <a:xfrm>
            <a:off x="3612157" y="1707046"/>
            <a:ext cx="4859850" cy="488114"/>
          </a:xfrm>
          <a:prstGeom prst="actionButtonBlank">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chemeClr val="bg1"/>
                </a:solidFill>
                <a:latin typeface="微软雅黑" pitchFamily="34" charset="-122"/>
                <a:ea typeface="微软雅黑" pitchFamily="34" charset="-122"/>
              </a:rPr>
              <a:t>背景与挖掘目标</a:t>
            </a:r>
          </a:p>
        </p:txBody>
      </p:sp>
      <p:sp>
        <p:nvSpPr>
          <p:cNvPr id="22" name="Oval 15">
            <a:extLst>
              <a:ext uri="{FF2B5EF4-FFF2-40B4-BE49-F238E27FC236}">
                <a16:creationId xmlns:a16="http://schemas.microsoft.com/office/drawing/2014/main" id="{60A6B70E-E65A-4B80-9A11-4100460B97AD}"/>
              </a:ext>
            </a:extLst>
          </p:cNvPr>
          <p:cNvSpPr>
            <a:spLocks noChangeArrowheads="1"/>
          </p:cNvSpPr>
          <p:nvPr/>
        </p:nvSpPr>
        <p:spPr bwMode="auto">
          <a:xfrm>
            <a:off x="2619260" y="2378429"/>
            <a:ext cx="538263" cy="488114"/>
          </a:xfrm>
          <a:prstGeom prst="ellipse">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2</a:t>
            </a:r>
            <a:endParaRPr lang="en-US" altLang="zh-CN" sz="1905"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18065" y="2378429"/>
            <a:ext cx="4859850" cy="488114"/>
          </a:xfrm>
          <a:prstGeom prst="actionButtonBlank">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rPr>
              <a:t>获取豆瓣评论数据</a:t>
            </a:r>
          </a:p>
        </p:txBody>
      </p:sp>
      <p:sp>
        <p:nvSpPr>
          <p:cNvPr id="24" name="Oval 15">
            <a:extLst>
              <a:ext uri="{FF2B5EF4-FFF2-40B4-BE49-F238E27FC236}">
                <a16:creationId xmlns:a16="http://schemas.microsoft.com/office/drawing/2014/main" id="{C5ED2528-1F8F-4645-A203-4E9F2978A0E3}"/>
              </a:ext>
            </a:extLst>
          </p:cNvPr>
          <p:cNvSpPr>
            <a:spLocks noChangeArrowheads="1"/>
          </p:cNvSpPr>
          <p:nvPr/>
        </p:nvSpPr>
        <p:spPr bwMode="auto">
          <a:xfrm>
            <a:off x="2619260" y="3067750"/>
            <a:ext cx="538263" cy="488114"/>
          </a:xfrm>
          <a:prstGeom prst="ellipse">
            <a:avLst/>
          </a:prstGeom>
          <a:solidFill>
            <a:srgbClr val="FB9708"/>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3</a:t>
            </a:r>
            <a:endParaRPr lang="en-US" altLang="zh-CN" sz="1905" dirty="0">
              <a:solidFill>
                <a:schemeClr val="bg1"/>
              </a:solidFill>
              <a:latin typeface="微软雅黑" pitchFamily="34" charset="-122"/>
              <a:ea typeface="微软雅黑" pitchFamily="34" charset="-122"/>
            </a:endParaRPr>
          </a:p>
        </p:txBody>
      </p:sp>
      <p:sp>
        <p:nvSpPr>
          <p:cNvPr id="25" name="AutoShape 17">
            <a:extLst>
              <a:ext uri="{FF2B5EF4-FFF2-40B4-BE49-F238E27FC236}">
                <a16:creationId xmlns:a16="http://schemas.microsoft.com/office/drawing/2014/main" id="{ACE508B1-35EE-46F8-BE82-7AA8DDD1285F}"/>
              </a:ext>
            </a:extLst>
          </p:cNvPr>
          <p:cNvSpPr>
            <a:spLocks noChangeArrowheads="1"/>
          </p:cNvSpPr>
          <p:nvPr/>
        </p:nvSpPr>
        <p:spPr bwMode="auto">
          <a:xfrm>
            <a:off x="3618065" y="3067750"/>
            <a:ext cx="4859850" cy="488114"/>
          </a:xfrm>
          <a:prstGeom prst="actionButtonBlank">
            <a:avLst/>
          </a:prstGeom>
          <a:solidFill>
            <a:srgbClr val="FB9708"/>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分析好评与差评的关键信息</a:t>
            </a:r>
          </a:p>
        </p:txBody>
      </p:sp>
      <p:sp>
        <p:nvSpPr>
          <p:cNvPr id="26" name="Oval 15">
            <a:extLst>
              <a:ext uri="{FF2B5EF4-FFF2-40B4-BE49-F238E27FC236}">
                <a16:creationId xmlns:a16="http://schemas.microsoft.com/office/drawing/2014/main" id="{39799CB0-24C4-46EA-AA73-61543B94C14C}"/>
              </a:ext>
            </a:extLst>
          </p:cNvPr>
          <p:cNvSpPr>
            <a:spLocks noChangeArrowheads="1"/>
          </p:cNvSpPr>
          <p:nvPr/>
        </p:nvSpPr>
        <p:spPr bwMode="auto">
          <a:xfrm>
            <a:off x="2619260" y="3772601"/>
            <a:ext cx="538263" cy="488114"/>
          </a:xfrm>
          <a:prstGeom prst="ellipse">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4</a:t>
            </a:r>
            <a:endParaRPr lang="en-US" altLang="zh-CN" sz="1905" dirty="0">
              <a:solidFill>
                <a:schemeClr val="bg1"/>
              </a:solidFill>
              <a:latin typeface="微软雅黑" pitchFamily="34" charset="-122"/>
              <a:ea typeface="微软雅黑" pitchFamily="34" charset="-122"/>
            </a:endParaRPr>
          </a:p>
        </p:txBody>
      </p:sp>
      <p:sp>
        <p:nvSpPr>
          <p:cNvPr id="27" name="AutoShape 17">
            <a:extLst>
              <a:ext uri="{FF2B5EF4-FFF2-40B4-BE49-F238E27FC236}">
                <a16:creationId xmlns:a16="http://schemas.microsoft.com/office/drawing/2014/main" id="{04D850D6-5B68-411A-A662-51B9B00BA3AD}"/>
              </a:ext>
            </a:extLst>
          </p:cNvPr>
          <p:cNvSpPr>
            <a:spLocks noChangeArrowheads="1"/>
          </p:cNvSpPr>
          <p:nvPr/>
        </p:nvSpPr>
        <p:spPr bwMode="auto">
          <a:xfrm>
            <a:off x="3612157" y="3772601"/>
            <a:ext cx="4859850" cy="488114"/>
          </a:xfrm>
          <a:prstGeom prst="actionButtonBlank">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分析评论数量及评分与时间的关系</a:t>
            </a: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dirty="0"/>
              <a:t>目录</a:t>
            </a:r>
          </a:p>
        </p:txBody>
      </p:sp>
      <p:sp>
        <p:nvSpPr>
          <p:cNvPr id="13" name="Oval 15">
            <a:extLst>
              <a:ext uri="{FF2B5EF4-FFF2-40B4-BE49-F238E27FC236}">
                <a16:creationId xmlns:a16="http://schemas.microsoft.com/office/drawing/2014/main" id="{BEECB1CA-8278-4798-AC8B-41D718F981B6}"/>
              </a:ext>
            </a:extLst>
          </p:cNvPr>
          <p:cNvSpPr>
            <a:spLocks noChangeArrowheads="1"/>
          </p:cNvSpPr>
          <p:nvPr/>
        </p:nvSpPr>
        <p:spPr bwMode="auto">
          <a:xfrm>
            <a:off x="2613351" y="4455544"/>
            <a:ext cx="538263" cy="488114"/>
          </a:xfrm>
          <a:prstGeom prst="ellipse">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1905" dirty="0">
                <a:solidFill>
                  <a:schemeClr val="bg1"/>
                </a:solidFill>
                <a:latin typeface="微软雅黑" pitchFamily="34" charset="-122"/>
                <a:ea typeface="微软雅黑" pitchFamily="34" charset="-122"/>
              </a:rPr>
              <a:t>5</a:t>
            </a:r>
          </a:p>
        </p:txBody>
      </p:sp>
      <p:sp>
        <p:nvSpPr>
          <p:cNvPr id="14" name="AutoShape 17">
            <a:extLst>
              <a:ext uri="{FF2B5EF4-FFF2-40B4-BE49-F238E27FC236}">
                <a16:creationId xmlns:a16="http://schemas.microsoft.com/office/drawing/2014/main" id="{4BF40B3F-C13B-403A-AB31-9F7D8C899029}"/>
              </a:ext>
            </a:extLst>
          </p:cNvPr>
          <p:cNvSpPr>
            <a:spLocks noChangeArrowheads="1"/>
          </p:cNvSpPr>
          <p:nvPr/>
        </p:nvSpPr>
        <p:spPr bwMode="auto">
          <a:xfrm>
            <a:off x="3606248" y="4455544"/>
            <a:ext cx="4859850" cy="488114"/>
          </a:xfrm>
          <a:prstGeom prst="actionButtonBlank">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分析评论者的城市分布情况</a:t>
            </a:r>
          </a:p>
        </p:txBody>
      </p:sp>
    </p:spTree>
    <p:extLst>
      <p:ext uri="{BB962C8B-B14F-4D97-AF65-F5344CB8AC3E}">
        <p14:creationId xmlns:p14="http://schemas.microsoft.com/office/powerpoint/2010/main" val="149649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E3E1378-CAB9-48F6-BDBE-A3A7C4E96DEE}"/>
              </a:ext>
            </a:extLst>
          </p:cNvPr>
          <p:cNvSpPr>
            <a:spLocks noGrp="1"/>
          </p:cNvSpPr>
          <p:nvPr>
            <p:ph idx="1"/>
          </p:nvPr>
        </p:nvSpPr>
        <p:spPr>
          <a:xfrm>
            <a:off x="423821" y="1105489"/>
            <a:ext cx="11104601" cy="528176"/>
          </a:xfrm>
        </p:spPr>
        <p:txBody>
          <a:bodyPr/>
          <a:lstStyle/>
          <a:p>
            <a:pPr marL="0" indent="0">
              <a:buNone/>
            </a:pPr>
            <a:r>
              <a:rPr lang="zh-CN" altLang="en-US" sz="2000" dirty="0"/>
              <a:t>预处理</a:t>
            </a:r>
          </a:p>
        </p:txBody>
      </p:sp>
      <p:sp>
        <p:nvSpPr>
          <p:cNvPr id="3" name="标题 2">
            <a:extLst>
              <a:ext uri="{FF2B5EF4-FFF2-40B4-BE49-F238E27FC236}">
                <a16:creationId xmlns:a16="http://schemas.microsoft.com/office/drawing/2014/main" id="{BC65A0EA-30C3-47DF-9B7A-76F90B8FB733}"/>
              </a:ext>
            </a:extLst>
          </p:cNvPr>
          <p:cNvSpPr>
            <a:spLocks noGrp="1"/>
          </p:cNvSpPr>
          <p:nvPr>
            <p:ph type="title"/>
          </p:nvPr>
        </p:nvSpPr>
        <p:spPr/>
        <p:txBody>
          <a:bodyPr/>
          <a:lstStyle/>
          <a:p>
            <a:r>
              <a:rPr lang="zh-CN" altLang="en-US" dirty="0"/>
              <a:t>分析好评与差评的关键信息</a:t>
            </a:r>
          </a:p>
        </p:txBody>
      </p:sp>
      <p:pic>
        <p:nvPicPr>
          <p:cNvPr id="7" name="图片 6">
            <a:extLst>
              <a:ext uri="{FF2B5EF4-FFF2-40B4-BE49-F238E27FC236}">
                <a16:creationId xmlns:a16="http://schemas.microsoft.com/office/drawing/2014/main" id="{9A3B4C56-1E3C-4DA9-A90B-8BE0CA566BC8}"/>
              </a:ext>
            </a:extLst>
          </p:cNvPr>
          <p:cNvPicPr>
            <a:picLocks noChangeAspect="1"/>
          </p:cNvPicPr>
          <p:nvPr/>
        </p:nvPicPr>
        <p:blipFill>
          <a:blip r:embed="rId2"/>
          <a:stretch>
            <a:fillRect/>
          </a:stretch>
        </p:blipFill>
        <p:spPr>
          <a:xfrm>
            <a:off x="423821" y="1875087"/>
            <a:ext cx="9265126" cy="3613336"/>
          </a:xfrm>
          <a:prstGeom prst="rect">
            <a:avLst/>
          </a:prstGeom>
        </p:spPr>
      </p:pic>
    </p:spTree>
    <p:extLst>
      <p:ext uri="{BB962C8B-B14F-4D97-AF65-F5344CB8AC3E}">
        <p14:creationId xmlns:p14="http://schemas.microsoft.com/office/powerpoint/2010/main" val="306703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65A0EA-30C3-47DF-9B7A-76F90B8FB733}"/>
              </a:ext>
            </a:extLst>
          </p:cNvPr>
          <p:cNvSpPr>
            <a:spLocks noGrp="1"/>
          </p:cNvSpPr>
          <p:nvPr>
            <p:ph type="title"/>
          </p:nvPr>
        </p:nvSpPr>
        <p:spPr/>
        <p:txBody>
          <a:bodyPr/>
          <a:lstStyle/>
          <a:p>
            <a:r>
              <a:rPr lang="zh-CN" altLang="en-US" dirty="0"/>
              <a:t>分析好评与差评的关键信息</a:t>
            </a:r>
          </a:p>
        </p:txBody>
      </p:sp>
      <p:pic>
        <p:nvPicPr>
          <p:cNvPr id="8" name="图片 7">
            <a:extLst>
              <a:ext uri="{FF2B5EF4-FFF2-40B4-BE49-F238E27FC236}">
                <a16:creationId xmlns:a16="http://schemas.microsoft.com/office/drawing/2014/main" id="{3F047605-020A-47D2-8065-00FB1F1EABDD}"/>
              </a:ext>
            </a:extLst>
          </p:cNvPr>
          <p:cNvPicPr>
            <a:picLocks noChangeAspect="1"/>
          </p:cNvPicPr>
          <p:nvPr/>
        </p:nvPicPr>
        <p:blipFill>
          <a:blip r:embed="rId2"/>
          <a:stretch>
            <a:fillRect/>
          </a:stretch>
        </p:blipFill>
        <p:spPr>
          <a:xfrm>
            <a:off x="423821" y="1851899"/>
            <a:ext cx="9430235" cy="3778444"/>
          </a:xfrm>
          <a:prstGeom prst="rect">
            <a:avLst/>
          </a:prstGeom>
        </p:spPr>
      </p:pic>
      <p:sp>
        <p:nvSpPr>
          <p:cNvPr id="9" name="内容占位符 3">
            <a:extLst>
              <a:ext uri="{FF2B5EF4-FFF2-40B4-BE49-F238E27FC236}">
                <a16:creationId xmlns:a16="http://schemas.microsoft.com/office/drawing/2014/main" id="{122D4611-BD85-4AB4-9D8B-6EE5222E24B7}"/>
              </a:ext>
            </a:extLst>
          </p:cNvPr>
          <p:cNvSpPr>
            <a:spLocks noGrp="1"/>
          </p:cNvSpPr>
          <p:nvPr>
            <p:ph idx="1"/>
          </p:nvPr>
        </p:nvSpPr>
        <p:spPr>
          <a:xfrm>
            <a:off x="423821" y="1105489"/>
            <a:ext cx="11104601" cy="528176"/>
          </a:xfrm>
        </p:spPr>
        <p:txBody>
          <a:bodyPr/>
          <a:lstStyle/>
          <a:p>
            <a:pPr marL="0" indent="0">
              <a:buNone/>
            </a:pPr>
            <a:r>
              <a:rPr lang="zh-CN" altLang="en-US" sz="2000" dirty="0"/>
              <a:t>预处理</a:t>
            </a:r>
          </a:p>
        </p:txBody>
      </p:sp>
    </p:spTree>
    <p:extLst>
      <p:ext uri="{BB962C8B-B14F-4D97-AF65-F5344CB8AC3E}">
        <p14:creationId xmlns:p14="http://schemas.microsoft.com/office/powerpoint/2010/main" val="31567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EC5427B3-BDEE-44ED-88C9-A90775C02C03}"/>
              </a:ext>
            </a:extLst>
          </p:cNvPr>
          <p:cNvPicPr>
            <a:picLocks noGrp="1" noChangeAspect="1"/>
          </p:cNvPicPr>
          <p:nvPr>
            <p:ph idx="1"/>
          </p:nvPr>
        </p:nvPicPr>
        <p:blipFill>
          <a:blip r:embed="rId2"/>
          <a:stretch>
            <a:fillRect/>
          </a:stretch>
        </p:blipFill>
        <p:spPr>
          <a:xfrm>
            <a:off x="423821" y="2941334"/>
            <a:ext cx="3295819" cy="2616334"/>
          </a:xfrm>
          <a:prstGeom prst="rect">
            <a:avLst/>
          </a:prstGeom>
        </p:spPr>
      </p:pic>
      <p:sp>
        <p:nvSpPr>
          <p:cNvPr id="3" name="标题 2">
            <a:extLst>
              <a:ext uri="{FF2B5EF4-FFF2-40B4-BE49-F238E27FC236}">
                <a16:creationId xmlns:a16="http://schemas.microsoft.com/office/drawing/2014/main" id="{6592DB2F-2101-48E4-BACB-2E9D62767C62}"/>
              </a:ext>
            </a:extLst>
          </p:cNvPr>
          <p:cNvSpPr>
            <a:spLocks noGrp="1"/>
          </p:cNvSpPr>
          <p:nvPr>
            <p:ph type="title"/>
          </p:nvPr>
        </p:nvSpPr>
        <p:spPr/>
        <p:txBody>
          <a:bodyPr/>
          <a:lstStyle/>
          <a:p>
            <a:r>
              <a:rPr lang="zh-CN" altLang="en-US" dirty="0"/>
              <a:t>分析好评与差评的关键信息</a:t>
            </a:r>
          </a:p>
        </p:txBody>
      </p:sp>
      <p:sp>
        <p:nvSpPr>
          <p:cNvPr id="4" name="内容占位符 3">
            <a:extLst>
              <a:ext uri="{FF2B5EF4-FFF2-40B4-BE49-F238E27FC236}">
                <a16:creationId xmlns:a16="http://schemas.microsoft.com/office/drawing/2014/main" id="{DF606AFE-320A-4F3A-9C87-639C1CAFF94D}"/>
              </a:ext>
            </a:extLst>
          </p:cNvPr>
          <p:cNvSpPr>
            <a:spLocks noGrp="1"/>
          </p:cNvSpPr>
          <p:nvPr>
            <p:ph idx="10"/>
          </p:nvPr>
        </p:nvSpPr>
        <p:spPr/>
        <p:txBody>
          <a:bodyPr/>
          <a:lstStyle/>
          <a:p>
            <a:r>
              <a:rPr lang="zh-CN" altLang="en-US" dirty="0"/>
              <a:t>总体评论的词云展示</a:t>
            </a:r>
          </a:p>
        </p:txBody>
      </p:sp>
      <p:sp>
        <p:nvSpPr>
          <p:cNvPr id="7" name="矩形 6">
            <a:extLst>
              <a:ext uri="{FF2B5EF4-FFF2-40B4-BE49-F238E27FC236}">
                <a16:creationId xmlns:a16="http://schemas.microsoft.com/office/drawing/2014/main" id="{2AA4BDCF-54F1-4C4A-8639-CC6910316249}"/>
              </a:ext>
            </a:extLst>
          </p:cNvPr>
          <p:cNvSpPr/>
          <p:nvPr/>
        </p:nvSpPr>
        <p:spPr>
          <a:xfrm>
            <a:off x="423821" y="1816189"/>
            <a:ext cx="11376882" cy="874407"/>
          </a:xfrm>
          <a:prstGeom prst="rect">
            <a:avLst/>
          </a:prstGeom>
        </p:spPr>
        <p:txBody>
          <a:bodyPr wrap="square">
            <a:spAutoFit/>
          </a:bodyPr>
          <a:lstStyle/>
          <a:p>
            <a:pP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可以看到高频词“中国”、 “地球”、 “人类”表现出该片的主要人文思想，“特效”体现出特效镜头对科幻片的重要性，“科幻电影”体现出影迷对科幻类电影的浓厚兴趣。</a:t>
            </a:r>
          </a:p>
        </p:txBody>
      </p:sp>
    </p:spTree>
    <p:extLst>
      <p:ext uri="{BB962C8B-B14F-4D97-AF65-F5344CB8AC3E}">
        <p14:creationId xmlns:p14="http://schemas.microsoft.com/office/powerpoint/2010/main" val="494519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BA618AF3-DBBA-4D23-A9C8-E96974E268AD}"/>
              </a:ext>
            </a:extLst>
          </p:cNvPr>
          <p:cNvPicPr>
            <a:picLocks noGrp="1" noChangeAspect="1"/>
          </p:cNvPicPr>
          <p:nvPr>
            <p:ph idx="1"/>
          </p:nvPr>
        </p:nvPicPr>
        <p:blipFill>
          <a:blip r:embed="rId2"/>
          <a:stretch>
            <a:fillRect/>
          </a:stretch>
        </p:blipFill>
        <p:spPr>
          <a:xfrm>
            <a:off x="660578" y="2108130"/>
            <a:ext cx="3977439" cy="3130039"/>
          </a:xfrm>
          <a:prstGeom prst="rect">
            <a:avLst/>
          </a:prstGeom>
        </p:spPr>
      </p:pic>
      <p:sp>
        <p:nvSpPr>
          <p:cNvPr id="3" name="标题 2">
            <a:extLst>
              <a:ext uri="{FF2B5EF4-FFF2-40B4-BE49-F238E27FC236}">
                <a16:creationId xmlns:a16="http://schemas.microsoft.com/office/drawing/2014/main" id="{6592DB2F-2101-48E4-BACB-2E9D62767C62}"/>
              </a:ext>
            </a:extLst>
          </p:cNvPr>
          <p:cNvSpPr>
            <a:spLocks noGrp="1"/>
          </p:cNvSpPr>
          <p:nvPr>
            <p:ph type="title"/>
          </p:nvPr>
        </p:nvSpPr>
        <p:spPr/>
        <p:txBody>
          <a:bodyPr/>
          <a:lstStyle/>
          <a:p>
            <a:r>
              <a:rPr lang="zh-CN" altLang="en-US" dirty="0"/>
              <a:t>分析好评与差评的关键信息</a:t>
            </a:r>
          </a:p>
        </p:txBody>
      </p:sp>
      <p:sp>
        <p:nvSpPr>
          <p:cNvPr id="4" name="内容占位符 3">
            <a:extLst>
              <a:ext uri="{FF2B5EF4-FFF2-40B4-BE49-F238E27FC236}">
                <a16:creationId xmlns:a16="http://schemas.microsoft.com/office/drawing/2014/main" id="{DF606AFE-320A-4F3A-9C87-639C1CAFF94D}"/>
              </a:ext>
            </a:extLst>
          </p:cNvPr>
          <p:cNvSpPr>
            <a:spLocks noGrp="1"/>
          </p:cNvSpPr>
          <p:nvPr>
            <p:ph idx="10"/>
          </p:nvPr>
        </p:nvSpPr>
        <p:spPr/>
        <p:txBody>
          <a:bodyPr/>
          <a:lstStyle/>
          <a:p>
            <a:r>
              <a:rPr lang="zh-CN" altLang="en-US" dirty="0"/>
              <a:t>好评与差评的词云展示</a:t>
            </a:r>
          </a:p>
        </p:txBody>
      </p:sp>
      <p:pic>
        <p:nvPicPr>
          <p:cNvPr id="8" name="图片 7">
            <a:extLst>
              <a:ext uri="{FF2B5EF4-FFF2-40B4-BE49-F238E27FC236}">
                <a16:creationId xmlns:a16="http://schemas.microsoft.com/office/drawing/2014/main" id="{0E2ADEE5-4B29-4866-86B5-87C22FB90362}"/>
              </a:ext>
            </a:extLst>
          </p:cNvPr>
          <p:cNvPicPr>
            <a:picLocks noChangeAspect="1"/>
          </p:cNvPicPr>
          <p:nvPr/>
        </p:nvPicPr>
        <p:blipFill>
          <a:blip r:embed="rId3"/>
          <a:stretch>
            <a:fillRect/>
          </a:stretch>
        </p:blipFill>
        <p:spPr>
          <a:xfrm>
            <a:off x="4888073" y="2108129"/>
            <a:ext cx="3874927" cy="3130039"/>
          </a:xfrm>
          <a:prstGeom prst="rect">
            <a:avLst/>
          </a:prstGeom>
        </p:spPr>
      </p:pic>
      <p:sp>
        <p:nvSpPr>
          <p:cNvPr id="9" name="文本框 8">
            <a:extLst>
              <a:ext uri="{FF2B5EF4-FFF2-40B4-BE49-F238E27FC236}">
                <a16:creationId xmlns:a16="http://schemas.microsoft.com/office/drawing/2014/main" id="{4B228248-DD37-48B3-ADA5-5BE23E70B6AD}"/>
              </a:ext>
            </a:extLst>
          </p:cNvPr>
          <p:cNvSpPr txBox="1"/>
          <p:nvPr/>
        </p:nvSpPr>
        <p:spPr>
          <a:xfrm>
            <a:off x="5868166" y="5349686"/>
            <a:ext cx="1914740" cy="369332"/>
          </a:xfrm>
          <a:prstGeom prst="rect">
            <a:avLst/>
          </a:prstGeom>
          <a:noFill/>
        </p:spPr>
        <p:txBody>
          <a:bodyPr wrap="square" rtlCol="0">
            <a:spAutoFit/>
          </a:bodyPr>
          <a:lstStyle/>
          <a:p>
            <a:pPr algn="ctr"/>
            <a:r>
              <a:rPr lang="zh-CN" altLang="en-US" sz="1800" dirty="0">
                <a:solidFill>
                  <a:schemeClr val="bg1"/>
                </a:solidFill>
              </a:rPr>
              <a:t>差评词云</a:t>
            </a:r>
          </a:p>
        </p:txBody>
      </p:sp>
      <p:sp>
        <p:nvSpPr>
          <p:cNvPr id="10" name="文本框 9">
            <a:extLst>
              <a:ext uri="{FF2B5EF4-FFF2-40B4-BE49-F238E27FC236}">
                <a16:creationId xmlns:a16="http://schemas.microsoft.com/office/drawing/2014/main" id="{4FFA063A-B116-4745-B898-0A796C97DF24}"/>
              </a:ext>
            </a:extLst>
          </p:cNvPr>
          <p:cNvSpPr txBox="1"/>
          <p:nvPr/>
        </p:nvSpPr>
        <p:spPr>
          <a:xfrm>
            <a:off x="1691927" y="5349686"/>
            <a:ext cx="1914740" cy="369332"/>
          </a:xfrm>
          <a:prstGeom prst="rect">
            <a:avLst/>
          </a:prstGeom>
          <a:noFill/>
        </p:spPr>
        <p:txBody>
          <a:bodyPr wrap="square" rtlCol="0">
            <a:spAutoFit/>
          </a:bodyPr>
          <a:lstStyle/>
          <a:p>
            <a:pPr algn="ctr"/>
            <a:r>
              <a:rPr lang="zh-CN" altLang="en-US" sz="1800" dirty="0">
                <a:solidFill>
                  <a:schemeClr val="bg1"/>
                </a:solidFill>
              </a:rPr>
              <a:t>好评词云</a:t>
            </a:r>
          </a:p>
        </p:txBody>
      </p:sp>
    </p:spTree>
    <p:extLst>
      <p:ext uri="{BB962C8B-B14F-4D97-AF65-F5344CB8AC3E}">
        <p14:creationId xmlns:p14="http://schemas.microsoft.com/office/powerpoint/2010/main" val="3546642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2882481" y="1416642"/>
            <a:ext cx="0" cy="3703998"/>
          </a:xfrm>
          <a:prstGeom prst="line">
            <a:avLst/>
          </a:prstGeom>
        </p:spPr>
        <p:style>
          <a:lnRef idx="1">
            <a:schemeClr val="accent1"/>
          </a:lnRef>
          <a:fillRef idx="0">
            <a:schemeClr val="accent1"/>
          </a:fillRef>
          <a:effectRef idx="0">
            <a:schemeClr val="accent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267320" y="4036557"/>
            <a:ext cx="6604980" cy="0"/>
          </a:xfrm>
          <a:prstGeom prst="line">
            <a:avLst/>
          </a:prstGeom>
        </p:spPr>
        <p:style>
          <a:lnRef idx="1">
            <a:schemeClr val="accent1"/>
          </a:lnRef>
          <a:fillRef idx="0">
            <a:schemeClr val="accent1"/>
          </a:fillRef>
          <a:effectRef idx="0">
            <a:schemeClr val="accent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613351" y="1707046"/>
            <a:ext cx="538263" cy="488114"/>
          </a:xfrm>
          <a:prstGeom prst="ellipse">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1</a:t>
            </a:r>
            <a:endParaRPr lang="en-US" altLang="zh-CN" sz="1905" dirty="0">
              <a:solidFill>
                <a:schemeClr val="bg1"/>
              </a:solidFill>
              <a:latin typeface="微软雅黑" pitchFamily="34" charset="-122"/>
              <a:ea typeface="微软雅黑" pitchFamily="34" charset="-122"/>
            </a:endParaRPr>
          </a:p>
        </p:txBody>
      </p:sp>
      <p:sp>
        <p:nvSpPr>
          <p:cNvPr id="21" name="AutoShape 17">
            <a:extLst>
              <a:ext uri="{FF2B5EF4-FFF2-40B4-BE49-F238E27FC236}">
                <a16:creationId xmlns:a16="http://schemas.microsoft.com/office/drawing/2014/main" id="{99A3D09A-A5D8-4A62-91DB-FCC3F99C5749}"/>
              </a:ext>
            </a:extLst>
          </p:cNvPr>
          <p:cNvSpPr>
            <a:spLocks noChangeArrowheads="1"/>
          </p:cNvSpPr>
          <p:nvPr/>
        </p:nvSpPr>
        <p:spPr bwMode="auto">
          <a:xfrm>
            <a:off x="3612157" y="1707046"/>
            <a:ext cx="4859850" cy="488114"/>
          </a:xfrm>
          <a:prstGeom prst="actionButtonBlank">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chemeClr val="bg1"/>
                </a:solidFill>
                <a:latin typeface="微软雅黑" pitchFamily="34" charset="-122"/>
                <a:ea typeface="微软雅黑" pitchFamily="34" charset="-122"/>
              </a:rPr>
              <a:t>背景与挖掘目标</a:t>
            </a:r>
          </a:p>
        </p:txBody>
      </p:sp>
      <p:sp>
        <p:nvSpPr>
          <p:cNvPr id="22" name="Oval 15">
            <a:extLst>
              <a:ext uri="{FF2B5EF4-FFF2-40B4-BE49-F238E27FC236}">
                <a16:creationId xmlns:a16="http://schemas.microsoft.com/office/drawing/2014/main" id="{60A6B70E-E65A-4B80-9A11-4100460B97AD}"/>
              </a:ext>
            </a:extLst>
          </p:cNvPr>
          <p:cNvSpPr>
            <a:spLocks noChangeArrowheads="1"/>
          </p:cNvSpPr>
          <p:nvPr/>
        </p:nvSpPr>
        <p:spPr bwMode="auto">
          <a:xfrm>
            <a:off x="2619260" y="2378429"/>
            <a:ext cx="538263" cy="488114"/>
          </a:xfrm>
          <a:prstGeom prst="ellipse">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2</a:t>
            </a:r>
            <a:endParaRPr lang="en-US" altLang="zh-CN" sz="1905"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18065" y="2378429"/>
            <a:ext cx="4859850" cy="488114"/>
          </a:xfrm>
          <a:prstGeom prst="actionButtonBlank">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rPr>
              <a:t>获取豆瓣评论数据</a:t>
            </a:r>
          </a:p>
        </p:txBody>
      </p:sp>
      <p:sp>
        <p:nvSpPr>
          <p:cNvPr id="24" name="Oval 15">
            <a:extLst>
              <a:ext uri="{FF2B5EF4-FFF2-40B4-BE49-F238E27FC236}">
                <a16:creationId xmlns:a16="http://schemas.microsoft.com/office/drawing/2014/main" id="{C5ED2528-1F8F-4645-A203-4E9F2978A0E3}"/>
              </a:ext>
            </a:extLst>
          </p:cNvPr>
          <p:cNvSpPr>
            <a:spLocks noChangeArrowheads="1"/>
          </p:cNvSpPr>
          <p:nvPr/>
        </p:nvSpPr>
        <p:spPr bwMode="auto">
          <a:xfrm>
            <a:off x="2619260" y="3067750"/>
            <a:ext cx="538263" cy="488114"/>
          </a:xfrm>
          <a:prstGeom prst="ellipse">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3</a:t>
            </a:r>
            <a:endParaRPr lang="en-US" altLang="zh-CN" sz="1905" dirty="0">
              <a:solidFill>
                <a:schemeClr val="bg1"/>
              </a:solidFill>
              <a:latin typeface="微软雅黑" pitchFamily="34" charset="-122"/>
              <a:ea typeface="微软雅黑" pitchFamily="34" charset="-122"/>
            </a:endParaRPr>
          </a:p>
        </p:txBody>
      </p:sp>
      <p:sp>
        <p:nvSpPr>
          <p:cNvPr id="25" name="AutoShape 17">
            <a:extLst>
              <a:ext uri="{FF2B5EF4-FFF2-40B4-BE49-F238E27FC236}">
                <a16:creationId xmlns:a16="http://schemas.microsoft.com/office/drawing/2014/main" id="{ACE508B1-35EE-46F8-BE82-7AA8DDD1285F}"/>
              </a:ext>
            </a:extLst>
          </p:cNvPr>
          <p:cNvSpPr>
            <a:spLocks noChangeArrowheads="1"/>
          </p:cNvSpPr>
          <p:nvPr/>
        </p:nvSpPr>
        <p:spPr bwMode="auto">
          <a:xfrm>
            <a:off x="3618065" y="3067750"/>
            <a:ext cx="4859850" cy="488114"/>
          </a:xfrm>
          <a:prstGeom prst="actionButtonBlank">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分析好评与差评的关键信息</a:t>
            </a:r>
          </a:p>
        </p:txBody>
      </p:sp>
      <p:sp>
        <p:nvSpPr>
          <p:cNvPr id="26" name="Oval 15">
            <a:extLst>
              <a:ext uri="{FF2B5EF4-FFF2-40B4-BE49-F238E27FC236}">
                <a16:creationId xmlns:a16="http://schemas.microsoft.com/office/drawing/2014/main" id="{39799CB0-24C4-46EA-AA73-61543B94C14C}"/>
              </a:ext>
            </a:extLst>
          </p:cNvPr>
          <p:cNvSpPr>
            <a:spLocks noChangeArrowheads="1"/>
          </p:cNvSpPr>
          <p:nvPr/>
        </p:nvSpPr>
        <p:spPr bwMode="auto">
          <a:xfrm>
            <a:off x="2619260" y="3772601"/>
            <a:ext cx="538263" cy="488114"/>
          </a:xfrm>
          <a:prstGeom prst="ellipse">
            <a:avLst/>
          </a:prstGeom>
          <a:solidFill>
            <a:srgbClr val="FB9708"/>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4</a:t>
            </a:r>
            <a:endParaRPr lang="en-US" altLang="zh-CN" sz="1905" dirty="0">
              <a:solidFill>
                <a:schemeClr val="bg1"/>
              </a:solidFill>
              <a:latin typeface="微软雅黑" pitchFamily="34" charset="-122"/>
              <a:ea typeface="微软雅黑" pitchFamily="34" charset="-122"/>
            </a:endParaRPr>
          </a:p>
        </p:txBody>
      </p:sp>
      <p:sp>
        <p:nvSpPr>
          <p:cNvPr id="27" name="AutoShape 17">
            <a:extLst>
              <a:ext uri="{FF2B5EF4-FFF2-40B4-BE49-F238E27FC236}">
                <a16:creationId xmlns:a16="http://schemas.microsoft.com/office/drawing/2014/main" id="{04D850D6-5B68-411A-A662-51B9B00BA3AD}"/>
              </a:ext>
            </a:extLst>
          </p:cNvPr>
          <p:cNvSpPr>
            <a:spLocks noChangeArrowheads="1"/>
          </p:cNvSpPr>
          <p:nvPr/>
        </p:nvSpPr>
        <p:spPr bwMode="auto">
          <a:xfrm>
            <a:off x="3612157" y="3772601"/>
            <a:ext cx="4859850" cy="488114"/>
          </a:xfrm>
          <a:prstGeom prst="actionButtonBlank">
            <a:avLst/>
          </a:prstGeom>
          <a:solidFill>
            <a:srgbClr val="FB9708"/>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分析评论数量及评分与时间的关系</a:t>
            </a: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dirty="0"/>
              <a:t>目录</a:t>
            </a:r>
          </a:p>
        </p:txBody>
      </p:sp>
      <p:sp>
        <p:nvSpPr>
          <p:cNvPr id="13" name="Oval 15">
            <a:extLst>
              <a:ext uri="{FF2B5EF4-FFF2-40B4-BE49-F238E27FC236}">
                <a16:creationId xmlns:a16="http://schemas.microsoft.com/office/drawing/2014/main" id="{BEECB1CA-8278-4798-AC8B-41D718F981B6}"/>
              </a:ext>
            </a:extLst>
          </p:cNvPr>
          <p:cNvSpPr>
            <a:spLocks noChangeArrowheads="1"/>
          </p:cNvSpPr>
          <p:nvPr/>
        </p:nvSpPr>
        <p:spPr bwMode="auto">
          <a:xfrm>
            <a:off x="2613351" y="4455544"/>
            <a:ext cx="538263" cy="488114"/>
          </a:xfrm>
          <a:prstGeom prst="ellipse">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1905" dirty="0">
                <a:solidFill>
                  <a:schemeClr val="bg1"/>
                </a:solidFill>
                <a:latin typeface="微软雅黑" pitchFamily="34" charset="-122"/>
                <a:ea typeface="微软雅黑" pitchFamily="34" charset="-122"/>
              </a:rPr>
              <a:t>5</a:t>
            </a:r>
          </a:p>
        </p:txBody>
      </p:sp>
      <p:sp>
        <p:nvSpPr>
          <p:cNvPr id="14" name="AutoShape 17">
            <a:extLst>
              <a:ext uri="{FF2B5EF4-FFF2-40B4-BE49-F238E27FC236}">
                <a16:creationId xmlns:a16="http://schemas.microsoft.com/office/drawing/2014/main" id="{4BF40B3F-C13B-403A-AB31-9F7D8C899029}"/>
              </a:ext>
            </a:extLst>
          </p:cNvPr>
          <p:cNvSpPr>
            <a:spLocks noChangeArrowheads="1"/>
          </p:cNvSpPr>
          <p:nvPr/>
        </p:nvSpPr>
        <p:spPr bwMode="auto">
          <a:xfrm>
            <a:off x="3606248" y="4455544"/>
            <a:ext cx="4859850" cy="488114"/>
          </a:xfrm>
          <a:prstGeom prst="actionButtonBlank">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分析评论者的城市分布情况</a:t>
            </a:r>
          </a:p>
        </p:txBody>
      </p:sp>
    </p:spTree>
    <p:extLst>
      <p:ext uri="{BB962C8B-B14F-4D97-AF65-F5344CB8AC3E}">
        <p14:creationId xmlns:p14="http://schemas.microsoft.com/office/powerpoint/2010/main" val="3474964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59A11D-414C-442A-AB92-20EC5046A3CD}"/>
              </a:ext>
            </a:extLst>
          </p:cNvPr>
          <p:cNvSpPr>
            <a:spLocks noGrp="1"/>
          </p:cNvSpPr>
          <p:nvPr>
            <p:ph idx="1"/>
          </p:nvPr>
        </p:nvSpPr>
        <p:spPr/>
        <p:txBody>
          <a:bodyPr/>
          <a:lstStyle/>
          <a:p>
            <a:pPr marL="0" indent="0">
              <a:buNone/>
            </a:pPr>
            <a:r>
              <a:rPr lang="zh-CN" altLang="en-US" dirty="0"/>
              <a:t>可以看到用户对</a:t>
            </a:r>
            <a:r>
              <a:rPr lang="en-US" altLang="zh-CN" dirty="0"/>
              <a:t>《</a:t>
            </a:r>
            <a:r>
              <a:rPr lang="zh-CN" altLang="en-US" dirty="0"/>
              <a:t>流浪地球</a:t>
            </a:r>
            <a:r>
              <a:rPr lang="en-US" altLang="zh-CN" dirty="0"/>
              <a:t>》</a:t>
            </a:r>
            <a:r>
              <a:rPr lang="zh-CN" altLang="en-US" dirty="0"/>
              <a:t>的评价两极分化，但大多数倾向</a:t>
            </a:r>
            <a:r>
              <a:rPr lang="en-US" altLang="zh-CN" dirty="0"/>
              <a:t>3</a:t>
            </a:r>
            <a:r>
              <a:rPr lang="zh-CN" altLang="en-US" dirty="0"/>
              <a:t>星到</a:t>
            </a:r>
            <a:r>
              <a:rPr lang="en-US" altLang="zh-CN" dirty="0"/>
              <a:t>4</a:t>
            </a:r>
            <a:r>
              <a:rPr lang="zh-CN" altLang="en-US" dirty="0"/>
              <a:t>星。</a:t>
            </a:r>
          </a:p>
        </p:txBody>
      </p:sp>
      <p:sp>
        <p:nvSpPr>
          <p:cNvPr id="3" name="标题 2">
            <a:extLst>
              <a:ext uri="{FF2B5EF4-FFF2-40B4-BE49-F238E27FC236}">
                <a16:creationId xmlns:a16="http://schemas.microsoft.com/office/drawing/2014/main" id="{A36318FB-5CF6-4179-97CB-754B6C8BA0DD}"/>
              </a:ext>
            </a:extLst>
          </p:cNvPr>
          <p:cNvSpPr>
            <a:spLocks noGrp="1"/>
          </p:cNvSpPr>
          <p:nvPr>
            <p:ph type="title"/>
          </p:nvPr>
        </p:nvSpPr>
        <p:spPr/>
        <p:txBody>
          <a:bodyPr/>
          <a:lstStyle/>
          <a:p>
            <a:r>
              <a:rPr lang="zh-CN" altLang="en-US" dirty="0"/>
              <a:t>分析评论数量及评分与时间的关系</a:t>
            </a:r>
          </a:p>
        </p:txBody>
      </p:sp>
      <p:sp>
        <p:nvSpPr>
          <p:cNvPr id="4" name="内容占位符 3">
            <a:extLst>
              <a:ext uri="{FF2B5EF4-FFF2-40B4-BE49-F238E27FC236}">
                <a16:creationId xmlns:a16="http://schemas.microsoft.com/office/drawing/2014/main" id="{82468579-364F-4BDC-90C7-5A336215E283}"/>
              </a:ext>
            </a:extLst>
          </p:cNvPr>
          <p:cNvSpPr>
            <a:spLocks noGrp="1"/>
          </p:cNvSpPr>
          <p:nvPr>
            <p:ph idx="10"/>
          </p:nvPr>
        </p:nvSpPr>
        <p:spPr/>
        <p:txBody>
          <a:bodyPr/>
          <a:lstStyle/>
          <a:p>
            <a:r>
              <a:rPr lang="zh-CN" altLang="en-US" dirty="0"/>
              <a:t>评分统计</a:t>
            </a:r>
          </a:p>
        </p:txBody>
      </p:sp>
      <p:graphicFrame>
        <p:nvGraphicFramePr>
          <p:cNvPr id="5" name="表格 4">
            <a:extLst>
              <a:ext uri="{FF2B5EF4-FFF2-40B4-BE49-F238E27FC236}">
                <a16:creationId xmlns:a16="http://schemas.microsoft.com/office/drawing/2014/main" id="{A4ED607E-D065-4715-A465-2327321A4750}"/>
              </a:ext>
            </a:extLst>
          </p:cNvPr>
          <p:cNvGraphicFramePr>
            <a:graphicFrameLocks noGrp="1"/>
          </p:cNvGraphicFramePr>
          <p:nvPr>
            <p:extLst>
              <p:ext uri="{D42A27DB-BD31-4B8C-83A1-F6EECF244321}">
                <p14:modId xmlns:p14="http://schemas.microsoft.com/office/powerpoint/2010/main" val="3573647290"/>
              </p:ext>
            </p:extLst>
          </p:nvPr>
        </p:nvGraphicFramePr>
        <p:xfrm>
          <a:off x="423821" y="2527248"/>
          <a:ext cx="5418666" cy="22199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88597630"/>
                    </a:ext>
                  </a:extLst>
                </a:gridCol>
                <a:gridCol w="2709333">
                  <a:extLst>
                    <a:ext uri="{9D8B030D-6E8A-4147-A177-3AD203B41FA5}">
                      <a16:colId xmlns:a16="http://schemas.microsoft.com/office/drawing/2014/main" val="2795240120"/>
                    </a:ext>
                  </a:extLst>
                </a:gridCol>
              </a:tblGrid>
              <a:tr h="370840">
                <a:tc>
                  <a:txBody>
                    <a:bodyPr/>
                    <a:lstStyle/>
                    <a:p>
                      <a:pPr algn="ctr"/>
                      <a:r>
                        <a:rPr lang="zh-CN" altLang="en-US" sz="1800" dirty="0"/>
                        <a:t>评分</a:t>
                      </a:r>
                    </a:p>
                  </a:txBody>
                  <a:tcPr anchor="ctr"/>
                </a:tc>
                <a:tc>
                  <a:txBody>
                    <a:bodyPr/>
                    <a:lstStyle/>
                    <a:p>
                      <a:pPr algn="ctr"/>
                      <a:r>
                        <a:rPr lang="zh-CN" altLang="en-US" sz="1800" dirty="0"/>
                        <a:t>数量</a:t>
                      </a:r>
                    </a:p>
                  </a:txBody>
                  <a:tcPr anchor="ctr"/>
                </a:tc>
                <a:extLst>
                  <a:ext uri="{0D108BD9-81ED-4DB2-BD59-A6C34878D82A}">
                    <a16:rowId xmlns:a16="http://schemas.microsoft.com/office/drawing/2014/main" val="3458627768"/>
                  </a:ext>
                </a:extLst>
              </a:tr>
              <a:tr h="370840">
                <a:tc>
                  <a:txBody>
                    <a:bodyPr/>
                    <a:lstStyle/>
                    <a:p>
                      <a:pPr algn="ctr"/>
                      <a:r>
                        <a:rPr lang="en-US" altLang="zh-CN" sz="1800" dirty="0"/>
                        <a:t>★☆☆☆☆</a:t>
                      </a:r>
                      <a:endParaRPr lang="zh-CN" altLang="en-US" sz="1800" dirty="0"/>
                    </a:p>
                  </a:txBody>
                  <a:tcPr anchor="ctr"/>
                </a:tc>
                <a:tc>
                  <a:txBody>
                    <a:bodyPr/>
                    <a:lstStyle/>
                    <a:p>
                      <a:pPr algn="ctr"/>
                      <a:r>
                        <a:rPr lang="en-US" altLang="zh-CN" sz="1800" dirty="0"/>
                        <a:t>49</a:t>
                      </a:r>
                      <a:endParaRPr lang="zh-CN" altLang="en-US" sz="1800" dirty="0"/>
                    </a:p>
                  </a:txBody>
                  <a:tcPr anchor="ctr"/>
                </a:tc>
                <a:extLst>
                  <a:ext uri="{0D108BD9-81ED-4DB2-BD59-A6C34878D82A}">
                    <a16:rowId xmlns:a16="http://schemas.microsoft.com/office/drawing/2014/main" val="2152516489"/>
                  </a:ext>
                </a:extLst>
              </a:tr>
              <a:tr h="370840">
                <a:tc>
                  <a:txBody>
                    <a:bodyPr/>
                    <a:lstStyle/>
                    <a:p>
                      <a:pPr algn="ctr"/>
                      <a:r>
                        <a:rPr lang="en-US" altLang="zh-CN" sz="1800" dirty="0"/>
                        <a:t>★★☆☆☆</a:t>
                      </a:r>
                      <a:endParaRPr lang="zh-CN" altLang="en-US" sz="1800" dirty="0"/>
                    </a:p>
                  </a:txBody>
                  <a:tcPr anchor="ctr"/>
                </a:tc>
                <a:tc>
                  <a:txBody>
                    <a:bodyPr/>
                    <a:lstStyle/>
                    <a:p>
                      <a:pPr algn="ctr"/>
                      <a:r>
                        <a:rPr lang="en-US" altLang="zh-CN" sz="1800" dirty="0"/>
                        <a:t>77</a:t>
                      </a:r>
                      <a:endParaRPr lang="zh-CN" altLang="en-US" sz="1800" dirty="0"/>
                    </a:p>
                  </a:txBody>
                  <a:tcPr anchor="ctr"/>
                </a:tc>
                <a:extLst>
                  <a:ext uri="{0D108BD9-81ED-4DB2-BD59-A6C34878D82A}">
                    <a16:rowId xmlns:a16="http://schemas.microsoft.com/office/drawing/2014/main" val="1086073614"/>
                  </a:ext>
                </a:extLst>
              </a:tr>
              <a:tr h="346935">
                <a:tc>
                  <a:txBody>
                    <a:bodyPr/>
                    <a:lstStyle/>
                    <a:p>
                      <a:pPr algn="ctr"/>
                      <a:r>
                        <a:rPr lang="en-US" altLang="zh-CN" sz="1800" dirty="0"/>
                        <a:t>★★★☆☆</a:t>
                      </a:r>
                      <a:endParaRPr lang="zh-CN" altLang="en-US" sz="1800" dirty="0"/>
                    </a:p>
                  </a:txBody>
                  <a:tcPr anchor="ctr"/>
                </a:tc>
                <a:tc>
                  <a:txBody>
                    <a:bodyPr/>
                    <a:lstStyle/>
                    <a:p>
                      <a:pPr algn="ctr"/>
                      <a:r>
                        <a:rPr lang="en-US" altLang="zh-CN" sz="1800" dirty="0"/>
                        <a:t>124</a:t>
                      </a:r>
                    </a:p>
                  </a:txBody>
                  <a:tcPr anchor="ctr"/>
                </a:tc>
                <a:extLst>
                  <a:ext uri="{0D108BD9-81ED-4DB2-BD59-A6C34878D82A}">
                    <a16:rowId xmlns:a16="http://schemas.microsoft.com/office/drawing/2014/main" val="2276057821"/>
                  </a:ext>
                </a:extLst>
              </a:tr>
              <a:tr h="370840">
                <a:tc>
                  <a:txBody>
                    <a:bodyPr/>
                    <a:lstStyle/>
                    <a:p>
                      <a:pPr algn="ctr"/>
                      <a:r>
                        <a:rPr lang="en-US" altLang="zh-CN" sz="1800" dirty="0"/>
                        <a:t>★★★★☆</a:t>
                      </a:r>
                      <a:endParaRPr lang="zh-CN" altLang="en-US" sz="1800" dirty="0"/>
                    </a:p>
                  </a:txBody>
                  <a:tcPr anchor="ctr"/>
                </a:tc>
                <a:tc>
                  <a:txBody>
                    <a:bodyPr/>
                    <a:lstStyle/>
                    <a:p>
                      <a:pPr algn="ctr"/>
                      <a:r>
                        <a:rPr lang="en-US" altLang="zh-CN" sz="1800" dirty="0"/>
                        <a:t>117</a:t>
                      </a:r>
                      <a:endParaRPr lang="zh-CN" altLang="en-US" sz="1800" dirty="0"/>
                    </a:p>
                  </a:txBody>
                  <a:tcPr anchor="ctr"/>
                </a:tc>
                <a:extLst>
                  <a:ext uri="{0D108BD9-81ED-4DB2-BD59-A6C34878D82A}">
                    <a16:rowId xmlns:a16="http://schemas.microsoft.com/office/drawing/2014/main" val="593918617"/>
                  </a:ext>
                </a:extLst>
              </a:tr>
              <a:tr h="370840">
                <a:tc>
                  <a:txBody>
                    <a:bodyPr/>
                    <a:lstStyle/>
                    <a:p>
                      <a:pPr algn="ctr"/>
                      <a:r>
                        <a:rPr lang="en-US" altLang="zh-CN" sz="1800" dirty="0"/>
                        <a:t>★★★★★</a:t>
                      </a:r>
                      <a:endParaRPr lang="zh-CN" altLang="en-US" sz="1800" dirty="0"/>
                    </a:p>
                  </a:txBody>
                  <a:tcPr anchor="ctr"/>
                </a:tc>
                <a:tc>
                  <a:txBody>
                    <a:bodyPr/>
                    <a:lstStyle/>
                    <a:p>
                      <a:pPr algn="ctr"/>
                      <a:r>
                        <a:rPr lang="en-US" altLang="zh-CN" sz="1800" dirty="0"/>
                        <a:t>98</a:t>
                      </a:r>
                      <a:endParaRPr lang="zh-CN" altLang="en-US" sz="1800" dirty="0"/>
                    </a:p>
                  </a:txBody>
                  <a:tcPr anchor="ctr"/>
                </a:tc>
                <a:extLst>
                  <a:ext uri="{0D108BD9-81ED-4DB2-BD59-A6C34878D82A}">
                    <a16:rowId xmlns:a16="http://schemas.microsoft.com/office/drawing/2014/main" val="732239312"/>
                  </a:ext>
                </a:extLst>
              </a:tr>
            </a:tbl>
          </a:graphicData>
        </a:graphic>
      </p:graphicFrame>
      <p:pic>
        <p:nvPicPr>
          <p:cNvPr id="6" name="图片 5">
            <a:extLst>
              <a:ext uri="{FF2B5EF4-FFF2-40B4-BE49-F238E27FC236}">
                <a16:creationId xmlns:a16="http://schemas.microsoft.com/office/drawing/2014/main" id="{DF63235C-7673-4D55-9390-E0071C38C5E1}"/>
              </a:ext>
            </a:extLst>
          </p:cNvPr>
          <p:cNvPicPr>
            <a:picLocks noChangeAspect="1"/>
          </p:cNvPicPr>
          <p:nvPr/>
        </p:nvPicPr>
        <p:blipFill>
          <a:blip r:embed="rId3"/>
          <a:stretch>
            <a:fillRect/>
          </a:stretch>
        </p:blipFill>
        <p:spPr>
          <a:xfrm>
            <a:off x="6043896" y="2527248"/>
            <a:ext cx="3019926" cy="3097540"/>
          </a:xfrm>
          <a:prstGeom prst="rect">
            <a:avLst/>
          </a:prstGeom>
        </p:spPr>
      </p:pic>
    </p:spTree>
    <p:extLst>
      <p:ext uri="{BB962C8B-B14F-4D97-AF65-F5344CB8AC3E}">
        <p14:creationId xmlns:p14="http://schemas.microsoft.com/office/powerpoint/2010/main" val="3756114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59A11D-414C-442A-AB92-20EC5046A3CD}"/>
              </a:ext>
            </a:extLst>
          </p:cNvPr>
          <p:cNvSpPr>
            <a:spLocks noGrp="1"/>
          </p:cNvSpPr>
          <p:nvPr>
            <p:ph idx="1"/>
          </p:nvPr>
        </p:nvSpPr>
        <p:spPr>
          <a:xfrm>
            <a:off x="423823" y="1741968"/>
            <a:ext cx="4370600" cy="1211297"/>
          </a:xfrm>
        </p:spPr>
        <p:txBody>
          <a:bodyPr/>
          <a:lstStyle/>
          <a:p>
            <a:r>
              <a:rPr lang="zh-CN" altLang="en-US" dirty="0"/>
              <a:t>点映时间：</a:t>
            </a:r>
            <a:r>
              <a:rPr lang="en-US" altLang="zh-CN" dirty="0"/>
              <a:t>2019-1-20 </a:t>
            </a:r>
            <a:r>
              <a:rPr lang="zh-CN" altLang="en-US" dirty="0"/>
              <a:t>、</a:t>
            </a:r>
            <a:r>
              <a:rPr lang="en-US" altLang="zh-CN" dirty="0"/>
              <a:t>2019-1-28</a:t>
            </a:r>
          </a:p>
          <a:p>
            <a:r>
              <a:rPr lang="zh-CN" altLang="en-US" dirty="0"/>
              <a:t>正式上映时间：</a:t>
            </a:r>
            <a:r>
              <a:rPr lang="en-US" altLang="zh-CN" dirty="0"/>
              <a:t>2019-2-5</a:t>
            </a:r>
          </a:p>
        </p:txBody>
      </p:sp>
      <p:sp>
        <p:nvSpPr>
          <p:cNvPr id="3" name="标题 2">
            <a:extLst>
              <a:ext uri="{FF2B5EF4-FFF2-40B4-BE49-F238E27FC236}">
                <a16:creationId xmlns:a16="http://schemas.microsoft.com/office/drawing/2014/main" id="{A36318FB-5CF6-4179-97CB-754B6C8BA0DD}"/>
              </a:ext>
            </a:extLst>
          </p:cNvPr>
          <p:cNvSpPr>
            <a:spLocks noGrp="1"/>
          </p:cNvSpPr>
          <p:nvPr>
            <p:ph type="title"/>
          </p:nvPr>
        </p:nvSpPr>
        <p:spPr/>
        <p:txBody>
          <a:bodyPr/>
          <a:lstStyle/>
          <a:p>
            <a:r>
              <a:rPr lang="zh-CN" altLang="en-US" dirty="0"/>
              <a:t>分析评论数量及评分与时间的关系</a:t>
            </a:r>
          </a:p>
        </p:txBody>
      </p:sp>
      <p:sp>
        <p:nvSpPr>
          <p:cNvPr id="4" name="内容占位符 3">
            <a:extLst>
              <a:ext uri="{FF2B5EF4-FFF2-40B4-BE49-F238E27FC236}">
                <a16:creationId xmlns:a16="http://schemas.microsoft.com/office/drawing/2014/main" id="{82468579-364F-4BDC-90C7-5A336215E283}"/>
              </a:ext>
            </a:extLst>
          </p:cNvPr>
          <p:cNvSpPr>
            <a:spLocks noGrp="1"/>
          </p:cNvSpPr>
          <p:nvPr>
            <p:ph idx="10"/>
          </p:nvPr>
        </p:nvSpPr>
        <p:spPr/>
        <p:txBody>
          <a:bodyPr/>
          <a:lstStyle/>
          <a:p>
            <a:r>
              <a:rPr lang="zh-CN" altLang="en-US" dirty="0"/>
              <a:t>评论数量随日期的变化</a:t>
            </a:r>
          </a:p>
        </p:txBody>
      </p:sp>
      <p:pic>
        <p:nvPicPr>
          <p:cNvPr id="7" name="图片 6">
            <a:extLst>
              <a:ext uri="{FF2B5EF4-FFF2-40B4-BE49-F238E27FC236}">
                <a16:creationId xmlns:a16="http://schemas.microsoft.com/office/drawing/2014/main" id="{FA73BAC2-33BA-4E5C-8840-875E92C450B2}"/>
              </a:ext>
            </a:extLst>
          </p:cNvPr>
          <p:cNvPicPr>
            <a:picLocks noChangeAspect="1"/>
          </p:cNvPicPr>
          <p:nvPr/>
        </p:nvPicPr>
        <p:blipFill>
          <a:blip r:embed="rId3"/>
          <a:stretch>
            <a:fillRect/>
          </a:stretch>
        </p:blipFill>
        <p:spPr>
          <a:xfrm>
            <a:off x="423821" y="3043283"/>
            <a:ext cx="3647503" cy="2851105"/>
          </a:xfrm>
          <a:prstGeom prst="rect">
            <a:avLst/>
          </a:prstGeom>
        </p:spPr>
      </p:pic>
      <p:sp>
        <p:nvSpPr>
          <p:cNvPr id="6" name="内容占位符 1">
            <a:extLst>
              <a:ext uri="{FF2B5EF4-FFF2-40B4-BE49-F238E27FC236}">
                <a16:creationId xmlns:a16="http://schemas.microsoft.com/office/drawing/2014/main" id="{5B64DD7B-DC3A-4EAC-8B65-6E3CAEF22A9C}"/>
              </a:ext>
            </a:extLst>
          </p:cNvPr>
          <p:cNvSpPr txBox="1">
            <a:spLocks/>
          </p:cNvSpPr>
          <p:nvPr/>
        </p:nvSpPr>
        <p:spPr bwMode="auto">
          <a:xfrm>
            <a:off x="4589357" y="1741969"/>
            <a:ext cx="7266199" cy="964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72117" indent="-272117" algn="l" rtl="0" eaLnBrk="1" fontAlgn="base" hangingPunct="1">
              <a:lnSpc>
                <a:spcPct val="150000"/>
              </a:lnSpc>
              <a:spcBef>
                <a:spcPct val="20000"/>
              </a:spcBef>
              <a:spcAft>
                <a:spcPct val="0"/>
              </a:spcAft>
              <a:buClr>
                <a:schemeClr val="bg1"/>
              </a:buClr>
              <a:buFont typeface="Arial" panose="020B0604020202020204" pitchFamily="34" charset="0"/>
              <a:buChar char="•"/>
              <a:defRPr kumimoji="1" sz="1800" b="0">
                <a:solidFill>
                  <a:schemeClr val="bg1"/>
                </a:solidFill>
                <a:latin typeface="微软雅黑" pitchFamily="34" charset="-122"/>
                <a:ea typeface="微软雅黑" pitchFamily="34" charset="-122"/>
                <a:cs typeface="宋体" charset="0"/>
              </a:defRPr>
            </a:lvl1pPr>
            <a:lvl2pPr marL="588963" indent="-225425" algn="l" rtl="0" eaLnBrk="1" fontAlgn="base" hangingPunct="1">
              <a:lnSpc>
                <a:spcPct val="130000"/>
              </a:lnSpc>
              <a:spcBef>
                <a:spcPct val="20000"/>
              </a:spcBef>
              <a:spcAft>
                <a:spcPct val="0"/>
              </a:spcAft>
              <a:buClr>
                <a:srgbClr val="032089"/>
              </a:buClr>
              <a:buFont typeface="Wingdings" pitchFamily="2" charset="2"/>
              <a:buChar char="l"/>
              <a:defRPr kumimoji="1" sz="1746" b="0">
                <a:solidFill>
                  <a:schemeClr val="tx1"/>
                </a:solidFill>
                <a:latin typeface="微软雅黑" pitchFamily="34" charset="-122"/>
                <a:ea typeface="微软雅黑" pitchFamily="34" charset="-122"/>
              </a:defRPr>
            </a:lvl2pPr>
            <a:lvl3pPr marL="906463" indent="-180975" algn="l" rtl="0" eaLnBrk="1" fontAlgn="base" hangingPunct="1">
              <a:spcBef>
                <a:spcPct val="20000"/>
              </a:spcBef>
              <a:spcAft>
                <a:spcPct val="0"/>
              </a:spcAft>
              <a:buFont typeface="Arial" panose="020B0604020202020204" pitchFamily="34" charset="0"/>
              <a:buChar char="•"/>
              <a:defRPr kumimoji="1" sz="1429" b="0">
                <a:solidFill>
                  <a:schemeClr val="tx1"/>
                </a:solidFill>
                <a:latin typeface="微软雅黑" pitchFamily="34" charset="-122"/>
                <a:ea typeface="微软雅黑" pitchFamily="34" charset="-122"/>
              </a:defRPr>
            </a:lvl3pPr>
            <a:lvl4pPr marL="1268413" indent="-180975" algn="l" rtl="0" eaLnBrk="1" fontAlgn="base" hangingPunct="1">
              <a:spcBef>
                <a:spcPct val="20000"/>
              </a:spcBef>
              <a:spcAft>
                <a:spcPct val="0"/>
              </a:spcAft>
              <a:buFont typeface="Arial" panose="020B0604020202020204" pitchFamily="34" charset="0"/>
              <a:buChar char="–"/>
              <a:defRPr kumimoji="1" sz="1429" b="0">
                <a:solidFill>
                  <a:schemeClr val="tx1"/>
                </a:solidFill>
                <a:latin typeface="微软雅黑" pitchFamily="34" charset="-122"/>
                <a:ea typeface="微软雅黑" pitchFamily="34" charset="-122"/>
              </a:defRPr>
            </a:lvl4pPr>
            <a:lvl5pPr marL="1631950" indent="-180975" algn="l" rtl="0" eaLnBrk="1" fontAlgn="base" hangingPunct="1">
              <a:spcBef>
                <a:spcPct val="20000"/>
              </a:spcBef>
              <a:spcAft>
                <a:spcPct val="0"/>
              </a:spcAft>
              <a:buFont typeface="Arial" panose="020B0604020202020204" pitchFamily="34" charset="0"/>
              <a:buChar char="»"/>
              <a:defRPr kumimoji="1" sz="1429" b="0">
                <a:solidFill>
                  <a:schemeClr val="tx1"/>
                </a:solidFill>
                <a:latin typeface="微软雅黑" pitchFamily="34" charset="-122"/>
                <a:ea typeface="微软雅黑" pitchFamily="34" charset="-122"/>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a:lstStyle>
          <a:p>
            <a:r>
              <a:rPr lang="zh-CN" altLang="en-US" kern="0" dirty="0"/>
              <a:t>总结：点映后会有小幅的评论数量增加，正式上映后，评论数据大幅上涨，达到了高峰。正式上映后，每日发布的评论数量逐渐减少。</a:t>
            </a:r>
            <a:endParaRPr lang="en-US" altLang="zh-CN" kern="0" dirty="0"/>
          </a:p>
          <a:p>
            <a:endParaRPr lang="zh-CN" altLang="en-US" kern="0" dirty="0"/>
          </a:p>
        </p:txBody>
      </p:sp>
    </p:spTree>
    <p:extLst>
      <p:ext uri="{BB962C8B-B14F-4D97-AF65-F5344CB8AC3E}">
        <p14:creationId xmlns:p14="http://schemas.microsoft.com/office/powerpoint/2010/main" val="1388305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59A11D-414C-442A-AB92-20EC5046A3CD}"/>
              </a:ext>
            </a:extLst>
          </p:cNvPr>
          <p:cNvSpPr>
            <a:spLocks noGrp="1"/>
          </p:cNvSpPr>
          <p:nvPr>
            <p:ph idx="1"/>
          </p:nvPr>
        </p:nvSpPr>
        <p:spPr/>
        <p:txBody>
          <a:bodyPr/>
          <a:lstStyle/>
          <a:p>
            <a:r>
              <a:rPr lang="zh-CN" altLang="en-US" dirty="0"/>
              <a:t>在影片上映</a:t>
            </a:r>
            <a:r>
              <a:rPr lang="en-US" altLang="zh-CN" dirty="0"/>
              <a:t>3</a:t>
            </a:r>
            <a:r>
              <a:rPr lang="zh-CN" altLang="en-US" dirty="0"/>
              <a:t>天内为评论高峰，这符合常识，但是也可能有偏差，因为爬虫获取的数据是经过豆瓣电影排序的，倘若数据量足够大得出的趋势可能更接近真实情况。</a:t>
            </a:r>
            <a:endParaRPr lang="en-US" altLang="zh-CN" dirty="0"/>
          </a:p>
          <a:p>
            <a:r>
              <a:rPr lang="zh-CN" altLang="en-US" dirty="0"/>
              <a:t>影片在上映前也有部分评论，分析可能是影院公映前的小规模试映，且这些提前批的用户的评分均值，差不多接近影评上映后的大规模评论的最终评分 ，从这些细节中，我们或许可以猜测，这些能提前观看影片的，可能是资深影迷或者影视从业人员，他们的评论有着十分不错的参考价值。</a:t>
            </a:r>
          </a:p>
          <a:p>
            <a:endParaRPr lang="zh-CN" altLang="en-US" dirty="0"/>
          </a:p>
        </p:txBody>
      </p:sp>
      <p:sp>
        <p:nvSpPr>
          <p:cNvPr id="3" name="标题 2">
            <a:extLst>
              <a:ext uri="{FF2B5EF4-FFF2-40B4-BE49-F238E27FC236}">
                <a16:creationId xmlns:a16="http://schemas.microsoft.com/office/drawing/2014/main" id="{A36318FB-5CF6-4179-97CB-754B6C8BA0DD}"/>
              </a:ext>
            </a:extLst>
          </p:cNvPr>
          <p:cNvSpPr>
            <a:spLocks noGrp="1"/>
          </p:cNvSpPr>
          <p:nvPr>
            <p:ph type="title"/>
          </p:nvPr>
        </p:nvSpPr>
        <p:spPr/>
        <p:txBody>
          <a:bodyPr/>
          <a:lstStyle/>
          <a:p>
            <a:r>
              <a:rPr lang="zh-CN" altLang="en-US" dirty="0"/>
              <a:t>分析评论数量及评分与时间的关系</a:t>
            </a:r>
          </a:p>
        </p:txBody>
      </p:sp>
      <p:sp>
        <p:nvSpPr>
          <p:cNvPr id="4" name="内容占位符 3">
            <a:extLst>
              <a:ext uri="{FF2B5EF4-FFF2-40B4-BE49-F238E27FC236}">
                <a16:creationId xmlns:a16="http://schemas.microsoft.com/office/drawing/2014/main" id="{82468579-364F-4BDC-90C7-5A336215E283}"/>
              </a:ext>
            </a:extLst>
          </p:cNvPr>
          <p:cNvSpPr>
            <a:spLocks noGrp="1"/>
          </p:cNvSpPr>
          <p:nvPr>
            <p:ph idx="10"/>
          </p:nvPr>
        </p:nvSpPr>
        <p:spPr/>
        <p:txBody>
          <a:bodyPr/>
          <a:lstStyle/>
          <a:p>
            <a:r>
              <a:rPr lang="zh-CN" altLang="en-US" dirty="0"/>
              <a:t>评论数量随日期的变化</a:t>
            </a:r>
          </a:p>
        </p:txBody>
      </p:sp>
    </p:spTree>
    <p:extLst>
      <p:ext uri="{BB962C8B-B14F-4D97-AF65-F5344CB8AC3E}">
        <p14:creationId xmlns:p14="http://schemas.microsoft.com/office/powerpoint/2010/main" val="954241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59A11D-414C-442A-AB92-20EC5046A3CD}"/>
              </a:ext>
            </a:extLst>
          </p:cNvPr>
          <p:cNvSpPr>
            <a:spLocks noGrp="1"/>
          </p:cNvSpPr>
          <p:nvPr>
            <p:ph idx="1"/>
          </p:nvPr>
        </p:nvSpPr>
        <p:spPr>
          <a:xfrm>
            <a:off x="423822" y="1741968"/>
            <a:ext cx="11229462" cy="4369231"/>
          </a:xfrm>
        </p:spPr>
        <p:txBody>
          <a:bodyPr/>
          <a:lstStyle/>
          <a:p>
            <a:r>
              <a:rPr lang="zh-CN" altLang="en-US" dirty="0"/>
              <a:t>豆瓣用户发布短评的时间主要集中在晚上，</a:t>
            </a:r>
            <a:r>
              <a:rPr lang="en-US" altLang="zh-CN" dirty="0"/>
              <a:t>17</a:t>
            </a:r>
            <a:r>
              <a:rPr lang="zh-CN" altLang="en-US" dirty="0"/>
              <a:t>点至凌晨</a:t>
            </a:r>
            <a:r>
              <a:rPr lang="en-US" altLang="zh-CN" dirty="0"/>
              <a:t>0</a:t>
            </a:r>
            <a:r>
              <a:rPr lang="zh-CN" altLang="en-US" dirty="0"/>
              <a:t>点比例尤为明显。，随着时间向深夜推进，比例逐渐下降，凌晨</a:t>
            </a:r>
            <a:r>
              <a:rPr lang="en-US" altLang="zh-CN" dirty="0"/>
              <a:t>4</a:t>
            </a:r>
            <a:r>
              <a:rPr lang="zh-CN" altLang="en-US" dirty="0"/>
              <a:t>点达到最低值。这主要与用户的作息生活有关系。</a:t>
            </a:r>
            <a:endParaRPr lang="en-US" altLang="zh-CN" dirty="0"/>
          </a:p>
          <a:p>
            <a:r>
              <a:rPr lang="zh-CN" altLang="en-US" dirty="0"/>
              <a:t>同时短评一般在在观看完电影后发布的，所以用户可能偏向于观影结束回到家之后再进行对影片的评价行为。</a:t>
            </a:r>
            <a:endParaRPr lang="en-US" altLang="zh-CN" dirty="0"/>
          </a:p>
        </p:txBody>
      </p:sp>
      <p:sp>
        <p:nvSpPr>
          <p:cNvPr id="3" name="标题 2">
            <a:extLst>
              <a:ext uri="{FF2B5EF4-FFF2-40B4-BE49-F238E27FC236}">
                <a16:creationId xmlns:a16="http://schemas.microsoft.com/office/drawing/2014/main" id="{A36318FB-5CF6-4179-97CB-754B6C8BA0DD}"/>
              </a:ext>
            </a:extLst>
          </p:cNvPr>
          <p:cNvSpPr>
            <a:spLocks noGrp="1"/>
          </p:cNvSpPr>
          <p:nvPr>
            <p:ph type="title"/>
          </p:nvPr>
        </p:nvSpPr>
        <p:spPr/>
        <p:txBody>
          <a:bodyPr/>
          <a:lstStyle/>
          <a:p>
            <a:r>
              <a:rPr lang="zh-CN" altLang="en-US" dirty="0"/>
              <a:t>分析评论数量及评分与时间的关系</a:t>
            </a:r>
          </a:p>
        </p:txBody>
      </p:sp>
      <p:sp>
        <p:nvSpPr>
          <p:cNvPr id="4" name="内容占位符 3">
            <a:extLst>
              <a:ext uri="{FF2B5EF4-FFF2-40B4-BE49-F238E27FC236}">
                <a16:creationId xmlns:a16="http://schemas.microsoft.com/office/drawing/2014/main" id="{82468579-364F-4BDC-90C7-5A336215E283}"/>
              </a:ext>
            </a:extLst>
          </p:cNvPr>
          <p:cNvSpPr>
            <a:spLocks noGrp="1"/>
          </p:cNvSpPr>
          <p:nvPr>
            <p:ph idx="10"/>
          </p:nvPr>
        </p:nvSpPr>
        <p:spPr/>
        <p:txBody>
          <a:bodyPr/>
          <a:lstStyle/>
          <a:p>
            <a:r>
              <a:rPr lang="zh-CN" altLang="en-US" dirty="0"/>
              <a:t>评论数量随时刻的变化</a:t>
            </a:r>
          </a:p>
        </p:txBody>
      </p:sp>
      <p:pic>
        <p:nvPicPr>
          <p:cNvPr id="5" name="图片 4">
            <a:extLst>
              <a:ext uri="{FF2B5EF4-FFF2-40B4-BE49-F238E27FC236}">
                <a16:creationId xmlns:a16="http://schemas.microsoft.com/office/drawing/2014/main" id="{3054E46D-8887-4ACD-86FB-1661A6AD1598}"/>
              </a:ext>
            </a:extLst>
          </p:cNvPr>
          <p:cNvPicPr>
            <a:picLocks noChangeAspect="1"/>
          </p:cNvPicPr>
          <p:nvPr/>
        </p:nvPicPr>
        <p:blipFill>
          <a:blip r:embed="rId3"/>
          <a:stretch>
            <a:fillRect/>
          </a:stretch>
        </p:blipFill>
        <p:spPr>
          <a:xfrm>
            <a:off x="538717" y="3350621"/>
            <a:ext cx="3918984" cy="2760578"/>
          </a:xfrm>
          <a:prstGeom prst="rect">
            <a:avLst/>
          </a:prstGeom>
        </p:spPr>
      </p:pic>
    </p:spTree>
    <p:extLst>
      <p:ext uri="{BB962C8B-B14F-4D97-AF65-F5344CB8AC3E}">
        <p14:creationId xmlns:p14="http://schemas.microsoft.com/office/powerpoint/2010/main" val="315333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2D84A5-6AE9-4E1B-83FF-4630DB55388F}"/>
              </a:ext>
            </a:extLst>
          </p:cNvPr>
          <p:cNvSpPr>
            <a:spLocks noGrp="1"/>
          </p:cNvSpPr>
          <p:nvPr>
            <p:ph idx="1"/>
          </p:nvPr>
        </p:nvSpPr>
        <p:spPr>
          <a:xfrm>
            <a:off x="292021" y="1213793"/>
            <a:ext cx="11104601" cy="2850814"/>
          </a:xfrm>
        </p:spPr>
        <p:txBody>
          <a:bodyPr/>
          <a:lstStyle/>
          <a:p>
            <a:pPr>
              <a:buFont typeface="Arial" panose="020B0604020202020204" pitchFamily="34" charset="0"/>
              <a:buChar char="•"/>
            </a:pPr>
            <a:r>
              <a:rPr lang="zh-CN" altLang="en-US" dirty="0"/>
              <a:t>豆瓣（</a:t>
            </a:r>
            <a:r>
              <a:rPr lang="en-US" altLang="zh-CN" dirty="0" err="1"/>
              <a:t>douban</a:t>
            </a:r>
            <a:r>
              <a:rPr lang="zh-CN" altLang="en-US" dirty="0"/>
              <a:t>）是一个社区网站。网站由杨勃（网名“阿北”） 创立于</a:t>
            </a:r>
            <a:r>
              <a:rPr lang="en-US" altLang="zh-CN" dirty="0"/>
              <a:t>2005</a:t>
            </a:r>
            <a:r>
              <a:rPr lang="zh-CN" altLang="en-US" dirty="0"/>
              <a:t>年</a:t>
            </a:r>
            <a:r>
              <a:rPr lang="en-US" altLang="zh-CN" dirty="0"/>
              <a:t>3</a:t>
            </a:r>
            <a:r>
              <a:rPr lang="zh-CN" altLang="en-US" dirty="0"/>
              <a:t>月</a:t>
            </a:r>
            <a:r>
              <a:rPr lang="en-US" altLang="zh-CN" dirty="0"/>
              <a:t>6</a:t>
            </a:r>
            <a:r>
              <a:rPr lang="zh-CN" altLang="en-US" dirty="0"/>
              <a:t>日。该网站以书影音起家，提供关于书籍、电影、音乐等作品的信息，无论描述还是评论都由用户提供（</a:t>
            </a:r>
            <a:r>
              <a:rPr lang="en-US" altLang="zh-CN" dirty="0"/>
              <a:t>User-generated content</a:t>
            </a:r>
            <a:r>
              <a:rPr lang="zh-CN" altLang="en-US" dirty="0"/>
              <a:t>，</a:t>
            </a:r>
            <a:r>
              <a:rPr lang="en-US" altLang="zh-CN" dirty="0"/>
              <a:t>UGC</a:t>
            </a:r>
            <a:r>
              <a:rPr lang="zh-CN" altLang="en-US" dirty="0"/>
              <a:t>），是</a:t>
            </a:r>
            <a:r>
              <a:rPr lang="en-US" altLang="zh-CN" dirty="0"/>
              <a:t>Web 2.0</a:t>
            </a:r>
            <a:r>
              <a:rPr lang="zh-CN" altLang="en-US" dirty="0"/>
              <a:t>网站中具有特色的一个网站。</a:t>
            </a:r>
            <a:endParaRPr lang="en-US" altLang="zh-CN" dirty="0"/>
          </a:p>
          <a:p>
            <a:pPr>
              <a:buFont typeface="Arial" panose="020B0604020202020204" pitchFamily="34" charset="0"/>
              <a:buChar char="•"/>
            </a:pPr>
            <a:r>
              <a:rPr lang="zh-CN" altLang="en-US" dirty="0"/>
              <a:t>网站还提供书影音推荐、线下同城活动、小组话题交流等多种服务功能，它更像一个集品味系统（读书、电影、音乐）、表达系统（我读、我看、我听）和交流系统（同城、小组、友邻）于一体的创新网络服务，一直致力于帮助都市人群发现生活中有用的事物。</a:t>
            </a:r>
          </a:p>
        </p:txBody>
      </p:sp>
      <p:sp>
        <p:nvSpPr>
          <p:cNvPr id="3" name="标题 2">
            <a:extLst>
              <a:ext uri="{FF2B5EF4-FFF2-40B4-BE49-F238E27FC236}">
                <a16:creationId xmlns:a16="http://schemas.microsoft.com/office/drawing/2014/main" id="{94D4C4DE-E631-415A-91CB-F92892D43956}"/>
              </a:ext>
            </a:extLst>
          </p:cNvPr>
          <p:cNvSpPr>
            <a:spLocks noGrp="1"/>
          </p:cNvSpPr>
          <p:nvPr>
            <p:ph type="title"/>
          </p:nvPr>
        </p:nvSpPr>
        <p:spPr/>
        <p:txBody>
          <a:bodyPr/>
          <a:lstStyle/>
          <a:p>
            <a:r>
              <a:rPr lang="zh-CN" altLang="en-US" dirty="0"/>
              <a:t>背景与挖掘目标</a:t>
            </a:r>
          </a:p>
        </p:txBody>
      </p:sp>
      <p:pic>
        <p:nvPicPr>
          <p:cNvPr id="5" name="图片 4">
            <a:extLst>
              <a:ext uri="{FF2B5EF4-FFF2-40B4-BE49-F238E27FC236}">
                <a16:creationId xmlns:a16="http://schemas.microsoft.com/office/drawing/2014/main" id="{409F6E7C-A7AF-485E-876F-AC423A62D32B}"/>
              </a:ext>
            </a:extLst>
          </p:cNvPr>
          <p:cNvPicPr>
            <a:picLocks noChangeAspect="1"/>
          </p:cNvPicPr>
          <p:nvPr/>
        </p:nvPicPr>
        <p:blipFill>
          <a:blip r:embed="rId2"/>
          <a:stretch>
            <a:fillRect/>
          </a:stretch>
        </p:blipFill>
        <p:spPr>
          <a:xfrm>
            <a:off x="4093949" y="4474510"/>
            <a:ext cx="3294655" cy="1065189"/>
          </a:xfrm>
          <a:prstGeom prst="rect">
            <a:avLst/>
          </a:prstGeom>
        </p:spPr>
      </p:pic>
    </p:spTree>
    <p:extLst>
      <p:ext uri="{BB962C8B-B14F-4D97-AF65-F5344CB8AC3E}">
        <p14:creationId xmlns:p14="http://schemas.microsoft.com/office/powerpoint/2010/main" val="202494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59A11D-414C-442A-AB92-20EC5046A3CD}"/>
              </a:ext>
            </a:extLst>
          </p:cNvPr>
          <p:cNvSpPr>
            <a:spLocks noGrp="1"/>
          </p:cNvSpPr>
          <p:nvPr>
            <p:ph idx="1"/>
          </p:nvPr>
        </p:nvSpPr>
        <p:spPr>
          <a:xfrm>
            <a:off x="254877" y="1636956"/>
            <a:ext cx="11486850" cy="3474268"/>
          </a:xfrm>
        </p:spPr>
        <p:txBody>
          <a:bodyPr/>
          <a:lstStyle/>
          <a:p>
            <a:pPr marL="342900" indent="-342900">
              <a:buFont typeface="+mj-lt"/>
              <a:buAutoNum type="arabicPeriod"/>
            </a:pPr>
            <a:r>
              <a:rPr lang="zh-CN" altLang="en-US" dirty="0"/>
              <a:t>在点映期间，对电影的评价大部分是正面评价，但是电影上映后用户对</a:t>
            </a:r>
            <a:r>
              <a:rPr lang="en-US" altLang="zh-CN" dirty="0"/>
              <a:t>《</a:t>
            </a:r>
            <a:r>
              <a:rPr lang="zh-CN" altLang="en-US" dirty="0"/>
              <a:t>流浪地球</a:t>
            </a:r>
            <a:r>
              <a:rPr lang="en-US" altLang="zh-CN" dirty="0"/>
              <a:t>》</a:t>
            </a:r>
            <a:r>
              <a:rPr lang="zh-CN" altLang="en-US" dirty="0"/>
              <a:t>的评价开始两极分化。</a:t>
            </a:r>
            <a:endParaRPr lang="en-US" altLang="zh-CN" dirty="0"/>
          </a:p>
          <a:p>
            <a:pPr marL="342900" indent="-342900">
              <a:buFont typeface="+mj-lt"/>
              <a:buAutoNum type="arabicPeriod"/>
            </a:pPr>
            <a:r>
              <a:rPr lang="zh-CN" altLang="en-US" dirty="0"/>
              <a:t>一星评价中，</a:t>
            </a:r>
            <a:r>
              <a:rPr lang="en-US" altLang="zh-CN" dirty="0"/>
              <a:t>2019-2-11</a:t>
            </a:r>
            <a:r>
              <a:rPr lang="zh-CN" altLang="en-US" dirty="0"/>
              <a:t>有个小高峰，而当天是星期一，好评的数量是小低谷，可能是刷负分的评价。</a:t>
            </a:r>
            <a:endParaRPr lang="en-US" altLang="zh-CN" dirty="0"/>
          </a:p>
        </p:txBody>
      </p:sp>
      <p:sp>
        <p:nvSpPr>
          <p:cNvPr id="3" name="标题 2">
            <a:extLst>
              <a:ext uri="{FF2B5EF4-FFF2-40B4-BE49-F238E27FC236}">
                <a16:creationId xmlns:a16="http://schemas.microsoft.com/office/drawing/2014/main" id="{A36318FB-5CF6-4179-97CB-754B6C8BA0DD}"/>
              </a:ext>
            </a:extLst>
          </p:cNvPr>
          <p:cNvSpPr>
            <a:spLocks noGrp="1"/>
          </p:cNvSpPr>
          <p:nvPr>
            <p:ph type="title"/>
          </p:nvPr>
        </p:nvSpPr>
        <p:spPr/>
        <p:txBody>
          <a:bodyPr/>
          <a:lstStyle/>
          <a:p>
            <a:r>
              <a:rPr lang="zh-CN" altLang="en-US" dirty="0"/>
              <a:t>分析评论数量及评分与时间的关系</a:t>
            </a:r>
          </a:p>
        </p:txBody>
      </p:sp>
      <p:sp>
        <p:nvSpPr>
          <p:cNvPr id="4" name="内容占位符 3">
            <a:extLst>
              <a:ext uri="{FF2B5EF4-FFF2-40B4-BE49-F238E27FC236}">
                <a16:creationId xmlns:a16="http://schemas.microsoft.com/office/drawing/2014/main" id="{82468579-364F-4BDC-90C7-5A336215E283}"/>
              </a:ext>
            </a:extLst>
          </p:cNvPr>
          <p:cNvSpPr>
            <a:spLocks noGrp="1"/>
          </p:cNvSpPr>
          <p:nvPr>
            <p:ph idx="10"/>
          </p:nvPr>
        </p:nvSpPr>
        <p:spPr/>
        <p:txBody>
          <a:bodyPr/>
          <a:lstStyle/>
          <a:p>
            <a:r>
              <a:rPr lang="zh-CN" altLang="en-US" dirty="0"/>
              <a:t>豆瓣评分的时间趋势分析</a:t>
            </a:r>
          </a:p>
        </p:txBody>
      </p:sp>
      <p:pic>
        <p:nvPicPr>
          <p:cNvPr id="6" name="图片 5">
            <a:extLst>
              <a:ext uri="{FF2B5EF4-FFF2-40B4-BE49-F238E27FC236}">
                <a16:creationId xmlns:a16="http://schemas.microsoft.com/office/drawing/2014/main" id="{CD237D4A-BE12-4A4A-968C-31D771835353}"/>
              </a:ext>
            </a:extLst>
          </p:cNvPr>
          <p:cNvPicPr>
            <a:picLocks noChangeAspect="1"/>
          </p:cNvPicPr>
          <p:nvPr/>
        </p:nvPicPr>
        <p:blipFill>
          <a:blip r:embed="rId3"/>
          <a:stretch>
            <a:fillRect/>
          </a:stretch>
        </p:blipFill>
        <p:spPr>
          <a:xfrm>
            <a:off x="254877" y="2865406"/>
            <a:ext cx="4992532" cy="2995519"/>
          </a:xfrm>
          <a:prstGeom prst="rect">
            <a:avLst/>
          </a:prstGeom>
        </p:spPr>
      </p:pic>
    </p:spTree>
    <p:extLst>
      <p:ext uri="{BB962C8B-B14F-4D97-AF65-F5344CB8AC3E}">
        <p14:creationId xmlns:p14="http://schemas.microsoft.com/office/powerpoint/2010/main" val="1314457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2882481" y="1416642"/>
            <a:ext cx="0" cy="3703998"/>
          </a:xfrm>
          <a:prstGeom prst="line">
            <a:avLst/>
          </a:prstGeom>
        </p:spPr>
        <p:style>
          <a:lnRef idx="1">
            <a:schemeClr val="accent1"/>
          </a:lnRef>
          <a:fillRef idx="0">
            <a:schemeClr val="accent1"/>
          </a:fillRef>
          <a:effectRef idx="0">
            <a:schemeClr val="accent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267320" y="4698709"/>
            <a:ext cx="6604980" cy="0"/>
          </a:xfrm>
          <a:prstGeom prst="line">
            <a:avLst/>
          </a:prstGeom>
        </p:spPr>
        <p:style>
          <a:lnRef idx="1">
            <a:schemeClr val="accent1"/>
          </a:lnRef>
          <a:fillRef idx="0">
            <a:schemeClr val="accent1"/>
          </a:fillRef>
          <a:effectRef idx="0">
            <a:schemeClr val="accent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613351" y="1707046"/>
            <a:ext cx="538263" cy="488114"/>
          </a:xfrm>
          <a:prstGeom prst="ellipse">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1</a:t>
            </a:r>
            <a:endParaRPr lang="en-US" altLang="zh-CN" sz="1905" dirty="0">
              <a:solidFill>
                <a:schemeClr val="bg1"/>
              </a:solidFill>
              <a:latin typeface="微软雅黑" pitchFamily="34" charset="-122"/>
              <a:ea typeface="微软雅黑" pitchFamily="34" charset="-122"/>
            </a:endParaRPr>
          </a:p>
        </p:txBody>
      </p:sp>
      <p:sp>
        <p:nvSpPr>
          <p:cNvPr id="21" name="AutoShape 17">
            <a:extLst>
              <a:ext uri="{FF2B5EF4-FFF2-40B4-BE49-F238E27FC236}">
                <a16:creationId xmlns:a16="http://schemas.microsoft.com/office/drawing/2014/main" id="{99A3D09A-A5D8-4A62-91DB-FCC3F99C5749}"/>
              </a:ext>
            </a:extLst>
          </p:cNvPr>
          <p:cNvSpPr>
            <a:spLocks noChangeArrowheads="1"/>
          </p:cNvSpPr>
          <p:nvPr/>
        </p:nvSpPr>
        <p:spPr bwMode="auto">
          <a:xfrm>
            <a:off x="3612157" y="1707046"/>
            <a:ext cx="4859850" cy="488114"/>
          </a:xfrm>
          <a:prstGeom prst="actionButtonBlank">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chemeClr val="bg1"/>
                </a:solidFill>
                <a:latin typeface="微软雅黑" pitchFamily="34" charset="-122"/>
                <a:ea typeface="微软雅黑" pitchFamily="34" charset="-122"/>
              </a:rPr>
              <a:t>背景与挖掘目标</a:t>
            </a:r>
          </a:p>
        </p:txBody>
      </p:sp>
      <p:sp>
        <p:nvSpPr>
          <p:cNvPr id="22" name="Oval 15">
            <a:extLst>
              <a:ext uri="{FF2B5EF4-FFF2-40B4-BE49-F238E27FC236}">
                <a16:creationId xmlns:a16="http://schemas.microsoft.com/office/drawing/2014/main" id="{60A6B70E-E65A-4B80-9A11-4100460B97AD}"/>
              </a:ext>
            </a:extLst>
          </p:cNvPr>
          <p:cNvSpPr>
            <a:spLocks noChangeArrowheads="1"/>
          </p:cNvSpPr>
          <p:nvPr/>
        </p:nvSpPr>
        <p:spPr bwMode="auto">
          <a:xfrm>
            <a:off x="2619260" y="2378429"/>
            <a:ext cx="538263" cy="488114"/>
          </a:xfrm>
          <a:prstGeom prst="ellipse">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2</a:t>
            </a:r>
            <a:endParaRPr lang="en-US" altLang="zh-CN" sz="1905"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18065" y="2378429"/>
            <a:ext cx="4859850" cy="488114"/>
          </a:xfrm>
          <a:prstGeom prst="actionButtonBlank">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rPr>
              <a:t>获取豆瓣评论数据</a:t>
            </a:r>
          </a:p>
        </p:txBody>
      </p:sp>
      <p:sp>
        <p:nvSpPr>
          <p:cNvPr id="24" name="Oval 15">
            <a:extLst>
              <a:ext uri="{FF2B5EF4-FFF2-40B4-BE49-F238E27FC236}">
                <a16:creationId xmlns:a16="http://schemas.microsoft.com/office/drawing/2014/main" id="{C5ED2528-1F8F-4645-A203-4E9F2978A0E3}"/>
              </a:ext>
            </a:extLst>
          </p:cNvPr>
          <p:cNvSpPr>
            <a:spLocks noChangeArrowheads="1"/>
          </p:cNvSpPr>
          <p:nvPr/>
        </p:nvSpPr>
        <p:spPr bwMode="auto">
          <a:xfrm>
            <a:off x="2619260" y="3067750"/>
            <a:ext cx="538263" cy="488114"/>
          </a:xfrm>
          <a:prstGeom prst="ellipse">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3</a:t>
            </a:r>
            <a:endParaRPr lang="en-US" altLang="zh-CN" sz="1905" dirty="0">
              <a:solidFill>
                <a:schemeClr val="bg1"/>
              </a:solidFill>
              <a:latin typeface="微软雅黑" pitchFamily="34" charset="-122"/>
              <a:ea typeface="微软雅黑" pitchFamily="34" charset="-122"/>
            </a:endParaRPr>
          </a:p>
        </p:txBody>
      </p:sp>
      <p:sp>
        <p:nvSpPr>
          <p:cNvPr id="25" name="AutoShape 17">
            <a:extLst>
              <a:ext uri="{FF2B5EF4-FFF2-40B4-BE49-F238E27FC236}">
                <a16:creationId xmlns:a16="http://schemas.microsoft.com/office/drawing/2014/main" id="{ACE508B1-35EE-46F8-BE82-7AA8DDD1285F}"/>
              </a:ext>
            </a:extLst>
          </p:cNvPr>
          <p:cNvSpPr>
            <a:spLocks noChangeArrowheads="1"/>
          </p:cNvSpPr>
          <p:nvPr/>
        </p:nvSpPr>
        <p:spPr bwMode="auto">
          <a:xfrm>
            <a:off x="3618065" y="3067750"/>
            <a:ext cx="4859850" cy="488114"/>
          </a:xfrm>
          <a:prstGeom prst="actionButtonBlank">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分析好评与差评的关键信息</a:t>
            </a:r>
          </a:p>
        </p:txBody>
      </p:sp>
      <p:sp>
        <p:nvSpPr>
          <p:cNvPr id="26" name="Oval 15">
            <a:extLst>
              <a:ext uri="{FF2B5EF4-FFF2-40B4-BE49-F238E27FC236}">
                <a16:creationId xmlns:a16="http://schemas.microsoft.com/office/drawing/2014/main" id="{39799CB0-24C4-46EA-AA73-61543B94C14C}"/>
              </a:ext>
            </a:extLst>
          </p:cNvPr>
          <p:cNvSpPr>
            <a:spLocks noChangeArrowheads="1"/>
          </p:cNvSpPr>
          <p:nvPr/>
        </p:nvSpPr>
        <p:spPr bwMode="auto">
          <a:xfrm>
            <a:off x="2619260" y="3772601"/>
            <a:ext cx="538263" cy="488114"/>
          </a:xfrm>
          <a:prstGeom prst="ellipse">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4</a:t>
            </a:r>
            <a:endParaRPr lang="en-US" altLang="zh-CN" sz="1905" dirty="0">
              <a:solidFill>
                <a:schemeClr val="bg1"/>
              </a:solidFill>
              <a:latin typeface="微软雅黑" pitchFamily="34" charset="-122"/>
              <a:ea typeface="微软雅黑" pitchFamily="34" charset="-122"/>
            </a:endParaRPr>
          </a:p>
        </p:txBody>
      </p:sp>
      <p:sp>
        <p:nvSpPr>
          <p:cNvPr id="27" name="AutoShape 17">
            <a:extLst>
              <a:ext uri="{FF2B5EF4-FFF2-40B4-BE49-F238E27FC236}">
                <a16:creationId xmlns:a16="http://schemas.microsoft.com/office/drawing/2014/main" id="{04D850D6-5B68-411A-A662-51B9B00BA3AD}"/>
              </a:ext>
            </a:extLst>
          </p:cNvPr>
          <p:cNvSpPr>
            <a:spLocks noChangeArrowheads="1"/>
          </p:cNvSpPr>
          <p:nvPr/>
        </p:nvSpPr>
        <p:spPr bwMode="auto">
          <a:xfrm>
            <a:off x="3612157" y="3772601"/>
            <a:ext cx="4859850" cy="488114"/>
          </a:xfrm>
          <a:prstGeom prst="actionButtonBlank">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分析评论数量及评分与时间的关系</a:t>
            </a: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dirty="0"/>
              <a:t>目录</a:t>
            </a:r>
          </a:p>
        </p:txBody>
      </p:sp>
      <p:sp>
        <p:nvSpPr>
          <p:cNvPr id="13" name="Oval 15">
            <a:extLst>
              <a:ext uri="{FF2B5EF4-FFF2-40B4-BE49-F238E27FC236}">
                <a16:creationId xmlns:a16="http://schemas.microsoft.com/office/drawing/2014/main" id="{BEECB1CA-8278-4798-AC8B-41D718F981B6}"/>
              </a:ext>
            </a:extLst>
          </p:cNvPr>
          <p:cNvSpPr>
            <a:spLocks noChangeArrowheads="1"/>
          </p:cNvSpPr>
          <p:nvPr/>
        </p:nvSpPr>
        <p:spPr bwMode="auto">
          <a:xfrm>
            <a:off x="2613351" y="4455544"/>
            <a:ext cx="538263" cy="488114"/>
          </a:xfrm>
          <a:prstGeom prst="ellipse">
            <a:avLst/>
          </a:prstGeom>
          <a:solidFill>
            <a:srgbClr val="FB9708"/>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1905" dirty="0">
                <a:solidFill>
                  <a:schemeClr val="bg1"/>
                </a:solidFill>
                <a:latin typeface="微软雅黑" pitchFamily="34" charset="-122"/>
                <a:ea typeface="微软雅黑" pitchFamily="34" charset="-122"/>
              </a:rPr>
              <a:t>5</a:t>
            </a:r>
          </a:p>
        </p:txBody>
      </p:sp>
      <p:sp>
        <p:nvSpPr>
          <p:cNvPr id="14" name="AutoShape 17">
            <a:extLst>
              <a:ext uri="{FF2B5EF4-FFF2-40B4-BE49-F238E27FC236}">
                <a16:creationId xmlns:a16="http://schemas.microsoft.com/office/drawing/2014/main" id="{4BF40B3F-C13B-403A-AB31-9F7D8C899029}"/>
              </a:ext>
            </a:extLst>
          </p:cNvPr>
          <p:cNvSpPr>
            <a:spLocks noChangeArrowheads="1"/>
          </p:cNvSpPr>
          <p:nvPr/>
        </p:nvSpPr>
        <p:spPr bwMode="auto">
          <a:xfrm>
            <a:off x="3606248" y="4455544"/>
            <a:ext cx="4859850" cy="488114"/>
          </a:xfrm>
          <a:prstGeom prst="actionButtonBlank">
            <a:avLst/>
          </a:prstGeom>
          <a:solidFill>
            <a:srgbClr val="FB9708"/>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分析评论者的城市分布情况</a:t>
            </a:r>
          </a:p>
        </p:txBody>
      </p:sp>
    </p:spTree>
    <p:extLst>
      <p:ext uri="{BB962C8B-B14F-4D97-AF65-F5344CB8AC3E}">
        <p14:creationId xmlns:p14="http://schemas.microsoft.com/office/powerpoint/2010/main" val="2364644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B25010-45BF-44E8-ABC4-8A2A7C80FC7C}"/>
              </a:ext>
            </a:extLst>
          </p:cNvPr>
          <p:cNvSpPr>
            <a:spLocks noGrp="1"/>
          </p:cNvSpPr>
          <p:nvPr>
            <p:ph idx="1"/>
          </p:nvPr>
        </p:nvSpPr>
        <p:spPr/>
        <p:txBody>
          <a:bodyPr/>
          <a:lstStyle/>
          <a:p>
            <a:pPr marL="0" indent="0">
              <a:buNone/>
            </a:pPr>
            <a:r>
              <a:rPr lang="zh-CN" altLang="en-US" dirty="0"/>
              <a:t>总结：北京、上海的用户是最多的，同时对两个城市的数据统计时发现，北京的用户倾向于给该类型主旋律影片四星的评价，而上海地区打差评的评价更多一些。</a:t>
            </a:r>
          </a:p>
        </p:txBody>
      </p:sp>
      <p:sp>
        <p:nvSpPr>
          <p:cNvPr id="3" name="标题 2">
            <a:extLst>
              <a:ext uri="{FF2B5EF4-FFF2-40B4-BE49-F238E27FC236}">
                <a16:creationId xmlns:a16="http://schemas.microsoft.com/office/drawing/2014/main" id="{00988343-D9BD-4B51-84AC-707BD6B435CC}"/>
              </a:ext>
            </a:extLst>
          </p:cNvPr>
          <p:cNvSpPr>
            <a:spLocks noGrp="1"/>
          </p:cNvSpPr>
          <p:nvPr>
            <p:ph type="title"/>
          </p:nvPr>
        </p:nvSpPr>
        <p:spPr/>
        <p:txBody>
          <a:bodyPr/>
          <a:lstStyle/>
          <a:p>
            <a:r>
              <a:rPr lang="zh-CN" altLang="en-US" dirty="0"/>
              <a:t>分析评论者的城市分布情况</a:t>
            </a:r>
          </a:p>
        </p:txBody>
      </p:sp>
      <p:sp>
        <p:nvSpPr>
          <p:cNvPr id="4" name="内容占位符 3">
            <a:extLst>
              <a:ext uri="{FF2B5EF4-FFF2-40B4-BE49-F238E27FC236}">
                <a16:creationId xmlns:a16="http://schemas.microsoft.com/office/drawing/2014/main" id="{85DA07E8-01E6-46C0-8982-1183EA405C74}"/>
              </a:ext>
            </a:extLst>
          </p:cNvPr>
          <p:cNvSpPr>
            <a:spLocks noGrp="1"/>
          </p:cNvSpPr>
          <p:nvPr>
            <p:ph idx="10"/>
          </p:nvPr>
        </p:nvSpPr>
        <p:spPr/>
        <p:txBody>
          <a:bodyPr/>
          <a:lstStyle/>
          <a:p>
            <a:r>
              <a:rPr lang="zh-CN" altLang="en-US" dirty="0"/>
              <a:t>评论数量最多的前</a:t>
            </a:r>
            <a:r>
              <a:rPr lang="en-US" altLang="zh-CN" dirty="0"/>
              <a:t>10</a:t>
            </a:r>
            <a:r>
              <a:rPr lang="zh-CN" altLang="en-US" dirty="0"/>
              <a:t>个城市排名</a:t>
            </a:r>
          </a:p>
        </p:txBody>
      </p:sp>
      <p:pic>
        <p:nvPicPr>
          <p:cNvPr id="5" name="图片 4">
            <a:extLst>
              <a:ext uri="{FF2B5EF4-FFF2-40B4-BE49-F238E27FC236}">
                <a16:creationId xmlns:a16="http://schemas.microsoft.com/office/drawing/2014/main" id="{B32A916E-138E-4F73-8167-C3680470691B}"/>
              </a:ext>
            </a:extLst>
          </p:cNvPr>
          <p:cNvPicPr>
            <a:picLocks noChangeAspect="1"/>
          </p:cNvPicPr>
          <p:nvPr/>
        </p:nvPicPr>
        <p:blipFill>
          <a:blip r:embed="rId2"/>
          <a:stretch>
            <a:fillRect/>
          </a:stretch>
        </p:blipFill>
        <p:spPr>
          <a:xfrm>
            <a:off x="423821" y="2937034"/>
            <a:ext cx="3464535" cy="2670474"/>
          </a:xfrm>
          <a:prstGeom prst="rect">
            <a:avLst/>
          </a:prstGeom>
        </p:spPr>
      </p:pic>
      <p:pic>
        <p:nvPicPr>
          <p:cNvPr id="6" name="图片 5">
            <a:extLst>
              <a:ext uri="{FF2B5EF4-FFF2-40B4-BE49-F238E27FC236}">
                <a16:creationId xmlns:a16="http://schemas.microsoft.com/office/drawing/2014/main" id="{C71D834F-1FBD-4A66-A5D0-1C9D2A521814}"/>
              </a:ext>
            </a:extLst>
          </p:cNvPr>
          <p:cNvPicPr>
            <a:picLocks noChangeAspect="1"/>
          </p:cNvPicPr>
          <p:nvPr/>
        </p:nvPicPr>
        <p:blipFill>
          <a:blip r:embed="rId3"/>
          <a:stretch>
            <a:fillRect/>
          </a:stretch>
        </p:blipFill>
        <p:spPr>
          <a:xfrm>
            <a:off x="4031494" y="2937034"/>
            <a:ext cx="4712912" cy="2670474"/>
          </a:xfrm>
          <a:prstGeom prst="rect">
            <a:avLst/>
          </a:prstGeom>
        </p:spPr>
      </p:pic>
    </p:spTree>
    <p:extLst>
      <p:ext uri="{BB962C8B-B14F-4D97-AF65-F5344CB8AC3E}">
        <p14:creationId xmlns:p14="http://schemas.microsoft.com/office/powerpoint/2010/main" val="3103553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B25010-45BF-44E8-ABC4-8A2A7C80FC7C}"/>
              </a:ext>
            </a:extLst>
          </p:cNvPr>
          <p:cNvSpPr>
            <a:spLocks noGrp="1"/>
          </p:cNvSpPr>
          <p:nvPr>
            <p:ph idx="1"/>
          </p:nvPr>
        </p:nvSpPr>
        <p:spPr>
          <a:xfrm>
            <a:off x="423822" y="1741968"/>
            <a:ext cx="11213996" cy="4369231"/>
          </a:xfrm>
        </p:spPr>
        <p:txBody>
          <a:bodyPr/>
          <a:lstStyle/>
          <a:p>
            <a:pPr marL="0" indent="0">
              <a:buNone/>
            </a:pPr>
            <a:r>
              <a:rPr lang="zh-CN" altLang="en-US" dirty="0"/>
              <a:t>总结：北上广使用豆瓣进行评价的记录更多一下，可能是豆瓣的人文、企业文化受众多为一线城市的民众或受教育水平影响。</a:t>
            </a:r>
          </a:p>
        </p:txBody>
      </p:sp>
      <p:sp>
        <p:nvSpPr>
          <p:cNvPr id="3" name="标题 2">
            <a:extLst>
              <a:ext uri="{FF2B5EF4-FFF2-40B4-BE49-F238E27FC236}">
                <a16:creationId xmlns:a16="http://schemas.microsoft.com/office/drawing/2014/main" id="{00988343-D9BD-4B51-84AC-707BD6B435CC}"/>
              </a:ext>
            </a:extLst>
          </p:cNvPr>
          <p:cNvSpPr>
            <a:spLocks noGrp="1"/>
          </p:cNvSpPr>
          <p:nvPr>
            <p:ph type="title"/>
          </p:nvPr>
        </p:nvSpPr>
        <p:spPr/>
        <p:txBody>
          <a:bodyPr/>
          <a:lstStyle/>
          <a:p>
            <a:r>
              <a:rPr lang="zh-CN" altLang="en-US" dirty="0"/>
              <a:t>分析评论者的城市分布情况</a:t>
            </a:r>
          </a:p>
        </p:txBody>
      </p:sp>
      <p:sp>
        <p:nvSpPr>
          <p:cNvPr id="4" name="内容占位符 3">
            <a:extLst>
              <a:ext uri="{FF2B5EF4-FFF2-40B4-BE49-F238E27FC236}">
                <a16:creationId xmlns:a16="http://schemas.microsoft.com/office/drawing/2014/main" id="{85DA07E8-01E6-46C0-8982-1183EA405C74}"/>
              </a:ext>
            </a:extLst>
          </p:cNvPr>
          <p:cNvSpPr>
            <a:spLocks noGrp="1"/>
          </p:cNvSpPr>
          <p:nvPr>
            <p:ph idx="10"/>
          </p:nvPr>
        </p:nvSpPr>
        <p:spPr/>
        <p:txBody>
          <a:bodyPr/>
          <a:lstStyle/>
          <a:p>
            <a:r>
              <a:rPr lang="zh-CN" altLang="en-US" dirty="0"/>
              <a:t>评论数量最多的前</a:t>
            </a:r>
            <a:r>
              <a:rPr lang="en-US" altLang="zh-CN" dirty="0"/>
              <a:t>10</a:t>
            </a:r>
            <a:r>
              <a:rPr lang="zh-CN" altLang="en-US" dirty="0"/>
              <a:t>个省份排名</a:t>
            </a:r>
          </a:p>
        </p:txBody>
      </p:sp>
      <p:pic>
        <p:nvPicPr>
          <p:cNvPr id="5" name="图片 4">
            <a:extLst>
              <a:ext uri="{FF2B5EF4-FFF2-40B4-BE49-F238E27FC236}">
                <a16:creationId xmlns:a16="http://schemas.microsoft.com/office/drawing/2014/main" id="{922FEF13-38A8-4FAA-B057-D1F208932991}"/>
              </a:ext>
            </a:extLst>
          </p:cNvPr>
          <p:cNvPicPr>
            <a:picLocks noChangeAspect="1"/>
          </p:cNvPicPr>
          <p:nvPr/>
        </p:nvPicPr>
        <p:blipFill>
          <a:blip r:embed="rId2"/>
          <a:stretch>
            <a:fillRect/>
          </a:stretch>
        </p:blipFill>
        <p:spPr>
          <a:xfrm>
            <a:off x="423821" y="2916765"/>
            <a:ext cx="3757859" cy="3056684"/>
          </a:xfrm>
          <a:prstGeom prst="rect">
            <a:avLst/>
          </a:prstGeom>
        </p:spPr>
      </p:pic>
    </p:spTree>
    <p:extLst>
      <p:ext uri="{BB962C8B-B14F-4D97-AF65-F5344CB8AC3E}">
        <p14:creationId xmlns:p14="http://schemas.microsoft.com/office/powerpoint/2010/main" val="3100388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C758043-E7C7-42E9-BDBF-451D6F67BD03}"/>
              </a:ext>
            </a:extLst>
          </p:cNvPr>
          <p:cNvSpPr>
            <a:spLocks noGrp="1"/>
          </p:cNvSpPr>
          <p:nvPr>
            <p:ph idx="1"/>
          </p:nvPr>
        </p:nvSpPr>
        <p:spPr/>
        <p:txBody>
          <a:bodyPr/>
          <a:lstStyle/>
          <a:p>
            <a:r>
              <a:rPr lang="zh-CN" altLang="en-US" dirty="0"/>
              <a:t>本案例的主要挖掘目标为根据豆瓣对</a:t>
            </a:r>
            <a:r>
              <a:rPr lang="en-US" altLang="zh-CN" dirty="0"/>
              <a:t>《</a:t>
            </a:r>
            <a:r>
              <a:rPr lang="zh-CN" altLang="en-US" dirty="0"/>
              <a:t>流浪地球</a:t>
            </a:r>
            <a:r>
              <a:rPr lang="en-US" altLang="zh-CN" dirty="0"/>
              <a:t>》</a:t>
            </a:r>
            <a:r>
              <a:rPr lang="zh-CN" altLang="en-US" dirty="0"/>
              <a:t>的短评数据进行文本挖掘及可视化的操作。</a:t>
            </a:r>
            <a:endParaRPr lang="en-US" altLang="zh-CN" dirty="0"/>
          </a:p>
          <a:p>
            <a:r>
              <a:rPr lang="zh-CN" altLang="en-US" dirty="0"/>
              <a:t>从好评与差评的关键信息展示上可以看得出该影片是中国难得的科幻类型的影片，讲述了人类带着地球流浪的事情，好评主要因为特效和爱国，差评主要因为剧情生硬。</a:t>
            </a:r>
            <a:endParaRPr lang="en-US" altLang="zh-CN" dirty="0"/>
          </a:p>
          <a:p>
            <a:r>
              <a:rPr lang="zh-CN" altLang="en-US" dirty="0"/>
              <a:t>从日期上面去进行评论数量分布统计发现评论数量最多的在上映后一周内。点映时评论较好，但是上映后口碑两极分化。</a:t>
            </a:r>
            <a:endParaRPr lang="en-US" altLang="zh-CN" dirty="0"/>
          </a:p>
          <a:p>
            <a:r>
              <a:rPr lang="zh-CN" altLang="en-US" sz="1800" dirty="0">
                <a:solidFill>
                  <a:schemeClr val="bg1"/>
                </a:solidFill>
              </a:rPr>
              <a:t>北京上海的用户发表短评最多，常住北京的用户好评居多，上海的用户倾向给差评。</a:t>
            </a:r>
            <a:endParaRPr lang="en-US" altLang="zh-CN" sz="1800" dirty="0">
              <a:solidFill>
                <a:schemeClr val="bg1"/>
              </a:solidFill>
            </a:endParaRPr>
          </a:p>
        </p:txBody>
      </p:sp>
      <p:sp>
        <p:nvSpPr>
          <p:cNvPr id="3" name="标题 2">
            <a:extLst>
              <a:ext uri="{FF2B5EF4-FFF2-40B4-BE49-F238E27FC236}">
                <a16:creationId xmlns:a16="http://schemas.microsoft.com/office/drawing/2014/main" id="{95DE4E96-9348-404D-B303-1759BBA7B17F}"/>
              </a:ext>
            </a:extLst>
          </p:cNvPr>
          <p:cNvSpPr>
            <a:spLocks noGrp="1"/>
          </p:cNvSpPr>
          <p:nvPr>
            <p:ph type="title"/>
          </p:nvPr>
        </p:nvSpPr>
        <p:spPr/>
        <p:txBody>
          <a:bodyPr/>
          <a:lstStyle/>
          <a:p>
            <a:r>
              <a:rPr lang="zh-CN" altLang="en-US" dirty="0"/>
              <a:t>总结</a:t>
            </a:r>
          </a:p>
        </p:txBody>
      </p:sp>
    </p:spTree>
    <p:extLst>
      <p:ext uri="{BB962C8B-B14F-4D97-AF65-F5344CB8AC3E}">
        <p14:creationId xmlns:p14="http://schemas.microsoft.com/office/powerpoint/2010/main" val="4287854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0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A8F4F6-6A76-4EB8-8A8B-71C630EE979F}"/>
              </a:ext>
            </a:extLst>
          </p:cNvPr>
          <p:cNvSpPr>
            <a:spLocks noGrp="1"/>
          </p:cNvSpPr>
          <p:nvPr>
            <p:ph idx="1"/>
          </p:nvPr>
        </p:nvSpPr>
        <p:spPr/>
        <p:txBody>
          <a:bodyPr/>
          <a:lstStyle/>
          <a:p>
            <a:r>
              <a:rPr lang="en-US" altLang="zh-CN" dirty="0"/>
              <a:t>2019</a:t>
            </a:r>
            <a:r>
              <a:rPr lang="zh-CN" altLang="en-US" dirty="0"/>
              <a:t>年</a:t>
            </a:r>
            <a:r>
              <a:rPr lang="en-US" altLang="zh-CN" dirty="0"/>
              <a:t>2</a:t>
            </a:r>
            <a:r>
              <a:rPr lang="zh-CN" altLang="en-US" dirty="0"/>
              <a:t>月</a:t>
            </a:r>
            <a:r>
              <a:rPr lang="en-US" altLang="zh-CN" dirty="0"/>
              <a:t>5</a:t>
            </a:r>
            <a:r>
              <a:rPr lang="zh-CN" altLang="en-US" dirty="0"/>
              <a:t>日电影</a:t>
            </a:r>
            <a:r>
              <a:rPr lang="en-US" altLang="zh-CN" dirty="0"/>
              <a:t>《</a:t>
            </a:r>
            <a:r>
              <a:rPr lang="zh-CN" altLang="en-US" dirty="0"/>
              <a:t>流浪地球</a:t>
            </a:r>
            <a:r>
              <a:rPr lang="en-US" altLang="zh-CN" dirty="0"/>
              <a:t>》</a:t>
            </a:r>
            <a:r>
              <a:rPr lang="zh-CN" altLang="en-US" dirty="0"/>
              <a:t>正式在中国内地上映。根据刘慈欣同名小说改编，影片故事设定在</a:t>
            </a:r>
            <a:r>
              <a:rPr lang="en-US" altLang="zh-CN" dirty="0"/>
              <a:t>2075</a:t>
            </a:r>
            <a:r>
              <a:rPr lang="zh-CN" altLang="en-US" dirty="0"/>
              <a:t>年，讲述了太阳即将毁灭，已经不适合人类生存，而面对绝境，人类将开启“流浪地球”计划，试图带着地球一起逃离太阳系，寻找人类新家园的故事。</a:t>
            </a:r>
            <a:endParaRPr lang="en-US" altLang="zh-CN" dirty="0"/>
          </a:p>
          <a:p>
            <a:r>
              <a:rPr lang="en-US" altLang="zh-CN" dirty="0"/>
              <a:t>《</a:t>
            </a:r>
            <a:r>
              <a:rPr lang="zh-CN" altLang="en-US" dirty="0"/>
              <a:t>流浪地球</a:t>
            </a:r>
            <a:r>
              <a:rPr lang="en-US" altLang="zh-CN" dirty="0"/>
              <a:t>》</a:t>
            </a:r>
            <a:r>
              <a:rPr lang="zh-CN" altLang="en-US" dirty="0"/>
              <a:t>举行首映的时候，口碑好得出奇，所有去看片的业界大咖都发出了同样赞叹。文化学者戴锦华说：“中国科幻电影元年开启了。”导演徐峥则说，“里程碑式的电影，绝对是世界级别的。”</a:t>
            </a:r>
            <a:endParaRPr lang="en-US" altLang="zh-CN" dirty="0"/>
          </a:p>
        </p:txBody>
      </p:sp>
      <p:sp>
        <p:nvSpPr>
          <p:cNvPr id="3" name="标题 2">
            <a:extLst>
              <a:ext uri="{FF2B5EF4-FFF2-40B4-BE49-F238E27FC236}">
                <a16:creationId xmlns:a16="http://schemas.microsoft.com/office/drawing/2014/main" id="{01CD6B14-22B7-4991-B705-63D4AF6D7521}"/>
              </a:ext>
            </a:extLst>
          </p:cNvPr>
          <p:cNvSpPr>
            <a:spLocks noGrp="1"/>
          </p:cNvSpPr>
          <p:nvPr>
            <p:ph type="title"/>
          </p:nvPr>
        </p:nvSpPr>
        <p:spPr/>
        <p:txBody>
          <a:bodyPr/>
          <a:lstStyle/>
          <a:p>
            <a:r>
              <a:rPr lang="zh-CN" altLang="en-US" dirty="0"/>
              <a:t>背景与挖掘目标</a:t>
            </a:r>
          </a:p>
        </p:txBody>
      </p:sp>
      <p:pic>
        <p:nvPicPr>
          <p:cNvPr id="5" name="图片 4">
            <a:extLst>
              <a:ext uri="{FF2B5EF4-FFF2-40B4-BE49-F238E27FC236}">
                <a16:creationId xmlns:a16="http://schemas.microsoft.com/office/drawing/2014/main" id="{A4E6DE52-21F8-4208-9F67-36A41321E6E3}"/>
              </a:ext>
            </a:extLst>
          </p:cNvPr>
          <p:cNvPicPr>
            <a:picLocks noChangeAspect="1"/>
          </p:cNvPicPr>
          <p:nvPr/>
        </p:nvPicPr>
        <p:blipFill>
          <a:blip r:embed="rId3"/>
          <a:stretch>
            <a:fillRect/>
          </a:stretch>
        </p:blipFill>
        <p:spPr>
          <a:xfrm>
            <a:off x="886832" y="3546149"/>
            <a:ext cx="2698889" cy="2660787"/>
          </a:xfrm>
          <a:prstGeom prst="rect">
            <a:avLst/>
          </a:prstGeom>
        </p:spPr>
      </p:pic>
    </p:spTree>
    <p:extLst>
      <p:ext uri="{BB962C8B-B14F-4D97-AF65-F5344CB8AC3E}">
        <p14:creationId xmlns:p14="http://schemas.microsoft.com/office/powerpoint/2010/main" val="378058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A8F4F6-6A76-4EB8-8A8B-71C630EE979F}"/>
              </a:ext>
            </a:extLst>
          </p:cNvPr>
          <p:cNvSpPr>
            <a:spLocks noGrp="1"/>
          </p:cNvSpPr>
          <p:nvPr>
            <p:ph idx="1"/>
          </p:nvPr>
        </p:nvSpPr>
        <p:spPr/>
        <p:txBody>
          <a:bodyPr/>
          <a:lstStyle/>
          <a:p>
            <a:pPr marL="285750" indent="-285750"/>
            <a:r>
              <a:rPr lang="zh-CN" altLang="en-US" dirty="0"/>
              <a:t>可是公映之后，</a:t>
            </a:r>
            <a:r>
              <a:rPr lang="en-US" altLang="zh-CN" dirty="0"/>
              <a:t>《</a:t>
            </a:r>
            <a:r>
              <a:rPr lang="zh-CN" altLang="en-US" dirty="0"/>
              <a:t>流浪地球</a:t>
            </a:r>
            <a:r>
              <a:rPr lang="en-US" altLang="zh-CN" dirty="0"/>
              <a:t>》</a:t>
            </a:r>
            <a:r>
              <a:rPr lang="zh-CN" altLang="en-US" dirty="0"/>
              <a:t>的豆瓣评分却从</a:t>
            </a:r>
            <a:r>
              <a:rPr lang="en-US" altLang="zh-CN" dirty="0"/>
              <a:t>8.4</a:t>
            </a:r>
            <a:r>
              <a:rPr lang="zh-CN" altLang="en-US" dirty="0"/>
              <a:t>一路跌到了</a:t>
            </a:r>
            <a:r>
              <a:rPr lang="en-US" altLang="zh-CN" dirty="0"/>
              <a:t>7.9</a:t>
            </a:r>
            <a:r>
              <a:rPr lang="zh-CN" altLang="en-US" dirty="0"/>
              <a:t>。影片页面排在第一位的，是一篇一星影评</a:t>
            </a:r>
            <a:r>
              <a:rPr lang="en-US" altLang="zh-CN" dirty="0"/>
              <a:t>《</a:t>
            </a:r>
            <a:r>
              <a:rPr lang="zh-CN" altLang="en-US" dirty="0"/>
              <a:t>流浪地球，不及格</a:t>
            </a:r>
            <a:r>
              <a:rPr lang="en-US" altLang="zh-CN" dirty="0"/>
              <a:t>》</a:t>
            </a:r>
            <a:r>
              <a:rPr lang="zh-CN" altLang="en-US" dirty="0"/>
              <a:t>。文末有</a:t>
            </a:r>
            <a:r>
              <a:rPr lang="en-US" altLang="zh-CN" dirty="0"/>
              <a:t>2.8</a:t>
            </a:r>
            <a:r>
              <a:rPr lang="zh-CN" altLang="en-US" dirty="0"/>
              <a:t>万人点了“有用”，</a:t>
            </a:r>
            <a:r>
              <a:rPr lang="en-US" altLang="zh-CN" dirty="0"/>
              <a:t>3.6</a:t>
            </a:r>
            <a:r>
              <a:rPr lang="zh-CN" altLang="en-US" dirty="0"/>
              <a:t>万人点了“没用”。</a:t>
            </a:r>
          </a:p>
          <a:p>
            <a:pPr marL="285750" indent="-285750"/>
            <a:r>
              <a:rPr lang="zh-CN" altLang="en-US" dirty="0"/>
              <a:t>关于</a:t>
            </a:r>
            <a:r>
              <a:rPr lang="en-US" altLang="zh-CN" dirty="0"/>
              <a:t>《</a:t>
            </a:r>
            <a:r>
              <a:rPr lang="zh-CN" altLang="en-US" dirty="0"/>
              <a:t>流浪地球</a:t>
            </a:r>
            <a:r>
              <a:rPr lang="en-US" altLang="zh-CN" dirty="0"/>
              <a:t>》</a:t>
            </a:r>
            <a:r>
              <a:rPr lang="zh-CN" altLang="en-US" dirty="0"/>
              <a:t>的观影评价，已经变成了一场逐渐失控的舆论混战，如“枪稿”作者灰狼所说，“关于它的舆论，已经演化成‘政治正确、水军横行、自来水灭差评、道德绑架、战狼精神。’”</a:t>
            </a:r>
          </a:p>
        </p:txBody>
      </p:sp>
      <p:sp>
        <p:nvSpPr>
          <p:cNvPr id="3" name="标题 2">
            <a:extLst>
              <a:ext uri="{FF2B5EF4-FFF2-40B4-BE49-F238E27FC236}">
                <a16:creationId xmlns:a16="http://schemas.microsoft.com/office/drawing/2014/main" id="{01CD6B14-22B7-4991-B705-63D4AF6D7521}"/>
              </a:ext>
            </a:extLst>
          </p:cNvPr>
          <p:cNvSpPr>
            <a:spLocks noGrp="1"/>
          </p:cNvSpPr>
          <p:nvPr>
            <p:ph type="title"/>
          </p:nvPr>
        </p:nvSpPr>
        <p:spPr/>
        <p:txBody>
          <a:bodyPr/>
          <a:lstStyle/>
          <a:p>
            <a:r>
              <a:rPr lang="zh-CN" altLang="en-US" dirty="0"/>
              <a:t>背景与挖掘目标</a:t>
            </a:r>
          </a:p>
        </p:txBody>
      </p:sp>
      <p:pic>
        <p:nvPicPr>
          <p:cNvPr id="5" name="图片 4">
            <a:extLst>
              <a:ext uri="{FF2B5EF4-FFF2-40B4-BE49-F238E27FC236}">
                <a16:creationId xmlns:a16="http://schemas.microsoft.com/office/drawing/2014/main" id="{A4E6DE52-21F8-4208-9F67-36A41321E6E3}"/>
              </a:ext>
            </a:extLst>
          </p:cNvPr>
          <p:cNvPicPr>
            <a:picLocks noChangeAspect="1"/>
          </p:cNvPicPr>
          <p:nvPr/>
        </p:nvPicPr>
        <p:blipFill>
          <a:blip r:embed="rId3"/>
          <a:stretch>
            <a:fillRect/>
          </a:stretch>
        </p:blipFill>
        <p:spPr>
          <a:xfrm>
            <a:off x="826715" y="3205431"/>
            <a:ext cx="2698889" cy="2660787"/>
          </a:xfrm>
          <a:prstGeom prst="rect">
            <a:avLst/>
          </a:prstGeom>
        </p:spPr>
      </p:pic>
    </p:spTree>
    <p:extLst>
      <p:ext uri="{BB962C8B-B14F-4D97-AF65-F5344CB8AC3E}">
        <p14:creationId xmlns:p14="http://schemas.microsoft.com/office/powerpoint/2010/main" val="428362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C758043-E7C7-42E9-BDBF-451D6F67BD03}"/>
              </a:ext>
            </a:extLst>
          </p:cNvPr>
          <p:cNvSpPr>
            <a:spLocks noGrp="1"/>
          </p:cNvSpPr>
          <p:nvPr>
            <p:ph idx="1"/>
          </p:nvPr>
        </p:nvSpPr>
        <p:spPr/>
        <p:txBody>
          <a:bodyPr/>
          <a:lstStyle/>
          <a:p>
            <a:r>
              <a:rPr lang="zh-CN" altLang="en-US" dirty="0"/>
              <a:t>本案例的主要挖掘目标为根据豆瓣对</a:t>
            </a:r>
            <a:r>
              <a:rPr lang="en-US" altLang="zh-CN" dirty="0"/>
              <a:t>《</a:t>
            </a:r>
            <a:r>
              <a:rPr lang="zh-CN" altLang="en-US" dirty="0"/>
              <a:t>流浪地球</a:t>
            </a:r>
            <a:r>
              <a:rPr lang="en-US" altLang="zh-CN" dirty="0"/>
              <a:t>》</a:t>
            </a:r>
            <a:r>
              <a:rPr lang="zh-CN" altLang="en-US" dirty="0"/>
              <a:t>的短评数据进行文本挖掘及可视化的操作。</a:t>
            </a:r>
            <a:endParaRPr lang="en-US" altLang="zh-CN" dirty="0"/>
          </a:p>
          <a:p>
            <a:r>
              <a:rPr lang="zh-CN" altLang="en-US" dirty="0"/>
              <a:t>主要有以下内容：</a:t>
            </a:r>
            <a:endParaRPr lang="en-US" altLang="zh-CN" dirty="0"/>
          </a:p>
          <a:p>
            <a:pPr marL="660369" lvl="1" indent="-342900">
              <a:lnSpc>
                <a:spcPct val="150000"/>
              </a:lnSpc>
              <a:buClr>
                <a:schemeClr val="bg1"/>
              </a:buClr>
              <a:buFont typeface="+mj-lt"/>
              <a:buAutoNum type="arabicPeriod"/>
            </a:pPr>
            <a:r>
              <a:rPr lang="zh-CN" altLang="en-US" sz="1800" dirty="0">
                <a:solidFill>
                  <a:schemeClr val="bg1"/>
                </a:solidFill>
              </a:rPr>
              <a:t>获取豆瓣评论数据</a:t>
            </a:r>
            <a:endParaRPr lang="en-US" altLang="zh-CN" sz="1800" dirty="0">
              <a:solidFill>
                <a:schemeClr val="bg1"/>
              </a:solidFill>
            </a:endParaRPr>
          </a:p>
          <a:p>
            <a:pPr marL="660369" lvl="1" indent="-342900">
              <a:lnSpc>
                <a:spcPct val="150000"/>
              </a:lnSpc>
              <a:buClr>
                <a:schemeClr val="bg1"/>
              </a:buClr>
              <a:buFont typeface="+mj-lt"/>
              <a:buAutoNum type="arabicPeriod"/>
            </a:pPr>
            <a:r>
              <a:rPr lang="zh-CN" altLang="en-US" sz="1800" dirty="0">
                <a:solidFill>
                  <a:schemeClr val="bg1"/>
                </a:solidFill>
              </a:rPr>
              <a:t>分析好评与差评的关键信息</a:t>
            </a:r>
            <a:endParaRPr lang="en-US" altLang="zh-CN" sz="1800" dirty="0">
              <a:solidFill>
                <a:schemeClr val="bg1"/>
              </a:solidFill>
            </a:endParaRPr>
          </a:p>
          <a:p>
            <a:pPr marL="660369" lvl="1" indent="-342900">
              <a:lnSpc>
                <a:spcPct val="150000"/>
              </a:lnSpc>
              <a:buClr>
                <a:schemeClr val="bg1"/>
              </a:buClr>
              <a:buFont typeface="+mj-lt"/>
              <a:buAutoNum type="arabicPeriod"/>
            </a:pPr>
            <a:r>
              <a:rPr lang="zh-CN" altLang="en-US" sz="1800" dirty="0">
                <a:solidFill>
                  <a:schemeClr val="bg1"/>
                </a:solidFill>
              </a:rPr>
              <a:t>分析评论数量及评分与时间的关系</a:t>
            </a:r>
            <a:endParaRPr lang="en-US" altLang="zh-CN" sz="1800" dirty="0">
              <a:solidFill>
                <a:schemeClr val="bg1"/>
              </a:solidFill>
            </a:endParaRPr>
          </a:p>
          <a:p>
            <a:pPr marL="660369" lvl="1" indent="-342900">
              <a:lnSpc>
                <a:spcPct val="150000"/>
              </a:lnSpc>
              <a:buClr>
                <a:schemeClr val="bg1"/>
              </a:buClr>
              <a:buFont typeface="+mj-lt"/>
              <a:buAutoNum type="arabicPeriod"/>
            </a:pPr>
            <a:r>
              <a:rPr lang="zh-CN" altLang="en-US" sz="1800" dirty="0">
                <a:solidFill>
                  <a:schemeClr val="bg1"/>
                </a:solidFill>
              </a:rPr>
              <a:t>分析评论者的城市分布情况</a:t>
            </a:r>
            <a:endParaRPr lang="zh-CN" altLang="en-US" dirty="0">
              <a:solidFill>
                <a:schemeClr val="bg1"/>
              </a:solidFill>
            </a:endParaRPr>
          </a:p>
        </p:txBody>
      </p:sp>
      <p:sp>
        <p:nvSpPr>
          <p:cNvPr id="3" name="标题 2">
            <a:extLst>
              <a:ext uri="{FF2B5EF4-FFF2-40B4-BE49-F238E27FC236}">
                <a16:creationId xmlns:a16="http://schemas.microsoft.com/office/drawing/2014/main" id="{95DE4E96-9348-404D-B303-1759BBA7B17F}"/>
              </a:ext>
            </a:extLst>
          </p:cNvPr>
          <p:cNvSpPr>
            <a:spLocks noGrp="1"/>
          </p:cNvSpPr>
          <p:nvPr>
            <p:ph type="title"/>
          </p:nvPr>
        </p:nvSpPr>
        <p:spPr/>
        <p:txBody>
          <a:bodyPr/>
          <a:lstStyle/>
          <a:p>
            <a:r>
              <a:rPr lang="zh-CN" altLang="en-US" dirty="0"/>
              <a:t>背景与挖掘目标</a:t>
            </a:r>
          </a:p>
        </p:txBody>
      </p:sp>
    </p:spTree>
    <p:extLst>
      <p:ext uri="{BB962C8B-B14F-4D97-AF65-F5344CB8AC3E}">
        <p14:creationId xmlns:p14="http://schemas.microsoft.com/office/powerpoint/2010/main" val="428755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2882481" y="1416642"/>
            <a:ext cx="0" cy="3703998"/>
          </a:xfrm>
          <a:prstGeom prst="line">
            <a:avLst/>
          </a:prstGeom>
        </p:spPr>
        <p:style>
          <a:lnRef idx="1">
            <a:schemeClr val="accent1"/>
          </a:lnRef>
          <a:fillRef idx="0">
            <a:schemeClr val="accent1"/>
          </a:fillRef>
          <a:effectRef idx="0">
            <a:schemeClr val="accent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267320" y="2601895"/>
            <a:ext cx="6604980" cy="0"/>
          </a:xfrm>
          <a:prstGeom prst="line">
            <a:avLst/>
          </a:prstGeom>
        </p:spPr>
        <p:style>
          <a:lnRef idx="1">
            <a:schemeClr val="accent1"/>
          </a:lnRef>
          <a:fillRef idx="0">
            <a:schemeClr val="accent1"/>
          </a:fillRef>
          <a:effectRef idx="0">
            <a:schemeClr val="accent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613351" y="1707046"/>
            <a:ext cx="538263" cy="488114"/>
          </a:xfrm>
          <a:prstGeom prst="ellipse">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1</a:t>
            </a:r>
            <a:endParaRPr lang="en-US" altLang="zh-CN" sz="1905" dirty="0">
              <a:solidFill>
                <a:schemeClr val="bg1"/>
              </a:solidFill>
              <a:latin typeface="微软雅黑" pitchFamily="34" charset="-122"/>
              <a:ea typeface="微软雅黑" pitchFamily="34" charset="-122"/>
            </a:endParaRPr>
          </a:p>
        </p:txBody>
      </p:sp>
      <p:sp>
        <p:nvSpPr>
          <p:cNvPr id="21" name="AutoShape 17">
            <a:extLst>
              <a:ext uri="{FF2B5EF4-FFF2-40B4-BE49-F238E27FC236}">
                <a16:creationId xmlns:a16="http://schemas.microsoft.com/office/drawing/2014/main" id="{99A3D09A-A5D8-4A62-91DB-FCC3F99C5749}"/>
              </a:ext>
            </a:extLst>
          </p:cNvPr>
          <p:cNvSpPr>
            <a:spLocks noChangeArrowheads="1"/>
          </p:cNvSpPr>
          <p:nvPr/>
        </p:nvSpPr>
        <p:spPr bwMode="auto">
          <a:xfrm>
            <a:off x="3612157" y="1707046"/>
            <a:ext cx="4859850" cy="488114"/>
          </a:xfrm>
          <a:prstGeom prst="actionButtonBlank">
            <a:avLst/>
          </a:prstGeom>
          <a:solidFill>
            <a:srgbClr val="0B53BE"/>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chemeClr val="bg1"/>
                </a:solidFill>
                <a:latin typeface="微软雅黑" pitchFamily="34" charset="-122"/>
                <a:ea typeface="微软雅黑" pitchFamily="34" charset="-122"/>
              </a:rPr>
              <a:t>背景与挖掘目标</a:t>
            </a:r>
          </a:p>
        </p:txBody>
      </p:sp>
      <p:sp>
        <p:nvSpPr>
          <p:cNvPr id="22" name="Oval 15">
            <a:extLst>
              <a:ext uri="{FF2B5EF4-FFF2-40B4-BE49-F238E27FC236}">
                <a16:creationId xmlns:a16="http://schemas.microsoft.com/office/drawing/2014/main" id="{60A6B70E-E65A-4B80-9A11-4100460B97AD}"/>
              </a:ext>
            </a:extLst>
          </p:cNvPr>
          <p:cNvSpPr>
            <a:spLocks noChangeArrowheads="1"/>
          </p:cNvSpPr>
          <p:nvPr/>
        </p:nvSpPr>
        <p:spPr bwMode="auto">
          <a:xfrm>
            <a:off x="2619260" y="2378429"/>
            <a:ext cx="538263" cy="488114"/>
          </a:xfrm>
          <a:prstGeom prst="ellipse">
            <a:avLst/>
          </a:prstGeom>
          <a:solidFill>
            <a:srgbClr val="FB9708"/>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2</a:t>
            </a:r>
            <a:endParaRPr lang="en-US" altLang="zh-CN" sz="1905"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18065" y="2378429"/>
            <a:ext cx="4859850" cy="488114"/>
          </a:xfrm>
          <a:prstGeom prst="actionButtonBlank">
            <a:avLst/>
          </a:prstGeom>
          <a:solidFill>
            <a:srgbClr val="FB9708"/>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rPr>
              <a:t>获取豆瓣评论数据</a:t>
            </a:r>
          </a:p>
        </p:txBody>
      </p:sp>
      <p:sp>
        <p:nvSpPr>
          <p:cNvPr id="24" name="Oval 15">
            <a:extLst>
              <a:ext uri="{FF2B5EF4-FFF2-40B4-BE49-F238E27FC236}">
                <a16:creationId xmlns:a16="http://schemas.microsoft.com/office/drawing/2014/main" id="{C5ED2528-1F8F-4645-A203-4E9F2978A0E3}"/>
              </a:ext>
            </a:extLst>
          </p:cNvPr>
          <p:cNvSpPr>
            <a:spLocks noChangeArrowheads="1"/>
          </p:cNvSpPr>
          <p:nvPr/>
        </p:nvSpPr>
        <p:spPr bwMode="auto">
          <a:xfrm>
            <a:off x="2619260" y="3067750"/>
            <a:ext cx="538263" cy="488114"/>
          </a:xfrm>
          <a:prstGeom prst="ellipse">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3</a:t>
            </a:r>
            <a:endParaRPr lang="en-US" altLang="zh-CN" sz="1905" dirty="0">
              <a:solidFill>
                <a:schemeClr val="bg1"/>
              </a:solidFill>
              <a:latin typeface="微软雅黑" pitchFamily="34" charset="-122"/>
              <a:ea typeface="微软雅黑" pitchFamily="34" charset="-122"/>
            </a:endParaRPr>
          </a:p>
        </p:txBody>
      </p:sp>
      <p:sp>
        <p:nvSpPr>
          <p:cNvPr id="25" name="AutoShape 17">
            <a:extLst>
              <a:ext uri="{FF2B5EF4-FFF2-40B4-BE49-F238E27FC236}">
                <a16:creationId xmlns:a16="http://schemas.microsoft.com/office/drawing/2014/main" id="{ACE508B1-35EE-46F8-BE82-7AA8DDD1285F}"/>
              </a:ext>
            </a:extLst>
          </p:cNvPr>
          <p:cNvSpPr>
            <a:spLocks noChangeArrowheads="1"/>
          </p:cNvSpPr>
          <p:nvPr/>
        </p:nvSpPr>
        <p:spPr bwMode="auto">
          <a:xfrm>
            <a:off x="3618065" y="3067750"/>
            <a:ext cx="4859850" cy="488114"/>
          </a:xfrm>
          <a:prstGeom prst="actionButtonBlank">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分析好评与差评的关键信息</a:t>
            </a:r>
          </a:p>
        </p:txBody>
      </p:sp>
      <p:sp>
        <p:nvSpPr>
          <p:cNvPr id="26" name="Oval 15">
            <a:extLst>
              <a:ext uri="{FF2B5EF4-FFF2-40B4-BE49-F238E27FC236}">
                <a16:creationId xmlns:a16="http://schemas.microsoft.com/office/drawing/2014/main" id="{39799CB0-24C4-46EA-AA73-61543B94C14C}"/>
              </a:ext>
            </a:extLst>
          </p:cNvPr>
          <p:cNvSpPr>
            <a:spLocks noChangeArrowheads="1"/>
          </p:cNvSpPr>
          <p:nvPr/>
        </p:nvSpPr>
        <p:spPr bwMode="auto">
          <a:xfrm>
            <a:off x="2619260" y="3772601"/>
            <a:ext cx="538263" cy="488114"/>
          </a:xfrm>
          <a:prstGeom prst="ellipse">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1905" dirty="0">
                <a:solidFill>
                  <a:schemeClr val="bg1"/>
                </a:solidFill>
                <a:latin typeface="微软雅黑" pitchFamily="34" charset="-122"/>
                <a:ea typeface="微软雅黑" pitchFamily="34" charset="-122"/>
              </a:rPr>
              <a:t>4</a:t>
            </a:r>
            <a:endParaRPr lang="en-US" altLang="zh-CN" sz="1905" dirty="0">
              <a:solidFill>
                <a:schemeClr val="bg1"/>
              </a:solidFill>
              <a:latin typeface="微软雅黑" pitchFamily="34" charset="-122"/>
              <a:ea typeface="微软雅黑" pitchFamily="34" charset="-122"/>
            </a:endParaRPr>
          </a:p>
        </p:txBody>
      </p:sp>
      <p:sp>
        <p:nvSpPr>
          <p:cNvPr id="27" name="AutoShape 17">
            <a:extLst>
              <a:ext uri="{FF2B5EF4-FFF2-40B4-BE49-F238E27FC236}">
                <a16:creationId xmlns:a16="http://schemas.microsoft.com/office/drawing/2014/main" id="{04D850D6-5B68-411A-A662-51B9B00BA3AD}"/>
              </a:ext>
            </a:extLst>
          </p:cNvPr>
          <p:cNvSpPr>
            <a:spLocks noChangeArrowheads="1"/>
          </p:cNvSpPr>
          <p:nvPr/>
        </p:nvSpPr>
        <p:spPr bwMode="auto">
          <a:xfrm>
            <a:off x="3612157" y="3772601"/>
            <a:ext cx="4859850" cy="488114"/>
          </a:xfrm>
          <a:prstGeom prst="actionButtonBlank">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分析评论数量及评分与时间的关系</a:t>
            </a: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dirty="0"/>
              <a:t>目录</a:t>
            </a:r>
          </a:p>
        </p:txBody>
      </p:sp>
      <p:sp>
        <p:nvSpPr>
          <p:cNvPr id="13" name="Oval 15">
            <a:extLst>
              <a:ext uri="{FF2B5EF4-FFF2-40B4-BE49-F238E27FC236}">
                <a16:creationId xmlns:a16="http://schemas.microsoft.com/office/drawing/2014/main" id="{BEECB1CA-8278-4798-AC8B-41D718F981B6}"/>
              </a:ext>
            </a:extLst>
          </p:cNvPr>
          <p:cNvSpPr>
            <a:spLocks noChangeArrowheads="1"/>
          </p:cNvSpPr>
          <p:nvPr/>
        </p:nvSpPr>
        <p:spPr bwMode="auto">
          <a:xfrm>
            <a:off x="2613351" y="4455544"/>
            <a:ext cx="538263" cy="488114"/>
          </a:xfrm>
          <a:prstGeom prst="ellipse">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1905" dirty="0">
                <a:solidFill>
                  <a:schemeClr val="bg1"/>
                </a:solidFill>
                <a:latin typeface="微软雅黑" pitchFamily="34" charset="-122"/>
                <a:ea typeface="微软雅黑" pitchFamily="34" charset="-122"/>
              </a:rPr>
              <a:t>5</a:t>
            </a:r>
          </a:p>
        </p:txBody>
      </p:sp>
      <p:sp>
        <p:nvSpPr>
          <p:cNvPr id="14" name="AutoShape 17">
            <a:extLst>
              <a:ext uri="{FF2B5EF4-FFF2-40B4-BE49-F238E27FC236}">
                <a16:creationId xmlns:a16="http://schemas.microsoft.com/office/drawing/2014/main" id="{4BF40B3F-C13B-403A-AB31-9F7D8C899029}"/>
              </a:ext>
            </a:extLst>
          </p:cNvPr>
          <p:cNvSpPr>
            <a:spLocks noChangeArrowheads="1"/>
          </p:cNvSpPr>
          <p:nvPr/>
        </p:nvSpPr>
        <p:spPr bwMode="auto">
          <a:xfrm>
            <a:off x="3606248" y="4455544"/>
            <a:ext cx="4859850" cy="488114"/>
          </a:xfrm>
          <a:prstGeom prst="actionButtonBlank">
            <a:avLst/>
          </a:prstGeom>
          <a:solidFill>
            <a:srgbClr val="064BB2"/>
          </a:solidFill>
          <a:ln>
            <a:noFill/>
          </a:ln>
          <a:effectLst/>
          <a:scene3d>
            <a:camera prst="orthographicFront"/>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000" dirty="0">
                <a:solidFill>
                  <a:srgbClr val="FEFFFF"/>
                </a:solidFill>
                <a:latin typeface="微软雅黑" panose="020B0503020204020204" pitchFamily="34" charset="-122"/>
                <a:ea typeface="微软雅黑" panose="020B0503020204020204" pitchFamily="34" charset="-122"/>
                <a:sym typeface="微软雅黑" panose="020B0503020204020204" pitchFamily="34" charset="-122"/>
              </a:rPr>
              <a:t>分析评论者的城市分布情况</a:t>
            </a:r>
          </a:p>
        </p:txBody>
      </p:sp>
    </p:spTree>
    <p:extLst>
      <p:ext uri="{BB962C8B-B14F-4D97-AF65-F5344CB8AC3E}">
        <p14:creationId xmlns:p14="http://schemas.microsoft.com/office/powerpoint/2010/main" val="127565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7D397EB-EC5D-4014-B456-F058B748E34A}"/>
              </a:ext>
            </a:extLst>
          </p:cNvPr>
          <p:cNvSpPr>
            <a:spLocks noGrp="1"/>
          </p:cNvSpPr>
          <p:nvPr>
            <p:ph type="title"/>
          </p:nvPr>
        </p:nvSpPr>
        <p:spPr/>
        <p:txBody>
          <a:bodyPr/>
          <a:lstStyle/>
          <a:p>
            <a:r>
              <a:rPr lang="zh-CN" altLang="en-US" dirty="0"/>
              <a:t>获取豆瓣短评数据</a:t>
            </a:r>
          </a:p>
        </p:txBody>
      </p:sp>
      <p:sp>
        <p:nvSpPr>
          <p:cNvPr id="4" name="内容占位符 3">
            <a:extLst>
              <a:ext uri="{FF2B5EF4-FFF2-40B4-BE49-F238E27FC236}">
                <a16:creationId xmlns:a16="http://schemas.microsoft.com/office/drawing/2014/main" id="{01DF34A7-0133-4417-9456-815F52AB092F}"/>
              </a:ext>
            </a:extLst>
          </p:cNvPr>
          <p:cNvSpPr>
            <a:spLocks noGrp="1"/>
          </p:cNvSpPr>
          <p:nvPr>
            <p:ph idx="10"/>
          </p:nvPr>
        </p:nvSpPr>
        <p:spPr>
          <a:xfrm>
            <a:off x="423822" y="1138982"/>
            <a:ext cx="2074142" cy="426469"/>
          </a:xfrm>
        </p:spPr>
        <p:txBody>
          <a:bodyPr/>
          <a:lstStyle/>
          <a:p>
            <a:r>
              <a:rPr lang="zh-CN" altLang="en-US" dirty="0"/>
              <a:t>主要流程</a:t>
            </a:r>
          </a:p>
        </p:txBody>
      </p:sp>
      <p:sp>
        <p:nvSpPr>
          <p:cNvPr id="21" name="Text Box 11">
            <a:extLst>
              <a:ext uri="{FF2B5EF4-FFF2-40B4-BE49-F238E27FC236}">
                <a16:creationId xmlns:a16="http://schemas.microsoft.com/office/drawing/2014/main" id="{D10494C3-4917-4554-9533-E7D96656AB74}"/>
              </a:ext>
            </a:extLst>
          </p:cNvPr>
          <p:cNvSpPr txBox="1">
            <a:spLocks noChangeArrowheads="1"/>
          </p:cNvSpPr>
          <p:nvPr/>
        </p:nvSpPr>
        <p:spPr bwMode="auto">
          <a:xfrm>
            <a:off x="2070456" y="2727330"/>
            <a:ext cx="1502835" cy="480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9728" tIns="54864" rIns="109728" bIns="54864">
            <a:spAutoFit/>
          </a:bodyPr>
          <a:lstStyle/>
          <a:p>
            <a:pPr>
              <a:spcBef>
                <a:spcPct val="50000"/>
              </a:spcBef>
              <a:defRPr/>
            </a:pPr>
            <a:r>
              <a:rPr lang="zh-CN" altLang="en-US" sz="2400" i="1" dirty="0">
                <a:solidFill>
                  <a:schemeClr val="bg1"/>
                </a:solidFill>
                <a:latin typeface="Arial"/>
                <a:cs typeface="Arial"/>
              </a:rPr>
              <a:t>数据爬取</a:t>
            </a:r>
            <a:endParaRPr lang="en-US" altLang="zh-CN" sz="2400" i="1" dirty="0">
              <a:solidFill>
                <a:schemeClr val="bg1"/>
              </a:solidFill>
              <a:latin typeface="Arial"/>
              <a:cs typeface="Arial"/>
            </a:endParaRPr>
          </a:p>
        </p:txBody>
      </p:sp>
      <p:cxnSp>
        <p:nvCxnSpPr>
          <p:cNvPr id="22" name="直接箭头连接符 181">
            <a:extLst>
              <a:ext uri="{FF2B5EF4-FFF2-40B4-BE49-F238E27FC236}">
                <a16:creationId xmlns:a16="http://schemas.microsoft.com/office/drawing/2014/main" id="{8D64B31D-551E-49C7-B33E-BFE2FA3C5164}"/>
              </a:ext>
            </a:extLst>
          </p:cNvPr>
          <p:cNvCxnSpPr>
            <a:cxnSpLocks/>
            <a:stCxn id="21" idx="3"/>
            <a:endCxn id="23" idx="1"/>
          </p:cNvCxnSpPr>
          <p:nvPr/>
        </p:nvCxnSpPr>
        <p:spPr>
          <a:xfrm>
            <a:off x="3573291" y="2967396"/>
            <a:ext cx="544657" cy="0"/>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sp>
        <p:nvSpPr>
          <p:cNvPr id="23" name="Text Box 11">
            <a:extLst>
              <a:ext uri="{FF2B5EF4-FFF2-40B4-BE49-F238E27FC236}">
                <a16:creationId xmlns:a16="http://schemas.microsoft.com/office/drawing/2014/main" id="{B549F165-2CB3-40C4-88AC-F341F9C0960C}"/>
              </a:ext>
            </a:extLst>
          </p:cNvPr>
          <p:cNvSpPr txBox="1">
            <a:spLocks noChangeArrowheads="1"/>
          </p:cNvSpPr>
          <p:nvPr/>
        </p:nvSpPr>
        <p:spPr bwMode="auto">
          <a:xfrm>
            <a:off x="4117948" y="2727330"/>
            <a:ext cx="1441150" cy="480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9728" tIns="54864" rIns="109728" bIns="54864">
            <a:spAutoFit/>
          </a:bodyPr>
          <a:lstStyle/>
          <a:p>
            <a:pPr>
              <a:spcBef>
                <a:spcPct val="50000"/>
              </a:spcBef>
              <a:defRPr/>
            </a:pPr>
            <a:r>
              <a:rPr lang="zh-CN" altLang="en-US" sz="2400" i="1" dirty="0">
                <a:solidFill>
                  <a:schemeClr val="bg1"/>
                </a:solidFill>
                <a:latin typeface="Arial"/>
                <a:cs typeface="Arial"/>
              </a:rPr>
              <a:t>短评解析</a:t>
            </a:r>
            <a:endParaRPr lang="en-US" altLang="zh-CN" sz="2400" i="1" dirty="0">
              <a:solidFill>
                <a:schemeClr val="bg1"/>
              </a:solidFill>
              <a:latin typeface="Arial"/>
              <a:cs typeface="Arial"/>
            </a:endParaRPr>
          </a:p>
        </p:txBody>
      </p:sp>
      <p:cxnSp>
        <p:nvCxnSpPr>
          <p:cNvPr id="24" name="直接箭头连接符 181">
            <a:extLst>
              <a:ext uri="{FF2B5EF4-FFF2-40B4-BE49-F238E27FC236}">
                <a16:creationId xmlns:a16="http://schemas.microsoft.com/office/drawing/2014/main" id="{AE318580-254A-475E-8D8A-B060D5D2888E}"/>
              </a:ext>
            </a:extLst>
          </p:cNvPr>
          <p:cNvCxnSpPr>
            <a:cxnSpLocks/>
            <a:endCxn id="25" idx="1"/>
          </p:cNvCxnSpPr>
          <p:nvPr/>
        </p:nvCxnSpPr>
        <p:spPr>
          <a:xfrm>
            <a:off x="5640515" y="2964124"/>
            <a:ext cx="539618" cy="3272"/>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sp>
        <p:nvSpPr>
          <p:cNvPr id="25" name="Text Box 11">
            <a:extLst>
              <a:ext uri="{FF2B5EF4-FFF2-40B4-BE49-F238E27FC236}">
                <a16:creationId xmlns:a16="http://schemas.microsoft.com/office/drawing/2014/main" id="{6D995001-DE5F-4E05-8D19-95C6822A7A59}"/>
              </a:ext>
            </a:extLst>
          </p:cNvPr>
          <p:cNvSpPr txBox="1">
            <a:spLocks noChangeArrowheads="1"/>
          </p:cNvSpPr>
          <p:nvPr/>
        </p:nvSpPr>
        <p:spPr bwMode="auto">
          <a:xfrm>
            <a:off x="6180133" y="2727330"/>
            <a:ext cx="1524699" cy="480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9728" tIns="54864" rIns="109728" bIns="54864">
            <a:spAutoFit/>
          </a:bodyPr>
          <a:lstStyle/>
          <a:p>
            <a:pPr>
              <a:spcBef>
                <a:spcPct val="50000"/>
              </a:spcBef>
              <a:defRPr/>
            </a:pPr>
            <a:r>
              <a:rPr lang="zh-CN" altLang="en-US" sz="2400" i="1" dirty="0">
                <a:solidFill>
                  <a:schemeClr val="bg1"/>
                </a:solidFill>
                <a:latin typeface="Arial"/>
                <a:cs typeface="Arial"/>
              </a:rPr>
              <a:t>数据转化</a:t>
            </a:r>
            <a:endParaRPr lang="en-US" altLang="zh-CN" sz="2400" i="1" dirty="0">
              <a:solidFill>
                <a:schemeClr val="bg1"/>
              </a:solidFill>
              <a:latin typeface="Arial"/>
              <a:cs typeface="Arial"/>
            </a:endParaRPr>
          </a:p>
        </p:txBody>
      </p:sp>
      <p:cxnSp>
        <p:nvCxnSpPr>
          <p:cNvPr id="26" name="直接箭头连接符 181">
            <a:extLst>
              <a:ext uri="{FF2B5EF4-FFF2-40B4-BE49-F238E27FC236}">
                <a16:creationId xmlns:a16="http://schemas.microsoft.com/office/drawing/2014/main" id="{B6CA885A-EE27-497D-BDFC-0D0A0065C3A6}"/>
              </a:ext>
            </a:extLst>
          </p:cNvPr>
          <p:cNvCxnSpPr>
            <a:cxnSpLocks/>
            <a:endCxn id="27" idx="1"/>
          </p:cNvCxnSpPr>
          <p:nvPr/>
        </p:nvCxnSpPr>
        <p:spPr>
          <a:xfrm>
            <a:off x="7717297" y="2964124"/>
            <a:ext cx="539619" cy="3272"/>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sp>
        <p:nvSpPr>
          <p:cNvPr id="27" name="Text Box 11">
            <a:extLst>
              <a:ext uri="{FF2B5EF4-FFF2-40B4-BE49-F238E27FC236}">
                <a16:creationId xmlns:a16="http://schemas.microsoft.com/office/drawing/2014/main" id="{212BBE0A-F94B-48BF-A5F1-33F4AA90E87E}"/>
              </a:ext>
            </a:extLst>
          </p:cNvPr>
          <p:cNvSpPr txBox="1">
            <a:spLocks noChangeArrowheads="1"/>
          </p:cNvSpPr>
          <p:nvPr/>
        </p:nvSpPr>
        <p:spPr bwMode="auto">
          <a:xfrm>
            <a:off x="8256916" y="2727330"/>
            <a:ext cx="967888" cy="480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9728" tIns="54864" rIns="109728" bIns="54864">
            <a:spAutoFit/>
          </a:bodyPr>
          <a:lstStyle/>
          <a:p>
            <a:pPr>
              <a:spcBef>
                <a:spcPct val="50000"/>
              </a:spcBef>
              <a:defRPr/>
            </a:pPr>
            <a:r>
              <a:rPr lang="zh-CN" altLang="en-US" sz="2400" i="1" dirty="0">
                <a:solidFill>
                  <a:schemeClr val="bg1"/>
                </a:solidFill>
                <a:latin typeface="Arial"/>
                <a:cs typeface="Arial"/>
              </a:rPr>
              <a:t>翻页</a:t>
            </a:r>
            <a:endParaRPr lang="en-US" altLang="zh-CN" sz="2400" i="1" dirty="0">
              <a:solidFill>
                <a:schemeClr val="bg1"/>
              </a:solidFill>
              <a:latin typeface="Arial"/>
              <a:cs typeface="Arial"/>
            </a:endParaRPr>
          </a:p>
        </p:txBody>
      </p:sp>
      <p:sp>
        <p:nvSpPr>
          <p:cNvPr id="32" name="Rectangle 6">
            <a:extLst>
              <a:ext uri="{FF2B5EF4-FFF2-40B4-BE49-F238E27FC236}">
                <a16:creationId xmlns:a16="http://schemas.microsoft.com/office/drawing/2014/main" id="{2B8F4349-E394-477F-BDEF-C4C920EFA492}"/>
              </a:ext>
            </a:extLst>
          </p:cNvPr>
          <p:cNvSpPr>
            <a:spLocks noChangeArrowheads="1"/>
          </p:cNvSpPr>
          <p:nvPr/>
        </p:nvSpPr>
        <p:spPr bwMode="auto">
          <a:xfrm>
            <a:off x="2202397" y="3556917"/>
            <a:ext cx="1197017" cy="458627"/>
          </a:xfrm>
          <a:prstGeom prst="rect">
            <a:avLst/>
          </a:prstGeom>
          <a:solidFill>
            <a:schemeClr val="bg1">
              <a:lumMod val="50000"/>
            </a:schemeClr>
          </a:solidFill>
          <a:ln w="9525">
            <a:no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i="1" dirty="0">
                <a:solidFill>
                  <a:schemeClr val="bg1"/>
                </a:solidFill>
              </a:rPr>
              <a:t>selenium</a:t>
            </a:r>
            <a:endParaRPr lang="zh-CN" altLang="en-US" sz="2400" i="1" dirty="0">
              <a:solidFill>
                <a:schemeClr val="bg1"/>
              </a:solidFill>
            </a:endParaRPr>
          </a:p>
        </p:txBody>
      </p:sp>
      <p:grpSp>
        <p:nvGrpSpPr>
          <p:cNvPr id="5" name="组 4"/>
          <p:cNvGrpSpPr/>
          <p:nvPr/>
        </p:nvGrpSpPr>
        <p:grpSpPr>
          <a:xfrm>
            <a:off x="2768921" y="2246195"/>
            <a:ext cx="5942462" cy="566425"/>
            <a:chOff x="3325190" y="1202116"/>
            <a:chExt cx="4756454" cy="791802"/>
          </a:xfrm>
        </p:grpSpPr>
        <p:cxnSp>
          <p:nvCxnSpPr>
            <p:cNvPr id="35" name="直接连接符 20">
              <a:extLst>
                <a:ext uri="{FF2B5EF4-FFF2-40B4-BE49-F238E27FC236}">
                  <a16:creationId xmlns:a16="http://schemas.microsoft.com/office/drawing/2014/main" id="{5E77FE1A-5D92-48C1-AEC4-71D1C990C405}"/>
                </a:ext>
              </a:extLst>
            </p:cNvPr>
            <p:cNvCxnSpPr>
              <a:cxnSpLocks/>
            </p:cNvCxnSpPr>
            <p:nvPr/>
          </p:nvCxnSpPr>
          <p:spPr>
            <a:xfrm rot="10800000">
              <a:off x="8069159" y="1202116"/>
              <a:ext cx="0" cy="79180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23">
              <a:extLst>
                <a:ext uri="{FF2B5EF4-FFF2-40B4-BE49-F238E27FC236}">
                  <a16:creationId xmlns:a16="http://schemas.microsoft.com/office/drawing/2014/main" id="{5E492C23-6300-46FD-A41A-B7F3057C9375}"/>
                </a:ext>
              </a:extLst>
            </p:cNvPr>
            <p:cNvCxnSpPr>
              <a:cxnSpLocks/>
            </p:cNvCxnSpPr>
            <p:nvPr/>
          </p:nvCxnSpPr>
          <p:spPr>
            <a:xfrm>
              <a:off x="3325190" y="1202116"/>
              <a:ext cx="4756454"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接箭头连接符 181">
              <a:extLst>
                <a:ext uri="{FF2B5EF4-FFF2-40B4-BE49-F238E27FC236}">
                  <a16:creationId xmlns:a16="http://schemas.microsoft.com/office/drawing/2014/main" id="{1B7516A9-E9B2-4DD1-867E-DA22D7BE898A}"/>
                </a:ext>
              </a:extLst>
            </p:cNvPr>
            <p:cNvCxnSpPr>
              <a:cxnSpLocks/>
            </p:cNvCxnSpPr>
            <p:nvPr/>
          </p:nvCxnSpPr>
          <p:spPr>
            <a:xfrm rot="10800000" flipV="1">
              <a:off x="3327732" y="1202116"/>
              <a:ext cx="0" cy="791802"/>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grpSp>
      <p:sp>
        <p:nvSpPr>
          <p:cNvPr id="18" name="Rectangle 6">
            <a:extLst>
              <a:ext uri="{FF2B5EF4-FFF2-40B4-BE49-F238E27FC236}">
                <a16:creationId xmlns:a16="http://schemas.microsoft.com/office/drawing/2014/main" id="{2B8F4349-E394-477F-BDEF-C4C920EFA492}"/>
              </a:ext>
            </a:extLst>
          </p:cNvPr>
          <p:cNvSpPr>
            <a:spLocks noChangeArrowheads="1"/>
          </p:cNvSpPr>
          <p:nvPr/>
        </p:nvSpPr>
        <p:spPr bwMode="auto">
          <a:xfrm>
            <a:off x="4270465" y="3557325"/>
            <a:ext cx="1197017" cy="458627"/>
          </a:xfrm>
          <a:prstGeom prst="rect">
            <a:avLst/>
          </a:prstGeom>
          <a:solidFill>
            <a:schemeClr val="bg1">
              <a:lumMod val="50000"/>
            </a:schemeClr>
          </a:solidFill>
          <a:ln w="9525">
            <a:no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i="1" dirty="0" err="1">
                <a:solidFill>
                  <a:schemeClr val="bg1"/>
                </a:solidFill>
              </a:rPr>
              <a:t>XPath</a:t>
            </a:r>
            <a:endParaRPr lang="zh-CN" altLang="en-US" sz="2400" i="1" dirty="0">
              <a:solidFill>
                <a:schemeClr val="bg1"/>
              </a:solidFill>
            </a:endParaRPr>
          </a:p>
        </p:txBody>
      </p:sp>
      <p:sp>
        <p:nvSpPr>
          <p:cNvPr id="19" name="Rectangle 6">
            <a:extLst>
              <a:ext uri="{FF2B5EF4-FFF2-40B4-BE49-F238E27FC236}">
                <a16:creationId xmlns:a16="http://schemas.microsoft.com/office/drawing/2014/main" id="{2B8F4349-E394-477F-BDEF-C4C920EFA492}"/>
              </a:ext>
            </a:extLst>
          </p:cNvPr>
          <p:cNvSpPr>
            <a:spLocks noChangeArrowheads="1"/>
          </p:cNvSpPr>
          <p:nvPr/>
        </p:nvSpPr>
        <p:spPr bwMode="auto">
          <a:xfrm>
            <a:off x="6192431" y="3562777"/>
            <a:ext cx="1463607" cy="458627"/>
          </a:xfrm>
          <a:prstGeom prst="rect">
            <a:avLst/>
          </a:prstGeom>
          <a:solidFill>
            <a:schemeClr val="bg1">
              <a:lumMod val="50000"/>
            </a:schemeClr>
          </a:solidFill>
          <a:ln w="9525">
            <a:no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i="1" dirty="0" err="1">
                <a:solidFill>
                  <a:schemeClr val="bg1"/>
                </a:solidFill>
              </a:rPr>
              <a:t>DataFrame</a:t>
            </a:r>
            <a:endParaRPr lang="zh-CN" altLang="en-US" sz="2400" i="1" dirty="0">
              <a:solidFill>
                <a:schemeClr val="bg1"/>
              </a:solidFill>
            </a:endParaRPr>
          </a:p>
        </p:txBody>
      </p:sp>
      <p:sp>
        <p:nvSpPr>
          <p:cNvPr id="20" name="Rectangle 6">
            <a:extLst>
              <a:ext uri="{FF2B5EF4-FFF2-40B4-BE49-F238E27FC236}">
                <a16:creationId xmlns:a16="http://schemas.microsoft.com/office/drawing/2014/main" id="{2B8F4349-E394-477F-BDEF-C4C920EFA492}"/>
              </a:ext>
            </a:extLst>
          </p:cNvPr>
          <p:cNvSpPr>
            <a:spLocks noChangeArrowheads="1"/>
          </p:cNvSpPr>
          <p:nvPr/>
        </p:nvSpPr>
        <p:spPr bwMode="auto">
          <a:xfrm>
            <a:off x="8112297" y="3557733"/>
            <a:ext cx="1197017" cy="458627"/>
          </a:xfrm>
          <a:prstGeom prst="rect">
            <a:avLst/>
          </a:prstGeom>
          <a:solidFill>
            <a:schemeClr val="bg1">
              <a:lumMod val="50000"/>
            </a:schemeClr>
          </a:solidFill>
          <a:ln w="9525">
            <a:no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i="1" dirty="0">
                <a:solidFill>
                  <a:schemeClr val="bg1"/>
                </a:solidFill>
              </a:rPr>
              <a:t>selenium</a:t>
            </a:r>
            <a:endParaRPr lang="zh-CN" altLang="en-US" sz="2400" i="1" dirty="0">
              <a:solidFill>
                <a:schemeClr val="bg1"/>
              </a:solidFill>
            </a:endParaRPr>
          </a:p>
        </p:txBody>
      </p:sp>
      <p:cxnSp>
        <p:nvCxnSpPr>
          <p:cNvPr id="28" name="直接箭头连接符 181">
            <a:extLst>
              <a:ext uri="{FF2B5EF4-FFF2-40B4-BE49-F238E27FC236}">
                <a16:creationId xmlns:a16="http://schemas.microsoft.com/office/drawing/2014/main" id="{CAECD0EF-7A78-475B-B976-6CF70588858B}"/>
              </a:ext>
            </a:extLst>
          </p:cNvPr>
          <p:cNvCxnSpPr>
            <a:cxnSpLocks/>
          </p:cNvCxnSpPr>
          <p:nvPr/>
        </p:nvCxnSpPr>
        <p:spPr>
          <a:xfrm rot="10800000" flipV="1">
            <a:off x="5894549" y="4327787"/>
            <a:ext cx="0" cy="566425"/>
          </a:xfrm>
          <a:prstGeom prst="straightConnector1">
            <a:avLst/>
          </a:prstGeom>
          <a:noFill/>
          <a:ln w="28575"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sp>
        <p:nvSpPr>
          <p:cNvPr id="29" name="Rectangle 6">
            <a:extLst>
              <a:ext uri="{FF2B5EF4-FFF2-40B4-BE49-F238E27FC236}">
                <a16:creationId xmlns:a16="http://schemas.microsoft.com/office/drawing/2014/main" id="{38A0769C-5685-4688-9DE6-115F58EA8661}"/>
              </a:ext>
            </a:extLst>
          </p:cNvPr>
          <p:cNvSpPr>
            <a:spLocks noChangeArrowheads="1"/>
          </p:cNvSpPr>
          <p:nvPr/>
        </p:nvSpPr>
        <p:spPr bwMode="auto">
          <a:xfrm>
            <a:off x="5138491" y="4894213"/>
            <a:ext cx="1512114" cy="458627"/>
          </a:xfrm>
          <a:prstGeom prst="rect">
            <a:avLst/>
          </a:prstGeom>
          <a:solidFill>
            <a:schemeClr val="bg1">
              <a:lumMod val="50000"/>
            </a:schemeClr>
          </a:solidFill>
          <a:ln w="9525">
            <a:no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400" i="1" dirty="0">
                <a:solidFill>
                  <a:schemeClr val="bg1"/>
                </a:solidFill>
              </a:rPr>
              <a:t>数据保存</a:t>
            </a:r>
          </a:p>
        </p:txBody>
      </p:sp>
    </p:spTree>
    <p:extLst>
      <p:ext uri="{BB962C8B-B14F-4D97-AF65-F5344CB8AC3E}">
        <p14:creationId xmlns:p14="http://schemas.microsoft.com/office/powerpoint/2010/main" val="387730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5" grpId="0"/>
      <p:bldP spid="27" grpId="0"/>
      <p:bldP spid="32" grpId="0" animBg="1"/>
      <p:bldP spid="18" grpId="0" animBg="1"/>
      <p:bldP spid="19" grpId="0" animBg="1"/>
      <p:bldP spid="20"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B6DB867-D82B-4509-8E9A-96AD526B36B0}"/>
              </a:ext>
            </a:extLst>
          </p:cNvPr>
          <p:cNvSpPr>
            <a:spLocks noGrp="1"/>
          </p:cNvSpPr>
          <p:nvPr>
            <p:ph type="title"/>
          </p:nvPr>
        </p:nvSpPr>
        <p:spPr/>
        <p:txBody>
          <a:bodyPr/>
          <a:lstStyle/>
          <a:p>
            <a:r>
              <a:rPr lang="zh-CN" altLang="en-US" dirty="0"/>
              <a:t>获取豆瓣短评数据</a:t>
            </a:r>
          </a:p>
        </p:txBody>
      </p:sp>
      <p:sp>
        <p:nvSpPr>
          <p:cNvPr id="4" name="内容占位符 3">
            <a:extLst>
              <a:ext uri="{FF2B5EF4-FFF2-40B4-BE49-F238E27FC236}">
                <a16:creationId xmlns:a16="http://schemas.microsoft.com/office/drawing/2014/main" id="{4C38896A-AD9F-4987-907B-32D76BEF3C35}"/>
              </a:ext>
            </a:extLst>
          </p:cNvPr>
          <p:cNvSpPr>
            <a:spLocks noGrp="1"/>
          </p:cNvSpPr>
          <p:nvPr>
            <p:ph idx="10"/>
          </p:nvPr>
        </p:nvSpPr>
        <p:spPr/>
        <p:txBody>
          <a:bodyPr/>
          <a:lstStyle/>
          <a:p>
            <a:r>
              <a:rPr lang="zh-CN" altLang="en-US" dirty="0"/>
              <a:t>数据爬取</a:t>
            </a:r>
          </a:p>
        </p:txBody>
      </p:sp>
      <p:pic>
        <p:nvPicPr>
          <p:cNvPr id="5" name="图片 4">
            <a:extLst>
              <a:ext uri="{FF2B5EF4-FFF2-40B4-BE49-F238E27FC236}">
                <a16:creationId xmlns:a16="http://schemas.microsoft.com/office/drawing/2014/main" id="{D9CE39F9-63FE-4170-8CC6-0692021FF770}"/>
              </a:ext>
            </a:extLst>
          </p:cNvPr>
          <p:cNvPicPr>
            <a:picLocks noChangeAspect="1"/>
          </p:cNvPicPr>
          <p:nvPr/>
        </p:nvPicPr>
        <p:blipFill>
          <a:blip r:embed="rId2"/>
          <a:stretch>
            <a:fillRect/>
          </a:stretch>
        </p:blipFill>
        <p:spPr>
          <a:xfrm>
            <a:off x="169146" y="2394336"/>
            <a:ext cx="5260512" cy="2046576"/>
          </a:xfrm>
          <a:prstGeom prst="rect">
            <a:avLst/>
          </a:prstGeom>
        </p:spPr>
      </p:pic>
      <p:pic>
        <p:nvPicPr>
          <p:cNvPr id="6" name="图片 5">
            <a:extLst>
              <a:ext uri="{FF2B5EF4-FFF2-40B4-BE49-F238E27FC236}">
                <a16:creationId xmlns:a16="http://schemas.microsoft.com/office/drawing/2014/main" id="{F16626FE-01B9-4404-9F0B-42E125AE2EF3}"/>
              </a:ext>
            </a:extLst>
          </p:cNvPr>
          <p:cNvPicPr>
            <a:picLocks noChangeAspect="1"/>
          </p:cNvPicPr>
          <p:nvPr/>
        </p:nvPicPr>
        <p:blipFill rotWithShape="1">
          <a:blip r:embed="rId3"/>
          <a:srcRect/>
          <a:stretch/>
        </p:blipFill>
        <p:spPr>
          <a:xfrm>
            <a:off x="5741277" y="2394336"/>
            <a:ext cx="3655134" cy="3706470"/>
          </a:xfrm>
          <a:prstGeom prst="rect">
            <a:avLst/>
          </a:prstGeom>
        </p:spPr>
      </p:pic>
      <p:sp>
        <p:nvSpPr>
          <p:cNvPr id="8" name="Text Box 11">
            <a:extLst>
              <a:ext uri="{FF2B5EF4-FFF2-40B4-BE49-F238E27FC236}">
                <a16:creationId xmlns:a16="http://schemas.microsoft.com/office/drawing/2014/main" id="{DA3874CF-26D7-47AE-9567-AAF8B308834A}"/>
              </a:ext>
            </a:extLst>
          </p:cNvPr>
          <p:cNvSpPr txBox="1">
            <a:spLocks noChangeArrowheads="1"/>
          </p:cNvSpPr>
          <p:nvPr/>
        </p:nvSpPr>
        <p:spPr bwMode="auto">
          <a:xfrm>
            <a:off x="1732654" y="1817178"/>
            <a:ext cx="1502835" cy="480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9728" tIns="54864" rIns="109728" bIns="54864">
            <a:spAutoFit/>
          </a:bodyPr>
          <a:lstStyle/>
          <a:p>
            <a:pPr algn="ctr">
              <a:spcBef>
                <a:spcPct val="50000"/>
              </a:spcBef>
              <a:defRPr/>
            </a:pPr>
            <a:r>
              <a:rPr lang="zh-CN" altLang="en-US" sz="2400" i="1" dirty="0">
                <a:solidFill>
                  <a:schemeClr val="bg1"/>
                </a:solidFill>
                <a:latin typeface="Arial"/>
                <a:cs typeface="Arial"/>
              </a:rPr>
              <a:t>网页</a:t>
            </a:r>
            <a:endParaRPr lang="en-US" altLang="zh-CN" sz="2400" i="1" dirty="0">
              <a:solidFill>
                <a:schemeClr val="bg1"/>
              </a:solidFill>
              <a:latin typeface="Arial"/>
              <a:cs typeface="Arial"/>
            </a:endParaRPr>
          </a:p>
        </p:txBody>
      </p:sp>
      <p:sp>
        <p:nvSpPr>
          <p:cNvPr id="9" name="Text Box 11">
            <a:extLst>
              <a:ext uri="{FF2B5EF4-FFF2-40B4-BE49-F238E27FC236}">
                <a16:creationId xmlns:a16="http://schemas.microsoft.com/office/drawing/2014/main" id="{62102304-4445-48ED-975A-353F4622D066}"/>
              </a:ext>
            </a:extLst>
          </p:cNvPr>
          <p:cNvSpPr txBox="1">
            <a:spLocks noChangeArrowheads="1"/>
          </p:cNvSpPr>
          <p:nvPr/>
        </p:nvSpPr>
        <p:spPr bwMode="auto">
          <a:xfrm>
            <a:off x="6631219" y="1836729"/>
            <a:ext cx="1875250" cy="480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9728" tIns="54864" rIns="109728" bIns="54864">
            <a:spAutoFit/>
          </a:bodyPr>
          <a:lstStyle/>
          <a:p>
            <a:pPr algn="ctr">
              <a:spcBef>
                <a:spcPct val="50000"/>
              </a:spcBef>
              <a:defRPr/>
            </a:pPr>
            <a:r>
              <a:rPr lang="en-US" altLang="zh-CN" sz="2400" i="1" dirty="0">
                <a:solidFill>
                  <a:schemeClr val="bg1"/>
                </a:solidFill>
                <a:latin typeface="Arial"/>
                <a:cs typeface="Arial"/>
              </a:rPr>
              <a:t>HTML</a:t>
            </a:r>
            <a:r>
              <a:rPr lang="zh-CN" altLang="en-US" sz="2400" i="1" dirty="0">
                <a:solidFill>
                  <a:schemeClr val="bg1"/>
                </a:solidFill>
                <a:latin typeface="Arial"/>
                <a:cs typeface="Arial"/>
              </a:rPr>
              <a:t>源码</a:t>
            </a:r>
            <a:endParaRPr lang="en-US" altLang="zh-CN" sz="2400" i="1" dirty="0">
              <a:solidFill>
                <a:schemeClr val="bg1"/>
              </a:solidFill>
              <a:latin typeface="Arial"/>
              <a:cs typeface="Arial"/>
            </a:endParaRPr>
          </a:p>
        </p:txBody>
      </p:sp>
    </p:spTree>
    <p:extLst>
      <p:ext uri="{BB962C8B-B14F-4D97-AF65-F5344CB8AC3E}">
        <p14:creationId xmlns:p14="http://schemas.microsoft.com/office/powerpoint/2010/main" val="352579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人邮在线师资培训PPT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 xmlns:a14="http://schemas.microsoft.com/office/drawing/2010/main">
              <a:solidFill>
                <a:srgbClr val="FFFFFF"/>
              </a:solidFill>
            </a14:hiddenFill>
          </a:ext>
        </a:extLst>
      </a:spPr>
      <a:bodyPr anchor="ctr"/>
      <a:lstStyle>
        <a:defPPr>
          <a:defRPr/>
        </a:defPPr>
      </a:lstStyle>
    </a:spDef>
    <a:txDef>
      <a:spPr>
        <a:noFill/>
      </a:spPr>
      <a:bodyPr wrap="square" numCol="1" rtlCol="0">
        <a:sp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人邮在线师资培训PPT主题" id="{9450C822-C573-424A-ADC8-E0E003568AE4}" vid="{35EDA6EC-C44A-48A3-A5E2-2F288403C4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tipdm</Template>
  <TotalTime>2459</TotalTime>
  <Words>2453</Words>
  <Application>Microsoft Office PowerPoint</Application>
  <PresentationFormat>宽屏</PresentationFormat>
  <Paragraphs>255</Paragraphs>
  <Slides>35</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等线</vt:lpstr>
      <vt:lpstr>仿宋</vt:lpstr>
      <vt:lpstr>黑体</vt:lpstr>
      <vt:lpstr>微软雅黑</vt:lpstr>
      <vt:lpstr>Arial</vt:lpstr>
      <vt:lpstr>Calibri</vt:lpstr>
      <vt:lpstr>Lucida Console</vt:lpstr>
      <vt:lpstr>Times New Roman</vt:lpstr>
      <vt:lpstr>Wingdings</vt:lpstr>
      <vt:lpstr>人邮在线师资培训PPT主题</vt:lpstr>
      <vt:lpstr>Python爬虫实践《流浪地球》豆瓣影评分析 </vt:lpstr>
      <vt:lpstr>目录</vt:lpstr>
      <vt:lpstr>背景与挖掘目标</vt:lpstr>
      <vt:lpstr>背景与挖掘目标</vt:lpstr>
      <vt:lpstr>背景与挖掘目标</vt:lpstr>
      <vt:lpstr>背景与挖掘目标</vt:lpstr>
      <vt:lpstr>目录</vt:lpstr>
      <vt:lpstr>获取豆瓣短评数据</vt:lpstr>
      <vt:lpstr>获取豆瓣短评数据</vt:lpstr>
      <vt:lpstr>获取豆瓣短评数据</vt:lpstr>
      <vt:lpstr>获取豆瓣短评数据</vt:lpstr>
      <vt:lpstr>使用Xpath解析网页</vt:lpstr>
      <vt:lpstr>使用Xpath解析网页</vt:lpstr>
      <vt:lpstr>使用Xpath解析网页</vt:lpstr>
      <vt:lpstr>使用Xpath解析网页</vt:lpstr>
      <vt:lpstr>页面等待</vt:lpstr>
      <vt:lpstr>预期的条件</vt:lpstr>
      <vt:lpstr>获取豆瓣短评数据</vt:lpstr>
      <vt:lpstr>获取豆瓣短评数据</vt:lpstr>
      <vt:lpstr>目录</vt:lpstr>
      <vt:lpstr>分析好评与差评的关键信息</vt:lpstr>
      <vt:lpstr>分析好评与差评的关键信息</vt:lpstr>
      <vt:lpstr>分析好评与差评的关键信息</vt:lpstr>
      <vt:lpstr>分析好评与差评的关键信息</vt:lpstr>
      <vt:lpstr>目录</vt:lpstr>
      <vt:lpstr>分析评论数量及评分与时间的关系</vt:lpstr>
      <vt:lpstr>分析评论数量及评分与时间的关系</vt:lpstr>
      <vt:lpstr>分析评论数量及评分与时间的关系</vt:lpstr>
      <vt:lpstr>分析评论数量及评分与时间的关系</vt:lpstr>
      <vt:lpstr>分析评论数量及评分与时间的关系</vt:lpstr>
      <vt:lpstr>目录</vt:lpstr>
      <vt:lpstr>分析评论者的城市分布情况</vt:lpstr>
      <vt:lpstr>分析评论者的城市分布情况</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yang</dc:creator>
  <cp:lastModifiedBy>zhangmin@tipdm.com</cp:lastModifiedBy>
  <cp:revision>56</cp:revision>
  <dcterms:created xsi:type="dcterms:W3CDTF">2019-03-18T05:42:44Z</dcterms:created>
  <dcterms:modified xsi:type="dcterms:W3CDTF">2019-06-24T09:52:02Z</dcterms:modified>
</cp:coreProperties>
</file>