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611" r:id="rId3"/>
    <p:sldId id="262" r:id="rId4"/>
    <p:sldId id="263" r:id="rId5"/>
    <p:sldId id="266" r:id="rId6"/>
    <p:sldId id="609" r:id="rId7"/>
    <p:sldId id="575" r:id="rId8"/>
    <p:sldId id="576" r:id="rId9"/>
    <p:sldId id="257" r:id="rId10"/>
    <p:sldId id="510" r:id="rId11"/>
    <p:sldId id="571" r:id="rId12"/>
    <p:sldId id="572" r:id="rId13"/>
    <p:sldId id="258" r:id="rId14"/>
    <p:sldId id="573" r:id="rId15"/>
    <p:sldId id="261" r:id="rId16"/>
    <p:sldId id="260" r:id="rId17"/>
    <p:sldId id="574" r:id="rId18"/>
    <p:sldId id="577" r:id="rId19"/>
    <p:sldId id="613" r:id="rId20"/>
    <p:sldId id="578" r:id="rId21"/>
    <p:sldId id="579" r:id="rId22"/>
    <p:sldId id="582" r:id="rId23"/>
    <p:sldId id="612" r:id="rId24"/>
    <p:sldId id="584" r:id="rId25"/>
    <p:sldId id="598" r:id="rId26"/>
    <p:sldId id="587" r:id="rId27"/>
    <p:sldId id="588" r:id="rId28"/>
    <p:sldId id="586" r:id="rId29"/>
    <p:sldId id="589" r:id="rId30"/>
    <p:sldId id="585" r:id="rId31"/>
    <p:sldId id="593" r:id="rId32"/>
    <p:sldId id="594" r:id="rId33"/>
    <p:sldId id="595" r:id="rId34"/>
    <p:sldId id="596" r:id="rId35"/>
    <p:sldId id="590" r:id="rId36"/>
    <p:sldId id="591" r:id="rId37"/>
    <p:sldId id="592" r:id="rId38"/>
    <p:sldId id="597" r:id="rId39"/>
    <p:sldId id="600" r:id="rId40"/>
    <p:sldId id="599" r:id="rId41"/>
    <p:sldId id="614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10" r:id="rId50"/>
    <p:sldId id="259" r:id="rId5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BE"/>
    <a:srgbClr val="FFA20D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3801" autoAdjust="0"/>
  </p:normalViewPr>
  <p:slideViewPr>
    <p:cSldViewPr snapToGrid="0">
      <p:cViewPr varScale="1">
        <p:scale>
          <a:sx n="59" d="100"/>
          <a:sy n="59" d="100"/>
        </p:scale>
        <p:origin x="8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14C3-B55F-4202-BFB1-E514E7C49601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BCC6-7B95-4BAD-9411-101C65207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2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在实际应用中，往往一些图表的出现可以比文字有更加强大的说服力。</a:t>
            </a:r>
            <a:endParaRPr lang="en-US" altLang="zh-CN" dirty="0"/>
          </a:p>
          <a:p>
            <a:r>
              <a:rPr lang="zh-CN" altLang="en-US" dirty="0"/>
              <a:t>将枯燥的数字转换成容易被人们接受的图表，从而让人留下更加深刻的印象。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BCC6-7B95-4BAD-9411-101C652077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Matplotlib</a:t>
            </a:r>
            <a:r>
              <a:rPr lang="zh-CN" altLang="en-US" dirty="0"/>
              <a:t>的原作者</a:t>
            </a:r>
            <a:r>
              <a:rPr lang="en-US" altLang="zh-CN" dirty="0"/>
              <a:t>John D. Hunter</a:t>
            </a:r>
            <a:r>
              <a:rPr lang="zh-CN" altLang="en-US" dirty="0"/>
              <a:t>博士是一名神经生物学家，</a:t>
            </a:r>
            <a:r>
              <a:rPr lang="en-US" altLang="zh-CN" dirty="0"/>
              <a:t>2012</a:t>
            </a:r>
            <a:r>
              <a:rPr lang="zh-CN" altLang="en-US" dirty="0"/>
              <a:t>年不幸因癌症去世，感谢他创建了这样一个伟大的库。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BCC6-7B95-4BAD-9411-101C652077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3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杨惠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-1420813" y="4779963"/>
            <a:ext cx="13582651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741968"/>
            <a:ext cx="8640000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5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817176"/>
            <a:ext cx="8640000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16062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3" y="1124046"/>
            <a:ext cx="8640000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236741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9A10-5C9E-456D-B4DA-26FC707E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833F2-5FD7-4396-A946-6D10127CC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9270C-BDE4-4680-AA1A-349051D9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BAE9-CA67-4605-909A-E6033E61CB9C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91195-5080-4DBE-95E2-587C2B36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4DE12-2483-4ED7-9E4A-F3EBCAF0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6000-06A4-43BA-B518-6C1581F23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8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BAE9-CA67-4605-909A-E6033E61CB9C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6000-06A4-43BA-B518-6C1581F234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2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8417BD-81C9-4A01-9203-48453184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233005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FFF3655B-18AD-45C4-9C00-41BF779F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/>
              <a:t>第三部分主要用于保存和显示图形</a:t>
            </a:r>
            <a:r>
              <a:rPr lang="zh-CN" altLang="en-US"/>
              <a:t>。</a:t>
            </a:r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B9499CD3-66E0-442E-9029-13BCB50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掌握</a:t>
            </a:r>
            <a:r>
              <a:rPr lang="en-US" altLang="zh-CN"/>
              <a:t>pyplot</a:t>
            </a:r>
            <a:r>
              <a:rPr lang="zh-CN" altLang="zh-CN"/>
              <a:t>基础语法</a:t>
            </a:r>
            <a:endParaRPr lang="zh-CN" altLang="en-US"/>
          </a:p>
        </p:txBody>
      </p:sp>
      <p:sp>
        <p:nvSpPr>
          <p:cNvPr id="24580" name="内容占位符 3">
            <a:extLst>
              <a:ext uri="{FF2B5EF4-FFF2-40B4-BE49-F238E27FC236}">
                <a16:creationId xmlns:a16="http://schemas.microsoft.com/office/drawing/2014/main" id="{02158B8E-CD7B-4170-AA22-5011FBE6FD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3.</a:t>
            </a:r>
            <a:r>
              <a:rPr lang="zh-CN" altLang="en-US" b="1" dirty="0"/>
              <a:t>保存</a:t>
            </a:r>
            <a:r>
              <a:rPr altLang="zh-CN" b="1" dirty="0"/>
              <a:t>与展示图形</a:t>
            </a:r>
            <a:endParaRPr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1B93C7-B6FF-46B5-A9B6-BBBDDD3C39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3513" y="3024188"/>
          <a:ext cx="8436044" cy="162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函数名称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函数作用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plt.savafig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保存绘制的图片，可以指定图片的分辨率、边缘的颜色等参数。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plt.show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在本机显示图形。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9EBD69-2FCB-4224-8E85-B2E9BEDA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dirty="0" err="1">
                <a:latin typeface="Consolas" panose="020B0609020204030204" pitchFamily="49" charset="0"/>
              </a:rPr>
              <a:t>numpy</a:t>
            </a:r>
            <a:r>
              <a:rPr lang="en-US" altLang="zh-CN" dirty="0">
                <a:latin typeface="Consolas" panose="020B0609020204030204" pitchFamily="49" charset="0"/>
              </a:rPr>
              <a:t> as np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dirty="0" err="1">
                <a:latin typeface="Consolas" panose="020B0609020204030204" pitchFamily="49" charset="0"/>
              </a:rPr>
              <a:t>matplotlib.pyplot</a:t>
            </a:r>
            <a:r>
              <a:rPr lang="en-US" altLang="zh-CN" dirty="0">
                <a:latin typeface="Consolas" panose="020B0609020204030204" pitchFamily="49" charset="0"/>
              </a:rPr>
              <a:t> as </a:t>
            </a:r>
            <a:r>
              <a:rPr lang="en-US" altLang="zh-CN" dirty="0" err="1">
                <a:latin typeface="Consolas" panose="020B0609020204030204" pitchFamily="49" charset="0"/>
              </a:rPr>
              <a:t>plt</a:t>
            </a: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x = </a:t>
            </a:r>
            <a:r>
              <a:rPr lang="en-US" altLang="zh-CN" dirty="0" err="1">
                <a:latin typeface="Consolas" panose="020B0609020204030204" pitchFamily="49" charset="0"/>
              </a:rPr>
              <a:t>np.linspace</a:t>
            </a:r>
            <a:r>
              <a:rPr lang="en-US" altLang="zh-CN" dirty="0">
                <a:latin typeface="Consolas" panose="020B0609020204030204" pitchFamily="49" charset="0"/>
              </a:rPr>
              <a:t>(0, 2*</a:t>
            </a:r>
            <a:r>
              <a:rPr lang="en-US" altLang="zh-CN" dirty="0" err="1">
                <a:latin typeface="Consolas" panose="020B0609020204030204" pitchFamily="49" charset="0"/>
              </a:rPr>
              <a:t>np.pi</a:t>
            </a:r>
            <a:r>
              <a:rPr lang="en-US" altLang="zh-CN" dirty="0">
                <a:latin typeface="Consolas" panose="020B0609020204030204" pitchFamily="49" charset="0"/>
              </a:rPr>
              <a:t>, 100)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y = </a:t>
            </a:r>
            <a:r>
              <a:rPr lang="en-US" altLang="zh-CN" dirty="0" err="1">
                <a:latin typeface="Consolas" panose="020B0609020204030204" pitchFamily="49" charset="0"/>
              </a:rPr>
              <a:t>np.sin</a:t>
            </a:r>
            <a:r>
              <a:rPr lang="en-US" altLang="zh-CN" dirty="0">
                <a:latin typeface="Consolas" panose="020B0609020204030204" pitchFamily="49" charset="0"/>
              </a:rPr>
              <a:t>(x) + </a:t>
            </a:r>
            <a:r>
              <a:rPr lang="en-US" altLang="zh-CN" dirty="0" err="1">
                <a:latin typeface="Consolas" panose="020B0609020204030204" pitchFamily="49" charset="0"/>
              </a:rPr>
              <a:t>np.random.random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(x))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plt.scatter</a:t>
            </a:r>
            <a:r>
              <a:rPr lang="en-US" altLang="zh-CN" dirty="0">
                <a:latin typeface="Consolas" panose="020B0609020204030204" pitchFamily="49" charset="0"/>
              </a:rPr>
              <a:t>(x, y)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plt.show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450F0D-3874-43A6-9FB9-7B85153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7F081-0F2A-413B-B229-FB31FAD443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散点图</a:t>
            </a:r>
            <a:r>
              <a:rPr lang="en-US" altLang="zh-CN" dirty="0"/>
              <a:t>: </a:t>
            </a:r>
            <a:r>
              <a:rPr lang="en-US" altLang="zh-CN" dirty="0" err="1"/>
              <a:t>plt.scatter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9ACA50-43B9-4A0F-B963-FB51E822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55" y="3638217"/>
            <a:ext cx="4228778" cy="27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9EBD69-2FCB-4224-8E85-B2E9BEDA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x = </a:t>
            </a:r>
            <a:r>
              <a:rPr lang="en-US" altLang="zh-CN" dirty="0" err="1">
                <a:latin typeface="Consolas" panose="020B0609020204030204" pitchFamily="49" charset="0"/>
              </a:rPr>
              <a:t>np.linspace</a:t>
            </a:r>
            <a:r>
              <a:rPr lang="en-US" altLang="zh-CN" dirty="0">
                <a:latin typeface="Consolas" panose="020B0609020204030204" pitchFamily="49" charset="0"/>
              </a:rPr>
              <a:t>(0, 2*</a:t>
            </a:r>
            <a:r>
              <a:rPr lang="en-US" altLang="zh-CN" dirty="0" err="1">
                <a:latin typeface="Consolas" panose="020B0609020204030204" pitchFamily="49" charset="0"/>
              </a:rPr>
              <a:t>math.pi</a:t>
            </a:r>
            <a:r>
              <a:rPr lang="en-US" altLang="zh-CN" dirty="0">
                <a:latin typeface="Consolas" panose="020B0609020204030204" pitchFamily="49" charset="0"/>
              </a:rPr>
              <a:t>, 100)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y = </a:t>
            </a:r>
            <a:r>
              <a:rPr lang="en-US" altLang="zh-CN" dirty="0" err="1">
                <a:latin typeface="Consolas" panose="020B0609020204030204" pitchFamily="49" charset="0"/>
              </a:rPr>
              <a:t>np.sin</a:t>
            </a:r>
            <a:r>
              <a:rPr lang="en-US" altLang="zh-CN" dirty="0">
                <a:latin typeface="Consolas" panose="020B0609020204030204" pitchFamily="49" charset="0"/>
              </a:rPr>
              <a:t>(x) + </a:t>
            </a:r>
            <a:r>
              <a:rPr lang="en-US" altLang="zh-CN" dirty="0" err="1">
                <a:latin typeface="Consolas" panose="020B0609020204030204" pitchFamily="49" charset="0"/>
              </a:rPr>
              <a:t>np.random.random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(x))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plt.scatter</a:t>
            </a:r>
            <a:r>
              <a:rPr lang="en-US" altLang="zh-CN" dirty="0">
                <a:latin typeface="Consolas" panose="020B0609020204030204" pitchFamily="49" charset="0"/>
              </a:rPr>
              <a:t>(x, y)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plt.plot</a:t>
            </a:r>
            <a:r>
              <a:rPr lang="en-US" altLang="zh-CN" dirty="0">
                <a:latin typeface="Consolas" panose="020B0609020204030204" pitchFamily="49" charset="0"/>
              </a:rPr>
              <a:t>(x, y, 'r')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plt.plot</a:t>
            </a:r>
            <a:r>
              <a:rPr lang="en-US" altLang="zh-CN" dirty="0">
                <a:latin typeface="Consolas" panose="020B0609020204030204" pitchFamily="49" charset="0"/>
              </a:rPr>
              <a:t>(x, </a:t>
            </a:r>
            <a:r>
              <a:rPr lang="en-US" altLang="zh-CN" dirty="0" err="1">
                <a:latin typeface="Consolas" panose="020B0609020204030204" pitchFamily="49" charset="0"/>
              </a:rPr>
              <a:t>np.sin</a:t>
            </a:r>
            <a:r>
              <a:rPr lang="en-US" altLang="zh-CN" dirty="0">
                <a:latin typeface="Consolas" panose="020B0609020204030204" pitchFamily="49" charset="0"/>
              </a:rPr>
              <a:t>(x)+0.5, 'g')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plt.show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450F0D-3874-43A6-9FB9-7B85153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7F081-0F2A-413B-B229-FB31FAD443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r>
              <a:rPr lang="en-US" altLang="zh-CN" dirty="0"/>
              <a:t>: </a:t>
            </a:r>
            <a:r>
              <a:rPr lang="en-US" altLang="zh-CN" dirty="0" err="1"/>
              <a:t>plt.plot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A9DC2-135D-4352-B51A-3D8EA09F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18" y="4392779"/>
            <a:ext cx="3543482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E37AB4-ABFE-440F-9501-79BF96AD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 err="1"/>
              <a:t>plt.plot</a:t>
            </a:r>
            <a:r>
              <a:rPr lang="en-US" altLang="zh-CN" dirty="0"/>
              <a:t>([1, 2, 3, 4])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('some numbers')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如果为</a:t>
            </a:r>
            <a:r>
              <a:rPr lang="en-US" altLang="zh-CN" dirty="0"/>
              <a:t>plot()</a:t>
            </a:r>
            <a:r>
              <a:rPr lang="zh-CN" altLang="en-US" dirty="0"/>
              <a:t>命令提供单个列表或数组 ，</a:t>
            </a:r>
            <a:r>
              <a:rPr lang="en-US" altLang="zh-CN" dirty="0"/>
              <a:t>matplotlib</a:t>
            </a:r>
            <a:r>
              <a:rPr lang="zh-CN" altLang="en-US" dirty="0"/>
              <a:t>假定它是一系列</a:t>
            </a:r>
            <a:r>
              <a:rPr lang="en-US" altLang="zh-CN" dirty="0"/>
              <a:t>y</a:t>
            </a:r>
            <a:r>
              <a:rPr lang="zh-CN" altLang="en-US" dirty="0"/>
              <a:t>值，并自动为您生成</a:t>
            </a:r>
            <a:r>
              <a:rPr lang="en-US" altLang="zh-CN" dirty="0"/>
              <a:t>x</a:t>
            </a:r>
            <a:r>
              <a:rPr lang="zh-CN" altLang="en-US" dirty="0"/>
              <a:t>值。由于</a:t>
            </a:r>
            <a:r>
              <a:rPr lang="en-US" altLang="zh-CN" dirty="0"/>
              <a:t>python</a:t>
            </a:r>
            <a:r>
              <a:rPr lang="zh-CN" altLang="en-US" dirty="0"/>
              <a:t>范围以</a:t>
            </a:r>
            <a:r>
              <a:rPr lang="en-US" altLang="zh-CN" dirty="0"/>
              <a:t>0</a:t>
            </a:r>
            <a:r>
              <a:rPr lang="zh-CN" altLang="en-US" dirty="0"/>
              <a:t>开头，因此默认的</a:t>
            </a:r>
            <a:r>
              <a:rPr lang="en-US" altLang="zh-CN" dirty="0"/>
              <a:t>x</a:t>
            </a:r>
            <a:r>
              <a:rPr lang="zh-CN" altLang="en-US" dirty="0"/>
              <a:t>向量与</a:t>
            </a:r>
            <a:r>
              <a:rPr lang="en-US" altLang="zh-CN" dirty="0"/>
              <a:t>y</a:t>
            </a:r>
            <a:r>
              <a:rPr lang="zh-CN" altLang="en-US" dirty="0"/>
              <a:t>的长度相同，但以</a:t>
            </a:r>
            <a:r>
              <a:rPr lang="en-US" altLang="zh-CN" dirty="0"/>
              <a:t>0</a:t>
            </a:r>
            <a:r>
              <a:rPr lang="zh-CN" altLang="en-US" dirty="0"/>
              <a:t>开头。因此</a:t>
            </a:r>
            <a:r>
              <a:rPr lang="en-US" altLang="zh-CN" dirty="0"/>
              <a:t>x</a:t>
            </a:r>
            <a:r>
              <a:rPr lang="zh-CN" altLang="en-US" dirty="0"/>
              <a:t>数据为 </a:t>
            </a:r>
            <a:r>
              <a:rPr lang="en-US" altLang="zh-CN" dirty="0"/>
              <a:t>[0,1,2,3]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93F560-2B77-4B63-96AF-3F1B5CA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B6B5B-3239-4A1A-A888-C8AE6662F91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AC7D6-487E-40B9-9538-07F585FB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822" y="1565451"/>
            <a:ext cx="3467584" cy="24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4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9EBD69-2FCB-4224-8E85-B2E9BEDA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n = 12;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x = </a:t>
            </a:r>
            <a:r>
              <a:rPr lang="en-US" altLang="zh-CN" sz="1600" dirty="0" err="1">
                <a:latin typeface="Consolas" panose="020B0609020204030204" pitchFamily="49" charset="0"/>
              </a:rPr>
              <a:t>np.arange</a:t>
            </a:r>
            <a:r>
              <a:rPr lang="en-US" altLang="zh-CN" sz="1600" dirty="0">
                <a:latin typeface="Consolas" panose="020B0609020204030204" pitchFamily="49" charset="0"/>
              </a:rPr>
              <a:t>(n)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latin typeface="Consolas" panose="020B0609020204030204" pitchFamily="49" charset="0"/>
              </a:rPr>
              <a:t>np.random.seed</a:t>
            </a:r>
            <a:r>
              <a:rPr lang="en-US" altLang="zh-CN" sz="1600" dirty="0">
                <a:latin typeface="Consolas" panose="020B0609020204030204" pitchFamily="49" charset="0"/>
              </a:rPr>
              <a:t>(123)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y1 = </a:t>
            </a:r>
            <a:r>
              <a:rPr lang="en-US" altLang="zh-CN" sz="1600" dirty="0" err="1">
                <a:latin typeface="Consolas" panose="020B0609020204030204" pitchFamily="49" charset="0"/>
              </a:rPr>
              <a:t>np.random.random</a:t>
            </a:r>
            <a:r>
              <a:rPr lang="en-US" altLang="zh-CN" sz="1600" dirty="0">
                <a:latin typeface="Consolas" panose="020B0609020204030204" pitchFamily="49" charset="0"/>
              </a:rPr>
              <a:t>(n)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y2 = </a:t>
            </a:r>
            <a:r>
              <a:rPr lang="en-US" altLang="zh-CN" sz="1600" dirty="0" err="1">
                <a:latin typeface="Consolas" panose="020B0609020204030204" pitchFamily="49" charset="0"/>
              </a:rPr>
              <a:t>np.random.random</a:t>
            </a:r>
            <a:r>
              <a:rPr lang="en-US" altLang="zh-CN" sz="1600" dirty="0">
                <a:latin typeface="Consolas" panose="020B0609020204030204" pitchFamily="49" charset="0"/>
              </a:rPr>
              <a:t>(n)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latin typeface="Consolas" panose="020B0609020204030204" pitchFamily="49" charset="0"/>
              </a:rPr>
              <a:t>plt.bar</a:t>
            </a:r>
            <a:r>
              <a:rPr lang="en-US" altLang="zh-CN" sz="1600" dirty="0">
                <a:latin typeface="Consolas" panose="020B0609020204030204" pitchFamily="49" charset="0"/>
              </a:rPr>
              <a:t>(x, y1, </a:t>
            </a:r>
            <a:r>
              <a:rPr lang="en-US" altLang="zh-CN" sz="1600" dirty="0" err="1">
                <a:latin typeface="Consolas" panose="020B0609020204030204" pitchFamily="49" charset="0"/>
              </a:rPr>
              <a:t>facecolor</a:t>
            </a:r>
            <a:r>
              <a:rPr lang="en-US" altLang="zh-CN" sz="1600" dirty="0">
                <a:latin typeface="Consolas" panose="020B0609020204030204" pitchFamily="49" charset="0"/>
              </a:rPr>
              <a:t>='#FFF68F')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latin typeface="Consolas" panose="020B0609020204030204" pitchFamily="49" charset="0"/>
              </a:rPr>
              <a:t>plt.bar</a:t>
            </a:r>
            <a:r>
              <a:rPr lang="en-US" altLang="zh-CN" sz="1600" dirty="0">
                <a:latin typeface="Consolas" panose="020B0609020204030204" pitchFamily="49" charset="0"/>
              </a:rPr>
              <a:t>(x, -y2, </a:t>
            </a:r>
            <a:r>
              <a:rPr lang="en-US" altLang="zh-CN" sz="1600" dirty="0" err="1">
                <a:latin typeface="Consolas" panose="020B0609020204030204" pitchFamily="49" charset="0"/>
              </a:rPr>
              <a:t>facecolor</a:t>
            </a:r>
            <a:r>
              <a:rPr lang="en-US" altLang="zh-CN" sz="1600" dirty="0">
                <a:latin typeface="Consolas" panose="020B0609020204030204" pitchFamily="49" charset="0"/>
              </a:rPr>
              <a:t>='#9999ff')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for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 in zip(x, y1):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    	</a:t>
            </a:r>
            <a:r>
              <a:rPr lang="en-US" altLang="zh-CN" sz="1600" dirty="0" err="1">
                <a:latin typeface="Consolas" panose="020B0609020204030204" pitchFamily="49" charset="0"/>
              </a:rPr>
              <a:t>plt.text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j+0.05, '%.2f'%j, ha='center', </a:t>
            </a:r>
            <a:r>
              <a:rPr lang="en-US" altLang="zh-CN" sz="1600" dirty="0" err="1">
                <a:latin typeface="Consolas" panose="020B0609020204030204" pitchFamily="49" charset="0"/>
              </a:rPr>
              <a:t>va</a:t>
            </a:r>
            <a:r>
              <a:rPr lang="en-US" altLang="zh-CN" sz="1600" dirty="0">
                <a:latin typeface="Consolas" panose="020B0609020204030204" pitchFamily="49" charset="0"/>
              </a:rPr>
              <a:t>='bottom')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for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 in zip(x, y2):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plt.text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-j-0.05, '%.2f'%j, ha='center', </a:t>
            </a:r>
            <a:r>
              <a:rPr lang="en-US" altLang="zh-CN" sz="1600" dirty="0" err="1">
                <a:latin typeface="Consolas" panose="020B0609020204030204" pitchFamily="49" charset="0"/>
              </a:rPr>
              <a:t>va</a:t>
            </a:r>
            <a:r>
              <a:rPr lang="en-US" altLang="zh-CN" sz="1600" dirty="0">
                <a:latin typeface="Consolas" panose="020B0609020204030204" pitchFamily="49" charset="0"/>
              </a:rPr>
              <a:t>='top')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latin typeface="Consolas" panose="020B0609020204030204" pitchFamily="49" charset="0"/>
              </a:rPr>
              <a:t>plt.ylim</a:t>
            </a:r>
            <a:r>
              <a:rPr lang="en-US" altLang="zh-CN" sz="1600" dirty="0">
                <a:latin typeface="Consolas" panose="020B0609020204030204" pitchFamily="49" charset="0"/>
              </a:rPr>
              <a:t>(-1.2, 1.2)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latin typeface="Consolas" panose="020B0609020204030204" pitchFamily="49" charset="0"/>
              </a:rPr>
              <a:t>plt.show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450F0D-3874-43A6-9FB9-7B85153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7F081-0F2A-413B-B229-FB31FAD443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  <a:r>
              <a:rPr lang="en-US" altLang="zh-CN" dirty="0"/>
              <a:t>: </a:t>
            </a:r>
            <a:r>
              <a:rPr lang="en-US" altLang="zh-CN" dirty="0" err="1"/>
              <a:t>plt.bar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97D2D5-A94F-4C8B-AB0C-7051A400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33" y="447148"/>
            <a:ext cx="3562533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39BEB1-6216-4315-ACBF-DF917095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text()</a:t>
            </a:r>
            <a:r>
              <a:rPr lang="zh-CN" altLang="en-US" dirty="0"/>
              <a:t>上面基本命令的使用将文本放在</a:t>
            </a:r>
            <a:r>
              <a:rPr lang="en-US" altLang="zh-CN" dirty="0"/>
              <a:t>Axes</a:t>
            </a:r>
            <a:r>
              <a:rPr lang="zh-CN" altLang="en-US" dirty="0"/>
              <a:t>上的任意位置。文本的常见用途是注释绘图的某些功能，并且该 </a:t>
            </a:r>
            <a:r>
              <a:rPr lang="en-US" altLang="zh-CN" dirty="0"/>
              <a:t>annotate()</a:t>
            </a:r>
            <a:r>
              <a:rPr lang="zh-CN" altLang="en-US" dirty="0"/>
              <a:t>方法提供帮助功能以使注释变得容易。在注释中，有两点需要考虑：注释的位置由参数</a:t>
            </a:r>
            <a:r>
              <a:rPr lang="en-US" altLang="zh-CN" dirty="0" err="1"/>
              <a:t>xy</a:t>
            </a:r>
            <a:r>
              <a:rPr lang="zh-CN" altLang="en-US" dirty="0"/>
              <a:t>和文本的位置表示</a:t>
            </a:r>
            <a:r>
              <a:rPr lang="en-US" altLang="zh-CN" dirty="0" err="1"/>
              <a:t>xytext</a:t>
            </a:r>
            <a:r>
              <a:rPr lang="zh-CN" altLang="en-US" dirty="0"/>
              <a:t>。这两个参数都是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元组。</a:t>
            </a:r>
            <a:endParaRPr lang="en-US" altLang="zh-CN" dirty="0"/>
          </a:p>
          <a:p>
            <a:r>
              <a:rPr lang="en-US" altLang="zh-CN" dirty="0" err="1"/>
              <a:t>xy</a:t>
            </a:r>
            <a:r>
              <a:rPr lang="zh-CN" altLang="en-US" dirty="0"/>
              <a:t>（箭头提示）和</a:t>
            </a:r>
            <a:r>
              <a:rPr lang="en-US" altLang="zh-CN" dirty="0" err="1"/>
              <a:t>xytext</a:t>
            </a:r>
            <a:r>
              <a:rPr lang="en-US" altLang="zh-CN" dirty="0"/>
              <a:t> </a:t>
            </a:r>
            <a:r>
              <a:rPr lang="zh-CN" altLang="en-US" dirty="0"/>
              <a:t>位置（文本位置）都在数据坐标中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87BFA-77F7-4296-8C06-446554E8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E20EF-1365-4A54-8942-1236343655B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9995D4-CF11-4921-BF18-82FBB6F3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311" y="3926583"/>
            <a:ext cx="3719860" cy="27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1C5FB1-D62A-4F10-965E-CC0F5B46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在任何文本表达式中接受</a:t>
            </a:r>
            <a:r>
              <a:rPr lang="en-US" altLang="zh-CN" dirty="0" err="1"/>
              <a:t>TeX</a:t>
            </a:r>
            <a:r>
              <a:rPr lang="zh-CN" altLang="en-US" dirty="0"/>
              <a:t>方程表达式。编写一个由美元符号包围的</a:t>
            </a:r>
            <a:r>
              <a:rPr lang="en-US" altLang="zh-CN" dirty="0" err="1"/>
              <a:t>TeX</a:t>
            </a:r>
            <a:r>
              <a:rPr lang="zh-CN" altLang="en-US" dirty="0"/>
              <a:t>表达式。</a:t>
            </a:r>
            <a:endParaRPr lang="en-US" altLang="zh-CN" dirty="0"/>
          </a:p>
          <a:p>
            <a:r>
              <a:rPr lang="en-US" altLang="zh-CN" dirty="0" err="1"/>
              <a:t>plt.title</a:t>
            </a:r>
            <a:r>
              <a:rPr lang="en-US" altLang="zh-CN" dirty="0"/>
              <a:t>(r'$\</a:t>
            </a:r>
            <a:r>
              <a:rPr lang="en-US" altLang="zh-CN" dirty="0" err="1"/>
              <a:t>sigma_i</a:t>
            </a:r>
            <a:r>
              <a:rPr lang="en-US" altLang="zh-CN" dirty="0"/>
              <a:t>=15$')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A6052B-73EF-4A18-AB6E-61A6D8A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3762F-5B50-4439-8E58-3E68143A8E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9EBD69-2FCB-4224-8E85-B2E9BEDA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0" y="1754668"/>
            <a:ext cx="5366618" cy="436923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n = 20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Consolas" panose="020B0609020204030204" pitchFamily="49" charset="0"/>
              </a:rPr>
              <a:t>z = </a:t>
            </a:r>
            <a:r>
              <a:rPr lang="en-US" altLang="zh-CN" dirty="0" err="1">
                <a:latin typeface="Consolas" panose="020B0609020204030204" pitchFamily="49" charset="0"/>
              </a:rPr>
              <a:t>np.ones</a:t>
            </a:r>
            <a:r>
              <a:rPr lang="en-US" altLang="zh-CN" dirty="0">
                <a:latin typeface="Consolas" panose="020B0609020204030204" pitchFamily="49" charset="0"/>
              </a:rPr>
              <a:t>(n)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plt.figure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figsize</a:t>
            </a:r>
            <a:r>
              <a:rPr lang="en-US" altLang="zh-CN" dirty="0">
                <a:latin typeface="Consolas" panose="020B0609020204030204" pitchFamily="49" charset="0"/>
              </a:rPr>
              <a:t>=(5, 5))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plt.pie</a:t>
            </a:r>
            <a:r>
              <a:rPr lang="en-US" altLang="zh-CN" dirty="0">
                <a:latin typeface="Consolas" panose="020B0609020204030204" pitchFamily="49" charset="0"/>
              </a:rPr>
              <a:t>(z, explode=[0.1]*(n-1)+[0.3], colors=['%f'%(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/n) for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in range(n)])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plt.show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450F0D-3874-43A6-9FB9-7B85153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7F081-0F2A-413B-B229-FB31FAD443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  <a:r>
              <a:rPr lang="en-US" altLang="zh-CN" dirty="0"/>
              <a:t>: </a:t>
            </a:r>
            <a:r>
              <a:rPr lang="en-US" altLang="zh-CN" dirty="0" err="1"/>
              <a:t>plt.pie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003C0-0160-410F-A2DD-0BA985A2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83" y="4425436"/>
            <a:ext cx="2603634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5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66C840-8A3D-4BFD-BC04-3503EB83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dishes_name</a:t>
            </a:r>
            <a:r>
              <a:rPr lang="zh-CN" altLang="en-US" dirty="0">
                <a:solidFill>
                  <a:schemeClr val="bg1"/>
                </a:solidFill>
              </a:rPr>
              <a:t>：菜品名称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counts</a:t>
            </a:r>
            <a:r>
              <a:rPr lang="zh-CN" altLang="en-US" dirty="0">
                <a:solidFill>
                  <a:schemeClr val="bg1"/>
                </a:solidFill>
              </a:rPr>
              <a:t>：菜品数量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amounts</a:t>
            </a:r>
            <a:r>
              <a:rPr lang="zh-CN" altLang="en-US" dirty="0">
                <a:solidFill>
                  <a:schemeClr val="bg1"/>
                </a:solidFill>
              </a:rPr>
              <a:t>：菜品单价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order_id</a:t>
            </a:r>
            <a:r>
              <a:rPr lang="zh-CN" altLang="en-US" dirty="0">
                <a:solidFill>
                  <a:schemeClr val="bg1"/>
                </a:solidFill>
              </a:rPr>
              <a:t>：订单号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place_order_time</a:t>
            </a:r>
            <a:r>
              <a:rPr lang="zh-CN" altLang="en-US" dirty="0">
                <a:solidFill>
                  <a:schemeClr val="bg1"/>
                </a:solidFill>
              </a:rPr>
              <a:t>：下单时间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3F3D78-9F79-4B5C-B61F-2824FC8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可视化例子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4F3C0-D617-4C64-9BCD-1B0C66651E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以某餐饮企业的订单详情表数据为可视化对象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3ACD1F-0554-4967-8890-B89AD0EA6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96"/>
          <a:stretch/>
        </p:blipFill>
        <p:spPr>
          <a:xfrm>
            <a:off x="423821" y="3813789"/>
            <a:ext cx="7158294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66C840-8A3D-4BFD-BC04-3503EB83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销售额随时间的变化情况</a:t>
            </a:r>
            <a:endParaRPr lang="en-US" altLang="zh-CN" dirty="0"/>
          </a:p>
          <a:p>
            <a:r>
              <a:rPr lang="zh-CN" altLang="en-US" dirty="0"/>
              <a:t>销售额与星期的关系</a:t>
            </a:r>
            <a:endParaRPr lang="en-US" altLang="zh-CN" dirty="0"/>
          </a:p>
          <a:p>
            <a:r>
              <a:rPr lang="zh-CN" altLang="en-US" dirty="0"/>
              <a:t>订单数量与销售额的关系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dishes_name</a:t>
            </a:r>
            <a:r>
              <a:rPr lang="zh-CN" altLang="en-US" dirty="0">
                <a:solidFill>
                  <a:schemeClr val="bg1"/>
                </a:solidFill>
              </a:rPr>
              <a:t>：菜品名称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counts</a:t>
            </a:r>
            <a:r>
              <a:rPr lang="zh-CN" altLang="en-US" dirty="0">
                <a:solidFill>
                  <a:schemeClr val="bg1"/>
                </a:solidFill>
              </a:rPr>
              <a:t>：菜品数量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amounts</a:t>
            </a:r>
            <a:r>
              <a:rPr lang="zh-CN" altLang="en-US" dirty="0">
                <a:solidFill>
                  <a:schemeClr val="bg1"/>
                </a:solidFill>
              </a:rPr>
              <a:t>：菜品单价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order_id</a:t>
            </a:r>
            <a:r>
              <a:rPr lang="zh-CN" altLang="en-US" dirty="0">
                <a:solidFill>
                  <a:schemeClr val="bg1"/>
                </a:solidFill>
              </a:rPr>
              <a:t>：订单号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place_order_time</a:t>
            </a:r>
            <a:r>
              <a:rPr lang="zh-CN" altLang="en-US" dirty="0">
                <a:solidFill>
                  <a:schemeClr val="bg1"/>
                </a:solidFill>
              </a:rPr>
              <a:t>：下单时间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3F3D78-9F79-4B5C-B61F-2824FC8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可视化例子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4F3C0-D617-4C64-9BCD-1B0C66651E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以某餐饮企业的订单详情表数据为可视化对象，分析以下内容：</a:t>
            </a:r>
          </a:p>
        </p:txBody>
      </p:sp>
    </p:spTree>
    <p:extLst>
      <p:ext uri="{BB962C8B-B14F-4D97-AF65-F5344CB8AC3E}">
        <p14:creationId xmlns:p14="http://schemas.microsoft.com/office/powerpoint/2010/main" val="30403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EBCE1A-D760-46D2-A010-3D2B34DD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D63B9148-B12B-4ADA-9427-BC01A1000FA2}"/>
              </a:ext>
            </a:extLst>
          </p:cNvPr>
          <p:cNvCxnSpPr>
            <a:cxnSpLocks/>
          </p:cNvCxnSpPr>
          <p:nvPr/>
        </p:nvCxnSpPr>
        <p:spPr>
          <a:xfrm>
            <a:off x="3330802" y="1826116"/>
            <a:ext cx="0" cy="3354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Line 2">
            <a:extLst>
              <a:ext uri="{FF2B5EF4-FFF2-40B4-BE49-F238E27FC236}">
                <a16:creationId xmlns:a16="http://schemas.microsoft.com/office/drawing/2014/main" id="{72084B4E-312A-46BF-A2D4-30AAC557E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852" y="2418253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4E3652F-4F6F-42F4-9350-605BB0E1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61" y="2130071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E0E3EF0A-9B59-4529-8699-84E852C2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45" y="3087000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Pyecharts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可视化</a:t>
            </a:r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48027D41-494F-4077-B39A-35556DC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45" y="2058071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可视化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6DFF502C-282D-48E0-8EC3-6730E55D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71" y="3105000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0068F527-EB4A-49E5-AA3F-E5A6D503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64" y="413920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Pyecharts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地理图表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346ED0AD-3032-4D52-A19A-ADBE2BEA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71" y="415720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056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查看核心指标近期情况可以使用折线图反映数据走势，散点图反映数据分布。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可视化例子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销售额随时间的变化情况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27772A-5AB1-400D-AF1E-C69138BE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2" y="2478701"/>
            <a:ext cx="5355493" cy="36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从上面的折线图可以看出明显的周期性，所以对星期的销售额情况做分析。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可视化例子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销售额与星期的关系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6EF942-0FE6-443A-B4DF-1217BFE5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6" y="2752901"/>
            <a:ext cx="4474184" cy="32167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5210BB-F3D2-496B-93B4-66DBC442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490" y="2752901"/>
            <a:ext cx="3853440" cy="32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时间、订单量、销售额之间的关系分析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可视化例子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C67068-FF01-456D-B30E-54DE327E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90" y="2280492"/>
            <a:ext cx="5916136" cy="39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EBCE1A-D760-46D2-A010-3D2B34DD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D63B9148-B12B-4ADA-9427-BC01A1000FA2}"/>
              </a:ext>
            </a:extLst>
          </p:cNvPr>
          <p:cNvCxnSpPr>
            <a:cxnSpLocks/>
          </p:cNvCxnSpPr>
          <p:nvPr/>
        </p:nvCxnSpPr>
        <p:spPr>
          <a:xfrm>
            <a:off x="3330802" y="1826116"/>
            <a:ext cx="0" cy="3354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Line 2">
            <a:extLst>
              <a:ext uri="{FF2B5EF4-FFF2-40B4-BE49-F238E27FC236}">
                <a16:creationId xmlns:a16="http://schemas.microsoft.com/office/drawing/2014/main" id="{72084B4E-312A-46BF-A2D4-30AAC557E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3206" y="3419739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4E3652F-4F6F-42F4-9350-605BB0E1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61" y="2130071"/>
            <a:ext cx="684000" cy="648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E0E3EF0A-9B59-4529-8699-84E852C2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45" y="3087000"/>
            <a:ext cx="4859850" cy="684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Pyecharts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可视化</a:t>
            </a:r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48027D41-494F-4077-B39A-35556DC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45" y="2058071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可视化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6DFF502C-282D-48E0-8EC3-6730E55D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71" y="3105000"/>
            <a:ext cx="684000" cy="648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0068F527-EB4A-49E5-AA3F-E5A6D503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64" y="413920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Pyecharts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地理图表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346ED0AD-3032-4D52-A19A-ADBE2BEA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71" y="415720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181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Echarts</a:t>
            </a:r>
            <a:r>
              <a:rPr lang="en-US" altLang="zh-CN" dirty="0"/>
              <a:t> </a:t>
            </a:r>
            <a:r>
              <a:rPr lang="zh-CN" altLang="en-US" dirty="0"/>
              <a:t>是一个由百度开源的数据可视化，凭借着良好的交互性，精巧的图表设计，得到了众多开发者的认可。而 </a:t>
            </a:r>
            <a:r>
              <a:rPr lang="en-US" altLang="zh-CN" dirty="0"/>
              <a:t>Python </a:t>
            </a:r>
            <a:r>
              <a:rPr lang="zh-CN" altLang="en-US" dirty="0"/>
              <a:t>是一门富有表达力的语言，很适合用于数据处理。当数据分析遇上数据可视化时，</a:t>
            </a:r>
            <a:r>
              <a:rPr lang="en-US" altLang="zh-CN" dirty="0" err="1"/>
              <a:t>pyecharts</a:t>
            </a:r>
            <a:r>
              <a:rPr lang="en-US" altLang="zh-CN" dirty="0"/>
              <a:t> </a:t>
            </a:r>
            <a:r>
              <a:rPr lang="zh-CN" altLang="en-US" dirty="0"/>
              <a:t>诞生了。</a:t>
            </a:r>
            <a:endParaRPr lang="en-US" altLang="zh-CN" dirty="0"/>
          </a:p>
          <a:p>
            <a:r>
              <a:rPr lang="en-US" altLang="zh-CN" dirty="0" err="1"/>
              <a:t>pyecharts</a:t>
            </a:r>
            <a:r>
              <a:rPr lang="en-US" altLang="zh-CN" dirty="0"/>
              <a:t> </a:t>
            </a:r>
            <a:r>
              <a:rPr lang="zh-CN" altLang="en-US" dirty="0"/>
              <a:t>分为 </a:t>
            </a:r>
            <a:r>
              <a:rPr lang="en-US" altLang="zh-CN" dirty="0"/>
              <a:t>v0.5.X </a:t>
            </a:r>
            <a:r>
              <a:rPr lang="zh-CN" altLang="en-US" dirty="0"/>
              <a:t>和 </a:t>
            </a:r>
            <a:r>
              <a:rPr lang="en-US" altLang="zh-CN" dirty="0"/>
              <a:t>v1 </a:t>
            </a:r>
            <a:r>
              <a:rPr lang="zh-CN" altLang="en-US" dirty="0"/>
              <a:t>两个大版本，</a:t>
            </a:r>
            <a:r>
              <a:rPr lang="en-US" altLang="zh-CN" dirty="0"/>
              <a:t>v0.5.X </a:t>
            </a:r>
            <a:r>
              <a:rPr lang="zh-CN" altLang="en-US" dirty="0"/>
              <a:t>和 </a:t>
            </a:r>
            <a:r>
              <a:rPr lang="en-US" altLang="zh-CN" dirty="0"/>
              <a:t>v1 </a:t>
            </a:r>
            <a:r>
              <a:rPr lang="zh-CN" altLang="en-US" dirty="0"/>
              <a:t>间不兼容，</a:t>
            </a:r>
            <a:r>
              <a:rPr lang="en-US" altLang="zh-CN" dirty="0"/>
              <a:t>v1 </a:t>
            </a:r>
            <a:r>
              <a:rPr lang="zh-CN" altLang="en-US" dirty="0"/>
              <a:t>是一个全新的版本。（使用版本为</a:t>
            </a:r>
            <a:r>
              <a:rPr lang="en-US" altLang="zh-CN" dirty="0"/>
              <a:t>v1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官网：</a:t>
            </a:r>
            <a:r>
              <a:rPr lang="en-US" altLang="zh-CN" dirty="0"/>
              <a:t>https://www.echartsjs.com/index.html</a:t>
            </a:r>
            <a:endParaRPr lang="zh-CN" altLang="en-US" dirty="0"/>
          </a:p>
          <a:p>
            <a:r>
              <a:rPr lang="en-US" altLang="zh-CN" dirty="0" err="1"/>
              <a:t>Pyecharts</a:t>
            </a:r>
            <a:r>
              <a:rPr lang="zh-CN" altLang="en-US" dirty="0"/>
              <a:t>官网：</a:t>
            </a:r>
            <a:r>
              <a:rPr lang="en-US" altLang="zh-CN" dirty="0"/>
              <a:t>https://pyecharts.org/#/zh-cn/intro</a:t>
            </a:r>
          </a:p>
          <a:p>
            <a:r>
              <a:rPr lang="zh-CN" altLang="en-US" dirty="0"/>
              <a:t>安装：</a:t>
            </a:r>
            <a:r>
              <a:rPr lang="en-US" altLang="zh-CN" dirty="0"/>
              <a:t>pip install </a:t>
            </a:r>
            <a:r>
              <a:rPr lang="en-US" altLang="zh-CN" dirty="0" err="1"/>
              <a:t>pyecharts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8F864-86D3-44DB-8A5E-FD050A68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74" y="1138982"/>
            <a:ext cx="1667526" cy="5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8F864-86D3-44DB-8A5E-FD050A68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74" y="1138982"/>
            <a:ext cx="1667526" cy="528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FF1FB5-236A-40FA-9E8B-FD62A4C3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76" y="1741968"/>
            <a:ext cx="4539538" cy="25640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2A7C27-1ADF-475C-B4A7-73EC344A1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0" y="1741968"/>
            <a:ext cx="4411772" cy="20522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C097A1-0F4D-4740-9D7A-C11A35684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07" y="3800796"/>
            <a:ext cx="6769448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1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选择图表类型</a:t>
            </a:r>
            <a:endParaRPr lang="en-US" altLang="zh-CN" dirty="0"/>
          </a:p>
          <a:p>
            <a:r>
              <a:rPr lang="zh-CN" altLang="en-US" dirty="0"/>
              <a:t>添加数据</a:t>
            </a:r>
            <a:endParaRPr lang="en-US" altLang="zh-CN" dirty="0"/>
          </a:p>
          <a:p>
            <a:r>
              <a:rPr lang="zh-CN" altLang="en-US" dirty="0"/>
              <a:t>设置全局变量</a:t>
            </a:r>
            <a:endParaRPr lang="en-US" altLang="zh-CN" dirty="0"/>
          </a:p>
          <a:p>
            <a:r>
              <a:rPr lang="zh-CN" altLang="en-US" dirty="0"/>
              <a:t>显示及保存图表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绘图逻辑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8F864-86D3-44DB-8A5E-FD050A68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74" y="1138982"/>
            <a:ext cx="1667526" cy="5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8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9BE9AB8C-D3CB-44D3-82B2-D3CC49FA1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935214"/>
              </p:ext>
            </p:extLst>
          </p:nvPr>
        </p:nvGraphicFramePr>
        <p:xfrm>
          <a:off x="423821" y="2328806"/>
          <a:ext cx="8639176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59794">
                  <a:extLst>
                    <a:ext uri="{9D8B030D-6E8A-4147-A177-3AD203B41FA5}">
                      <a16:colId xmlns:a16="http://schemas.microsoft.com/office/drawing/2014/main" val="4137057449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47101215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414946608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652200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函数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说明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函数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说明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199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Scatter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散点图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Funnel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漏斗图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470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柱状图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Gauge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仪表盘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766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饼图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Graph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关系图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38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折线</a:t>
                      </a:r>
                      <a:r>
                        <a:rPr lang="en-US" altLang="zh-CN" sz="1800" u="none" strike="noStrike" dirty="0">
                          <a:effectLst/>
                        </a:rPr>
                        <a:t>/</a:t>
                      </a:r>
                      <a:r>
                        <a:rPr lang="zh-CN" altLang="en-US" sz="1800" u="none" strike="noStrike" dirty="0">
                          <a:effectLst/>
                        </a:rPr>
                        <a:t>面积图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Liquid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水球图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191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Radar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雷达图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Parallel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平行坐标系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449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Sankey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桑基图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Polar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极坐标系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405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WordCloud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词云图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HeatMap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热力图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3191806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图表类型</a:t>
            </a:r>
            <a:r>
              <a:rPr lang="en-US" altLang="zh-CN" dirty="0"/>
              <a:t>: from </a:t>
            </a:r>
            <a:r>
              <a:rPr lang="en-US" altLang="zh-CN" dirty="0" err="1"/>
              <a:t>pyecharts.charts</a:t>
            </a:r>
            <a:r>
              <a:rPr lang="en-US" altLang="zh-CN" dirty="0"/>
              <a:t> import 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97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散点图、折线图等二维数据图形可通过 </a:t>
            </a:r>
            <a:r>
              <a:rPr lang="pt-BR" altLang="zh-CN" dirty="0"/>
              <a:t>.add_xaxis(xaxis_data=x)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add_yaxis</a:t>
            </a:r>
            <a:r>
              <a:rPr lang="en-US" altLang="zh-CN" dirty="0"/>
              <a:t>(</a:t>
            </a:r>
            <a:r>
              <a:rPr lang="en-US" altLang="zh-CN" dirty="0" err="1"/>
              <a:t>series_name</a:t>
            </a:r>
            <a:r>
              <a:rPr lang="en-US" altLang="zh-CN" dirty="0"/>
              <a:t>='', </a:t>
            </a:r>
            <a:r>
              <a:rPr lang="en-US" altLang="zh-CN" dirty="0" err="1"/>
              <a:t>y_axis</a:t>
            </a:r>
            <a:r>
              <a:rPr lang="en-US" altLang="zh-CN" dirty="0"/>
              <a:t>=y)</a:t>
            </a:r>
            <a:r>
              <a:rPr lang="zh-CN" altLang="en-US" dirty="0"/>
              <a:t>方法设置</a:t>
            </a:r>
            <a:endParaRPr lang="en-US" altLang="zh-CN" dirty="0"/>
          </a:p>
          <a:p>
            <a:r>
              <a:rPr lang="zh-CN" altLang="en-US" dirty="0"/>
              <a:t>饼图等一维图形可通过</a:t>
            </a:r>
            <a:r>
              <a:rPr lang="en-US" altLang="zh-CN" dirty="0"/>
              <a:t>.add(</a:t>
            </a:r>
            <a:r>
              <a:rPr lang="en-US" altLang="zh-CN" dirty="0" err="1"/>
              <a:t>series_name</a:t>
            </a:r>
            <a:r>
              <a:rPr lang="en-US" altLang="zh-CN" dirty="0"/>
              <a:t>=‘’, </a:t>
            </a:r>
            <a:r>
              <a:rPr lang="en-US" altLang="zh-CN" dirty="0" err="1"/>
              <a:t>data_pair</a:t>
            </a:r>
            <a:r>
              <a:rPr lang="en-US" altLang="zh-CN" dirty="0"/>
              <a:t>=[(</a:t>
            </a:r>
            <a:r>
              <a:rPr lang="en-US" altLang="zh-CN" dirty="0" err="1"/>
              <a:t>i</a:t>
            </a:r>
            <a:r>
              <a:rPr lang="en-US" altLang="zh-CN" dirty="0"/>
              <a:t>, j)for </a:t>
            </a:r>
            <a:r>
              <a:rPr lang="en-US" altLang="zh-CN" dirty="0" err="1"/>
              <a:t>i</a:t>
            </a:r>
            <a:r>
              <a:rPr lang="en-US" altLang="zh-CN" dirty="0"/>
              <a:t>, j in zip(lab, num)])</a:t>
            </a:r>
            <a:r>
              <a:rPr lang="zh-CN" altLang="en-US" dirty="0"/>
              <a:t>方法设置参数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pyecharts</a:t>
            </a:r>
            <a:r>
              <a:rPr lang="en-US" altLang="zh-CN" dirty="0"/>
              <a:t> </a:t>
            </a:r>
            <a:r>
              <a:rPr lang="zh-CN" altLang="en-US" dirty="0"/>
              <a:t>所有方法均支持链式调用。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添加数据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19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CB6E6F-9ECD-4E61-847A-D745DCA6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get_options</a:t>
            </a:r>
            <a:r>
              <a:rPr lang="en-US" altLang="zh-CN" dirty="0"/>
              <a:t>()  # </a:t>
            </a:r>
            <a:r>
              <a:rPr lang="zh-CN" altLang="en-US" dirty="0"/>
              <a:t>该行只为了查看配置项，方便调试时使用</a:t>
            </a:r>
            <a:endParaRPr lang="en-US" altLang="zh-CN" dirty="0"/>
          </a:p>
          <a:p>
            <a:r>
              <a:rPr lang="en-US" altLang="zh-CN" dirty="0"/>
              <a:t>.render()</a:t>
            </a:r>
            <a:r>
              <a:rPr lang="zh-CN" altLang="en-US" dirty="0"/>
              <a:t>：默认将会在当前目录下生成一个 </a:t>
            </a:r>
            <a:r>
              <a:rPr lang="en-US" altLang="zh-CN" dirty="0"/>
              <a:t>render.html </a:t>
            </a:r>
            <a:r>
              <a:rPr lang="zh-CN" altLang="en-US" dirty="0"/>
              <a:t>的文件，支持 </a:t>
            </a:r>
            <a:r>
              <a:rPr lang="en-US" altLang="zh-CN" dirty="0"/>
              <a:t>path </a:t>
            </a:r>
            <a:r>
              <a:rPr lang="zh-CN" altLang="en-US" dirty="0"/>
              <a:t>参数，设置文件保存位置，如 </a:t>
            </a:r>
            <a:r>
              <a:rPr lang="en-US" altLang="zh-CN" dirty="0"/>
              <a:t>render(</a:t>
            </a:r>
            <a:r>
              <a:rPr lang="en-US" altLang="zh-CN" dirty="0" err="1"/>
              <a:t>r"e</a:t>
            </a:r>
            <a:r>
              <a:rPr lang="en-US" altLang="zh-CN" dirty="0"/>
              <a:t>:\my_first_chart.html")</a:t>
            </a:r>
            <a:r>
              <a:rPr lang="zh-CN" altLang="en-US" dirty="0"/>
              <a:t>，文件用浏览器打开。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Jupyter</a:t>
            </a:r>
            <a:r>
              <a:rPr lang="en-US" altLang="zh-CN" dirty="0"/>
              <a:t> Notebook() </a:t>
            </a:r>
            <a:r>
              <a:rPr lang="zh-CN" altLang="en-US" dirty="0"/>
              <a:t>直接调用 </a:t>
            </a:r>
            <a:r>
              <a:rPr lang="en-US" altLang="zh-CN" dirty="0" err="1"/>
              <a:t>render_notebook</a:t>
            </a:r>
            <a:r>
              <a:rPr lang="en-US" altLang="zh-CN" dirty="0"/>
              <a:t> ()</a:t>
            </a:r>
            <a:r>
              <a:rPr lang="zh-CN" altLang="en-US" dirty="0"/>
              <a:t>随时随地渲染图表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C1786C-8A92-4E12-A2B9-40990652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75696-487A-43B5-91AA-CE5DA54114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显示、保存图表</a:t>
            </a:r>
          </a:p>
        </p:txBody>
      </p:sp>
    </p:spTree>
    <p:extLst>
      <p:ext uri="{BB962C8B-B14F-4D97-AF65-F5344CB8AC3E}">
        <p14:creationId xmlns:p14="http://schemas.microsoft.com/office/powerpoint/2010/main" val="11387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760F01-F7F9-44C0-B61B-8882C7A5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数据可视化，是关于数据视觉表现形式的科学技术研究。其中，这种数据的视觉表现形式被定义为，一种以某种概要形式抽提出来的信息，包括相应信息单位的各种属性和变量。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C83FDF-BEB6-4263-9922-F30E3B81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37CA0-D56A-43A3-9562-65B60710E7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F9058-89E3-4212-AD58-F6078D70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" y="3022683"/>
            <a:ext cx="4650778" cy="1559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D04214-F6C0-499C-90A6-985E327B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96" y="4658756"/>
            <a:ext cx="5441206" cy="21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B6444-9812-42A4-99D7-146F71D9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options </a:t>
            </a:r>
            <a:r>
              <a:rPr lang="zh-CN" altLang="en-US" dirty="0"/>
              <a:t>配置项，在 </a:t>
            </a:r>
            <a:r>
              <a:rPr lang="en-US" altLang="zh-CN" dirty="0" err="1"/>
              <a:t>pyecharts</a:t>
            </a:r>
            <a:r>
              <a:rPr lang="en-US" altLang="zh-CN" dirty="0"/>
              <a:t> </a:t>
            </a:r>
            <a:r>
              <a:rPr lang="zh-CN" altLang="en-US" dirty="0"/>
              <a:t>中，一切皆 </a:t>
            </a:r>
            <a:r>
              <a:rPr lang="en-US" altLang="zh-CN" dirty="0"/>
              <a:t>Options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全局配置项可通过 </a:t>
            </a:r>
            <a:r>
              <a:rPr lang="en-US" altLang="zh-CN" dirty="0" err="1"/>
              <a:t>set_global_options</a:t>
            </a:r>
            <a:r>
              <a:rPr lang="en-US" altLang="zh-CN" dirty="0"/>
              <a:t> </a:t>
            </a:r>
            <a:r>
              <a:rPr lang="zh-CN" altLang="en-US" dirty="0"/>
              <a:t>方法设置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CA50E-18B2-4745-B4F8-B56D66A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89A22-7CA9-42A6-9016-6DCA055A44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全局配置组件：定制图表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8C0B14-32BD-4728-AC81-4892D3E3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1" y="2764971"/>
            <a:ext cx="6995800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B1B974-CCBF-48D1-8BA0-FCE241F7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= </a:t>
            </a:r>
            <a:r>
              <a:rPr lang="en-US" altLang="zh-CN" dirty="0" err="1"/>
              <a:t>np.linspace</a:t>
            </a:r>
            <a:r>
              <a:rPr lang="en-US" altLang="zh-CN" dirty="0"/>
              <a:t>(0, 10, 50)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np.sin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point = (Scatter(</a:t>
            </a:r>
            <a:r>
              <a:rPr lang="en-US" altLang="zh-CN" dirty="0" err="1"/>
              <a:t>init_opts</a:t>
            </a:r>
            <a:r>
              <a:rPr lang="en-US" altLang="zh-CN" dirty="0"/>
              <a:t>=</a:t>
            </a:r>
            <a:r>
              <a:rPr lang="en-US" altLang="zh-CN" dirty="0" err="1"/>
              <a:t>opts.InitOpts</a:t>
            </a:r>
            <a:r>
              <a:rPr lang="en-US" altLang="zh-CN" dirty="0"/>
              <a:t>(width="720px", height="320px"))</a:t>
            </a:r>
          </a:p>
          <a:p>
            <a:r>
              <a:rPr lang="en-US" altLang="zh-CN" dirty="0"/>
              <a:t>         .</a:t>
            </a:r>
            <a:r>
              <a:rPr lang="en-US" altLang="zh-CN" dirty="0" err="1"/>
              <a:t>add_xaxis</a:t>
            </a:r>
            <a:r>
              <a:rPr lang="en-US" altLang="zh-CN" dirty="0"/>
              <a:t>(</a:t>
            </a:r>
            <a:r>
              <a:rPr lang="en-US" altLang="zh-CN" dirty="0" err="1"/>
              <a:t>xaxis_data</a:t>
            </a:r>
            <a:r>
              <a:rPr lang="en-US" altLang="zh-CN" dirty="0"/>
              <a:t>=x)</a:t>
            </a:r>
          </a:p>
          <a:p>
            <a:r>
              <a:rPr lang="en-US" altLang="zh-CN" dirty="0"/>
              <a:t>         .</a:t>
            </a:r>
            <a:r>
              <a:rPr lang="en-US" altLang="zh-CN" dirty="0" err="1"/>
              <a:t>add_yaxis</a:t>
            </a:r>
            <a:r>
              <a:rPr lang="en-US" altLang="zh-CN" dirty="0"/>
              <a:t>(</a:t>
            </a:r>
            <a:r>
              <a:rPr lang="en-US" altLang="zh-CN" dirty="0" err="1"/>
              <a:t>series_name</a:t>
            </a:r>
            <a:r>
              <a:rPr lang="en-US" altLang="zh-CN" dirty="0"/>
              <a:t>='', </a:t>
            </a:r>
            <a:r>
              <a:rPr lang="en-US" altLang="zh-CN" dirty="0" err="1"/>
              <a:t>y_axis</a:t>
            </a:r>
            <a:r>
              <a:rPr lang="en-US" altLang="zh-CN" dirty="0"/>
              <a:t>=y)</a:t>
            </a:r>
          </a:p>
          <a:p>
            <a:r>
              <a:rPr lang="en-US" altLang="zh-CN" dirty="0" err="1"/>
              <a:t>point.render_notebook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AABCB-15B3-4E52-BEBD-EF9C5D7E43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散点图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CA4FCDE-7F50-4D2D-A4D5-535648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F307D3-3464-43B9-81C2-294B2BC2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56" y="4549072"/>
            <a:ext cx="5217601" cy="1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B1B974-CCBF-48D1-8BA0-FCE241F7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 = (Line(</a:t>
            </a:r>
            <a:r>
              <a:rPr lang="en-US" altLang="zh-CN" dirty="0" err="1"/>
              <a:t>init_opts</a:t>
            </a:r>
            <a:r>
              <a:rPr lang="en-US" altLang="zh-CN" dirty="0"/>
              <a:t>=</a:t>
            </a:r>
            <a:r>
              <a:rPr lang="en-US" altLang="zh-CN" dirty="0" err="1"/>
              <a:t>opts.InitOpts</a:t>
            </a:r>
            <a:r>
              <a:rPr lang="en-US" altLang="zh-CN" dirty="0"/>
              <a:t>(width="720px", height="320px"))</a:t>
            </a:r>
          </a:p>
          <a:p>
            <a:r>
              <a:rPr lang="en-US" altLang="zh-CN" dirty="0"/>
              <a:t>         .</a:t>
            </a:r>
            <a:r>
              <a:rPr lang="en-US" altLang="zh-CN" dirty="0" err="1"/>
              <a:t>add_xaxis</a:t>
            </a:r>
            <a:r>
              <a:rPr lang="en-US" altLang="zh-CN" dirty="0"/>
              <a:t>(</a:t>
            </a:r>
            <a:r>
              <a:rPr lang="en-US" altLang="zh-CN" dirty="0" err="1"/>
              <a:t>xaxis_data</a:t>
            </a:r>
            <a:r>
              <a:rPr lang="en-US" altLang="zh-CN" dirty="0"/>
              <a:t>=x)</a:t>
            </a:r>
          </a:p>
          <a:p>
            <a:r>
              <a:rPr lang="en-US" altLang="zh-CN" dirty="0"/>
              <a:t>         .</a:t>
            </a:r>
            <a:r>
              <a:rPr lang="en-US" altLang="zh-CN" dirty="0" err="1"/>
              <a:t>add_yaxis</a:t>
            </a:r>
            <a:r>
              <a:rPr lang="en-US" altLang="zh-CN" dirty="0"/>
              <a:t>(</a:t>
            </a:r>
            <a:r>
              <a:rPr lang="en-US" altLang="zh-CN" dirty="0" err="1"/>
              <a:t>series_name</a:t>
            </a:r>
            <a:r>
              <a:rPr lang="en-US" altLang="zh-CN" dirty="0"/>
              <a:t>='', </a:t>
            </a:r>
            <a:r>
              <a:rPr lang="en-US" altLang="zh-CN" dirty="0" err="1"/>
              <a:t>y_axis</a:t>
            </a:r>
            <a:r>
              <a:rPr lang="en-US" altLang="zh-CN" dirty="0"/>
              <a:t>=y, </a:t>
            </a:r>
            <a:r>
              <a:rPr lang="en-US" altLang="zh-CN" dirty="0" err="1"/>
              <a:t>label_opts</a:t>
            </a:r>
            <a:r>
              <a:rPr lang="en-US" altLang="zh-CN" dirty="0"/>
              <a:t>=</a:t>
            </a:r>
            <a:r>
              <a:rPr lang="en-US" altLang="zh-CN" dirty="0" err="1"/>
              <a:t>opts.LabelOpts</a:t>
            </a:r>
            <a:r>
              <a:rPr lang="en-US" altLang="zh-CN" dirty="0"/>
              <a:t>(</a:t>
            </a:r>
            <a:r>
              <a:rPr lang="en-US" altLang="zh-CN" dirty="0" err="1"/>
              <a:t>is_show</a:t>
            </a:r>
            <a:r>
              <a:rPr lang="en-US" altLang="zh-CN" dirty="0"/>
              <a:t>=False))  # </a:t>
            </a:r>
            <a:r>
              <a:rPr lang="zh-CN" altLang="en-US" dirty="0"/>
              <a:t>是否显示散点对应的数据（默认显示）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line.render_notebook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AABCB-15B3-4E52-BEBD-EF9C5D7E43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CA4FCDE-7F50-4D2D-A4D5-535648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F68CA4-00B0-4A88-BE22-C1A62350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37" y="4192108"/>
            <a:ext cx="5353325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2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B1B974-CCBF-48D1-8BA0-FCE241F7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 = [110, 136, 108, 48, 111, 112, 103]</a:t>
            </a:r>
          </a:p>
          <a:p>
            <a:r>
              <a:rPr lang="en-US" altLang="zh-CN" dirty="0"/>
              <a:t>lab = ['</a:t>
            </a:r>
            <a:r>
              <a:rPr lang="zh-CN" altLang="en-US" dirty="0"/>
              <a:t>哈士奇</a:t>
            </a:r>
            <a:r>
              <a:rPr lang="en-US" altLang="zh-CN" dirty="0"/>
              <a:t>', '</a:t>
            </a:r>
            <a:r>
              <a:rPr lang="zh-CN" altLang="en-US" dirty="0"/>
              <a:t>萨摩耶</a:t>
            </a:r>
            <a:r>
              <a:rPr lang="en-US" altLang="zh-CN" dirty="0"/>
              <a:t>', '</a:t>
            </a:r>
            <a:r>
              <a:rPr lang="zh-CN" altLang="en-US" dirty="0"/>
              <a:t>泰迪</a:t>
            </a:r>
            <a:r>
              <a:rPr lang="en-US" altLang="zh-CN" dirty="0"/>
              <a:t>', '</a:t>
            </a:r>
            <a:r>
              <a:rPr lang="zh-CN" altLang="en-US" dirty="0"/>
              <a:t>金毛</a:t>
            </a:r>
            <a:r>
              <a:rPr lang="en-US" altLang="zh-CN" dirty="0"/>
              <a:t>', '</a:t>
            </a:r>
            <a:r>
              <a:rPr lang="zh-CN" altLang="en-US" dirty="0"/>
              <a:t>牧羊犬</a:t>
            </a:r>
            <a:r>
              <a:rPr lang="en-US" altLang="zh-CN" dirty="0"/>
              <a:t>', '</a:t>
            </a:r>
            <a:r>
              <a:rPr lang="zh-CN" altLang="en-US" dirty="0"/>
              <a:t>吉娃娃</a:t>
            </a:r>
            <a:r>
              <a:rPr lang="en-US" altLang="zh-CN" dirty="0"/>
              <a:t>', '</a:t>
            </a:r>
            <a:r>
              <a:rPr lang="zh-CN" altLang="en-US" dirty="0"/>
              <a:t>柯基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pie = (Pie(</a:t>
            </a:r>
            <a:r>
              <a:rPr lang="en-US" altLang="zh-CN" dirty="0" err="1"/>
              <a:t>init_opts</a:t>
            </a:r>
            <a:r>
              <a:rPr lang="en-US" altLang="zh-CN" dirty="0"/>
              <a:t>=</a:t>
            </a:r>
            <a:r>
              <a:rPr lang="en-US" altLang="zh-CN" dirty="0" err="1"/>
              <a:t>opts.InitOpts</a:t>
            </a:r>
            <a:r>
              <a:rPr lang="en-US" altLang="zh-CN" dirty="0"/>
              <a:t>(width='720px', height='320px'))</a:t>
            </a:r>
          </a:p>
          <a:p>
            <a:r>
              <a:rPr lang="en-US" altLang="zh-CN" dirty="0"/>
              <a:t>    .add(</a:t>
            </a:r>
            <a:r>
              <a:rPr lang="en-US" altLang="zh-CN" dirty="0" err="1"/>
              <a:t>series_name</a:t>
            </a:r>
            <a:r>
              <a:rPr lang="en-US" altLang="zh-CN" dirty="0"/>
              <a:t>='', </a:t>
            </a:r>
            <a:r>
              <a:rPr lang="en-US" altLang="zh-CN" dirty="0" err="1"/>
              <a:t>data_pair</a:t>
            </a:r>
            <a:r>
              <a:rPr lang="en-US" altLang="zh-CN" dirty="0"/>
              <a:t>=[(</a:t>
            </a:r>
            <a:r>
              <a:rPr lang="en-US" altLang="zh-CN" dirty="0" err="1"/>
              <a:t>i</a:t>
            </a:r>
            <a:r>
              <a:rPr lang="en-US" altLang="zh-CN" dirty="0"/>
              <a:t>, j)for </a:t>
            </a:r>
            <a:r>
              <a:rPr lang="en-US" altLang="zh-CN" dirty="0" err="1"/>
              <a:t>i</a:t>
            </a:r>
            <a:r>
              <a:rPr lang="en-US" altLang="zh-CN" dirty="0"/>
              <a:t>, j in zip(lab, num)]))</a:t>
            </a:r>
          </a:p>
          <a:p>
            <a:r>
              <a:rPr lang="en-US" altLang="zh-CN" dirty="0" err="1"/>
              <a:t>pie.render_notebook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AABCB-15B3-4E52-BEBD-EF9C5D7E43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CA4FCDE-7F50-4D2D-A4D5-535648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2FEEC6-49E9-49A1-AB82-99B037F5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73" y="4196728"/>
            <a:ext cx="3515741" cy="22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5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B1B974-CCBF-48D1-8BA0-FCE241F7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 = [110, 136, 108, 48, 111, 112, 103]</a:t>
            </a:r>
          </a:p>
          <a:p>
            <a:r>
              <a:rPr lang="en-US" altLang="zh-CN" dirty="0"/>
              <a:t>num2 = [90, 110, 101, 70, 90, 120, 99]</a:t>
            </a:r>
          </a:p>
          <a:p>
            <a:r>
              <a:rPr lang="en-US" altLang="zh-CN" dirty="0"/>
              <a:t>lab = ['</a:t>
            </a:r>
            <a:r>
              <a:rPr lang="zh-CN" altLang="en-US" dirty="0"/>
              <a:t>哈士奇</a:t>
            </a:r>
            <a:r>
              <a:rPr lang="en-US" altLang="zh-CN" dirty="0"/>
              <a:t>', '</a:t>
            </a:r>
            <a:r>
              <a:rPr lang="zh-CN" altLang="en-US" dirty="0"/>
              <a:t>萨摩耶</a:t>
            </a:r>
            <a:r>
              <a:rPr lang="en-US" altLang="zh-CN" dirty="0"/>
              <a:t>', '</a:t>
            </a:r>
            <a:r>
              <a:rPr lang="zh-CN" altLang="en-US" dirty="0"/>
              <a:t>泰迪</a:t>
            </a:r>
            <a:r>
              <a:rPr lang="en-US" altLang="zh-CN" dirty="0"/>
              <a:t>', '</a:t>
            </a:r>
            <a:r>
              <a:rPr lang="zh-CN" altLang="en-US" dirty="0"/>
              <a:t>金毛</a:t>
            </a:r>
            <a:r>
              <a:rPr lang="en-US" altLang="zh-CN" dirty="0"/>
              <a:t>', '</a:t>
            </a:r>
            <a:r>
              <a:rPr lang="zh-CN" altLang="en-US" dirty="0"/>
              <a:t>牧羊犬</a:t>
            </a:r>
            <a:r>
              <a:rPr lang="en-US" altLang="zh-CN" dirty="0"/>
              <a:t>', '</a:t>
            </a:r>
            <a:r>
              <a:rPr lang="zh-CN" altLang="en-US" dirty="0"/>
              <a:t>吉娃娃</a:t>
            </a:r>
            <a:r>
              <a:rPr lang="en-US" altLang="zh-CN" dirty="0"/>
              <a:t>', '</a:t>
            </a:r>
            <a:r>
              <a:rPr lang="zh-CN" altLang="en-US" dirty="0"/>
              <a:t>柯基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bar = (Bar(</a:t>
            </a:r>
            <a:r>
              <a:rPr lang="en-US" altLang="zh-CN" dirty="0" err="1"/>
              <a:t>init_opts</a:t>
            </a:r>
            <a:r>
              <a:rPr lang="en-US" altLang="zh-CN" dirty="0"/>
              <a:t>=</a:t>
            </a:r>
            <a:r>
              <a:rPr lang="en-US" altLang="zh-CN" dirty="0" err="1"/>
              <a:t>opts.InitOpts</a:t>
            </a:r>
            <a:r>
              <a:rPr lang="en-US" altLang="zh-CN" dirty="0"/>
              <a:t>(width='720px', height='320px'))</a:t>
            </a:r>
          </a:p>
          <a:p>
            <a:r>
              <a:rPr lang="en-US" altLang="zh-CN" dirty="0"/>
              <a:t>    .</a:t>
            </a:r>
            <a:r>
              <a:rPr lang="en-US" altLang="zh-CN" dirty="0" err="1"/>
              <a:t>add_xaxis</a:t>
            </a:r>
            <a:r>
              <a:rPr lang="en-US" altLang="zh-CN" dirty="0"/>
              <a:t>(</a:t>
            </a:r>
            <a:r>
              <a:rPr lang="en-US" altLang="zh-CN" dirty="0" err="1"/>
              <a:t>xaxis_data</a:t>
            </a:r>
            <a:r>
              <a:rPr lang="en-US" altLang="zh-CN" dirty="0"/>
              <a:t>=lab)</a:t>
            </a:r>
          </a:p>
          <a:p>
            <a:r>
              <a:rPr lang="en-US" altLang="zh-CN" dirty="0"/>
              <a:t>    .</a:t>
            </a:r>
            <a:r>
              <a:rPr lang="en-US" altLang="zh-CN" dirty="0" err="1"/>
              <a:t>add_yaxis</a:t>
            </a:r>
            <a:r>
              <a:rPr lang="en-US" altLang="zh-CN" dirty="0"/>
              <a:t>(</a:t>
            </a:r>
            <a:r>
              <a:rPr lang="en-US" altLang="zh-CN" dirty="0" err="1"/>
              <a:t>series_name</a:t>
            </a:r>
            <a:r>
              <a:rPr lang="en-US" altLang="zh-CN" dirty="0"/>
              <a:t>='</a:t>
            </a:r>
            <a:r>
              <a:rPr lang="zh-CN" altLang="en-US" dirty="0"/>
              <a:t>商家</a:t>
            </a:r>
            <a:r>
              <a:rPr lang="en-US" altLang="zh-CN" dirty="0"/>
              <a:t>A', </a:t>
            </a:r>
            <a:r>
              <a:rPr lang="en-US" altLang="zh-CN" dirty="0" err="1"/>
              <a:t>yaxis_data</a:t>
            </a:r>
            <a:r>
              <a:rPr lang="en-US" altLang="zh-CN" dirty="0"/>
              <a:t>=num)</a:t>
            </a:r>
          </a:p>
          <a:p>
            <a:r>
              <a:rPr lang="en-US" altLang="zh-CN" dirty="0"/>
              <a:t>    .</a:t>
            </a:r>
            <a:r>
              <a:rPr lang="en-US" altLang="zh-CN" dirty="0" err="1"/>
              <a:t>add_yaxis</a:t>
            </a:r>
            <a:r>
              <a:rPr lang="en-US" altLang="zh-CN" dirty="0"/>
              <a:t>(</a:t>
            </a:r>
            <a:r>
              <a:rPr lang="en-US" altLang="zh-CN" dirty="0" err="1"/>
              <a:t>series_name</a:t>
            </a:r>
            <a:r>
              <a:rPr lang="en-US" altLang="zh-CN" dirty="0"/>
              <a:t>='</a:t>
            </a:r>
            <a:r>
              <a:rPr lang="zh-CN" altLang="en-US" dirty="0"/>
              <a:t>商家</a:t>
            </a:r>
            <a:r>
              <a:rPr lang="en-US" altLang="zh-CN" dirty="0"/>
              <a:t>B', </a:t>
            </a:r>
            <a:r>
              <a:rPr lang="en-US" altLang="zh-CN" dirty="0" err="1"/>
              <a:t>yaxis_data</a:t>
            </a:r>
            <a:r>
              <a:rPr lang="en-US" altLang="zh-CN" dirty="0"/>
              <a:t>=num2))</a:t>
            </a:r>
          </a:p>
          <a:p>
            <a:r>
              <a:rPr lang="en-US" altLang="zh-CN" dirty="0" err="1"/>
              <a:t>bar.render_notebook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AABCB-15B3-4E52-BEBD-EF9C5D7E43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CA4FCDE-7F50-4D2D-A4D5-535648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CE5DD-0833-4630-8712-3857A10A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93" y="4986176"/>
            <a:ext cx="3872594" cy="17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55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FC7F05-16E7-46D1-ABBB-D43E6CDA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options </a:t>
            </a:r>
            <a:r>
              <a:rPr lang="zh-CN" altLang="en-US" dirty="0"/>
              <a:t>配置项，在 </a:t>
            </a:r>
            <a:r>
              <a:rPr lang="en-US" altLang="zh-CN" dirty="0" err="1"/>
              <a:t>pyecharts</a:t>
            </a:r>
            <a:r>
              <a:rPr lang="en-US" altLang="zh-CN" dirty="0"/>
              <a:t> </a:t>
            </a:r>
            <a:r>
              <a:rPr lang="zh-CN" altLang="en-US" dirty="0"/>
              <a:t>中，一切皆 </a:t>
            </a:r>
            <a:r>
              <a:rPr lang="en-US" altLang="zh-CN" dirty="0"/>
              <a:t>Options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比如，添加标题：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set_global_opts</a:t>
            </a:r>
            <a:r>
              <a:rPr lang="en-US" altLang="zh-CN" dirty="0"/>
              <a:t>(</a:t>
            </a:r>
            <a:r>
              <a:rPr lang="en-US" altLang="zh-CN" dirty="0" err="1"/>
              <a:t>title_opts</a:t>
            </a:r>
            <a:r>
              <a:rPr lang="en-US" altLang="zh-CN" dirty="0"/>
              <a:t>=</a:t>
            </a:r>
            <a:r>
              <a:rPr lang="en-US" altLang="zh-CN" dirty="0" err="1"/>
              <a:t>opts.TitleOpts</a:t>
            </a:r>
            <a:r>
              <a:rPr lang="en-US" altLang="zh-CN" dirty="0"/>
              <a:t>(title="</a:t>
            </a:r>
            <a:r>
              <a:rPr lang="zh-CN" altLang="en-US" dirty="0"/>
              <a:t>主标题</a:t>
            </a:r>
            <a:r>
              <a:rPr lang="en-US" altLang="zh-CN" dirty="0"/>
              <a:t>", subtitle="</a:t>
            </a:r>
            <a:r>
              <a:rPr lang="zh-CN" altLang="en-US" dirty="0"/>
              <a:t>副标题</a:t>
            </a:r>
            <a:r>
              <a:rPr lang="en-US" altLang="zh-CN" dirty="0"/>
              <a:t>"))</a:t>
            </a:r>
          </a:p>
          <a:p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8BC346C-2292-41E5-AFAB-2E7A178D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4AB25EA-CD8A-4319-BEA6-C9A114DB3F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全局配置组件：定制图表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ABAB98-BA07-437A-9990-4D88C04C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61" y="3380559"/>
            <a:ext cx="6236020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0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FC7F05-16E7-46D1-ABBB-D43E6CDA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上下布局：</a:t>
            </a:r>
            <a:endParaRPr lang="en-US" altLang="zh-CN" dirty="0"/>
          </a:p>
          <a:p>
            <a:r>
              <a:rPr lang="en-US" altLang="zh-CN" dirty="0"/>
              <a:t>grid = ( Grid() </a:t>
            </a:r>
          </a:p>
          <a:p>
            <a:r>
              <a:rPr lang="en-US" altLang="zh-CN" dirty="0"/>
              <a:t>.add(bar, </a:t>
            </a:r>
            <a:r>
              <a:rPr lang="en-US" altLang="zh-CN" dirty="0" err="1"/>
              <a:t>grid_opts</a:t>
            </a:r>
            <a:r>
              <a:rPr lang="en-US" altLang="zh-CN" dirty="0"/>
              <a:t>=</a:t>
            </a:r>
            <a:r>
              <a:rPr lang="en-US" altLang="zh-CN" dirty="0" err="1"/>
              <a:t>opts.GridOpts</a:t>
            </a:r>
            <a:r>
              <a:rPr lang="en-US" altLang="zh-CN" dirty="0"/>
              <a:t>(</a:t>
            </a:r>
            <a:r>
              <a:rPr lang="en-US" altLang="zh-CN" dirty="0" err="1"/>
              <a:t>pos_bottom</a:t>
            </a:r>
            <a:r>
              <a:rPr lang="en-US" altLang="zh-CN" dirty="0"/>
              <a:t>="60%"))</a:t>
            </a:r>
          </a:p>
          <a:p>
            <a:r>
              <a:rPr lang="en-US" altLang="zh-CN" dirty="0"/>
              <a:t>.add(line, </a:t>
            </a:r>
            <a:r>
              <a:rPr lang="en-US" altLang="zh-CN" dirty="0" err="1"/>
              <a:t>grid_opts</a:t>
            </a:r>
            <a:r>
              <a:rPr lang="en-US" altLang="zh-CN" dirty="0"/>
              <a:t>=</a:t>
            </a:r>
            <a:r>
              <a:rPr lang="en-US" altLang="zh-CN" dirty="0" err="1"/>
              <a:t>opts.GridOpts</a:t>
            </a:r>
            <a:r>
              <a:rPr lang="en-US" altLang="zh-CN" dirty="0"/>
              <a:t>(</a:t>
            </a:r>
            <a:r>
              <a:rPr lang="en-US" altLang="zh-CN" dirty="0" err="1"/>
              <a:t>pos_top</a:t>
            </a:r>
            <a:r>
              <a:rPr lang="en-US" altLang="zh-CN" dirty="0"/>
              <a:t>="60%")) )</a:t>
            </a:r>
          </a:p>
          <a:p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8BC346C-2292-41E5-AFAB-2E7A178D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4AB25EA-CD8A-4319-BEA6-C9A114DB3F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Grid</a:t>
            </a:r>
            <a:r>
              <a:rPr lang="zh-CN" altLang="en-US" dirty="0"/>
              <a:t>：并行多图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E57334-7322-46BF-BAFD-F023128A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2" y="3649376"/>
            <a:ext cx="6363074" cy="24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4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FC7F05-16E7-46D1-ABBB-D43E6CDA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左右布局：</a:t>
            </a:r>
            <a:endParaRPr lang="en-US" altLang="zh-CN" dirty="0"/>
          </a:p>
          <a:p>
            <a:r>
              <a:rPr lang="en-US" altLang="zh-CN" dirty="0"/>
              <a:t>grid = (Grid()</a:t>
            </a:r>
          </a:p>
          <a:p>
            <a:r>
              <a:rPr lang="en-US" altLang="zh-CN" dirty="0"/>
              <a:t>        .add(scatter, </a:t>
            </a:r>
            <a:r>
              <a:rPr lang="en-US" altLang="zh-CN" dirty="0" err="1"/>
              <a:t>grid_opts</a:t>
            </a:r>
            <a:r>
              <a:rPr lang="en-US" altLang="zh-CN" dirty="0"/>
              <a:t>=</a:t>
            </a:r>
            <a:r>
              <a:rPr lang="en-US" altLang="zh-CN" dirty="0" err="1"/>
              <a:t>opts.GridOpts</a:t>
            </a:r>
            <a:r>
              <a:rPr lang="en-US" altLang="zh-CN" dirty="0"/>
              <a:t>(</a:t>
            </a:r>
            <a:r>
              <a:rPr lang="en-US" altLang="zh-CN" dirty="0" err="1"/>
              <a:t>pos_left</a:t>
            </a:r>
            <a:r>
              <a:rPr lang="en-US" altLang="zh-CN" dirty="0"/>
              <a:t>="55%"))</a:t>
            </a:r>
          </a:p>
          <a:p>
            <a:r>
              <a:rPr lang="en-US" altLang="zh-CN" dirty="0"/>
              <a:t>        .add(line, </a:t>
            </a:r>
            <a:r>
              <a:rPr lang="en-US" altLang="zh-CN" dirty="0" err="1"/>
              <a:t>grid_opts</a:t>
            </a:r>
            <a:r>
              <a:rPr lang="en-US" altLang="zh-CN" dirty="0"/>
              <a:t>=</a:t>
            </a:r>
            <a:r>
              <a:rPr lang="en-US" altLang="zh-CN" dirty="0" err="1"/>
              <a:t>opts.GridOpts</a:t>
            </a:r>
            <a:r>
              <a:rPr lang="en-US" altLang="zh-CN" dirty="0"/>
              <a:t>(</a:t>
            </a:r>
            <a:r>
              <a:rPr lang="en-US" altLang="zh-CN" dirty="0" err="1"/>
              <a:t>pos_right</a:t>
            </a:r>
            <a:r>
              <a:rPr lang="en-US" altLang="zh-CN" dirty="0"/>
              <a:t>="55%")) )</a:t>
            </a:r>
          </a:p>
          <a:p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8BC346C-2292-41E5-AFAB-2E7A178D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4AB25EA-CD8A-4319-BEA6-C9A114DB3F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Grid</a:t>
            </a:r>
            <a:r>
              <a:rPr lang="zh-CN" altLang="en-US" dirty="0"/>
              <a:t>：并行多图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B3A0FD-974D-444F-A535-EAC7E7C9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7" y="3926583"/>
            <a:ext cx="6502734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1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FC7F05-16E7-46D1-ABBB-D43E6CDA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bar.overlap</a:t>
            </a:r>
            <a:r>
              <a:rPr lang="en-US" altLang="zh-CN" dirty="0"/>
              <a:t>(line)</a:t>
            </a:r>
          </a:p>
          <a:p>
            <a:r>
              <a:rPr lang="en-US" altLang="zh-CN" dirty="0" err="1"/>
              <a:t>bar.render_notebook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48BC346C-2292-41E5-AFAB-2E7A178D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可视化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4AB25EA-CD8A-4319-BEA6-C9A114DB3F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Grid</a:t>
            </a:r>
            <a:r>
              <a:rPr lang="zh-CN" altLang="en-US" dirty="0"/>
              <a:t>：并行多图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1B5121-2A13-48AB-90AC-EF423616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0" y="2813889"/>
            <a:ext cx="7222679" cy="32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7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EBCE1A-D760-46D2-A010-3D2B34DD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D63B9148-B12B-4ADA-9427-BC01A1000FA2}"/>
              </a:ext>
            </a:extLst>
          </p:cNvPr>
          <p:cNvCxnSpPr>
            <a:cxnSpLocks/>
          </p:cNvCxnSpPr>
          <p:nvPr/>
        </p:nvCxnSpPr>
        <p:spPr>
          <a:xfrm>
            <a:off x="3330802" y="1826116"/>
            <a:ext cx="0" cy="3354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Line 2">
            <a:extLst>
              <a:ext uri="{FF2B5EF4-FFF2-40B4-BE49-F238E27FC236}">
                <a16:creationId xmlns:a16="http://schemas.microsoft.com/office/drawing/2014/main" id="{72084B4E-312A-46BF-A2D4-30AAC557E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423" y="4464767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4E3652F-4F6F-42F4-9350-605BB0E1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61" y="2130071"/>
            <a:ext cx="684000" cy="648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7">
            <a:extLst>
              <a:ext uri="{FF2B5EF4-FFF2-40B4-BE49-F238E27FC236}">
                <a16:creationId xmlns:a16="http://schemas.microsoft.com/office/drawing/2014/main" id="{E0E3EF0A-9B59-4529-8699-84E852C2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45" y="3087000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Pyecharts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可视化</a:t>
            </a:r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48027D41-494F-4077-B39A-35556DC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45" y="2058071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MatPlotlib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可视化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6DFF502C-282D-48E0-8EC3-6730E55D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71" y="3105000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0068F527-EB4A-49E5-AA3F-E5A6D503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64" y="4139201"/>
            <a:ext cx="4859850" cy="684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Pyecharts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地理图表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346ED0AD-3032-4D52-A19A-ADBE2BEA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171" y="4157201"/>
            <a:ext cx="684000" cy="648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966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F1F1D-33F8-48CD-A811-682688B5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是一门富有表达力的语言，很适合用于数据分析。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有很多数据可视化的</a:t>
            </a:r>
            <a:r>
              <a:rPr lang="en-US" altLang="zh-CN" dirty="0"/>
              <a:t>package</a:t>
            </a:r>
            <a:r>
              <a:rPr lang="zh-CN" altLang="en-US" dirty="0"/>
              <a:t>，主要分为探索性分析方向的（</a:t>
            </a:r>
            <a:r>
              <a:rPr lang="en-US" altLang="zh-CN" dirty="0"/>
              <a:t>Matplotlib</a:t>
            </a:r>
            <a:r>
              <a:rPr lang="zh-CN" altLang="en-US" dirty="0"/>
              <a:t>，</a:t>
            </a:r>
            <a:r>
              <a:rPr lang="en-US" altLang="zh-CN" dirty="0"/>
              <a:t>Seaborn</a:t>
            </a:r>
            <a:r>
              <a:rPr lang="zh-CN" altLang="en-US" dirty="0"/>
              <a:t>）和交互性信息可视化（</a:t>
            </a:r>
            <a:r>
              <a:rPr lang="en-US" altLang="zh-CN" dirty="0"/>
              <a:t>Bokeh</a:t>
            </a:r>
            <a:r>
              <a:rPr lang="zh-CN" altLang="en-US" dirty="0"/>
              <a:t>，</a:t>
            </a:r>
            <a:r>
              <a:rPr lang="en-US" altLang="zh-CN" dirty="0" err="1"/>
              <a:t>Plotly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后者主要用于与业务结合过程中展现总体分析结果的。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有很多非常优秀易用的数据可视化的库，作为入门在这里使用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matplotlib</a:t>
            </a:r>
            <a:r>
              <a:rPr lang="zh-CN" altLang="en-US" dirty="0"/>
              <a:t>，事实上</a:t>
            </a:r>
            <a:r>
              <a:rPr lang="en-US" altLang="zh-CN" dirty="0"/>
              <a:t>Python</a:t>
            </a:r>
            <a:r>
              <a:rPr lang="zh-CN" altLang="en-US" dirty="0"/>
              <a:t>中很多可视化库都是基于</a:t>
            </a:r>
            <a:r>
              <a:rPr lang="en-US" altLang="zh-CN" dirty="0"/>
              <a:t>matplotlib</a:t>
            </a:r>
            <a:r>
              <a:rPr lang="zh-CN" altLang="en-US" dirty="0"/>
              <a:t>开发的，例如</a:t>
            </a:r>
            <a:r>
              <a:rPr lang="en-US" altLang="zh-CN" dirty="0"/>
              <a:t>Seaborn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CE36B0-910F-4575-915E-42871654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DE7E5-EAAA-4336-A7DF-241917AAAC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2B86AE-138A-4D20-BCF4-4948C252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2" y="1143000"/>
            <a:ext cx="8640000" cy="4968199"/>
          </a:xfrm>
        </p:spPr>
        <p:txBody>
          <a:bodyPr/>
          <a:lstStyle/>
          <a:p>
            <a:r>
              <a:rPr lang="zh-CN" altLang="en-US" dirty="0"/>
              <a:t>有时我们会很希望把数据展示在地图上，来做数据可视化，使数据更加清晰明了。</a:t>
            </a:r>
            <a:endParaRPr lang="en-US" altLang="zh-CN" dirty="0"/>
          </a:p>
          <a:p>
            <a:r>
              <a:rPr lang="zh-CN" altLang="en-US" dirty="0"/>
              <a:t>比如：微信好友全国分布，显示票房省份数据，全国评分显示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B9C98D-E82F-4C5D-ABC8-3CA1F467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8" y="2855794"/>
            <a:ext cx="5291180" cy="3255405"/>
          </a:xfrm>
          <a:prstGeom prst="rect">
            <a:avLst/>
          </a:prstGeom>
        </p:spPr>
      </p:pic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429B0671-6908-4689-84B4-745B6739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05079" y="2944061"/>
            <a:ext cx="3627292" cy="307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251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A26121-47B7-44FE-BD6B-38E0318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百度地图春节人口迁徙大数据（简称百度迁徙），是百度在</a:t>
            </a:r>
            <a:r>
              <a:rPr lang="en-US" altLang="zh-CN" dirty="0"/>
              <a:t>2014</a:t>
            </a:r>
            <a:r>
              <a:rPr lang="zh-CN" altLang="en-US" dirty="0"/>
              <a:t>年春运期间推出的一项技术项目。百度迁徙利用大数据，对其拥有的</a:t>
            </a:r>
            <a:r>
              <a:rPr lang="en-US" altLang="zh-CN" dirty="0"/>
              <a:t>LBS</a:t>
            </a:r>
            <a:r>
              <a:rPr lang="zh-CN" altLang="en-US" dirty="0"/>
              <a:t>（基于地理位置的服务）大数据进行计算分析，采用的可视化呈现方式，动态、即时、直观地展现中国春节前后人口大迁徙的轨迹与特征。</a:t>
            </a:r>
            <a:endParaRPr lang="en-US" altLang="zh-CN" dirty="0"/>
          </a:p>
          <a:p>
            <a:r>
              <a:rPr lang="en-US" altLang="zh-CN" dirty="0"/>
              <a:t>http://qianxi.baidu.com/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54AFA-4139-4BDB-A547-F05E23F697A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例子：百度迁徙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3B71C88-C54D-47E6-973B-285464E1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C6A092-25B7-4454-A0DA-D826B400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1" y="3926583"/>
            <a:ext cx="8231186" cy="2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0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2B86AE-138A-4D20-BCF4-4948C252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 err="1"/>
              <a:t>pyecharts.charts</a:t>
            </a:r>
            <a:r>
              <a:rPr lang="en-US" altLang="zh-CN" dirty="0"/>
              <a:t> import Geo</a:t>
            </a:r>
          </a:p>
          <a:p>
            <a:r>
              <a:rPr lang="en-US" altLang="zh-CN" dirty="0"/>
              <a:t>Geo()  # </a:t>
            </a:r>
            <a:r>
              <a:rPr lang="en-US" altLang="zh-CN" dirty="0" err="1"/>
              <a:t>Pyecharts</a:t>
            </a:r>
            <a:r>
              <a:rPr lang="zh-CN" altLang="en-US" dirty="0"/>
              <a:t>地理图表绘制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地图模式设置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add_schema</a:t>
            </a:r>
            <a:r>
              <a:rPr lang="en-US" altLang="zh-CN" dirty="0"/>
              <a:t>(</a:t>
            </a:r>
          </a:p>
          <a:p>
            <a:r>
              <a:rPr lang="en-US" altLang="zh-CN" dirty="0" err="1"/>
              <a:t>maptype</a:t>
            </a:r>
            <a:r>
              <a:rPr lang="en-US" altLang="zh-CN" dirty="0"/>
              <a:t>=“china“  # </a:t>
            </a:r>
            <a:r>
              <a:rPr lang="zh-CN" altLang="en-US" dirty="0"/>
              <a:t>地图类型</a:t>
            </a:r>
            <a:endParaRPr lang="en-US" altLang="zh-CN" dirty="0"/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.add()</a:t>
            </a:r>
            <a:r>
              <a:rPr lang="zh-CN" altLang="en-US" dirty="0"/>
              <a:t>  </a:t>
            </a:r>
            <a:r>
              <a:rPr lang="en-US" altLang="zh-CN" dirty="0"/>
              <a:t>#</a:t>
            </a:r>
            <a:r>
              <a:rPr lang="zh-CN" altLang="en-US" dirty="0"/>
              <a:t> 添加数据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set_global_opts</a:t>
            </a:r>
            <a:r>
              <a:rPr lang="en-US" altLang="zh-CN" dirty="0"/>
              <a:t>()  # </a:t>
            </a:r>
            <a:r>
              <a:rPr lang="zh-CN" altLang="en-US" dirty="0"/>
              <a:t>设置全局配置项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</p:spTree>
    <p:extLst>
      <p:ext uri="{BB962C8B-B14F-4D97-AF65-F5344CB8AC3E}">
        <p14:creationId xmlns:p14="http://schemas.microsoft.com/office/powerpoint/2010/main" val="2374422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437118A-114A-41E4-B713-21CFF1023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331" y="1741488"/>
            <a:ext cx="6646239" cy="4370387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中国地图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</p:spTree>
    <p:extLst>
      <p:ext uri="{BB962C8B-B14F-4D97-AF65-F5344CB8AC3E}">
        <p14:creationId xmlns:p14="http://schemas.microsoft.com/office/powerpoint/2010/main" val="359626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特效散点图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1CEAB0C-D6DA-4513-830F-C9C654A7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31" y="1741488"/>
            <a:ext cx="6908838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0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特效散点图：添加箭头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8135D67-0243-43E9-A545-8504F43D0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71" y="1783446"/>
            <a:ext cx="6985359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1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热力图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A5C1EB-CED3-4CEB-8818-DEDF53D53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150" y="1773921"/>
            <a:ext cx="6826601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6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热力图：广东地图的热力图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8C44A88-27A2-42E7-AFA7-EA5B0056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552" y="1846949"/>
            <a:ext cx="4781796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9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广东地图的地域图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5B259B-533E-4C48-A3D2-07A7C3E29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77" y="1894577"/>
            <a:ext cx="4788146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4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FEB-01C4-49C6-B311-AB1DF09267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例子：分析微信好友性别、地区分布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B85D9DA-77D5-4062-B986-D231229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地理图表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4EF227-C3E4-47AC-9D15-E62BBAE9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97A50E-D705-4B6A-A220-DEB46794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72" y="1817020"/>
            <a:ext cx="4153113" cy="2813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406FBF-06AD-4A49-8BB6-71BD4FBB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42" y="3042699"/>
            <a:ext cx="4476980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217002-F304-4127-9071-02D8D83D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中最常用的可视化工具之一，可以非常方便地创建海量类型地</a:t>
            </a:r>
            <a:r>
              <a:rPr lang="en-US" altLang="zh-CN" dirty="0"/>
              <a:t>2D</a:t>
            </a:r>
            <a:r>
              <a:rPr lang="zh-CN" altLang="en-US" dirty="0"/>
              <a:t>图表和一些基本的</a:t>
            </a:r>
            <a:r>
              <a:rPr lang="en-US" altLang="zh-CN" dirty="0"/>
              <a:t>3D</a:t>
            </a:r>
            <a:r>
              <a:rPr lang="zh-CN" altLang="en-US" dirty="0"/>
              <a:t>图表，可根据数据集（</a:t>
            </a:r>
            <a:r>
              <a:rPr lang="en-US" altLang="zh-CN" dirty="0" err="1"/>
              <a:t>DataFrame</a:t>
            </a:r>
            <a:r>
              <a:rPr lang="zh-CN" altLang="en-US" dirty="0"/>
              <a:t>，</a:t>
            </a:r>
            <a:r>
              <a:rPr lang="en-US" altLang="zh-CN" dirty="0"/>
              <a:t>Series</a:t>
            </a:r>
            <a:r>
              <a:rPr lang="zh-CN" altLang="en-US" dirty="0"/>
              <a:t>）自行定义</a:t>
            </a:r>
            <a:r>
              <a:rPr lang="en-US" altLang="zh-CN" dirty="0" err="1"/>
              <a:t>x,y</a:t>
            </a:r>
            <a:r>
              <a:rPr lang="zh-CN" altLang="en-US" dirty="0"/>
              <a:t>轴，绘制图形（线形图，柱状图，直方图，密度图，散布图等等），能够解决大部分的需要。</a:t>
            </a:r>
            <a:endParaRPr lang="en-US" altLang="zh-CN" dirty="0"/>
          </a:p>
          <a:p>
            <a:r>
              <a:rPr lang="en-US" altLang="zh-CN" dirty="0"/>
              <a:t>Matplotlib</a:t>
            </a:r>
            <a:r>
              <a:rPr lang="zh-CN" altLang="en-US" dirty="0"/>
              <a:t>最早是为了可视化癫痫病人的脑皮层电图相关的信号而研发，因为在函数的设计上参考了</a:t>
            </a:r>
            <a:r>
              <a:rPr lang="en-US" altLang="zh-CN" dirty="0"/>
              <a:t>MATLAB</a:t>
            </a:r>
            <a:r>
              <a:rPr lang="zh-CN" altLang="en-US" dirty="0"/>
              <a:t>，所以叫做</a:t>
            </a:r>
            <a:r>
              <a:rPr lang="en-US" altLang="zh-CN" dirty="0"/>
              <a:t>Matplotlib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官方文档：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https://matplotlib.org/</a:t>
            </a:r>
            <a:endParaRPr lang="en-US" altLang="zh-CN" dirty="0"/>
          </a:p>
          <a:p>
            <a:r>
              <a:rPr lang="en-US" altLang="zh-CN" dirty="0"/>
              <a:t>Matplotlib</a:t>
            </a:r>
            <a:r>
              <a:rPr lang="zh-CN" altLang="en-US" dirty="0"/>
              <a:t>中最基础的模块是</a:t>
            </a:r>
            <a:r>
              <a:rPr lang="en-US" altLang="zh-CN" dirty="0" err="1"/>
              <a:t>pyplot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1328AC-4D0B-41B7-9D9F-55620309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可视化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AA8AE-E23A-4120-8991-9AF202B71F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库介绍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058472-3FFF-46FA-8D07-F5E5A50E2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77" y="5235834"/>
            <a:ext cx="8640001" cy="1515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5839D7-F800-4B36-8D5C-C1383B3A0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800" y="1063772"/>
            <a:ext cx="2529230" cy="5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8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6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>
            <a:extLst>
              <a:ext uri="{FF2B5EF4-FFF2-40B4-BE49-F238E27FC236}">
                <a16:creationId xmlns:a16="http://schemas.microsoft.com/office/drawing/2014/main" id="{6C2A869F-8798-45B5-B9DF-7C14D97E33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266" y="2057622"/>
            <a:ext cx="8583342" cy="3661396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6" name="标题 2">
            <a:extLst>
              <a:ext uri="{FF2B5EF4-FFF2-40B4-BE49-F238E27FC236}">
                <a16:creationId xmlns:a16="http://schemas.microsoft.com/office/drawing/2014/main" id="{9AC89545-A3C1-4D29-B3C5-FACC5476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掌握</a:t>
            </a:r>
            <a:r>
              <a:rPr lang="en-US" altLang="zh-CN" dirty="0" err="1"/>
              <a:t>pyplot</a:t>
            </a:r>
            <a:r>
              <a:rPr lang="zh-CN" altLang="zh-CN" dirty="0"/>
              <a:t>基础语法</a:t>
            </a:r>
            <a:endParaRPr lang="zh-CN" altLang="en-US" dirty="0"/>
          </a:p>
        </p:txBody>
      </p:sp>
      <p:sp>
        <p:nvSpPr>
          <p:cNvPr id="21507" name="内容占位符 3">
            <a:extLst>
              <a:ext uri="{FF2B5EF4-FFF2-40B4-BE49-F238E27FC236}">
                <a16:creationId xmlns:a16="http://schemas.microsoft.com/office/drawing/2014/main" id="{54287BB3-B3F9-4321-A51E-BCF474E65A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altLang="zh-CN" b="1"/>
              <a:t>基本绘图流程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4BCE6520-8050-4E9A-9833-A6FBA6A7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/>
              <a:t>第一部分主要作用是构建出一张空白的画布，并可以选择是否将整个画布划分为多个部分，方便在同一幅图上绘制多个图形的情况。最简单的绘图可以省略第一部分，而后直接在默认的画布上进行图形绘制</a:t>
            </a:r>
            <a:r>
              <a:rPr lang="zh-CN" altLang="en-US"/>
              <a:t>。</a:t>
            </a:r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E24967C0-D83B-47D8-B9F7-2AB63E8F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掌握</a:t>
            </a:r>
            <a:r>
              <a:rPr lang="en-US" altLang="zh-CN" dirty="0" err="1"/>
              <a:t>pyplot</a:t>
            </a:r>
            <a:r>
              <a:rPr lang="zh-CN" altLang="zh-CN" dirty="0"/>
              <a:t>基础语法</a:t>
            </a:r>
            <a:endParaRPr lang="zh-CN" altLang="en-US" dirty="0"/>
          </a:p>
        </p:txBody>
      </p:sp>
      <p:sp>
        <p:nvSpPr>
          <p:cNvPr id="22532" name="内容占位符 3">
            <a:extLst>
              <a:ext uri="{FF2B5EF4-FFF2-40B4-BE49-F238E27FC236}">
                <a16:creationId xmlns:a16="http://schemas.microsoft.com/office/drawing/2014/main" id="{708C7AC2-BF61-46AF-91B1-74D829A22D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 eaLnBrk="1" hangingPunct="1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创建画布与创建子图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3F55EC-19D6-4ED3-A7D3-F4248FE71B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751" y="3560763"/>
          <a:ext cx="7917346" cy="141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函数名称</a:t>
                      </a: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函数作用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plt.figure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创建一个空白画布，可以指定画布大小，像素。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figure.add_subplot</a:t>
                      </a:r>
                      <a:endParaRPr lang="zh-CN" sz="18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创建并选中子图，可以指定子图的行数，列数，与选中图片编号。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B32E2F49-6227-4764-BADE-3F566BE1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587500"/>
            <a:ext cx="11107738" cy="43703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/>
              <a:t>第二部分是绘图的主体部分。其中添加标题，坐标轴名称，绘制图形等步骤是并列的，没有先后顺序，可以先绘制图形，也可以先添加各类标签。但是添加图例一定要在绘制图形之后。</a:t>
            </a:r>
            <a:endParaRPr lang="zh-CN" altLang="en-US"/>
          </a:p>
        </p:txBody>
      </p:sp>
      <p:sp>
        <p:nvSpPr>
          <p:cNvPr id="23555" name="标题 2">
            <a:extLst>
              <a:ext uri="{FF2B5EF4-FFF2-40B4-BE49-F238E27FC236}">
                <a16:creationId xmlns:a16="http://schemas.microsoft.com/office/drawing/2014/main" id="{769D83C0-455D-4960-87DB-9226BD53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/>
              <a:t>掌握</a:t>
            </a:r>
            <a:r>
              <a:rPr lang="en-US" altLang="zh-CN" dirty="0" err="1"/>
              <a:t>pyplot</a:t>
            </a:r>
            <a:r>
              <a:rPr lang="zh-CN" altLang="zh-CN" dirty="0"/>
              <a:t>基础语法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ADFEB-01A1-4573-A366-F1D9CE8C2F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 eaLnBrk="1" hangingPunct="1">
              <a:buClr>
                <a:srgbClr val="000066"/>
              </a:buClr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</a:t>
            </a:r>
            <a:r>
              <a:rPr lang="zh-CN" altLang="zh-CN" sz="20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添加画布内容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B48646-07FF-456B-B87E-F73FAAE28E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14" y="2563813"/>
          <a:ext cx="9029077" cy="3702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函数名称</a:t>
                      </a: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函数作用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plt.title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在当前图形中添加标题，可以指定标题的名称、位置、颜色、字体大小等参数。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plt.xlabel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在当前图形中添加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轴名称，可以指定位置、颜色、字体大小等参数。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plt.ylabel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在当前图形中添加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轴名称，可以指定位置、颜色、字体大小等参数。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plt.xlim</a:t>
                      </a:r>
                      <a:endParaRPr lang="zh-CN" sz="1600" b="0" kern="10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指定当前图形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轴的范围，只能确定一个数值区间，而无法使用字符串标识。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plt.ylim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指定当前图形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轴的范围，只能确定一个数值区间，而无法使用字符串标识。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plt.xticks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</a:t>
                      </a:r>
                      <a:r>
                        <a:rPr lang="en-US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</a:t>
                      </a: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轴刻度的数目与取值。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plt.yticks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</a:t>
                      </a:r>
                      <a:r>
                        <a:rPr lang="en-US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y</a:t>
                      </a:r>
                      <a:r>
                        <a:rPr lang="zh-CN" sz="1600" kern="10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轴刻度的数目与取值。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plt.legend</a:t>
                      </a:r>
                      <a:endParaRPr lang="zh-CN" sz="1600" b="0" kern="100" dirty="0"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27961" marR="2796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指定当前图形的图例，可以指定图例的大小、位置、标签。</a:t>
                      </a:r>
                    </a:p>
                  </a:txBody>
                  <a:tcPr marL="27961" marR="2796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8B5C90-596E-407A-9A85-9F9F7D88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777" y="1138982"/>
            <a:ext cx="4940823" cy="523024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339D56F-62E5-4C55-9A48-16F21A63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F20853-AD93-4575-A9C9-B9B04DD1D70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图参数说明</a:t>
            </a:r>
          </a:p>
        </p:txBody>
      </p:sp>
    </p:spTree>
    <p:extLst>
      <p:ext uri="{BB962C8B-B14F-4D97-AF65-F5344CB8AC3E}">
        <p14:creationId xmlns:p14="http://schemas.microsoft.com/office/powerpoint/2010/main" val="1805904833"/>
      </p:ext>
    </p:extLst>
  </p:cSld>
  <p:clrMapOvr>
    <a:masterClrMapping/>
  </p:clrMapOvr>
</p:sld>
</file>

<file path=ppt/theme/theme1.xml><?xml version="1.0" encoding="utf-8"?>
<a:theme xmlns:a="http://schemas.openxmlformats.org/drawingml/2006/main" name="人邮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" id="{12D75854-6A52-486C-A0FD-C8986F57544C}" vid="{4FF1CD36-0D99-4383-A6DB-D955F05BF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人邮</Template>
  <TotalTime>2113</TotalTime>
  <Words>2709</Words>
  <Application>Microsoft Office PowerPoint</Application>
  <PresentationFormat>宽屏</PresentationFormat>
  <Paragraphs>311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仿宋</vt:lpstr>
      <vt:lpstr>黑体</vt:lpstr>
      <vt:lpstr>微软雅黑</vt:lpstr>
      <vt:lpstr>Arial</vt:lpstr>
      <vt:lpstr>Calibri</vt:lpstr>
      <vt:lpstr>Consolas</vt:lpstr>
      <vt:lpstr>Lucida Console</vt:lpstr>
      <vt:lpstr>Times New Roman</vt:lpstr>
      <vt:lpstr>Wingdings</vt:lpstr>
      <vt:lpstr>人邮</vt:lpstr>
      <vt:lpstr>Python数据可视化</vt:lpstr>
      <vt:lpstr>目录</vt:lpstr>
      <vt:lpstr>数据可视化</vt:lpstr>
      <vt:lpstr>Python数据可视化</vt:lpstr>
      <vt:lpstr>Matplotlib可视化</vt:lpstr>
      <vt:lpstr>掌握pyplot基础语法</vt:lpstr>
      <vt:lpstr>掌握pyplot基础语法</vt:lpstr>
      <vt:lpstr>掌握pyplot基础语法</vt:lpstr>
      <vt:lpstr>Matplotlib</vt:lpstr>
      <vt:lpstr>掌握pyplot基础语法</vt:lpstr>
      <vt:lpstr>Matplotlib</vt:lpstr>
      <vt:lpstr>Matplotlib</vt:lpstr>
      <vt:lpstr>Matplotlib</vt:lpstr>
      <vt:lpstr>Matplotlib</vt:lpstr>
      <vt:lpstr>Matplotlib</vt:lpstr>
      <vt:lpstr>PowerPoint 演示文稿</vt:lpstr>
      <vt:lpstr>Matplotlib</vt:lpstr>
      <vt:lpstr>Matplotlib可视化例子</vt:lpstr>
      <vt:lpstr>Matplotlib可视化例子</vt:lpstr>
      <vt:lpstr>Matplotlib可视化例子</vt:lpstr>
      <vt:lpstr>Matplotlib可视化例子</vt:lpstr>
      <vt:lpstr>Matplotlib可视化例子</vt:lpstr>
      <vt:lpstr>目录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Pyecharts可视化</vt:lpstr>
      <vt:lpstr>目录</vt:lpstr>
      <vt:lpstr>Pyecharts地理图表</vt:lpstr>
      <vt:lpstr>Pyecharts地理图表</vt:lpstr>
      <vt:lpstr>Pyecharts地理图表</vt:lpstr>
      <vt:lpstr>Pyecharts地理图表</vt:lpstr>
      <vt:lpstr>Pyecharts地理图表</vt:lpstr>
      <vt:lpstr>Pyecharts地理图表</vt:lpstr>
      <vt:lpstr>Pyecharts地理图表</vt:lpstr>
      <vt:lpstr>Pyecharts地理图表</vt:lpstr>
      <vt:lpstr>Pyecharts地理图表</vt:lpstr>
      <vt:lpstr>Pyecharts地理图表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Python数据可视化</dc:title>
  <dc:creator>hui yang</dc:creator>
  <cp:lastModifiedBy>hui yang</cp:lastModifiedBy>
  <cp:revision>41</cp:revision>
  <dcterms:created xsi:type="dcterms:W3CDTF">2019-05-22T03:05:23Z</dcterms:created>
  <dcterms:modified xsi:type="dcterms:W3CDTF">2019-05-26T09:28:36Z</dcterms:modified>
</cp:coreProperties>
</file>