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c/womens-machine-learning-competition-2018/leaderboar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</a:rPr>
              <a:t>So what? 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AutoNum type="arabicPeriod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</a:rPr>
              <a:t>It’s fun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AutoNum type="arabicPeriod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</a:rPr>
              <a:t>People bet on it (good for Las Vegas business)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AutoNum type="arabicPeriod"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</a:rPr>
              <a:t>People come to be entertained - social aspect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Three features all have positive effective on the winning prob, and ranking of the effectiveness is SeedDiffPct, WinProb, and LeaguebinDiff.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After checking Log Loss, Accuracy, Precision and recall, F1 measure, and ROC Curve with cross validation of training data, the optimal model performs better in all measurements:</a:t>
            </a:r>
            <a:endParaRPr>
              <a:solidFill>
                <a:schemeClr val="dk1"/>
              </a:solidFill>
            </a:endParaRPr>
          </a:p>
          <a:p>
            <a:pPr indent="-295275" lvl="0" marL="4572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Higher accuracy and F1 score;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less false positive rate and higher AUC in ROC curve;</a:t>
            </a:r>
            <a:endParaRPr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Deployment: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Kaggle competition required a submission of predictions for the win likelihood of every potential matchup in the 2018 NCAA Division I Women’s Basketball Tournament. </a:t>
            </a:r>
            <a:r>
              <a:rPr lang="en" sz="1050">
                <a:solidFill>
                  <a:schemeClr val="dk1"/>
                </a:solidFill>
              </a:rPr>
              <a:t>Since team1 vs. team2 is the same as team2 vs. team1, we only included the game pairs where team1 has the lower team id (total of </a:t>
            </a:r>
            <a:r>
              <a:rPr lang="en">
                <a:solidFill>
                  <a:schemeClr val="dk1"/>
                </a:solidFill>
              </a:rPr>
              <a:t>64*63 / 2 = 2,016 matchups).</a:t>
            </a:r>
            <a:r>
              <a:rPr lang="en" sz="105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Predictions were submitted as a .csv file with</a:t>
            </a:r>
            <a:r>
              <a:rPr lang="en" sz="1050">
                <a:solidFill>
                  <a:schemeClr val="dk1"/>
                </a:solidFill>
              </a:rPr>
              <a:t> a list of every possible matchup between the tournament teams and the prediction of the probability that team1 in the matchup would be team2.</a:t>
            </a:r>
            <a:endParaRPr sz="105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However, evaluation (as described above) could only be completed for games actually played (63 matchups). The evaluation technique used in this competition is log loss. The [winning Kaggle competition submission](</a:t>
            </a:r>
            <a:r>
              <a:rPr lang="en" sz="1000" u="sng">
                <a:solidFill>
                  <a:srgbClr val="6611CC"/>
                </a:solidFill>
                <a:highlight>
                  <a:srgbClr val="FFFFFF"/>
                </a:highlight>
                <a:hlinkClick r:id="rId2"/>
              </a:rPr>
              <a:t>https://www.kaggle.com/c/womens-machine-learning-competition-2018/leaderboard</a:t>
            </a:r>
            <a:r>
              <a:rPr lang="en">
                <a:solidFill>
                  <a:schemeClr val="dk1"/>
                </a:solidFill>
              </a:rPr>
              <a:t>) achieved a log loss of 0</a:t>
            </a:r>
            <a:r>
              <a:rPr lang="en" sz="1050">
                <a:solidFill>
                  <a:srgbClr val="47494D"/>
                </a:solidFill>
              </a:rPr>
              <a:t>.406819.</a:t>
            </a:r>
            <a:endParaRPr sz="105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19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9758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  <a:defRPr>
                <a:solidFill>
                  <a:srgbClr val="1C4587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4959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" type="subTitle"/>
          </p:nvPr>
        </p:nvSpPr>
        <p:spPr>
          <a:xfrm>
            <a:off x="3818825" y="3646075"/>
            <a:ext cx="5122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W207 Final Project</a:t>
            </a:r>
            <a:endParaRPr sz="1800">
              <a:solidFill>
                <a:srgbClr val="CCCCCC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Julia Buffinton, </a:t>
            </a:r>
            <a:r>
              <a:rPr lang="en" sz="1800">
                <a:solidFill>
                  <a:srgbClr val="CCCCCC"/>
                </a:solidFill>
              </a:rPr>
              <a:t>Charlene Chen, </a:t>
            </a:r>
            <a:r>
              <a:rPr lang="en" sz="1800">
                <a:solidFill>
                  <a:srgbClr val="CCCCCC"/>
                </a:solidFill>
              </a:rPr>
              <a:t>Arvindh Ganesan, </a:t>
            </a:r>
            <a:r>
              <a:rPr lang="en" sz="1800">
                <a:solidFill>
                  <a:srgbClr val="CCCCCC"/>
                </a:solidFill>
              </a:rPr>
              <a:t> Prashant Kumar Sahay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3601800" y="1749900"/>
            <a:ext cx="5430900" cy="16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Forecasting Outcomes of </a:t>
            </a:r>
            <a:r>
              <a:rPr lang="en" sz="3600">
                <a:solidFill>
                  <a:schemeClr val="lt1"/>
                </a:solidFill>
              </a:rPr>
              <a:t>2018 </a:t>
            </a:r>
            <a:r>
              <a:rPr lang="en" sz="3600">
                <a:solidFill>
                  <a:srgbClr val="FFFFFF"/>
                </a:solidFill>
              </a:rPr>
              <a:t>Women’s March Madness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49592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type="ctrTitle"/>
          </p:nvPr>
        </p:nvSpPr>
        <p:spPr>
          <a:xfrm>
            <a:off x="3685775" y="2026300"/>
            <a:ext cx="5430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Thank you!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3839825" y="4009150"/>
            <a:ext cx="5122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Julia, Prashant, Arvindh, Charlene</a:t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19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Content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9758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Impact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Understanding and Preparation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Engineering and Selection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and Deployment</a:t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10063"/>
            <a:ext cx="91440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4700" y="152400"/>
            <a:ext cx="6900" cy="1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0" y="235850"/>
            <a:ext cx="284425" cy="4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Shape 66"/>
          <p:cNvCxnSpPr>
            <a:stCxn id="65" idx="0"/>
          </p:cNvCxnSpPr>
          <p:nvPr/>
        </p:nvCxnSpPr>
        <p:spPr>
          <a:xfrm>
            <a:off x="142212" y="702650"/>
            <a:ext cx="8687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19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are we trying to achieve? Why do we care?</a:t>
            </a:r>
            <a:endParaRPr>
              <a:solidFill>
                <a:srgbClr val="0B5394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9758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●"/>
            </a:pPr>
            <a:r>
              <a:rPr lang="en" sz="1600">
                <a:solidFill>
                  <a:srgbClr val="0B5394"/>
                </a:solidFill>
              </a:rPr>
              <a:t>Goal: predict game outcomes (win/loss) for 2018 “March Madness” tournament play</a:t>
            </a:r>
            <a:endParaRPr sz="1600">
              <a:solidFill>
                <a:srgbClr val="0B5394"/>
              </a:solidFill>
            </a:endParaRP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 historical data and machine learning approach to make informed predictions</a:t>
            </a:r>
            <a:endParaRPr sz="12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●"/>
            </a:pPr>
            <a:r>
              <a:rPr lang="en" sz="1600">
                <a:solidFill>
                  <a:srgbClr val="0B5394"/>
                </a:solidFill>
              </a:rPr>
              <a:t>No one has ever made a perfect bracket*</a:t>
            </a:r>
            <a:endParaRPr sz="1600">
              <a:solidFill>
                <a:srgbClr val="0B5394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Record for streak for correct picks in men’s is 39 games (2017)</a:t>
            </a:r>
            <a:endParaRPr sz="1200"/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 verified brackets that have been perfect in the Sweet 16</a:t>
            </a:r>
            <a:endParaRPr sz="12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●"/>
            </a:pPr>
            <a:r>
              <a:rPr lang="en" sz="1600">
                <a:solidFill>
                  <a:srgbClr val="0B5394"/>
                </a:solidFill>
              </a:rPr>
              <a:t>We will predict pairwise matchups</a:t>
            </a:r>
            <a:endParaRPr sz="1600">
              <a:solidFill>
                <a:srgbClr val="0B5394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 possible games in 2018 tourney</a:t>
            </a:r>
            <a:endParaRPr sz="1200"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10063"/>
            <a:ext cx="91440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4700" y="152400"/>
            <a:ext cx="6900" cy="1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0" y="235850"/>
            <a:ext cx="284425" cy="4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hape 76"/>
          <p:cNvCxnSpPr>
            <a:stCxn id="75" idx="0"/>
          </p:cNvCxnSpPr>
          <p:nvPr/>
        </p:nvCxnSpPr>
        <p:spPr>
          <a:xfrm>
            <a:off x="142212" y="702650"/>
            <a:ext cx="8687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150" y="3148875"/>
            <a:ext cx="3849138" cy="10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6510" y="3148874"/>
            <a:ext cx="3853851" cy="10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3212075" y="4919575"/>
            <a:ext cx="59322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</a:t>
            </a:r>
            <a:r>
              <a:rPr lang="en" sz="800"/>
              <a:t>https://www.ncaa.com/news/basketball-men/bracket-beat/2017-03-14/march-madness-longest-perfect-bracket-streak-we-know</a:t>
            </a:r>
            <a:endParaRPr sz="800"/>
          </a:p>
        </p:txBody>
      </p:sp>
      <p:cxnSp>
        <p:nvCxnSpPr>
          <p:cNvPr id="80" name="Shape 80"/>
          <p:cNvCxnSpPr/>
          <p:nvPr/>
        </p:nvCxnSpPr>
        <p:spPr>
          <a:xfrm>
            <a:off x="306300" y="2975725"/>
            <a:ext cx="85314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19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Data Understanding and </a:t>
            </a:r>
            <a:r>
              <a:rPr lang="en">
                <a:solidFill>
                  <a:srgbClr val="0B5394"/>
                </a:solidFill>
              </a:rPr>
              <a:t>Preparation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9758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●"/>
            </a:pPr>
            <a:r>
              <a:rPr lang="en" sz="1600">
                <a:solidFill>
                  <a:srgbClr val="0B5394"/>
                </a:solidFill>
              </a:rPr>
              <a:t>Data used from Kaggle competition includes:</a:t>
            </a:r>
            <a:endParaRPr sz="1600">
              <a:solidFill>
                <a:srgbClr val="0B5394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City locations, 1998-2017 tournament results, 1998-2018 regular season results, 1998-2018 tournament seeds</a:t>
            </a:r>
            <a:endParaRPr sz="12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Additional data used:</a:t>
            </a:r>
            <a:endParaRPr sz="1600"/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Brought in our own league </a:t>
            </a:r>
            <a:r>
              <a:rPr lang="en" sz="1200"/>
              <a:t>information</a:t>
            </a:r>
            <a:r>
              <a:rPr lang="en" sz="1200"/>
              <a:t> from NCAA</a:t>
            </a:r>
            <a:endParaRPr sz="1200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Focus on</a:t>
            </a:r>
            <a:r>
              <a:rPr lang="en" sz="1600"/>
              <a:t> detailed results from regular season/tourney - each unit is a matchup</a:t>
            </a:r>
            <a:endParaRPr sz="16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Contain game-level statistics from game played; merge with team-level info (seeds, league </a:t>
            </a:r>
            <a:r>
              <a:rPr lang="en" sz="1200"/>
              <a:t>competitiveness</a:t>
            </a:r>
            <a:r>
              <a:rPr lang="en" sz="1200"/>
              <a:t>)</a:t>
            </a:r>
            <a:endParaRPr sz="1200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prediction:</a:t>
            </a:r>
            <a:endParaRPr sz="16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Most of the fields will be generated using feature engineering based on input above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Can’t use game-level stats because games haven’t been played, so use historical data and other metrics to represent relative strength of team to predict outcome</a:t>
            </a:r>
            <a:endParaRPr sz="1200"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10063"/>
            <a:ext cx="91440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4700" y="152400"/>
            <a:ext cx="6900" cy="1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0" y="235850"/>
            <a:ext cx="284425" cy="4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Shape 90"/>
          <p:cNvCxnSpPr>
            <a:stCxn id="89" idx="0"/>
          </p:cNvCxnSpPr>
          <p:nvPr/>
        </p:nvCxnSpPr>
        <p:spPr>
          <a:xfrm>
            <a:off x="142212" y="702650"/>
            <a:ext cx="8687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8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Feature Engineering and Selection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993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C4587"/>
                </a:solidFill>
              </a:rPr>
              <a:t>Win Probability</a:t>
            </a:r>
            <a:endParaRPr sz="1600">
              <a:solidFill>
                <a:srgbClr val="1C4587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Engineered feature from regular season 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Reflects a team’s annual performance relative to its league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100">
                <a:solidFill>
                  <a:schemeClr val="dk1"/>
                </a:solidFill>
              </a:rPr>
              <a:t>Field goals attempted / made</a:t>
            </a:r>
            <a:endParaRPr sz="1100">
              <a:solidFill>
                <a:schemeClr val="dk1"/>
              </a:solidFill>
            </a:endParaRP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100">
                <a:solidFill>
                  <a:schemeClr val="dk1"/>
                </a:solidFill>
              </a:rPr>
              <a:t>Free throws attempted / made</a:t>
            </a:r>
            <a:endParaRPr sz="1100">
              <a:solidFill>
                <a:schemeClr val="dk1"/>
              </a:solidFill>
            </a:endParaRP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100">
                <a:solidFill>
                  <a:schemeClr val="dk1"/>
                </a:solidFill>
              </a:rPr>
              <a:t>Blocks</a:t>
            </a:r>
            <a:endParaRPr sz="1100">
              <a:solidFill>
                <a:schemeClr val="dk1"/>
              </a:solidFill>
            </a:endParaRP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100">
                <a:solidFill>
                  <a:schemeClr val="dk1"/>
                </a:solidFill>
              </a:rPr>
              <a:t>Rebounds</a:t>
            </a:r>
            <a:endParaRPr sz="1100">
              <a:solidFill>
                <a:schemeClr val="dk1"/>
              </a:solidFill>
            </a:endParaRP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100">
                <a:solidFill>
                  <a:schemeClr val="dk1"/>
                </a:solidFill>
              </a:rPr>
              <a:t>Assists</a:t>
            </a:r>
            <a:endParaRPr sz="1100">
              <a:solidFill>
                <a:schemeClr val="dk1"/>
              </a:solidFill>
            </a:endParaRP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100">
                <a:solidFill>
                  <a:schemeClr val="dk1"/>
                </a:solidFill>
              </a:rPr>
              <a:t>Steals</a:t>
            </a:r>
            <a:endParaRPr sz="1100">
              <a:solidFill>
                <a:schemeClr val="dk1"/>
              </a:solidFill>
            </a:endParaRP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100">
                <a:solidFill>
                  <a:schemeClr val="dk1"/>
                </a:solidFill>
              </a:rPr>
              <a:t>2 point goals</a:t>
            </a:r>
            <a:endParaRPr sz="1100">
              <a:solidFill>
                <a:schemeClr val="dk1"/>
              </a:solidFill>
            </a:endParaRP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100">
                <a:solidFill>
                  <a:schemeClr val="dk1"/>
                </a:solidFill>
              </a:rPr>
              <a:t>3 point goals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Point Opportunities Developed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Opportunity Conversion Rate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10063"/>
            <a:ext cx="91440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4700" y="152400"/>
            <a:ext cx="6900" cy="1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0" y="235850"/>
            <a:ext cx="284425" cy="4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Shape 100"/>
          <p:cNvCxnSpPr>
            <a:stCxn id="99" idx="0"/>
          </p:cNvCxnSpPr>
          <p:nvPr/>
        </p:nvCxnSpPr>
        <p:spPr>
          <a:xfrm>
            <a:off x="142212" y="702650"/>
            <a:ext cx="8687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Shape 101"/>
          <p:cNvSpPr txBox="1"/>
          <p:nvPr>
            <p:ph idx="2" type="body"/>
          </p:nvPr>
        </p:nvSpPr>
        <p:spPr>
          <a:xfrm>
            <a:off x="4829400" y="993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Char char="●"/>
            </a:pPr>
            <a:r>
              <a:rPr lang="en" sz="1600">
                <a:solidFill>
                  <a:srgbClr val="1C4587"/>
                </a:solidFill>
              </a:rPr>
              <a:t>League Bin Difference</a:t>
            </a:r>
            <a:endParaRPr sz="1600">
              <a:solidFill>
                <a:srgbClr val="1C4587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Difference in strength of leagues that each team belongs to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Reflects the competitiveness of the opponents in games that generated win prob  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Char char="●"/>
            </a:pPr>
            <a:r>
              <a:rPr lang="en" sz="1600">
                <a:solidFill>
                  <a:srgbClr val="1C4587"/>
                </a:solidFill>
              </a:rPr>
              <a:t>Seed Difference Percentage</a:t>
            </a:r>
            <a:endParaRPr sz="1600">
              <a:solidFill>
                <a:srgbClr val="1C4587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Difference in seed between teams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Relative to the values of each seed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1 vs. 2 = (2-1) / (1+2) = 1/3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15 vs. 16 = (16-15) / (15+16) = 1/31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19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Modeling - Two-Stage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975825"/>
            <a:ext cx="427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lang="en"/>
              <a:t>Generate ‘win probabilities’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regular season statistics for each team in each season to predict game outcomes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Naive Bayes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predicted probabilities as ‘win probability’ features 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10063"/>
            <a:ext cx="91440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4700" y="152400"/>
            <a:ext cx="6900" cy="1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0" y="235850"/>
            <a:ext cx="284425" cy="4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>
            <a:stCxn id="110" idx="0"/>
          </p:cNvCxnSpPr>
          <p:nvPr/>
        </p:nvCxnSpPr>
        <p:spPr>
          <a:xfrm>
            <a:off x="142212" y="702650"/>
            <a:ext cx="8687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idx="1" type="body"/>
          </p:nvPr>
        </p:nvSpPr>
        <p:spPr>
          <a:xfrm>
            <a:off x="4589050" y="975825"/>
            <a:ext cx="42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"/>
              <a:buChar char="●"/>
            </a:pPr>
            <a:r>
              <a:rPr lang="en"/>
              <a:t>Predict Tournament Outcomes using </a:t>
            </a:r>
            <a:r>
              <a:rPr lang="en"/>
              <a:t>Logistic</a:t>
            </a:r>
            <a:r>
              <a:rPr lang="en"/>
              <a:t> Regression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 probability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League bin difference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Seed difference percentage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00" y="152400"/>
            <a:ext cx="6900" cy="1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1259"/>
            <a:ext cx="8839201" cy="4869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19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Evaluation 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671025"/>
            <a:ext cx="4338300" cy="24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B5394"/>
                </a:solidFill>
              </a:rPr>
              <a:t>Evaluation with Cross validation:</a:t>
            </a:r>
            <a:endParaRPr b="1" sz="1400">
              <a:solidFill>
                <a:srgbClr val="0B5394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Optimal model v.s. Baseline model</a:t>
            </a:r>
            <a:endParaRPr sz="12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10063"/>
            <a:ext cx="91440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4700" y="152400"/>
            <a:ext cx="6900" cy="1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0" y="235850"/>
            <a:ext cx="284425" cy="4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Shape 128"/>
          <p:cNvCxnSpPr>
            <a:stCxn id="127" idx="0"/>
          </p:cNvCxnSpPr>
          <p:nvPr/>
        </p:nvCxnSpPr>
        <p:spPr>
          <a:xfrm>
            <a:off x="142212" y="702650"/>
            <a:ext cx="8687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Shape 129"/>
          <p:cNvSpPr txBox="1"/>
          <p:nvPr>
            <p:ph idx="1" type="body"/>
          </p:nvPr>
        </p:nvSpPr>
        <p:spPr>
          <a:xfrm>
            <a:off x="4802400" y="1047223"/>
            <a:ext cx="38202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 sz="1200"/>
              <a:t>ROC Curve</a:t>
            </a:r>
            <a:endParaRPr sz="1200"/>
          </a:p>
        </p:txBody>
      </p:sp>
      <p:pic>
        <p:nvPicPr>
          <p:cNvPr id="130" name="Shape 1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400" y="1874825"/>
            <a:ext cx="3540149" cy="169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5900" y="1689825"/>
            <a:ext cx="3540150" cy="2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Shape 132"/>
          <p:cNvCxnSpPr/>
          <p:nvPr/>
        </p:nvCxnSpPr>
        <p:spPr>
          <a:xfrm>
            <a:off x="4547850" y="821850"/>
            <a:ext cx="0" cy="35925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19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</a:rPr>
              <a:t>Deployment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10063"/>
            <a:ext cx="91440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4700" y="152400"/>
            <a:ext cx="6900" cy="1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0" y="235850"/>
            <a:ext cx="284425" cy="4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Shape 141"/>
          <p:cNvCxnSpPr>
            <a:stCxn id="140" idx="0"/>
          </p:cNvCxnSpPr>
          <p:nvPr/>
        </p:nvCxnSpPr>
        <p:spPr>
          <a:xfrm>
            <a:off x="142212" y="702650"/>
            <a:ext cx="8687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Shape 142"/>
          <p:cNvSpPr txBox="1"/>
          <p:nvPr/>
        </p:nvSpPr>
        <p:spPr>
          <a:xfrm>
            <a:off x="5206475" y="4919575"/>
            <a:ext cx="39378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https://www.kaggle.com/c/womens-machine-learning-competition-2018/leaderboard</a:t>
            </a:r>
            <a:endParaRPr sz="800"/>
          </a:p>
        </p:txBody>
      </p:sp>
      <p:sp>
        <p:nvSpPr>
          <p:cNvPr id="143" name="Shape 143"/>
          <p:cNvSpPr txBox="1"/>
          <p:nvPr/>
        </p:nvSpPr>
        <p:spPr>
          <a:xfrm>
            <a:off x="206263" y="2948475"/>
            <a:ext cx="81303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ts val="1100"/>
              <a:buChar char="●"/>
            </a:pPr>
            <a:r>
              <a:rPr b="1" lang="en" sz="1100">
                <a:solidFill>
                  <a:srgbClr val="0B5394"/>
                </a:solidFill>
                <a:highlight>
                  <a:schemeClr val="lt1"/>
                </a:highlight>
              </a:rPr>
              <a:t>Prediction:</a:t>
            </a:r>
            <a:endParaRPr b="1" sz="1100">
              <a:solidFill>
                <a:srgbClr val="0B5394"/>
              </a:solidFill>
              <a:highlight>
                <a:schemeClr val="lt1"/>
              </a:highlight>
            </a:endParaRPr>
          </a:p>
          <a:p>
            <a:pPr indent="-2984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  <a:highlight>
                  <a:schemeClr val="lt1"/>
                </a:highlight>
              </a:rPr>
              <a:t>Win likelihood of every potential matchup in the 2018 NCAA Division I Women’s Basketball Tournament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2984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  <a:highlight>
                  <a:schemeClr val="lt1"/>
                </a:highlight>
              </a:rPr>
              <a:t>Competitively against other teams in the Kaggle competition with 0.43159 Log Loss score on test data ( #16) 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2984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ts val="1100"/>
              <a:buChar char="●"/>
            </a:pPr>
            <a:r>
              <a:rPr b="1" lang="en" sz="1100">
                <a:solidFill>
                  <a:srgbClr val="0B5394"/>
                </a:solidFill>
                <a:highlight>
                  <a:schemeClr val="lt1"/>
                </a:highlight>
              </a:rPr>
              <a:t>Extension and Support: </a:t>
            </a:r>
            <a:endParaRPr b="1" sz="1100">
              <a:solidFill>
                <a:srgbClr val="0B5394"/>
              </a:solidFill>
              <a:highlight>
                <a:schemeClr val="lt1"/>
              </a:highlight>
            </a:endParaRPr>
          </a:p>
          <a:p>
            <a:pPr indent="-298450" lvl="1" marL="9144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  <a:highlight>
                  <a:schemeClr val="lt1"/>
                </a:highlight>
              </a:rPr>
              <a:t>Encouraged by our performance and plan to test this model in future years as well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922400"/>
            <a:ext cx="7583451" cy="1873675"/>
          </a:xfrm>
          <a:prstGeom prst="rect">
            <a:avLst/>
          </a:prstGeom>
          <a:noFill/>
          <a:ln cap="flat" cmpd="sng" w="9525">
            <a:solidFill>
              <a:srgbClr val="6FA8DC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