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80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2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O%20DANIEL\Download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O%20DANIEL\Downloads\Video\Coursera%20IBM%20Data%20Analyst\IBM%20Capstone%20project\Exercises\2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Sheet1!$B$2:$B$13</c:f>
              <c:strCache>
                <c:ptCount val="12"/>
                <c:pt idx="0">
                  <c:v>Scala</c:v>
                </c:pt>
                <c:pt idx="1">
                  <c:v>MySQL Server</c:v>
                </c:pt>
                <c:pt idx="2">
                  <c:v>PostgreSQL</c:v>
                </c:pt>
                <c:pt idx="3">
                  <c:v>SQL Server</c:v>
                </c:pt>
                <c:pt idx="4">
                  <c:v>MongoDB</c:v>
                </c:pt>
                <c:pt idx="5">
                  <c:v>C#</c:v>
                </c:pt>
                <c:pt idx="6">
                  <c:v>C++</c:v>
                </c:pt>
                <c:pt idx="7">
                  <c:v>JavaScript</c:v>
                </c:pt>
                <c:pt idx="8">
                  <c:v>Python</c:v>
                </c:pt>
                <c:pt idx="9">
                  <c:v>Oracle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7</c:v>
                </c:pt>
                <c:pt idx="8">
                  <c:v>17</c:v>
                </c:pt>
                <c:pt idx="9">
                  <c:v>19</c:v>
                </c:pt>
                <c:pt idx="10">
                  <c:v>38</c:v>
                </c:pt>
                <c:pt idx="11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DE-467D-B687-BB6F02549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945488960"/>
        <c:axId val="945494368"/>
      </c:barChart>
      <c:catAx>
        <c:axId val="94548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494368"/>
        <c:crosses val="autoZero"/>
        <c:auto val="1"/>
        <c:lblAlgn val="ctr"/>
        <c:lblOffset val="100"/>
        <c:noMultiLvlLbl val="0"/>
      </c:catAx>
      <c:valAx>
        <c:axId val="945494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4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'2popular-languages'!$B$2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'2popular-languages'!$A$3:$A$12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'2popular-languages'!$B$3:$B$12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A5-4237-979E-E719A0A7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3410864"/>
        <c:axId val="913412112"/>
        <c:axId val="0"/>
      </c:bar3DChart>
      <c:catAx>
        <c:axId val="91341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412112"/>
        <c:crosses val="autoZero"/>
        <c:auto val="1"/>
        <c:lblAlgn val="ctr"/>
        <c:lblOffset val="100"/>
        <c:noMultiLvlLbl val="0"/>
      </c:catAx>
      <c:valAx>
        <c:axId val="91341211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crossAx val="91341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Employ More people with vast experience in JavaScript</a:t>
          </a: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Employ less people with experience in SQL &amp; Bash/Shell/</a:t>
          </a:r>
          <a:r>
            <a:rPr lang="en-US" dirty="0" err="1">
              <a:solidFill>
                <a:schemeClr val="tx1"/>
              </a:solidFill>
            </a:rPr>
            <a:t>Powershell</a:t>
          </a:r>
          <a:endParaRPr lang="en-US" dirty="0">
            <a:solidFill>
              <a:schemeClr val="tx1"/>
            </a:solidFill>
          </a:endParaRP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Employ More people with vast experience in Python</a:t>
          </a: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JavaScript </a:t>
          </a:r>
          <a:r>
            <a:rPr lang="fr-FR" sz="2400" dirty="0" err="1">
              <a:solidFill>
                <a:schemeClr val="tx1"/>
              </a:solidFill>
            </a:rPr>
            <a:t>remains</a:t>
          </a:r>
          <a:r>
            <a:rPr lang="fr-FR" sz="2400" dirty="0">
              <a:solidFill>
                <a:schemeClr val="tx1"/>
              </a:solidFill>
            </a:rPr>
            <a:t> the </a:t>
          </a:r>
          <a:r>
            <a:rPr lang="fr-FR" sz="2400" dirty="0" err="1">
              <a:solidFill>
                <a:schemeClr val="tx1"/>
              </a:solidFill>
            </a:rPr>
            <a:t>topmost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language</a:t>
          </a:r>
          <a:r>
            <a:rPr lang="fr-FR" sz="2400" dirty="0">
              <a:solidFill>
                <a:schemeClr val="tx1"/>
              </a:solidFill>
            </a:rPr>
            <a:t> for the </a:t>
          </a:r>
          <a:r>
            <a:rPr lang="fr-FR" sz="2400" dirty="0" err="1">
              <a:solidFill>
                <a:schemeClr val="tx1"/>
              </a:solidFill>
            </a:rPr>
            <a:t>present</a:t>
          </a:r>
          <a:r>
            <a:rPr lang="fr-FR" sz="2400" dirty="0">
              <a:solidFill>
                <a:schemeClr val="tx1"/>
              </a:solidFill>
            </a:rPr>
            <a:t> and future</a:t>
          </a:r>
          <a:endParaRPr lang="en-US" sz="2400" dirty="0">
            <a:solidFill>
              <a:schemeClr val="tx1"/>
            </a:solidFill>
          </a:endParaRP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The </a:t>
          </a:r>
          <a:r>
            <a:rPr lang="fr-FR" sz="2400" dirty="0" err="1">
              <a:solidFill>
                <a:schemeClr val="tx1"/>
              </a:solidFill>
            </a:rPr>
            <a:t>demand</a:t>
          </a:r>
          <a:r>
            <a:rPr lang="fr-FR" sz="2400" dirty="0">
              <a:solidFill>
                <a:schemeClr val="tx1"/>
              </a:solidFill>
            </a:rPr>
            <a:t> for SQL and </a:t>
          </a:r>
          <a:r>
            <a:rPr lang="en-US" sz="2400" dirty="0">
              <a:solidFill>
                <a:schemeClr val="tx1"/>
              </a:solidFill>
            </a:rPr>
            <a:t>Bash/Shell/PowerShell seems to experience rapid decrease</a:t>
          </a: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The </a:t>
          </a:r>
          <a:r>
            <a:rPr lang="fr-FR" sz="2400" dirty="0" err="1">
              <a:solidFill>
                <a:schemeClr val="tx1"/>
              </a:solidFill>
            </a:rPr>
            <a:t>demand</a:t>
          </a:r>
          <a:r>
            <a:rPr lang="fr-FR" sz="2400" dirty="0">
              <a:solidFill>
                <a:schemeClr val="tx1"/>
              </a:solidFill>
            </a:rPr>
            <a:t> for python </a:t>
          </a:r>
          <a:r>
            <a:rPr lang="fr-FR" sz="2400" dirty="0" err="1">
              <a:solidFill>
                <a:schemeClr val="tx1"/>
              </a:solidFill>
            </a:rPr>
            <a:t>seems</a:t>
          </a:r>
          <a:r>
            <a:rPr lang="fr-FR" sz="2400" dirty="0">
              <a:solidFill>
                <a:schemeClr val="tx1"/>
              </a:solidFill>
            </a:rPr>
            <a:t> to </a:t>
          </a:r>
          <a:r>
            <a:rPr lang="fr-FR" sz="2400" dirty="0" err="1">
              <a:solidFill>
                <a:schemeClr val="tx1"/>
              </a:solidFill>
            </a:rPr>
            <a:t>experience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rapid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increase</a:t>
          </a:r>
          <a:r>
            <a:rPr lang="fr-FR" sz="2400" dirty="0">
              <a:solidFill>
                <a:schemeClr val="tx1"/>
              </a:solidFill>
            </a:rPr>
            <a:t> in the future</a:t>
          </a:r>
          <a:endParaRPr lang="en-US" sz="2400" dirty="0">
            <a:solidFill>
              <a:schemeClr val="tx1"/>
            </a:solidFill>
          </a:endParaRP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 custLinFactNeighborY="-3124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 custScaleY="118230" custLinFactNeighborX="0" custLinFactNeighborY="-1562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PostgreSQL </a:t>
          </a:r>
          <a:r>
            <a:rPr lang="fr-FR" sz="2400" dirty="0" err="1">
              <a:solidFill>
                <a:schemeClr val="tx1"/>
              </a:solidFill>
            </a:rPr>
            <a:t>is</a:t>
          </a:r>
          <a:r>
            <a:rPr lang="fr-FR" sz="2400" dirty="0">
              <a:solidFill>
                <a:schemeClr val="tx1"/>
              </a:solidFill>
            </a:rPr>
            <a:t> one of the top </a:t>
          </a:r>
          <a:r>
            <a:rPr lang="fr-FR" sz="2400" dirty="0" err="1">
              <a:solidFill>
                <a:schemeClr val="tx1"/>
              </a:solidFill>
            </a:rPr>
            <a:t>database</a:t>
          </a:r>
          <a:r>
            <a:rPr lang="fr-FR" sz="2400" dirty="0">
              <a:solidFill>
                <a:schemeClr val="tx1"/>
              </a:solidFill>
            </a:rPr>
            <a:t> for the </a:t>
          </a:r>
          <a:r>
            <a:rPr lang="fr-FR" sz="2400" dirty="0" err="1">
              <a:solidFill>
                <a:schemeClr val="tx1"/>
              </a:solidFill>
            </a:rPr>
            <a:t>present</a:t>
          </a:r>
          <a:r>
            <a:rPr lang="fr-FR" sz="2400" dirty="0">
              <a:solidFill>
                <a:schemeClr val="tx1"/>
              </a:solidFill>
            </a:rPr>
            <a:t> and future.</a:t>
          </a:r>
          <a:endParaRPr lang="en-US" sz="2400" dirty="0">
            <a:solidFill>
              <a:schemeClr val="tx1"/>
            </a:solidFill>
          </a:endParaRP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 err="1">
              <a:solidFill>
                <a:schemeClr val="tx1"/>
              </a:solidFill>
            </a:rPr>
            <a:t>Interest</a:t>
          </a:r>
          <a:r>
            <a:rPr lang="fr-FR" sz="2400" dirty="0">
              <a:solidFill>
                <a:schemeClr val="tx1"/>
              </a:solidFill>
            </a:rPr>
            <a:t> in MongoDB </a:t>
          </a:r>
          <a:r>
            <a:rPr lang="fr-FR" sz="2400" dirty="0" err="1">
              <a:solidFill>
                <a:schemeClr val="tx1"/>
              </a:solidFill>
            </a:rPr>
            <a:t>database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seems</a:t>
          </a:r>
          <a:r>
            <a:rPr lang="fr-FR" sz="2400" dirty="0">
              <a:solidFill>
                <a:schemeClr val="tx1"/>
              </a:solidFill>
            </a:rPr>
            <a:t> t</a:t>
          </a:r>
          <a:r>
            <a:rPr lang="en-US" sz="2400" dirty="0">
              <a:solidFill>
                <a:schemeClr val="tx1"/>
              </a:solidFill>
            </a:rPr>
            <a:t>o increase for next year compared with current year.</a:t>
          </a: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The </a:t>
          </a:r>
          <a:r>
            <a:rPr lang="fr-FR" sz="2400" dirty="0" err="1">
              <a:solidFill>
                <a:schemeClr val="tx1"/>
              </a:solidFill>
            </a:rPr>
            <a:t>demand</a:t>
          </a:r>
          <a:r>
            <a:rPr lang="fr-FR" sz="2400" dirty="0">
              <a:solidFill>
                <a:schemeClr val="tx1"/>
              </a:solidFill>
            </a:rPr>
            <a:t> for MySQL and SQLite </a:t>
          </a:r>
          <a:r>
            <a:rPr lang="fr-FR" sz="2400" dirty="0" err="1">
              <a:solidFill>
                <a:schemeClr val="tx1"/>
              </a:solidFill>
            </a:rPr>
            <a:t>seems</a:t>
          </a:r>
          <a:r>
            <a:rPr lang="fr-FR" sz="2400" dirty="0">
              <a:solidFill>
                <a:schemeClr val="tx1"/>
              </a:solidFill>
            </a:rPr>
            <a:t> to </a:t>
          </a:r>
          <a:r>
            <a:rPr lang="fr-FR" sz="2400" dirty="0" err="1">
              <a:solidFill>
                <a:schemeClr val="tx1"/>
              </a:solidFill>
            </a:rPr>
            <a:t>experience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rapid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decrease</a:t>
          </a:r>
          <a:r>
            <a:rPr lang="fr-FR" sz="2400" dirty="0">
              <a:solidFill>
                <a:schemeClr val="tx1"/>
              </a:solidFill>
            </a:rPr>
            <a:t> for </a:t>
          </a:r>
          <a:r>
            <a:rPr lang="fr-FR" sz="2400" dirty="0" err="1">
              <a:solidFill>
                <a:schemeClr val="tx1"/>
              </a:solidFill>
            </a:rPr>
            <a:t>next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year</a:t>
          </a:r>
          <a:r>
            <a:rPr lang="fr-FR" sz="2400" dirty="0">
              <a:solidFill>
                <a:schemeClr val="tx1"/>
              </a:solidFill>
            </a:rPr>
            <a:t>.</a:t>
          </a:r>
          <a:endParaRPr lang="en-US" sz="2400" dirty="0">
            <a:solidFill>
              <a:schemeClr val="tx1"/>
            </a:solidFill>
          </a:endParaRP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 custScaleY="105470" custLinFactNeighborY="-7811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 custScaleY="112239" custLinFactNeighborY="-7811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Employ More people with vast experience in PostgreSQL.</a:t>
          </a: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Employ less people with experience in MySQL &amp; SQLite.</a:t>
          </a: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Employ More people with vast experience in MongoDB.</a:t>
          </a: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 custLinFactNeighborY="-4688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 err="1">
              <a:solidFill>
                <a:schemeClr val="tx1"/>
              </a:solidFill>
            </a:rPr>
            <a:t>Programming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language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usch</a:t>
          </a:r>
          <a:r>
            <a:rPr lang="fr-FR" sz="2400" dirty="0">
              <a:solidFill>
                <a:schemeClr val="tx1"/>
              </a:solidFill>
            </a:rPr>
            <a:t> as JavaScript, Python and HTML </a:t>
          </a:r>
          <a:r>
            <a:rPr lang="fr-FR" sz="2400" dirty="0" err="1">
              <a:solidFill>
                <a:schemeClr val="tx1"/>
              </a:solidFill>
            </a:rPr>
            <a:t>increase</a:t>
          </a:r>
          <a:r>
            <a:rPr lang="fr-FR" sz="2400" dirty="0">
              <a:solidFill>
                <a:schemeClr val="tx1"/>
              </a:solidFill>
            </a:rPr>
            <a:t> in </a:t>
          </a:r>
          <a:r>
            <a:rPr lang="fr-FR" sz="2400" dirty="0" err="1">
              <a:solidFill>
                <a:schemeClr val="tx1"/>
              </a:solidFill>
            </a:rPr>
            <a:t>demand</a:t>
          </a:r>
          <a:r>
            <a:rPr lang="fr-FR" sz="2400" dirty="0">
              <a:solidFill>
                <a:schemeClr val="tx1"/>
              </a:solidFill>
            </a:rPr>
            <a:t>.</a:t>
          </a:r>
          <a:endParaRPr lang="en-US" sz="2400" dirty="0">
            <a:solidFill>
              <a:schemeClr val="tx1"/>
            </a:solidFill>
          </a:endParaRP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2400" dirty="0">
              <a:solidFill>
                <a:schemeClr val="tx1"/>
              </a:solidFill>
            </a:rPr>
            <a:t>There </a:t>
          </a:r>
          <a:r>
            <a:rPr lang="fr-FR" sz="2400" dirty="0" err="1">
              <a:solidFill>
                <a:schemeClr val="tx1"/>
              </a:solidFill>
            </a:rPr>
            <a:t>is</a:t>
          </a:r>
          <a:r>
            <a:rPr lang="fr-FR" sz="2400" dirty="0">
              <a:solidFill>
                <a:schemeClr val="tx1"/>
              </a:solidFill>
            </a:rPr>
            <a:t> more </a:t>
          </a:r>
          <a:r>
            <a:rPr lang="fr-FR" sz="2400" dirty="0" err="1">
              <a:solidFill>
                <a:schemeClr val="tx1"/>
              </a:solidFill>
            </a:rPr>
            <a:t>interest</a:t>
          </a:r>
          <a:r>
            <a:rPr lang="fr-FR" sz="2400" dirty="0">
              <a:solidFill>
                <a:schemeClr val="tx1"/>
              </a:solidFill>
            </a:rPr>
            <a:t> in MongoDB and PostgreSQL </a:t>
          </a:r>
          <a:r>
            <a:rPr lang="fr-FR" sz="2400" dirty="0" err="1">
              <a:solidFill>
                <a:schemeClr val="tx1"/>
              </a:solidFill>
            </a:rPr>
            <a:t>databases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compared</a:t>
          </a:r>
          <a:r>
            <a:rPr lang="fr-FR" sz="2400" dirty="0">
              <a:solidFill>
                <a:schemeClr val="tx1"/>
              </a:solidFill>
            </a:rPr>
            <a:t> to </a:t>
          </a:r>
          <a:r>
            <a:rPr lang="fr-FR" sz="2400" dirty="0" err="1">
              <a:solidFill>
                <a:schemeClr val="tx1"/>
              </a:solidFill>
            </a:rPr>
            <a:t>others</a:t>
          </a:r>
          <a:r>
            <a:rPr lang="fr-FR" sz="2400" dirty="0">
              <a:solidFill>
                <a:schemeClr val="tx1"/>
              </a:solidFill>
            </a:rPr>
            <a:t>.</a:t>
          </a:r>
          <a:endParaRPr lang="en-US" sz="2400" dirty="0">
            <a:solidFill>
              <a:schemeClr val="tx1"/>
            </a:solidFill>
          </a:endParaRP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 custT="1"/>
      <dgm:spPr>
        <a:solidFill>
          <a:schemeClr val="accent4"/>
        </a:solidFill>
      </dgm:spPr>
      <dgm:t>
        <a:bodyPr/>
        <a:lstStyle/>
        <a:p>
          <a:r>
            <a:rPr lang="fr-FR" sz="2400" dirty="0" err="1">
              <a:solidFill>
                <a:schemeClr val="tx1"/>
              </a:solidFill>
            </a:rPr>
            <a:t>WebFrames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such</a:t>
          </a:r>
          <a:r>
            <a:rPr lang="fr-FR" sz="2400" dirty="0">
              <a:solidFill>
                <a:schemeClr val="tx1"/>
              </a:solidFill>
            </a:rPr>
            <a:t> as react.js and Angular.js have high </a:t>
          </a:r>
          <a:r>
            <a:rPr lang="fr-FR" sz="2400" dirty="0" err="1">
              <a:solidFill>
                <a:schemeClr val="tx1"/>
              </a:solidFill>
            </a:rPr>
            <a:t>interest</a:t>
          </a:r>
          <a:r>
            <a:rPr lang="fr-FR" sz="2400" dirty="0">
              <a:solidFill>
                <a:schemeClr val="tx1"/>
              </a:solidFill>
            </a:rPr>
            <a:t> </a:t>
          </a:r>
          <a:r>
            <a:rPr lang="fr-FR" sz="2400" dirty="0" err="1">
              <a:solidFill>
                <a:schemeClr val="tx1"/>
              </a:solidFill>
            </a:rPr>
            <a:t>curently</a:t>
          </a:r>
          <a:r>
            <a:rPr lang="fr-FR" sz="2400" dirty="0">
              <a:solidFill>
                <a:schemeClr val="tx1"/>
              </a:solidFill>
            </a:rPr>
            <a:t> and in the Future</a:t>
          </a:r>
          <a:endParaRPr lang="en-US" sz="2400" dirty="0">
            <a:solidFill>
              <a:schemeClr val="tx1"/>
            </a:solidFill>
          </a:endParaRP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 custScaleX="113963" custScaleY="90885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 custScaleY="105470" custLinFactNeighborY="-3124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 custScaleY="122030" custLinFactNeighborX="0" custLinFactNeighborY="-1562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47B85A-EBDB-4C7F-9284-FEA526A96D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55BC1-42CB-41F6-A9B0-5B214B130DD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Employ More people skillful in Python, JavaScript and HTML/CSS </a:t>
          </a:r>
        </a:p>
      </dgm:t>
    </dgm:pt>
    <dgm:pt modelId="{3ED6D328-5997-4693-92F0-0A65B0ED4DB4}" type="parTrans" cxnId="{648216BB-F2AB-4FB1-834E-B46C961277C8}">
      <dgm:prSet/>
      <dgm:spPr/>
      <dgm:t>
        <a:bodyPr/>
        <a:lstStyle/>
        <a:p>
          <a:endParaRPr lang="en-US"/>
        </a:p>
      </dgm:t>
    </dgm:pt>
    <dgm:pt modelId="{B64F6ABB-2023-4257-884C-602F193BFE1E}" type="sibTrans" cxnId="{648216BB-F2AB-4FB1-834E-B46C961277C8}">
      <dgm:prSet/>
      <dgm:spPr/>
      <dgm:t>
        <a:bodyPr/>
        <a:lstStyle/>
        <a:p>
          <a:endParaRPr lang="en-US"/>
        </a:p>
      </dgm:t>
    </dgm:pt>
    <dgm:pt modelId="{860382F2-16D4-4E2C-8550-1C73AD61BE0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Employ More skilled people in Linus, AWS, Mongo and PostgreSQL.</a:t>
          </a:r>
        </a:p>
      </dgm:t>
    </dgm:pt>
    <dgm:pt modelId="{0621BE6E-1BE6-4F09-A699-703B1A5A498B}" type="parTrans" cxnId="{8B0C909F-1BEE-4868-8234-9072EFC0758A}">
      <dgm:prSet/>
      <dgm:spPr/>
      <dgm:t>
        <a:bodyPr/>
        <a:lstStyle/>
        <a:p>
          <a:endParaRPr lang="en-US"/>
        </a:p>
      </dgm:t>
    </dgm:pt>
    <dgm:pt modelId="{6D10CB65-B230-4697-AF73-2CE481D604F5}" type="sibTrans" cxnId="{8B0C909F-1BEE-4868-8234-9072EFC0758A}">
      <dgm:prSet/>
      <dgm:spPr/>
      <dgm:t>
        <a:bodyPr/>
        <a:lstStyle/>
        <a:p>
          <a:endParaRPr lang="en-US"/>
        </a:p>
      </dgm:t>
    </dgm:pt>
    <dgm:pt modelId="{E0B6F21B-80F0-435E-8376-4249B3263667}">
      <dgm:prSet custT="1"/>
      <dgm:spPr>
        <a:solidFill>
          <a:schemeClr val="accent4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Employ More skilled </a:t>
          </a:r>
          <a:r>
            <a:rPr lang="en-US" sz="2400" dirty="0" err="1">
              <a:solidFill>
                <a:schemeClr val="tx1"/>
              </a:solidFill>
            </a:rPr>
            <a:t>peope</a:t>
          </a:r>
          <a:r>
            <a:rPr lang="en-US" sz="2400" dirty="0">
              <a:solidFill>
                <a:schemeClr val="tx1"/>
              </a:solidFill>
            </a:rPr>
            <a:t> in react.js and Angular.js </a:t>
          </a:r>
          <a:r>
            <a:rPr lang="en-US" sz="2400" dirty="0" err="1">
              <a:solidFill>
                <a:schemeClr val="tx1"/>
              </a:solidFill>
            </a:rPr>
            <a:t>webframes</a:t>
          </a:r>
          <a:endParaRPr lang="en-US" sz="2400" dirty="0">
            <a:solidFill>
              <a:schemeClr val="tx1"/>
            </a:solidFill>
          </a:endParaRPr>
        </a:p>
      </dgm:t>
    </dgm:pt>
    <dgm:pt modelId="{1368CD60-1610-4611-A4C8-03221089EBC1}" type="parTrans" cxnId="{CBE75AAA-E07E-4CA1-81E9-CE39D186206B}">
      <dgm:prSet/>
      <dgm:spPr/>
      <dgm:t>
        <a:bodyPr/>
        <a:lstStyle/>
        <a:p>
          <a:endParaRPr lang="en-US"/>
        </a:p>
      </dgm:t>
    </dgm:pt>
    <dgm:pt modelId="{2F327349-16D8-4048-9841-6C9AAAA8E7ED}" type="sibTrans" cxnId="{CBE75AAA-E07E-4CA1-81E9-CE39D186206B}">
      <dgm:prSet/>
      <dgm:spPr/>
      <dgm:t>
        <a:bodyPr/>
        <a:lstStyle/>
        <a:p>
          <a:endParaRPr lang="en-US"/>
        </a:p>
      </dgm:t>
    </dgm:pt>
    <dgm:pt modelId="{F1F4454B-58A3-4AA9-81D4-FA51EA7AD1B9}" type="pres">
      <dgm:prSet presAssocID="{8A47B85A-EBDB-4C7F-9284-FEA526A96D9F}" presName="outerComposite" presStyleCnt="0">
        <dgm:presLayoutVars>
          <dgm:chMax val="5"/>
          <dgm:dir/>
          <dgm:resizeHandles val="exact"/>
        </dgm:presLayoutVars>
      </dgm:prSet>
      <dgm:spPr/>
    </dgm:pt>
    <dgm:pt modelId="{C601301D-39F5-4084-94B9-591F7FAE73EF}" type="pres">
      <dgm:prSet presAssocID="{8A47B85A-EBDB-4C7F-9284-FEA526A96D9F}" presName="dummyMaxCanvas" presStyleCnt="0">
        <dgm:presLayoutVars/>
      </dgm:prSet>
      <dgm:spPr/>
    </dgm:pt>
    <dgm:pt modelId="{84EEC2A4-64FA-46EF-BC5D-D2B8D4280C62}" type="pres">
      <dgm:prSet presAssocID="{8A47B85A-EBDB-4C7F-9284-FEA526A96D9F}" presName="ThreeNodes_1" presStyleLbl="node1" presStyleIdx="0" presStyleCnt="3" custScaleX="116005" custLinFactNeighborX="5182">
        <dgm:presLayoutVars>
          <dgm:bulletEnabled val="1"/>
        </dgm:presLayoutVars>
      </dgm:prSet>
      <dgm:spPr/>
    </dgm:pt>
    <dgm:pt modelId="{DE123739-EB06-463A-9732-53ECF6956821}" type="pres">
      <dgm:prSet presAssocID="{8A47B85A-EBDB-4C7F-9284-FEA526A96D9F}" presName="ThreeNodes_2" presStyleLbl="node1" presStyleIdx="1" presStyleCnt="3">
        <dgm:presLayoutVars>
          <dgm:bulletEnabled val="1"/>
        </dgm:presLayoutVars>
      </dgm:prSet>
      <dgm:spPr/>
    </dgm:pt>
    <dgm:pt modelId="{7F18C7CB-3101-471C-AC35-9086CDB02C46}" type="pres">
      <dgm:prSet presAssocID="{8A47B85A-EBDB-4C7F-9284-FEA526A96D9F}" presName="ThreeNodes_3" presStyleLbl="node1" presStyleIdx="2" presStyleCnt="3">
        <dgm:presLayoutVars>
          <dgm:bulletEnabled val="1"/>
        </dgm:presLayoutVars>
      </dgm:prSet>
      <dgm:spPr/>
    </dgm:pt>
    <dgm:pt modelId="{833CE24D-CC68-461E-9DA3-74804200B5C6}" type="pres">
      <dgm:prSet presAssocID="{8A47B85A-EBDB-4C7F-9284-FEA526A96D9F}" presName="ThreeConn_1-2" presStyleLbl="fgAccFollowNode1" presStyleIdx="0" presStyleCnt="2" custScaleX="64182">
        <dgm:presLayoutVars>
          <dgm:bulletEnabled val="1"/>
        </dgm:presLayoutVars>
      </dgm:prSet>
      <dgm:spPr/>
    </dgm:pt>
    <dgm:pt modelId="{7F64268F-45FF-4692-AEC8-B1E243D03135}" type="pres">
      <dgm:prSet presAssocID="{8A47B85A-EBDB-4C7F-9284-FEA526A96D9F}" presName="ThreeConn_2-3" presStyleLbl="fgAccFollowNode1" presStyleIdx="1" presStyleCnt="2" custScaleX="67067">
        <dgm:presLayoutVars>
          <dgm:bulletEnabled val="1"/>
        </dgm:presLayoutVars>
      </dgm:prSet>
      <dgm:spPr/>
    </dgm:pt>
    <dgm:pt modelId="{04C1078A-0326-4260-9A07-5CAF92AD0FE8}" type="pres">
      <dgm:prSet presAssocID="{8A47B85A-EBDB-4C7F-9284-FEA526A96D9F}" presName="ThreeNodes_1_text" presStyleLbl="node1" presStyleIdx="2" presStyleCnt="3">
        <dgm:presLayoutVars>
          <dgm:bulletEnabled val="1"/>
        </dgm:presLayoutVars>
      </dgm:prSet>
      <dgm:spPr/>
    </dgm:pt>
    <dgm:pt modelId="{264D8608-BB22-4CFB-B0C8-7DBF0B21C5BE}" type="pres">
      <dgm:prSet presAssocID="{8A47B85A-EBDB-4C7F-9284-FEA526A96D9F}" presName="ThreeNodes_2_text" presStyleLbl="node1" presStyleIdx="2" presStyleCnt="3">
        <dgm:presLayoutVars>
          <dgm:bulletEnabled val="1"/>
        </dgm:presLayoutVars>
      </dgm:prSet>
      <dgm:spPr/>
    </dgm:pt>
    <dgm:pt modelId="{568AFAD4-C913-4282-9468-46805424E5A8}" type="pres">
      <dgm:prSet presAssocID="{8A47B85A-EBDB-4C7F-9284-FEA526A96D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D92216-6103-47B0-A3E6-D72D98E3B8E9}" type="presOf" srcId="{E0B6F21B-80F0-435E-8376-4249B3263667}" destId="{264D8608-BB22-4CFB-B0C8-7DBF0B21C5BE}" srcOrd="1" destOrd="0" presId="urn:microsoft.com/office/officeart/2005/8/layout/vProcess5"/>
    <dgm:cxn modelId="{00EFFD3B-620E-41C8-BB2E-9B8776F1FD76}" type="presOf" srcId="{B64F6ABB-2023-4257-884C-602F193BFE1E}" destId="{833CE24D-CC68-461E-9DA3-74804200B5C6}" srcOrd="0" destOrd="0" presId="urn:microsoft.com/office/officeart/2005/8/layout/vProcess5"/>
    <dgm:cxn modelId="{8C2F776B-1383-4FF1-A2EC-EA62695D8E49}" type="presOf" srcId="{860382F2-16D4-4E2C-8550-1C73AD61BE05}" destId="{568AFAD4-C913-4282-9468-46805424E5A8}" srcOrd="1" destOrd="0" presId="urn:microsoft.com/office/officeart/2005/8/layout/vProcess5"/>
    <dgm:cxn modelId="{8B0C909F-1BEE-4868-8234-9072EFC0758A}" srcId="{8A47B85A-EBDB-4C7F-9284-FEA526A96D9F}" destId="{860382F2-16D4-4E2C-8550-1C73AD61BE05}" srcOrd="2" destOrd="0" parTransId="{0621BE6E-1BE6-4F09-A699-703B1A5A498B}" sibTransId="{6D10CB65-B230-4697-AF73-2CE481D604F5}"/>
    <dgm:cxn modelId="{CBE75AAA-E07E-4CA1-81E9-CE39D186206B}" srcId="{8A47B85A-EBDB-4C7F-9284-FEA526A96D9F}" destId="{E0B6F21B-80F0-435E-8376-4249B3263667}" srcOrd="1" destOrd="0" parTransId="{1368CD60-1610-4611-A4C8-03221089EBC1}" sibTransId="{2F327349-16D8-4048-9841-6C9AAAA8E7ED}"/>
    <dgm:cxn modelId="{39D906B0-41DB-4AB4-8542-90811FF82837}" type="presOf" srcId="{8A47B85A-EBDB-4C7F-9284-FEA526A96D9F}" destId="{F1F4454B-58A3-4AA9-81D4-FA51EA7AD1B9}" srcOrd="0" destOrd="0" presId="urn:microsoft.com/office/officeart/2005/8/layout/vProcess5"/>
    <dgm:cxn modelId="{1C8E17B3-31C5-4AF4-BA7F-D9945EC12E7A}" type="presOf" srcId="{860382F2-16D4-4E2C-8550-1C73AD61BE05}" destId="{7F18C7CB-3101-471C-AC35-9086CDB02C46}" srcOrd="0" destOrd="0" presId="urn:microsoft.com/office/officeart/2005/8/layout/vProcess5"/>
    <dgm:cxn modelId="{648216BB-F2AB-4FB1-834E-B46C961277C8}" srcId="{8A47B85A-EBDB-4C7F-9284-FEA526A96D9F}" destId="{A2F55BC1-42CB-41F6-A9B0-5B214B130DDA}" srcOrd="0" destOrd="0" parTransId="{3ED6D328-5997-4693-92F0-0A65B0ED4DB4}" sibTransId="{B64F6ABB-2023-4257-884C-602F193BFE1E}"/>
    <dgm:cxn modelId="{6859BFC4-26C4-4D91-8C23-3AEB7537D10A}" type="presOf" srcId="{A2F55BC1-42CB-41F6-A9B0-5B214B130DDA}" destId="{04C1078A-0326-4260-9A07-5CAF92AD0FE8}" srcOrd="1" destOrd="0" presId="urn:microsoft.com/office/officeart/2005/8/layout/vProcess5"/>
    <dgm:cxn modelId="{374A72C7-E54F-455B-B9DE-5B15E15B42B7}" type="presOf" srcId="{A2F55BC1-42CB-41F6-A9B0-5B214B130DDA}" destId="{84EEC2A4-64FA-46EF-BC5D-D2B8D4280C62}" srcOrd="0" destOrd="0" presId="urn:microsoft.com/office/officeart/2005/8/layout/vProcess5"/>
    <dgm:cxn modelId="{205BBFE0-63A9-4480-A965-B02467E9AA32}" type="presOf" srcId="{E0B6F21B-80F0-435E-8376-4249B3263667}" destId="{DE123739-EB06-463A-9732-53ECF6956821}" srcOrd="0" destOrd="0" presId="urn:microsoft.com/office/officeart/2005/8/layout/vProcess5"/>
    <dgm:cxn modelId="{3D4B72FA-28F2-4A2E-9847-B0412794F067}" type="presOf" srcId="{2F327349-16D8-4048-9841-6C9AAAA8E7ED}" destId="{7F64268F-45FF-4692-AEC8-B1E243D03135}" srcOrd="0" destOrd="0" presId="urn:microsoft.com/office/officeart/2005/8/layout/vProcess5"/>
    <dgm:cxn modelId="{1E5FC086-06A7-4B6F-A171-732CB9B852F3}" type="presParOf" srcId="{F1F4454B-58A3-4AA9-81D4-FA51EA7AD1B9}" destId="{C601301D-39F5-4084-94B9-591F7FAE73EF}" srcOrd="0" destOrd="0" presId="urn:microsoft.com/office/officeart/2005/8/layout/vProcess5"/>
    <dgm:cxn modelId="{EBF223E2-47CC-4E31-A7DE-72B0D798F5BD}" type="presParOf" srcId="{F1F4454B-58A3-4AA9-81D4-FA51EA7AD1B9}" destId="{84EEC2A4-64FA-46EF-BC5D-D2B8D4280C62}" srcOrd="1" destOrd="0" presId="urn:microsoft.com/office/officeart/2005/8/layout/vProcess5"/>
    <dgm:cxn modelId="{613A00AD-7296-41CC-ABCF-038687E36FEB}" type="presParOf" srcId="{F1F4454B-58A3-4AA9-81D4-FA51EA7AD1B9}" destId="{DE123739-EB06-463A-9732-53ECF6956821}" srcOrd="2" destOrd="0" presId="urn:microsoft.com/office/officeart/2005/8/layout/vProcess5"/>
    <dgm:cxn modelId="{AF5BB895-AFA6-4682-BDAE-2CFCAC19E0B9}" type="presParOf" srcId="{F1F4454B-58A3-4AA9-81D4-FA51EA7AD1B9}" destId="{7F18C7CB-3101-471C-AC35-9086CDB02C46}" srcOrd="3" destOrd="0" presId="urn:microsoft.com/office/officeart/2005/8/layout/vProcess5"/>
    <dgm:cxn modelId="{2355ECD8-CF36-48EB-89FC-1961E8C6827D}" type="presParOf" srcId="{F1F4454B-58A3-4AA9-81D4-FA51EA7AD1B9}" destId="{833CE24D-CC68-461E-9DA3-74804200B5C6}" srcOrd="4" destOrd="0" presId="urn:microsoft.com/office/officeart/2005/8/layout/vProcess5"/>
    <dgm:cxn modelId="{1CC381C2-5096-4F5C-9752-21115FEB6861}" type="presParOf" srcId="{F1F4454B-58A3-4AA9-81D4-FA51EA7AD1B9}" destId="{7F64268F-45FF-4692-AEC8-B1E243D03135}" srcOrd="5" destOrd="0" presId="urn:microsoft.com/office/officeart/2005/8/layout/vProcess5"/>
    <dgm:cxn modelId="{BDB99079-30FF-4B59-8C5E-2912C791F11C}" type="presParOf" srcId="{F1F4454B-58A3-4AA9-81D4-FA51EA7AD1B9}" destId="{04C1078A-0326-4260-9A07-5CAF92AD0FE8}" srcOrd="6" destOrd="0" presId="urn:microsoft.com/office/officeart/2005/8/layout/vProcess5"/>
    <dgm:cxn modelId="{59247F40-F973-449E-BBCC-1B6AD298C174}" type="presParOf" srcId="{F1F4454B-58A3-4AA9-81D4-FA51EA7AD1B9}" destId="{264D8608-BB22-4CFB-B0C8-7DBF0B21C5BE}" srcOrd="7" destOrd="0" presId="urn:microsoft.com/office/officeart/2005/8/layout/vProcess5"/>
    <dgm:cxn modelId="{D16EE881-DA3D-4658-B9BA-8B2D06D5F854}" type="presParOf" srcId="{F1F4454B-58A3-4AA9-81D4-FA51EA7AD1B9}" destId="{568AFAD4-C913-4282-9468-46805424E5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0" y="0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Employ More people with vast experience in JavaScript</a:t>
          </a:r>
        </a:p>
      </dsp:txBody>
      <dsp:txXfrm>
        <a:off x="35709" y="35709"/>
        <a:ext cx="3088748" cy="1147782"/>
      </dsp:txXfrm>
    </dsp:sp>
    <dsp:sp modelId="{DE123739-EB06-463A-9732-53ECF6956821}">
      <dsp:nvSpPr>
        <dsp:cNvPr id="0" name=""/>
        <dsp:cNvSpPr/>
      </dsp:nvSpPr>
      <dsp:spPr>
        <a:xfrm>
          <a:off x="388619" y="1422399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Employ More people with vast experience in Python</a:t>
          </a:r>
        </a:p>
      </dsp:txBody>
      <dsp:txXfrm>
        <a:off x="424328" y="1458108"/>
        <a:ext cx="3151842" cy="1147782"/>
      </dsp:txXfrm>
    </dsp:sp>
    <dsp:sp modelId="{7F18C7CB-3101-471C-AC35-9086CDB02C46}">
      <dsp:nvSpPr>
        <dsp:cNvPr id="0" name=""/>
        <dsp:cNvSpPr/>
      </dsp:nvSpPr>
      <dsp:spPr>
        <a:xfrm>
          <a:off x="777239" y="2844799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Employ less people with experience in SQL &amp; Bash/Shell/</a:t>
          </a:r>
          <a:r>
            <a:rPr lang="en-US" sz="2300" kern="1200" dirty="0" err="1">
              <a:solidFill>
                <a:schemeClr val="tx1"/>
              </a:solidFill>
            </a:rPr>
            <a:t>Powershell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12948" y="2880508"/>
        <a:ext cx="3151842" cy="1147782"/>
      </dsp:txXfrm>
    </dsp:sp>
    <dsp:sp modelId="{833CE24D-CC68-461E-9DA3-74804200B5C6}">
      <dsp:nvSpPr>
        <dsp:cNvPr id="0" name=""/>
        <dsp:cNvSpPr/>
      </dsp:nvSpPr>
      <dsp:spPr>
        <a:xfrm>
          <a:off x="3753805" y="924560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68247" y="924560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130993" y="2338832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50579" y="2338832"/>
        <a:ext cx="292320" cy="660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0" y="-55565"/>
          <a:ext cx="4938713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JavaScript </a:t>
          </a:r>
          <a:r>
            <a:rPr lang="fr-FR" sz="2400" kern="1200" dirty="0" err="1">
              <a:solidFill>
                <a:schemeClr val="tx1"/>
              </a:solidFill>
            </a:rPr>
            <a:t>remains</a:t>
          </a:r>
          <a:r>
            <a:rPr lang="fr-FR" sz="2400" kern="1200" dirty="0">
              <a:solidFill>
                <a:schemeClr val="tx1"/>
              </a:solidFill>
            </a:rPr>
            <a:t> the </a:t>
          </a:r>
          <a:r>
            <a:rPr lang="fr-FR" sz="2400" kern="1200" dirty="0" err="1">
              <a:solidFill>
                <a:schemeClr val="tx1"/>
              </a:solidFill>
            </a:rPr>
            <a:t>topmost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language</a:t>
          </a:r>
          <a:r>
            <a:rPr lang="fr-FR" sz="2400" kern="1200" dirty="0">
              <a:solidFill>
                <a:schemeClr val="tx1"/>
              </a:solidFill>
            </a:rPr>
            <a:t> for the </a:t>
          </a:r>
          <a:r>
            <a:rPr lang="fr-FR" sz="2400" kern="1200" dirty="0" err="1">
              <a:solidFill>
                <a:schemeClr val="tx1"/>
              </a:solidFill>
            </a:rPr>
            <a:t>present</a:t>
          </a:r>
          <a:r>
            <a:rPr lang="fr-FR" sz="2400" kern="1200" dirty="0">
              <a:solidFill>
                <a:schemeClr val="tx1"/>
              </a:solidFill>
            </a:rPr>
            <a:t> and future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709" y="-19856"/>
        <a:ext cx="3623101" cy="1147782"/>
      </dsp:txXfrm>
    </dsp:sp>
    <dsp:sp modelId="{DE123739-EB06-463A-9732-53ECF6956821}">
      <dsp:nvSpPr>
        <dsp:cNvPr id="0" name=""/>
        <dsp:cNvSpPr/>
      </dsp:nvSpPr>
      <dsp:spPr>
        <a:xfrm>
          <a:off x="435768" y="1328747"/>
          <a:ext cx="4938713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The </a:t>
          </a:r>
          <a:r>
            <a:rPr lang="fr-FR" sz="2400" kern="1200" dirty="0" err="1">
              <a:solidFill>
                <a:schemeClr val="tx1"/>
              </a:solidFill>
            </a:rPr>
            <a:t>demand</a:t>
          </a:r>
          <a:r>
            <a:rPr lang="fr-FR" sz="2400" kern="1200" dirty="0">
              <a:solidFill>
                <a:schemeClr val="tx1"/>
              </a:solidFill>
            </a:rPr>
            <a:t> for python </a:t>
          </a:r>
          <a:r>
            <a:rPr lang="fr-FR" sz="2400" kern="1200" dirty="0" err="1">
              <a:solidFill>
                <a:schemeClr val="tx1"/>
              </a:solidFill>
            </a:rPr>
            <a:t>seems</a:t>
          </a:r>
          <a:r>
            <a:rPr lang="fr-FR" sz="2400" kern="1200" dirty="0">
              <a:solidFill>
                <a:schemeClr val="tx1"/>
              </a:solidFill>
            </a:rPr>
            <a:t> to </a:t>
          </a:r>
          <a:r>
            <a:rPr lang="fr-FR" sz="2400" kern="1200" dirty="0" err="1">
              <a:solidFill>
                <a:schemeClr val="tx1"/>
              </a:solidFill>
            </a:rPr>
            <a:t>experience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rapid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increase</a:t>
          </a:r>
          <a:r>
            <a:rPr lang="fr-FR" sz="2400" kern="1200" dirty="0">
              <a:solidFill>
                <a:schemeClr val="tx1"/>
              </a:solidFill>
            </a:rPr>
            <a:t> in the future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71477" y="1364456"/>
        <a:ext cx="3639046" cy="1147782"/>
      </dsp:txXfrm>
    </dsp:sp>
    <dsp:sp modelId="{7F18C7CB-3101-471C-AC35-9086CDB02C46}">
      <dsp:nvSpPr>
        <dsp:cNvPr id="0" name=""/>
        <dsp:cNvSpPr/>
      </dsp:nvSpPr>
      <dsp:spPr>
        <a:xfrm>
          <a:off x="871537" y="2659060"/>
          <a:ext cx="4938713" cy="144146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The </a:t>
          </a:r>
          <a:r>
            <a:rPr lang="fr-FR" sz="2400" kern="1200" dirty="0" err="1">
              <a:solidFill>
                <a:schemeClr val="tx1"/>
              </a:solidFill>
            </a:rPr>
            <a:t>demand</a:t>
          </a:r>
          <a:r>
            <a:rPr lang="fr-FR" sz="2400" kern="1200" dirty="0">
              <a:solidFill>
                <a:schemeClr val="tx1"/>
              </a:solidFill>
            </a:rPr>
            <a:t> for SQL and </a:t>
          </a:r>
          <a:r>
            <a:rPr lang="en-US" sz="2400" kern="1200" dirty="0">
              <a:solidFill>
                <a:schemeClr val="tx1"/>
              </a:solidFill>
            </a:rPr>
            <a:t>Bash/Shell/PowerShell seems to experience rapid decrease</a:t>
          </a:r>
        </a:p>
      </dsp:txBody>
      <dsp:txXfrm>
        <a:off x="913756" y="2701279"/>
        <a:ext cx="3626026" cy="1357022"/>
      </dsp:txXfrm>
    </dsp:sp>
    <dsp:sp modelId="{833CE24D-CC68-461E-9DA3-74804200B5C6}">
      <dsp:nvSpPr>
        <dsp:cNvPr id="0" name=""/>
        <dsp:cNvSpPr/>
      </dsp:nvSpPr>
      <dsp:spPr>
        <a:xfrm>
          <a:off x="4288158" y="868994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02600" y="868994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712495" y="2283266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2081" y="2283266"/>
        <a:ext cx="292320" cy="660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0" y="-37304"/>
          <a:ext cx="4938713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PostgreSQL </a:t>
          </a:r>
          <a:r>
            <a:rPr lang="fr-FR" sz="2400" kern="1200" dirty="0" err="1">
              <a:solidFill>
                <a:schemeClr val="tx1"/>
              </a:solidFill>
            </a:rPr>
            <a:t>is</a:t>
          </a:r>
          <a:r>
            <a:rPr lang="fr-FR" sz="2400" kern="1200" dirty="0">
              <a:solidFill>
                <a:schemeClr val="tx1"/>
              </a:solidFill>
            </a:rPr>
            <a:t> one of the top </a:t>
          </a:r>
          <a:r>
            <a:rPr lang="fr-FR" sz="2400" kern="1200" dirty="0" err="1">
              <a:solidFill>
                <a:schemeClr val="tx1"/>
              </a:solidFill>
            </a:rPr>
            <a:t>database</a:t>
          </a:r>
          <a:r>
            <a:rPr lang="fr-FR" sz="2400" kern="1200" dirty="0">
              <a:solidFill>
                <a:schemeClr val="tx1"/>
              </a:solidFill>
            </a:rPr>
            <a:t> for the </a:t>
          </a:r>
          <a:r>
            <a:rPr lang="fr-FR" sz="2400" kern="1200" dirty="0" err="1">
              <a:solidFill>
                <a:schemeClr val="tx1"/>
              </a:solidFill>
            </a:rPr>
            <a:t>present</a:t>
          </a:r>
          <a:r>
            <a:rPr lang="fr-FR" sz="2400" kern="1200" dirty="0">
              <a:solidFill>
                <a:schemeClr val="tx1"/>
              </a:solidFill>
            </a:rPr>
            <a:t> and future.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709" y="-1595"/>
        <a:ext cx="3623101" cy="1147782"/>
      </dsp:txXfrm>
    </dsp:sp>
    <dsp:sp modelId="{DE123739-EB06-463A-9732-53ECF6956821}">
      <dsp:nvSpPr>
        <dsp:cNvPr id="0" name=""/>
        <dsp:cNvSpPr/>
      </dsp:nvSpPr>
      <dsp:spPr>
        <a:xfrm>
          <a:off x="435768" y="1256518"/>
          <a:ext cx="4938713" cy="128589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The </a:t>
          </a:r>
          <a:r>
            <a:rPr lang="fr-FR" sz="2400" kern="1200" dirty="0" err="1">
              <a:solidFill>
                <a:schemeClr val="tx1"/>
              </a:solidFill>
            </a:rPr>
            <a:t>demand</a:t>
          </a:r>
          <a:r>
            <a:rPr lang="fr-FR" sz="2400" kern="1200" dirty="0">
              <a:solidFill>
                <a:schemeClr val="tx1"/>
              </a:solidFill>
            </a:rPr>
            <a:t> for MySQL and SQLite </a:t>
          </a:r>
          <a:r>
            <a:rPr lang="fr-FR" sz="2400" kern="1200" dirty="0" err="1">
              <a:solidFill>
                <a:schemeClr val="tx1"/>
              </a:solidFill>
            </a:rPr>
            <a:t>seems</a:t>
          </a:r>
          <a:r>
            <a:rPr lang="fr-FR" sz="2400" kern="1200" dirty="0">
              <a:solidFill>
                <a:schemeClr val="tx1"/>
              </a:solidFill>
            </a:rPr>
            <a:t> to </a:t>
          </a:r>
          <a:r>
            <a:rPr lang="fr-FR" sz="2400" kern="1200" dirty="0" err="1">
              <a:solidFill>
                <a:schemeClr val="tx1"/>
              </a:solidFill>
            </a:rPr>
            <a:t>experience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rapid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decrease</a:t>
          </a:r>
          <a:r>
            <a:rPr lang="fr-FR" sz="2400" kern="1200" dirty="0">
              <a:solidFill>
                <a:schemeClr val="tx1"/>
              </a:solidFill>
            </a:rPr>
            <a:t> for </a:t>
          </a:r>
          <a:r>
            <a:rPr lang="fr-FR" sz="2400" kern="1200" dirty="0" err="1">
              <a:solidFill>
                <a:schemeClr val="tx1"/>
              </a:solidFill>
            </a:rPr>
            <a:t>next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year</a:t>
          </a:r>
          <a:r>
            <a:rPr lang="fr-FR" sz="2400" kern="1200" dirty="0">
              <a:solidFill>
                <a:schemeClr val="tx1"/>
              </a:solidFill>
            </a:rPr>
            <a:t>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73430" y="1294180"/>
        <a:ext cx="3635140" cy="1210566"/>
      </dsp:txXfrm>
    </dsp:sp>
    <dsp:sp modelId="{7F18C7CB-3101-471C-AC35-9086CDB02C46}">
      <dsp:nvSpPr>
        <dsp:cNvPr id="0" name=""/>
        <dsp:cNvSpPr/>
      </dsp:nvSpPr>
      <dsp:spPr>
        <a:xfrm>
          <a:off x="871537" y="2637654"/>
          <a:ext cx="4938713" cy="136841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chemeClr val="tx1"/>
              </a:solidFill>
            </a:rPr>
            <a:t>Interest</a:t>
          </a:r>
          <a:r>
            <a:rPr lang="fr-FR" sz="2400" kern="1200" dirty="0">
              <a:solidFill>
                <a:schemeClr val="tx1"/>
              </a:solidFill>
            </a:rPr>
            <a:t> in MongoDB </a:t>
          </a:r>
          <a:r>
            <a:rPr lang="fr-FR" sz="2400" kern="1200" dirty="0" err="1">
              <a:solidFill>
                <a:schemeClr val="tx1"/>
              </a:solidFill>
            </a:rPr>
            <a:t>database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seems</a:t>
          </a:r>
          <a:r>
            <a:rPr lang="fr-FR" sz="2400" kern="1200" dirty="0">
              <a:solidFill>
                <a:schemeClr val="tx1"/>
              </a:solidFill>
            </a:rPr>
            <a:t> t</a:t>
          </a:r>
          <a:r>
            <a:rPr lang="en-US" sz="2400" kern="1200" dirty="0">
              <a:solidFill>
                <a:schemeClr val="tx1"/>
              </a:solidFill>
            </a:rPr>
            <a:t>o increase for next year compared with current year.</a:t>
          </a:r>
        </a:p>
      </dsp:txBody>
      <dsp:txXfrm>
        <a:off x="911617" y="2677734"/>
        <a:ext cx="3630304" cy="1288257"/>
      </dsp:txXfrm>
    </dsp:sp>
    <dsp:sp modelId="{833CE24D-CC68-461E-9DA3-74804200B5C6}">
      <dsp:nvSpPr>
        <dsp:cNvPr id="0" name=""/>
        <dsp:cNvSpPr/>
      </dsp:nvSpPr>
      <dsp:spPr>
        <a:xfrm>
          <a:off x="4288158" y="887255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02600" y="887255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712495" y="2301527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2081" y="2301527"/>
        <a:ext cx="292320" cy="660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0" y="0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Employ More people with vast experience in PostgreSQL.</a:t>
          </a:r>
        </a:p>
      </dsp:txBody>
      <dsp:txXfrm>
        <a:off x="35709" y="35709"/>
        <a:ext cx="3088748" cy="1147782"/>
      </dsp:txXfrm>
    </dsp:sp>
    <dsp:sp modelId="{DE123739-EB06-463A-9732-53ECF6956821}">
      <dsp:nvSpPr>
        <dsp:cNvPr id="0" name=""/>
        <dsp:cNvSpPr/>
      </dsp:nvSpPr>
      <dsp:spPr>
        <a:xfrm>
          <a:off x="388619" y="1422399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Employ More people with vast experience in MongoDB.</a:t>
          </a:r>
        </a:p>
      </dsp:txBody>
      <dsp:txXfrm>
        <a:off x="424328" y="1458108"/>
        <a:ext cx="3151842" cy="1147782"/>
      </dsp:txXfrm>
    </dsp:sp>
    <dsp:sp modelId="{7F18C7CB-3101-471C-AC35-9086CDB02C46}">
      <dsp:nvSpPr>
        <dsp:cNvPr id="0" name=""/>
        <dsp:cNvSpPr/>
      </dsp:nvSpPr>
      <dsp:spPr>
        <a:xfrm>
          <a:off x="777239" y="2787643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Employ less people with experience in MySQL &amp; SQLite.</a:t>
          </a:r>
        </a:p>
      </dsp:txBody>
      <dsp:txXfrm>
        <a:off x="812948" y="2823352"/>
        <a:ext cx="3151842" cy="1147782"/>
      </dsp:txXfrm>
    </dsp:sp>
    <dsp:sp modelId="{833CE24D-CC68-461E-9DA3-74804200B5C6}">
      <dsp:nvSpPr>
        <dsp:cNvPr id="0" name=""/>
        <dsp:cNvSpPr/>
      </dsp:nvSpPr>
      <dsp:spPr>
        <a:xfrm>
          <a:off x="3753805" y="924560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68247" y="924560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130993" y="2338832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50579" y="2338832"/>
        <a:ext cx="292320" cy="660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-172398" y="-11582"/>
          <a:ext cx="5628305" cy="110806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chemeClr val="tx1"/>
              </a:solidFill>
            </a:rPr>
            <a:t>Programming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language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usch</a:t>
          </a:r>
          <a:r>
            <a:rPr lang="fr-FR" sz="2400" kern="1200" dirty="0">
              <a:solidFill>
                <a:schemeClr val="tx1"/>
              </a:solidFill>
            </a:rPr>
            <a:t> as JavaScript, Python and HTML </a:t>
          </a:r>
          <a:r>
            <a:rPr lang="fr-FR" sz="2400" kern="1200" dirty="0" err="1">
              <a:solidFill>
                <a:schemeClr val="tx1"/>
              </a:solidFill>
            </a:rPr>
            <a:t>increase</a:t>
          </a:r>
          <a:r>
            <a:rPr lang="fr-FR" sz="2400" kern="1200" dirty="0">
              <a:solidFill>
                <a:schemeClr val="tx1"/>
              </a:solidFill>
            </a:rPr>
            <a:t> in </a:t>
          </a:r>
          <a:r>
            <a:rPr lang="fr-FR" sz="2400" kern="1200" dirty="0" err="1">
              <a:solidFill>
                <a:schemeClr val="tx1"/>
              </a:solidFill>
            </a:rPr>
            <a:t>demand</a:t>
          </a:r>
          <a:r>
            <a:rPr lang="fr-FR" sz="2400" kern="1200" dirty="0">
              <a:solidFill>
                <a:schemeClr val="tx1"/>
              </a:solidFill>
            </a:rPr>
            <a:t>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-139944" y="20872"/>
        <a:ext cx="4145477" cy="1043161"/>
      </dsp:txXfrm>
    </dsp:sp>
    <dsp:sp modelId="{DE123739-EB06-463A-9732-53ECF6956821}">
      <dsp:nvSpPr>
        <dsp:cNvPr id="0" name=""/>
        <dsp:cNvSpPr/>
      </dsp:nvSpPr>
      <dsp:spPr>
        <a:xfrm>
          <a:off x="608166" y="1283819"/>
          <a:ext cx="4938713" cy="128589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chemeClr val="tx1"/>
              </a:solidFill>
            </a:rPr>
            <a:t>WebFrames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such</a:t>
          </a:r>
          <a:r>
            <a:rPr lang="fr-FR" sz="2400" kern="1200" dirty="0">
              <a:solidFill>
                <a:schemeClr val="tx1"/>
              </a:solidFill>
            </a:rPr>
            <a:t> as react.js and Angular.js have high </a:t>
          </a:r>
          <a:r>
            <a:rPr lang="fr-FR" sz="2400" kern="1200" dirty="0" err="1">
              <a:solidFill>
                <a:schemeClr val="tx1"/>
              </a:solidFill>
            </a:rPr>
            <a:t>interest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curently</a:t>
          </a:r>
          <a:r>
            <a:rPr lang="fr-FR" sz="2400" kern="1200" dirty="0">
              <a:solidFill>
                <a:schemeClr val="tx1"/>
              </a:solidFill>
            </a:rPr>
            <a:t> and in the Future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45828" y="1321481"/>
        <a:ext cx="3635140" cy="1210566"/>
      </dsp:txXfrm>
    </dsp:sp>
    <dsp:sp modelId="{7F18C7CB-3101-471C-AC35-9086CDB02C46}">
      <dsp:nvSpPr>
        <dsp:cNvPr id="0" name=""/>
        <dsp:cNvSpPr/>
      </dsp:nvSpPr>
      <dsp:spPr>
        <a:xfrm>
          <a:off x="1043935" y="2624313"/>
          <a:ext cx="4938713" cy="148778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There </a:t>
          </a:r>
          <a:r>
            <a:rPr lang="fr-FR" sz="2400" kern="1200" dirty="0" err="1">
              <a:solidFill>
                <a:schemeClr val="tx1"/>
              </a:solidFill>
            </a:rPr>
            <a:t>is</a:t>
          </a:r>
          <a:r>
            <a:rPr lang="fr-FR" sz="2400" kern="1200" dirty="0">
              <a:solidFill>
                <a:schemeClr val="tx1"/>
              </a:solidFill>
            </a:rPr>
            <a:t> more </a:t>
          </a:r>
          <a:r>
            <a:rPr lang="fr-FR" sz="2400" kern="1200" dirty="0" err="1">
              <a:solidFill>
                <a:schemeClr val="tx1"/>
              </a:solidFill>
            </a:rPr>
            <a:t>interest</a:t>
          </a:r>
          <a:r>
            <a:rPr lang="fr-FR" sz="2400" kern="1200" dirty="0">
              <a:solidFill>
                <a:schemeClr val="tx1"/>
              </a:solidFill>
            </a:rPr>
            <a:t> in MongoDB and PostgreSQL </a:t>
          </a:r>
          <a:r>
            <a:rPr lang="fr-FR" sz="2400" kern="1200" dirty="0" err="1">
              <a:solidFill>
                <a:schemeClr val="tx1"/>
              </a:solidFill>
            </a:rPr>
            <a:t>databases</a:t>
          </a:r>
          <a:r>
            <a:rPr lang="fr-FR" sz="2400" kern="1200" dirty="0">
              <a:solidFill>
                <a:schemeClr val="tx1"/>
              </a:solidFill>
            </a:rPr>
            <a:t> </a:t>
          </a:r>
          <a:r>
            <a:rPr lang="fr-FR" sz="2400" kern="1200" dirty="0" err="1">
              <a:solidFill>
                <a:schemeClr val="tx1"/>
              </a:solidFill>
            </a:rPr>
            <a:t>compared</a:t>
          </a:r>
          <a:r>
            <a:rPr lang="fr-FR" sz="2400" kern="1200" dirty="0">
              <a:solidFill>
                <a:schemeClr val="tx1"/>
              </a:solidFill>
            </a:rPr>
            <a:t> to </a:t>
          </a:r>
          <a:r>
            <a:rPr lang="fr-FR" sz="2400" kern="1200" dirty="0" err="1">
              <a:solidFill>
                <a:schemeClr val="tx1"/>
              </a:solidFill>
            </a:rPr>
            <a:t>others</a:t>
          </a:r>
          <a:r>
            <a:rPr lang="fr-FR" sz="2400" kern="1200" dirty="0">
              <a:solidFill>
                <a:schemeClr val="tx1"/>
              </a:solidFill>
            </a:rPr>
            <a:t>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87511" y="2667889"/>
        <a:ext cx="3623312" cy="1400637"/>
      </dsp:txXfrm>
    </dsp:sp>
    <dsp:sp modelId="{833CE24D-CC68-461E-9DA3-74804200B5C6}">
      <dsp:nvSpPr>
        <dsp:cNvPr id="0" name=""/>
        <dsp:cNvSpPr/>
      </dsp:nvSpPr>
      <dsp:spPr>
        <a:xfrm>
          <a:off x="4460556" y="857412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4998" y="857412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884894" y="2271684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04480" y="2271684"/>
        <a:ext cx="292320" cy="660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C2A4-64FA-46EF-BC5D-D2B8D4280C62}">
      <dsp:nvSpPr>
        <dsp:cNvPr id="0" name=""/>
        <dsp:cNvSpPr/>
      </dsp:nvSpPr>
      <dsp:spPr>
        <a:xfrm>
          <a:off x="52004" y="0"/>
          <a:ext cx="5109277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Employ More people skillful in Python, JavaScript and HTML/CSS </a:t>
          </a:r>
        </a:p>
      </dsp:txBody>
      <dsp:txXfrm>
        <a:off x="87713" y="35709"/>
        <a:ext cx="3594533" cy="1147782"/>
      </dsp:txXfrm>
    </dsp:sp>
    <dsp:sp modelId="{DE123739-EB06-463A-9732-53ECF6956821}">
      <dsp:nvSpPr>
        <dsp:cNvPr id="0" name=""/>
        <dsp:cNvSpPr/>
      </dsp:nvSpPr>
      <dsp:spPr>
        <a:xfrm>
          <a:off x="564849" y="1422399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Employ More skilled </a:t>
          </a:r>
          <a:r>
            <a:rPr lang="en-US" sz="2400" kern="1200" dirty="0" err="1">
              <a:solidFill>
                <a:schemeClr val="tx1"/>
              </a:solidFill>
            </a:rPr>
            <a:t>peope</a:t>
          </a:r>
          <a:r>
            <a:rPr lang="en-US" sz="2400" kern="1200" dirty="0">
              <a:solidFill>
                <a:schemeClr val="tx1"/>
              </a:solidFill>
            </a:rPr>
            <a:t> in react.js and Angular.js </a:t>
          </a:r>
          <a:r>
            <a:rPr lang="en-US" sz="2400" kern="1200" dirty="0" err="1">
              <a:solidFill>
                <a:schemeClr val="tx1"/>
              </a:solidFill>
            </a:rPr>
            <a:t>webframes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00558" y="1458108"/>
        <a:ext cx="3151842" cy="1147782"/>
      </dsp:txXfrm>
    </dsp:sp>
    <dsp:sp modelId="{7F18C7CB-3101-471C-AC35-9086CDB02C46}">
      <dsp:nvSpPr>
        <dsp:cNvPr id="0" name=""/>
        <dsp:cNvSpPr/>
      </dsp:nvSpPr>
      <dsp:spPr>
        <a:xfrm>
          <a:off x="953469" y="2844799"/>
          <a:ext cx="440436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Employ More skilled people in Linus, AWS, Mongo and PostgreSQL.</a:t>
          </a:r>
        </a:p>
      </dsp:txBody>
      <dsp:txXfrm>
        <a:off x="989178" y="2880508"/>
        <a:ext cx="3151842" cy="1147782"/>
      </dsp:txXfrm>
    </dsp:sp>
    <dsp:sp modelId="{833CE24D-CC68-461E-9DA3-74804200B5C6}">
      <dsp:nvSpPr>
        <dsp:cNvPr id="0" name=""/>
        <dsp:cNvSpPr/>
      </dsp:nvSpPr>
      <dsp:spPr>
        <a:xfrm>
          <a:off x="3930034" y="924560"/>
          <a:ext cx="508629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44476" y="924560"/>
        <a:ext cx="279745" cy="666594"/>
      </dsp:txXfrm>
    </dsp:sp>
    <dsp:sp modelId="{7F64268F-45FF-4692-AEC8-B1E243D03135}">
      <dsp:nvSpPr>
        <dsp:cNvPr id="0" name=""/>
        <dsp:cNvSpPr/>
      </dsp:nvSpPr>
      <dsp:spPr>
        <a:xfrm>
          <a:off x="4307223" y="2338832"/>
          <a:ext cx="531492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26809" y="2338832"/>
        <a:ext cx="292320" cy="660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268" y="1825625"/>
            <a:ext cx="5925213" cy="39465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STACK OVERFLOW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DEVELOPER SURVEY 2019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831" y="4641637"/>
            <a:ext cx="5181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IBM Plex Mono SemiBold" panose="020B0709050203000203" pitchFamily="49" charset="0"/>
              </a:rPr>
              <a:t>JATO DANIEL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IBM Plex Mono SemiBold" panose="020B0709050203000203" pitchFamily="49" charset="0"/>
              </a:rPr>
              <a:t>18/2/2023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5205984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Placeholder 5" descr="IBM Cloud Pak for Data">
            <a:extLst>
              <a:ext uri="{FF2B5EF4-FFF2-40B4-BE49-F238E27FC236}">
                <a16:creationId xmlns:a16="http://schemas.microsoft.com/office/drawing/2014/main" id="{5C34129D-7C2D-373A-8CBB-FA5EFFDB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8" y="2286001"/>
            <a:ext cx="5561501" cy="3890962"/>
          </a:xfrm>
          <a:prstGeom prst="rect">
            <a:avLst/>
          </a:prstGeom>
        </p:spPr>
      </p:pic>
      <p:pic>
        <p:nvPicPr>
          <p:cNvPr id="9" name="Picture Placeholder 5" descr="IBM Cloud Pak for Data">
            <a:extLst>
              <a:ext uri="{FF2B5EF4-FFF2-40B4-BE49-F238E27FC236}">
                <a16:creationId xmlns:a16="http://schemas.microsoft.com/office/drawing/2014/main" id="{F6BA9ED5-E22A-B2B0-0632-45E48E71D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2283255"/>
            <a:ext cx="6019800" cy="38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0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83988DD-D647-7C9E-8876-A18B6D0A6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950" y="1825625"/>
            <a:ext cx="56340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EBAEED-CC05-3126-023E-5D63DA468949}"/>
              </a:ext>
            </a:extLst>
          </p:cNvPr>
          <p:cNvSpPr txBox="1">
            <a:spLocks/>
          </p:cNvSpPr>
          <p:nvPr/>
        </p:nvSpPr>
        <p:spPr>
          <a:xfrm>
            <a:off x="385764" y="1825625"/>
            <a:ext cx="5634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54F02D-D76E-03E6-200E-07CA28256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029952"/>
              </p:ext>
            </p:extLst>
          </p:nvPr>
        </p:nvGraphicFramePr>
        <p:xfrm>
          <a:off x="385763" y="2266950"/>
          <a:ext cx="58102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BA2832F-7B84-6538-C41C-0BFB251CE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634465"/>
              </p:ext>
            </p:extLst>
          </p:nvPr>
        </p:nvGraphicFramePr>
        <p:xfrm>
          <a:off x="6196014" y="2247900"/>
          <a:ext cx="5181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Placeholder 5" descr="IBM Watson Studio">
            <a:extLst>
              <a:ext uri="{FF2B5EF4-FFF2-40B4-BE49-F238E27FC236}">
                <a16:creationId xmlns:a16="http://schemas.microsoft.com/office/drawing/2014/main" id="{B6A021EE-A48F-17D3-22C1-39F4A18AA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87488"/>
            <a:ext cx="10515600" cy="47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Placeholder 5" descr="IBM Watson Studio">
            <a:extLst>
              <a:ext uri="{FF2B5EF4-FFF2-40B4-BE49-F238E27FC236}">
                <a16:creationId xmlns:a16="http://schemas.microsoft.com/office/drawing/2014/main" id="{4D3DC7DD-B0CD-EE5B-39F2-A1640475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404938"/>
            <a:ext cx="10515600" cy="4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Placeholder 5" descr="IBM Watson Studio">
            <a:extLst>
              <a:ext uri="{FF2B5EF4-FFF2-40B4-BE49-F238E27FC236}">
                <a16:creationId xmlns:a16="http://schemas.microsoft.com/office/drawing/2014/main" id="{73D68264-744F-EA53-2458-3CD0E5B5E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05882"/>
            <a:ext cx="10515600" cy="45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889EF1-2378-54D9-810B-919C81195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99028"/>
              </p:ext>
            </p:extLst>
          </p:nvPr>
        </p:nvGraphicFramePr>
        <p:xfrm>
          <a:off x="499490" y="2266950"/>
          <a:ext cx="58102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7AB4DD0-79E8-62DC-ED92-94CD4921D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750431"/>
              </p:ext>
            </p:extLst>
          </p:nvPr>
        </p:nvGraphicFramePr>
        <p:xfrm>
          <a:off x="6196014" y="2247900"/>
          <a:ext cx="5181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7280" y="1825625"/>
            <a:ext cx="771652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56378"/>
            <a:ext cx="3054361" cy="3054361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DB23F01-C787-0344-7E0D-1CFEEAD4A912}"/>
              </a:ext>
            </a:extLst>
          </p:cNvPr>
          <p:cNvSpPr/>
          <p:nvPr/>
        </p:nvSpPr>
        <p:spPr>
          <a:xfrm>
            <a:off x="5053192" y="1931021"/>
            <a:ext cx="6300608" cy="1056024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There is need for plans to be set in place to recruit more people that are experience with the top in demand skills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3ABF0-B515-7425-5B51-0D16E1D94415}"/>
              </a:ext>
            </a:extLst>
          </p:cNvPr>
          <p:cNvSpPr/>
          <p:nvPr/>
        </p:nvSpPr>
        <p:spPr>
          <a:xfrm>
            <a:off x="3712073" y="1931021"/>
            <a:ext cx="1341119" cy="105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8D26045-FFD5-C341-5D67-378E79F884AD}"/>
              </a:ext>
            </a:extLst>
          </p:cNvPr>
          <p:cNvSpPr/>
          <p:nvPr/>
        </p:nvSpPr>
        <p:spPr>
          <a:xfrm>
            <a:off x="5053192" y="3429000"/>
            <a:ext cx="6300609" cy="130556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In order to remain competitive in the IT industry, more spending should be focus on training of staff with the top languages, database and </a:t>
            </a:r>
            <a:r>
              <a:rPr lang="en-US" sz="2400" dirty="0" err="1">
                <a:solidFill>
                  <a:schemeClr val="tx1"/>
                </a:solidFill>
              </a:rPr>
              <a:t>webframes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7BACD-575E-BD57-91AA-B1A012A0EDF5}"/>
              </a:ext>
            </a:extLst>
          </p:cNvPr>
          <p:cNvSpPr/>
          <p:nvPr/>
        </p:nvSpPr>
        <p:spPr>
          <a:xfrm>
            <a:off x="3712073" y="3429000"/>
            <a:ext cx="1341119" cy="130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F6C279A-F1C5-1AA5-AF41-16305EFC27F6}"/>
              </a:ext>
            </a:extLst>
          </p:cNvPr>
          <p:cNvSpPr/>
          <p:nvPr/>
        </p:nvSpPr>
        <p:spPr>
          <a:xfrm>
            <a:off x="5053191" y="5000251"/>
            <a:ext cx="6300610" cy="1116368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Make Future plan and set up budget towards venturing into businesses that revolves around the top </a:t>
            </a:r>
            <a:r>
              <a:rPr lang="en-US" sz="2400" dirty="0" err="1">
                <a:solidFill>
                  <a:schemeClr val="tx1"/>
                </a:solidFill>
              </a:rPr>
              <a:t>webframes</a:t>
            </a:r>
            <a:r>
              <a:rPr lang="en-US" sz="2400" dirty="0">
                <a:solidFill>
                  <a:schemeClr val="tx1"/>
                </a:solidFill>
              </a:rPr>
              <a:t>, platforms and database.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D45B5-D6EB-2D87-C210-B07CDD9DC759}"/>
              </a:ext>
            </a:extLst>
          </p:cNvPr>
          <p:cNvSpPr/>
          <p:nvPr/>
        </p:nvSpPr>
        <p:spPr>
          <a:xfrm>
            <a:off x="3712073" y="5000250"/>
            <a:ext cx="1341119" cy="11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9373"/>
            <a:ext cx="5181600" cy="45875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Executive Summary</a:t>
            </a:r>
          </a:p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Visualization – Charts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Dashboard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Findings &amp; Implications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JOB POSTINGS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EF0DA0-6348-34C5-415E-6EC020E0F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550948"/>
              </p:ext>
            </p:extLst>
          </p:nvPr>
        </p:nvGraphicFramePr>
        <p:xfrm>
          <a:off x="853440" y="1708614"/>
          <a:ext cx="10444480" cy="440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94865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POPULAR LANGUAGES AVG SALARY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6A10D5-B730-3C5D-9025-B353064C00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0344785"/>
              </p:ext>
            </p:extLst>
          </p:nvPr>
        </p:nvGraphicFramePr>
        <p:xfrm>
          <a:off x="877888" y="1381760"/>
          <a:ext cx="10525125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Soft, functional and technical skills used by organizations to uncover opportunities and generate insights in the tech field is fast increasing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skills are necessary factors for organizational competitiveness. Therefore, there is need to stay abreast of these skills in demand in order to remain relevant in the industry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presentation reveals the current and future trends in Databases, Programming Languages Web Frames and Platforms</a:t>
            </a:r>
          </a:p>
          <a:p>
            <a:r>
              <a:rPr lang="en-US" sz="2400" dirty="0">
                <a:solidFill>
                  <a:schemeClr val="bg1"/>
                </a:solidFill>
              </a:rPr>
              <a:t>Overall, the aim in identifying future skill requirements and trends is to help the firm make more informed decision making for future actions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This presentation has been prepared for organizations and business decision makers in the data ecosystem.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uncovers various present and future skills requirement in the IT industry which will help tap into vast amounts of data and turn them into actionable insights.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Collection of Data and data gathering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Wrangling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Visualization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Dashboard Creation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86" y="2766218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Placeholder 5" descr="IBM Watson Studio">
            <a:extLst>
              <a:ext uri="{FF2B5EF4-FFF2-40B4-BE49-F238E27FC236}">
                <a16:creationId xmlns:a16="http://schemas.microsoft.com/office/drawing/2014/main" id="{CE25AD27-AEF8-B1AE-FF2D-6AD450B4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816" y="2327564"/>
            <a:ext cx="4906033" cy="3805237"/>
          </a:xfrm>
          <a:prstGeom prst="rect">
            <a:avLst/>
          </a:prstGeom>
        </p:spPr>
      </p:pic>
      <p:pic>
        <p:nvPicPr>
          <p:cNvPr id="11" name="Picture Placeholder 5" descr="IBM Watson Studio">
            <a:extLst>
              <a:ext uri="{FF2B5EF4-FFF2-40B4-BE49-F238E27FC236}">
                <a16:creationId xmlns:a16="http://schemas.microsoft.com/office/drawing/2014/main" id="{DD41C4B2-83A6-60E6-7101-A7AD7F8E3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300575"/>
            <a:ext cx="5181600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PROGRAMMING LANGUAGE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IMPLICATIONS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C96FB7-3659-5D77-5862-112993656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933282"/>
              </p:ext>
            </p:extLst>
          </p:nvPr>
        </p:nvGraphicFramePr>
        <p:xfrm>
          <a:off x="6196014" y="2247900"/>
          <a:ext cx="5181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92BC9D4-8D78-E6A5-5BC1-56D1547C4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4" y="1825625"/>
            <a:ext cx="56340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C3EB77E-0CE6-D0B3-61A4-39663D57B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229968"/>
              </p:ext>
            </p:extLst>
          </p:nvPr>
        </p:nvGraphicFramePr>
        <p:xfrm>
          <a:off x="385763" y="2266950"/>
          <a:ext cx="58102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5205984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Placeholder 5" descr="IBM Watson Studio">
            <a:extLst>
              <a:ext uri="{FF2B5EF4-FFF2-40B4-BE49-F238E27FC236}">
                <a16:creationId xmlns:a16="http://schemas.microsoft.com/office/drawing/2014/main" id="{FFEF87C9-F640-F8BE-D332-266EC4AA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655" y="2265653"/>
            <a:ext cx="5205984" cy="3911310"/>
          </a:xfrm>
          <a:prstGeom prst="rect">
            <a:avLst/>
          </a:prstGeom>
        </p:spPr>
      </p:pic>
      <p:pic>
        <p:nvPicPr>
          <p:cNvPr id="7" name="Picture Placeholder 5" descr="IBM Watson Studio">
            <a:extLst>
              <a:ext uri="{FF2B5EF4-FFF2-40B4-BE49-F238E27FC236}">
                <a16:creationId xmlns:a16="http://schemas.microsoft.com/office/drawing/2014/main" id="{014E2914-3287-2A97-E74B-16257F6E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19800" y="2265652"/>
            <a:ext cx="5605545" cy="39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schemas.microsoft.com/office/infopath/2007/PartnerControls"/>
    <ds:schemaRef ds:uri="http://purl.org/dc/dcmitype/"/>
    <ds:schemaRef ds:uri="f80a141d-92ca-4d3d-9308-f7e7b1d44ce8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869</TotalTime>
  <Words>569</Words>
  <Application>Microsoft Office PowerPoint</Application>
  <PresentationFormat>Widescreen</PresentationFormat>
  <Paragraphs>97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DEVELOPER SURVEY 2019 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 AVG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JATO DANIEL</cp:lastModifiedBy>
  <cp:revision>25</cp:revision>
  <dcterms:created xsi:type="dcterms:W3CDTF">2020-10-28T18:29:43Z</dcterms:created>
  <dcterms:modified xsi:type="dcterms:W3CDTF">2023-02-18T23:56:54Z</dcterms:modified>
</cp:coreProperties>
</file>