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Default Extension="jpeg" ContentType="image/jpeg"/>
  <Override PartName="/ppt/tags/tag86.xml" ContentType="application/vnd.openxmlformats-officedocument.presentationml.tags+xml"/>
  <Override PartName="/ppt/tags/tag88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Default Extension="vml" ContentType="application/vnd.openxmlformats-officedocument.vmlDrawing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notesSlides/notesSlide11.xml" ContentType="application/vnd.openxmlformats-officedocument.presentationml.notesSlide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7" r:id="rId2"/>
    <p:sldId id="262" r:id="rId3"/>
    <p:sldId id="259" r:id="rId4"/>
    <p:sldId id="265" r:id="rId5"/>
    <p:sldId id="266" r:id="rId6"/>
    <p:sldId id="288" r:id="rId7"/>
    <p:sldId id="268" r:id="rId8"/>
    <p:sldId id="287" r:id="rId9"/>
    <p:sldId id="289" r:id="rId10"/>
    <p:sldId id="291" r:id="rId11"/>
    <p:sldId id="290" r:id="rId12"/>
    <p:sldId id="270" r:id="rId13"/>
    <p:sldId id="271" r:id="rId14"/>
    <p:sldId id="281" r:id="rId15"/>
    <p:sldId id="282" r:id="rId16"/>
    <p:sldId id="272" r:id="rId17"/>
    <p:sldId id="283" r:id="rId18"/>
    <p:sldId id="273" r:id="rId19"/>
    <p:sldId id="260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-318" y="-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4B4DBD-8860-4F2B-88FB-BEC0446BDA86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AB7CD191-66E7-4640-A4E8-AB9557495B84}" type="slidenum">
              <a:rPr lang="zh-CN" altLang="en-US" smtClean="0">
                <a:latin typeface="Calibri" panose="020F0502020204030204" charset="0"/>
              </a:rPr>
              <a:pPr/>
              <a:t>2</a:t>
            </a:fld>
            <a:endParaRPr lang="en-US" altLang="zh-CN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4B4DBD-8860-4F2B-88FB-BEC0446BDA86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4B4DBD-8860-4F2B-88FB-BEC0446BDA86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FE9F8-6602-449B-A373-F3AC4FE00F1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8383" y="2347123"/>
            <a:ext cx="8055235" cy="2163754"/>
          </a:xfrm>
        </p:spPr>
        <p:txBody>
          <a:bodyPr>
            <a:normAutofit/>
          </a:bodyPr>
          <a:lstStyle>
            <a:lvl1pPr algn="ctr">
              <a:defRPr sz="88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image" Target="../media/image16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3" Type="http://schemas.openxmlformats.org/officeDocument/2006/relationships/tags" Target="../tags/tag32.xml"/><Relationship Id="rId21" Type="http://schemas.openxmlformats.org/officeDocument/2006/relationships/tags" Target="../tags/tag50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notesSlide" Target="../notesSlides/notesSlide4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oleObject" Target="../embeddings/oleObject1.bin"/><Relationship Id="rId2" Type="http://schemas.openxmlformats.org/officeDocument/2006/relationships/tags" Target="../tags/tag56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019675" y="2012950"/>
            <a:ext cx="6722745" cy="1339850"/>
          </a:xfrm>
        </p:spPr>
        <p:txBody>
          <a:bodyPr/>
          <a:lstStyle/>
          <a:p>
            <a:r>
              <a:rPr lang="zh-CN" altLang="en-US" sz="5400" dirty="0"/>
              <a:t>信号与系统实验</a:t>
            </a:r>
            <a:r>
              <a:rPr lang="en-US" altLang="zh-CN" sz="5400" dirty="0"/>
              <a:t>3.0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019675" y="3846830"/>
            <a:ext cx="6722745" cy="1134745"/>
          </a:xfrm>
        </p:spPr>
        <p:txBody>
          <a:bodyPr>
            <a:noAutofit/>
          </a:bodyPr>
          <a:lstStyle/>
          <a:p>
            <a:r>
              <a:rPr kumimoji="1" lang="zh-CN" altLang="en-US" sz="2400" dirty="0">
                <a:solidFill>
                  <a:srgbClr val="0070C0"/>
                </a:solidFill>
                <a:latin typeface="Bodoni MT Condensed" panose="02070606080606020203" pitchFamily="18" charset="0"/>
                <a:sym typeface="+mn-ea"/>
              </a:rPr>
              <a:t>组长：张承禹</a:t>
            </a:r>
          </a:p>
          <a:p>
            <a:r>
              <a:rPr kumimoji="1" lang="zh-CN" altLang="en-US" dirty="0">
                <a:solidFill>
                  <a:srgbClr val="0070C0"/>
                </a:solidFill>
                <a:latin typeface="Bodoni MT Condensed" panose="02070606080606020203" pitchFamily="18" charset="0"/>
                <a:sym typeface="+mn-ea"/>
              </a:rPr>
              <a:t>组员：艾舒悦、唐名扬、王健、王一鸣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03922"/>
            <a:ext cx="36195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7536" y="2607548"/>
            <a:ext cx="3633787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81893" y="4929187"/>
            <a:ext cx="3224213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729163"/>
            <a:ext cx="3652837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5683" y="203392"/>
            <a:ext cx="3128963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39673" y="431086"/>
            <a:ext cx="35623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/>
          <p:cNvCxnSpPr/>
          <p:nvPr/>
        </p:nvCxnSpPr>
        <p:spPr>
          <a:xfrm>
            <a:off x="3145133" y="1115367"/>
            <a:ext cx="5446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69772" y="1115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54237" y="112039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44100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386671" y="1045028"/>
            <a:ext cx="1095270" cy="1657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93820" y="117063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长为</a:t>
            </a:r>
            <a:r>
              <a:rPr lang="en-US" altLang="zh-CN" dirty="0" smtClean="0"/>
              <a:t>8001</a:t>
            </a:r>
            <a:r>
              <a:rPr lang="zh-CN" altLang="en-US" dirty="0" smtClean="0"/>
              <a:t>的采样函数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331488" y="3093628"/>
            <a:ext cx="65223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51101" y="317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84919" y="3092898"/>
            <a:ext cx="103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52100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845629" y="2685918"/>
            <a:ext cx="5446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70268" y="2685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854733" y="26909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44100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745334" y="2620603"/>
            <a:ext cx="1095270" cy="1657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 rot="5400000">
            <a:off x="4456714" y="2995762"/>
            <a:ext cx="153739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4680644" y="2606242"/>
            <a:ext cx="1095270" cy="1657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266150" y="2627231"/>
            <a:ext cx="1095270" cy="1657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 rot="5400000">
            <a:off x="2754151" y="3066252"/>
            <a:ext cx="15440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>
            <a:off x="6695564" y="3054391"/>
            <a:ext cx="15440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82386" y="31100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8001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28415" y="305986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44100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8267928" y="2513231"/>
            <a:ext cx="1095090" cy="10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88388" y="214090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8000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74300" y="33290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有效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24947" y="31529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有误差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456652" y="31629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有误差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5" grpId="1" animBg="1"/>
      <p:bldP spid="32" grpId="0" animBg="1"/>
      <p:bldP spid="32" grpId="1" animBg="1"/>
      <p:bldP spid="37" grpId="0" animBg="1"/>
      <p:bldP spid="37" grpId="1" animBg="1"/>
      <p:bldP spid="42" grpId="0"/>
      <p:bldP spid="43" grpId="0"/>
      <p:bldP spid="46" grpId="0"/>
      <p:bldP spid="48" grpId="0"/>
      <p:bldP spid="50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文本占位符 4"/>
          <p:cNvSpPr txBox="1"/>
          <p:nvPr>
            <p:custDataLst>
              <p:tags r:id="rId2"/>
            </p:custDataLst>
          </p:nvPr>
        </p:nvSpPr>
        <p:spPr bwMode="auto">
          <a:xfrm>
            <a:off x="1131032" y="1441976"/>
            <a:ext cx="1374424" cy="248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357505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760"/>
              </a:spcBef>
              <a:buClr>
                <a:srgbClr val="C94D4D"/>
              </a:buClr>
              <a:buSzPct val="60000"/>
              <a:buNone/>
            </a:pPr>
            <a:r>
              <a:rPr lang="en-US" altLang="zh-CN" sz="16600" i="1" smtClean="0">
                <a:solidFill>
                  <a:schemeClr val="accent1"/>
                </a:solidFill>
                <a:latin typeface="+mn-lt"/>
                <a:ea typeface="+mn-ea"/>
              </a:rPr>
              <a:t>3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成果展示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LOREM IPSUM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54600" y="16079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1.</a:t>
            </a:r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界面更新</a:t>
            </a:r>
          </a:p>
        </p:txBody>
      </p:sp>
      <p:pic>
        <p:nvPicPr>
          <p:cNvPr id="3" name="图片 2" descr="GLGPUNV2P8I$~UEV%TRK9E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685" y="1057275"/>
            <a:ext cx="9104630" cy="47428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54600" y="16079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1.</a:t>
            </a:r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界面更新</a:t>
            </a:r>
          </a:p>
        </p:txBody>
      </p:sp>
      <p:pic>
        <p:nvPicPr>
          <p:cNvPr id="2" name="图片 1" descr="%VJRLU_~38UJUBZQPP]R{]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1129030"/>
            <a:ext cx="10058400" cy="45999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54600" y="16079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1.</a:t>
            </a:r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界面更新</a:t>
            </a:r>
          </a:p>
        </p:txBody>
      </p:sp>
      <p:pic>
        <p:nvPicPr>
          <p:cNvPr id="3" name="图片 2" descr="]3WJB5)CWUN502OXRW7}I3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315" y="1100455"/>
            <a:ext cx="9040495" cy="52470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均衡器效果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725" y="1059180"/>
            <a:ext cx="6494780" cy="5167630"/>
          </a:xfrm>
          <a:prstGeom prst="rect">
            <a:avLst/>
          </a:prstGeom>
        </p:spPr>
      </p:pic>
      <p:sp>
        <p:nvSpPr>
          <p:cNvPr id="44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487294" y="3455529"/>
            <a:ext cx="3408679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低频部分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均衡器效果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7870" y="1040130"/>
            <a:ext cx="6642735" cy="5388610"/>
          </a:xfrm>
          <a:prstGeom prst="rect">
            <a:avLst/>
          </a:prstGeom>
        </p:spPr>
      </p:pic>
      <p:sp>
        <p:nvSpPr>
          <p:cNvPr id="3" name="副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15620" y="3971925"/>
            <a:ext cx="3495675" cy="1134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solidFill>
                  <a:srgbClr val="0070C0"/>
                </a:solidFill>
                <a:latin typeface="Bodoni MT Condensed" panose="02070606080606020203" pitchFamily="18" charset="0"/>
                <a:sym typeface="+mn-ea"/>
              </a:rPr>
              <a:t> </a:t>
            </a:r>
          </a:p>
        </p:txBody>
      </p:sp>
      <p:sp>
        <p:nvSpPr>
          <p:cNvPr id="44" name="MH_Text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>
            <a:off x="487294" y="3455529"/>
            <a:ext cx="3408679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高频部分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z="5400" smtClean="0"/>
              <a:t>3.MATLAB</a:t>
            </a:r>
            <a:r>
              <a:rPr lang="zh-CN" altLang="en-US" sz="5400" smtClean="0"/>
              <a:t>展示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777222" y="1081737"/>
            <a:ext cx="2875743" cy="628196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pPr>
              <a:defRPr/>
            </a:pPr>
            <a:r>
              <a:rPr lang="en-US" altLang="zh-CN" sz="3600" spc="169" smtClean="0">
                <a:solidFill>
                  <a:schemeClr val="bg1">
                    <a:lumMod val="85000"/>
                  </a:schemeClr>
                </a:solidFill>
              </a:rPr>
              <a:t>CONTENTS</a:t>
            </a:r>
          </a:p>
        </p:txBody>
      </p:sp>
      <p:sp>
        <p:nvSpPr>
          <p:cNvPr id="22" name="文本框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2805" y="335105"/>
            <a:ext cx="2154977" cy="96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5400" b="1" smtClean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rPr>
              <a:t>目录</a:t>
            </a:r>
          </a:p>
        </p:txBody>
      </p:sp>
      <p:grpSp>
        <p:nvGrpSpPr>
          <p:cNvPr id="23" name="组合 22"/>
          <p:cNvGrpSpPr/>
          <p:nvPr>
            <p:custDataLst>
              <p:tags r:id="rId4"/>
            </p:custDataLst>
          </p:nvPr>
        </p:nvGrpSpPr>
        <p:grpSpPr>
          <a:xfrm>
            <a:off x="1013701" y="2252374"/>
            <a:ext cx="4891477" cy="876508"/>
            <a:chOff x="280247" y="2163209"/>
            <a:chExt cx="3946800" cy="707230"/>
          </a:xfrm>
        </p:grpSpPr>
        <p:sp>
          <p:nvSpPr>
            <p:cNvPr id="24" name="椭圆 4"/>
            <p:cNvSpPr/>
            <p:nvPr>
              <p:custDataLst>
                <p:tags r:id="rId15"/>
              </p:custDataLst>
            </p:nvPr>
          </p:nvSpPr>
          <p:spPr>
            <a:xfrm>
              <a:off x="787433" y="2175613"/>
              <a:ext cx="518868" cy="694826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25" name="椭圆 24"/>
            <p:cNvSpPr/>
            <p:nvPr>
              <p:custDataLst>
                <p:tags r:id="rId16"/>
              </p:custDataLst>
            </p:nvPr>
          </p:nvSpPr>
          <p:spPr>
            <a:xfrm>
              <a:off x="851269" y="2415406"/>
              <a:ext cx="390379" cy="39037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525252"/>
                  </a:solidFill>
                </a:rPr>
                <a:t>01</a:t>
              </a:r>
              <a:endParaRPr lang="en-US" altLang="zh-CN" sz="2000" dirty="0">
                <a:solidFill>
                  <a:srgbClr val="525252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17"/>
              </p:custDataLst>
            </p:nvPr>
          </p:nvSpPr>
          <p:spPr>
            <a:xfrm flipV="1">
              <a:off x="280247" y="2163209"/>
              <a:ext cx="1520419" cy="24752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/>
            </a:p>
          </p:txBody>
        </p:sp>
        <p:sp>
          <p:nvSpPr>
            <p:cNvPr id="40" name="TextBox 6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502435" y="2291827"/>
              <a:ext cx="2724612" cy="52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>
                  <a:latin typeface="+mn-lt"/>
                  <a:ea typeface="+mn-ea"/>
                </a:rPr>
                <a:t>小组分配</a:t>
              </a:r>
            </a:p>
          </p:txBody>
        </p:sp>
      </p:grpSp>
      <p:grpSp>
        <p:nvGrpSpPr>
          <p:cNvPr id="41" name="组合 40"/>
          <p:cNvGrpSpPr/>
          <p:nvPr>
            <p:custDataLst>
              <p:tags r:id="rId5"/>
            </p:custDataLst>
          </p:nvPr>
        </p:nvGrpSpPr>
        <p:grpSpPr>
          <a:xfrm>
            <a:off x="3587560" y="3750446"/>
            <a:ext cx="4891477" cy="876560"/>
            <a:chOff x="280247" y="3137867"/>
            <a:chExt cx="3946800" cy="707272"/>
          </a:xfrm>
        </p:grpSpPr>
        <p:sp>
          <p:nvSpPr>
            <p:cNvPr id="42" name="椭圆 4"/>
            <p:cNvSpPr/>
            <p:nvPr>
              <p:custDataLst>
                <p:tags r:id="rId11"/>
              </p:custDataLst>
            </p:nvPr>
          </p:nvSpPr>
          <p:spPr>
            <a:xfrm>
              <a:off x="787433" y="3150313"/>
              <a:ext cx="518868" cy="694826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43" name="椭圆 42"/>
            <p:cNvSpPr/>
            <p:nvPr>
              <p:custDataLst>
                <p:tags r:id="rId12"/>
              </p:custDataLst>
            </p:nvPr>
          </p:nvSpPr>
          <p:spPr>
            <a:xfrm>
              <a:off x="851269" y="3390105"/>
              <a:ext cx="390379" cy="39037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525252"/>
                  </a:solidFill>
                </a:rPr>
                <a:t>02</a:t>
              </a:r>
              <a:endParaRPr lang="en-US" altLang="zh-CN" sz="2000" dirty="0">
                <a:solidFill>
                  <a:srgbClr val="525252"/>
                </a:solidFill>
              </a:endParaRPr>
            </a:p>
          </p:txBody>
        </p:sp>
        <p:sp>
          <p:nvSpPr>
            <p:cNvPr id="44" name="矩形 43"/>
            <p:cNvSpPr/>
            <p:nvPr>
              <p:custDataLst>
                <p:tags r:id="rId13"/>
              </p:custDataLst>
            </p:nvPr>
          </p:nvSpPr>
          <p:spPr>
            <a:xfrm flipV="1">
              <a:off x="280247" y="3137867"/>
              <a:ext cx="1663128" cy="24752"/>
            </a:xfrm>
            <a:prstGeom prst="rect">
              <a:avLst/>
            </a:prstGeom>
            <a:gradFill>
              <a:gsLst>
                <a:gs pos="49628">
                  <a:schemeClr val="accent2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45" name="TextBox 18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502435" y="3334454"/>
              <a:ext cx="2724612" cy="502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 lnSpcReduction="10000"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>
                  <a:latin typeface="+mn-lt"/>
                  <a:ea typeface="+mn-ea"/>
                </a:rPr>
                <a:t>设计过程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46" name="组合 45"/>
          <p:cNvGrpSpPr/>
          <p:nvPr>
            <p:custDataLst>
              <p:tags r:id="rId6"/>
            </p:custDataLst>
          </p:nvPr>
        </p:nvGrpSpPr>
        <p:grpSpPr>
          <a:xfrm>
            <a:off x="6331138" y="5235865"/>
            <a:ext cx="4891477" cy="876508"/>
            <a:chOff x="280247" y="4103087"/>
            <a:chExt cx="3946800" cy="707230"/>
          </a:xfrm>
        </p:grpSpPr>
        <p:sp>
          <p:nvSpPr>
            <p:cNvPr id="47" name="椭圆 4"/>
            <p:cNvSpPr/>
            <p:nvPr>
              <p:custDataLst>
                <p:tags r:id="rId7"/>
              </p:custDataLst>
            </p:nvPr>
          </p:nvSpPr>
          <p:spPr>
            <a:xfrm>
              <a:off x="787433" y="4115491"/>
              <a:ext cx="518868" cy="694826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48" name="椭圆 47"/>
            <p:cNvSpPr/>
            <p:nvPr>
              <p:custDataLst>
                <p:tags r:id="rId8"/>
              </p:custDataLst>
            </p:nvPr>
          </p:nvSpPr>
          <p:spPr>
            <a:xfrm>
              <a:off x="851269" y="4355284"/>
              <a:ext cx="390379" cy="39037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525252"/>
                  </a:solidFill>
                </a:rPr>
                <a:t>03</a:t>
              </a:r>
              <a:endParaRPr lang="en-US" altLang="zh-CN" sz="2000" dirty="0">
                <a:solidFill>
                  <a:srgbClr val="525252"/>
                </a:solidFill>
              </a:endParaRPr>
            </a:p>
          </p:txBody>
        </p:sp>
        <p:sp>
          <p:nvSpPr>
            <p:cNvPr id="49" name="矩形 48"/>
            <p:cNvSpPr/>
            <p:nvPr>
              <p:custDataLst>
                <p:tags r:id="rId9"/>
              </p:custDataLst>
            </p:nvPr>
          </p:nvSpPr>
          <p:spPr>
            <a:xfrm flipV="1">
              <a:off x="280247" y="4103087"/>
              <a:ext cx="1520419" cy="24752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/>
            </a:p>
          </p:txBody>
        </p:sp>
        <p:sp>
          <p:nvSpPr>
            <p:cNvPr id="50" name="TextBox 6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02435" y="4231705"/>
              <a:ext cx="2724612" cy="52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>
                  <a:latin typeface="+mn-lt"/>
                  <a:ea typeface="+mn-ea"/>
                </a:rPr>
                <a:t>成果展示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文本占位符 4"/>
          <p:cNvSpPr txBox="1"/>
          <p:nvPr>
            <p:custDataLst>
              <p:tags r:id="rId2"/>
            </p:custDataLst>
          </p:nvPr>
        </p:nvSpPr>
        <p:spPr bwMode="auto">
          <a:xfrm>
            <a:off x="1119602" y="1441976"/>
            <a:ext cx="1374424" cy="248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357505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760"/>
              </a:spcBef>
              <a:buClr>
                <a:srgbClr val="C94D4D"/>
              </a:buClr>
              <a:buSzPct val="60000"/>
              <a:buNone/>
            </a:pPr>
            <a:r>
              <a:rPr lang="en-US" altLang="zh-CN" sz="16600" i="1" smtClean="0">
                <a:solidFill>
                  <a:schemeClr val="accent1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LOREM IPSUM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/>
              <a:t>小组分配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2"/>
            </p:custDataLst>
          </p:nvPr>
        </p:nvGrpSpPr>
        <p:grpSpPr>
          <a:xfrm>
            <a:off x="1957954" y="1912162"/>
            <a:ext cx="3623309" cy="1089025"/>
            <a:chOff x="1222048" y="2097694"/>
            <a:chExt cx="3572622" cy="1073790"/>
          </a:xfrm>
        </p:grpSpPr>
        <p:sp>
          <p:nvSpPr>
            <p:cNvPr id="27" name="MH_SubTitle_1"/>
            <p:cNvSpPr/>
            <p:nvPr>
              <p:custDataLst>
                <p:tags r:id="rId20"/>
              </p:custDataLst>
            </p:nvPr>
          </p:nvSpPr>
          <p:spPr>
            <a:xfrm flipH="1">
              <a:off x="3769091" y="2244831"/>
              <a:ext cx="1025579" cy="917886"/>
            </a:xfrm>
            <a:custGeom>
              <a:avLst/>
              <a:gdLst>
                <a:gd name="connsiteX0" fmla="*/ 764116 w 1528232"/>
                <a:gd name="connsiteY0" fmla="*/ 0 h 1595967"/>
                <a:gd name="connsiteX1" fmla="*/ 1528232 w 1528232"/>
                <a:gd name="connsiteY1" fmla="*/ 501657 h 1595967"/>
                <a:gd name="connsiteX2" fmla="*/ 1528232 w 1528232"/>
                <a:gd name="connsiteY2" fmla="*/ 1595967 h 1595967"/>
                <a:gd name="connsiteX3" fmla="*/ 764116 w 1528232"/>
                <a:gd name="connsiteY3" fmla="*/ 1094310 h 1595967"/>
                <a:gd name="connsiteX4" fmla="*/ 0 w 1528232"/>
                <a:gd name="connsiteY4" fmla="*/ 1595967 h 1595967"/>
                <a:gd name="connsiteX5" fmla="*/ 0 w 1528232"/>
                <a:gd name="connsiteY5" fmla="*/ 501657 h 159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8232" h="1595967">
                  <a:moveTo>
                    <a:pt x="764116" y="0"/>
                  </a:moveTo>
                  <a:lnTo>
                    <a:pt x="1528232" y="501657"/>
                  </a:lnTo>
                  <a:lnTo>
                    <a:pt x="1528232" y="1595967"/>
                  </a:lnTo>
                  <a:lnTo>
                    <a:pt x="764116" y="1094310"/>
                  </a:lnTo>
                  <a:lnTo>
                    <a:pt x="0" y="1595967"/>
                  </a:lnTo>
                  <a:lnTo>
                    <a:pt x="0" y="5016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51855" bIns="182226" anchor="ctr">
              <a:normAutofit/>
            </a:bodyPr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FFFFFF"/>
                  </a:solidFill>
                </a:rPr>
                <a:t>张承禹</a:t>
              </a:r>
            </a:p>
          </p:txBody>
        </p:sp>
        <p:sp>
          <p:nvSpPr>
            <p:cNvPr id="31" name="MH_Other_1"/>
            <p:cNvSpPr/>
            <p:nvPr>
              <p:custDataLst>
                <p:tags r:id="rId21"/>
              </p:custDataLst>
            </p:nvPr>
          </p:nvSpPr>
          <p:spPr>
            <a:xfrm flipH="1">
              <a:off x="3769091" y="2097694"/>
              <a:ext cx="1025579" cy="360017"/>
            </a:xfrm>
            <a:custGeom>
              <a:avLst/>
              <a:gdLst>
                <a:gd name="connsiteX0" fmla="*/ 764116 w 1528233"/>
                <a:gd name="connsiteY0" fmla="*/ 0 h 624417"/>
                <a:gd name="connsiteX1" fmla="*/ 1528233 w 1528233"/>
                <a:gd name="connsiteY1" fmla="*/ 501657 h 624417"/>
                <a:gd name="connsiteX2" fmla="*/ 1528233 w 1528233"/>
                <a:gd name="connsiteY2" fmla="*/ 620189 h 624417"/>
                <a:gd name="connsiteX3" fmla="*/ 764118 w 1528233"/>
                <a:gd name="connsiteY3" fmla="*/ 118533 h 624417"/>
                <a:gd name="connsiteX4" fmla="*/ 2 w 1528233"/>
                <a:gd name="connsiteY4" fmla="*/ 620190 h 624417"/>
                <a:gd name="connsiteX5" fmla="*/ 2 w 1528233"/>
                <a:gd name="connsiteY5" fmla="*/ 624417 h 624417"/>
                <a:gd name="connsiteX6" fmla="*/ 0 w 1528233"/>
                <a:gd name="connsiteY6" fmla="*/ 624417 h 624417"/>
                <a:gd name="connsiteX7" fmla="*/ 0 w 1528233"/>
                <a:gd name="connsiteY7" fmla="*/ 501657 h 62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8233" h="624417">
                  <a:moveTo>
                    <a:pt x="764116" y="0"/>
                  </a:moveTo>
                  <a:lnTo>
                    <a:pt x="1528233" y="501657"/>
                  </a:lnTo>
                  <a:lnTo>
                    <a:pt x="1528233" y="620189"/>
                  </a:lnTo>
                  <a:lnTo>
                    <a:pt x="764118" y="118533"/>
                  </a:lnTo>
                  <a:lnTo>
                    <a:pt x="2" y="620190"/>
                  </a:lnTo>
                  <a:lnTo>
                    <a:pt x="2" y="624417"/>
                  </a:lnTo>
                  <a:lnTo>
                    <a:pt x="0" y="624417"/>
                  </a:lnTo>
                  <a:lnTo>
                    <a:pt x="0" y="5016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50">
                <a:solidFill>
                  <a:srgbClr val="FFFFFF"/>
                </a:solidFill>
              </a:endParaRPr>
            </a:p>
          </p:txBody>
        </p:sp>
        <p:sp>
          <p:nvSpPr>
            <p:cNvPr id="32" name="MH_Text_1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1222048" y="2252971"/>
              <a:ext cx="3360995" cy="91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界面优化美化</a:t>
              </a:r>
            </a:p>
          </p:txBody>
        </p:sp>
      </p:grpSp>
      <p:grpSp>
        <p:nvGrpSpPr>
          <p:cNvPr id="33" name="组合 32"/>
          <p:cNvGrpSpPr/>
          <p:nvPr>
            <p:custDataLst>
              <p:tags r:id="rId3"/>
            </p:custDataLst>
          </p:nvPr>
        </p:nvGrpSpPr>
        <p:grpSpPr>
          <a:xfrm>
            <a:off x="6182207" y="2556811"/>
            <a:ext cx="4496035" cy="1079115"/>
            <a:chOff x="429682" y="3161727"/>
            <a:chExt cx="4433139" cy="1064018"/>
          </a:xfrm>
        </p:grpSpPr>
        <p:sp>
          <p:nvSpPr>
            <p:cNvPr id="34" name="MH_SubTitle_2"/>
            <p:cNvSpPr/>
            <p:nvPr>
              <p:custDataLst>
                <p:tags r:id="rId17"/>
              </p:custDataLst>
            </p:nvPr>
          </p:nvSpPr>
          <p:spPr>
            <a:xfrm flipH="1">
              <a:off x="430308" y="3307612"/>
              <a:ext cx="1071912" cy="917886"/>
            </a:xfrm>
            <a:custGeom>
              <a:avLst/>
              <a:gdLst>
                <a:gd name="connsiteX0" fmla="*/ 764116 w 1528232"/>
                <a:gd name="connsiteY0" fmla="*/ 0 h 1595967"/>
                <a:gd name="connsiteX1" fmla="*/ 1528232 w 1528232"/>
                <a:gd name="connsiteY1" fmla="*/ 501657 h 1595967"/>
                <a:gd name="connsiteX2" fmla="*/ 1528232 w 1528232"/>
                <a:gd name="connsiteY2" fmla="*/ 1595967 h 1595967"/>
                <a:gd name="connsiteX3" fmla="*/ 764116 w 1528232"/>
                <a:gd name="connsiteY3" fmla="*/ 1094310 h 1595967"/>
                <a:gd name="connsiteX4" fmla="*/ 0 w 1528232"/>
                <a:gd name="connsiteY4" fmla="*/ 1595967 h 1595967"/>
                <a:gd name="connsiteX5" fmla="*/ 0 w 1528232"/>
                <a:gd name="connsiteY5" fmla="*/ 501657 h 159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8232" h="1595967">
                  <a:moveTo>
                    <a:pt x="764116" y="0"/>
                  </a:moveTo>
                  <a:lnTo>
                    <a:pt x="1528232" y="501657"/>
                  </a:lnTo>
                  <a:lnTo>
                    <a:pt x="1528232" y="1595967"/>
                  </a:lnTo>
                  <a:lnTo>
                    <a:pt x="764116" y="1094310"/>
                  </a:lnTo>
                  <a:lnTo>
                    <a:pt x="0" y="1595967"/>
                  </a:lnTo>
                  <a:lnTo>
                    <a:pt x="0" y="50165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51855" bIns="182226" anchor="ctr">
              <a:normAutofit/>
            </a:bodyPr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FFFFFF"/>
                  </a:solidFill>
                </a:rPr>
                <a:t>唐名扬</a:t>
              </a:r>
            </a:p>
          </p:txBody>
        </p:sp>
        <p:sp>
          <p:nvSpPr>
            <p:cNvPr id="36" name="MH_Other_2"/>
            <p:cNvSpPr/>
            <p:nvPr>
              <p:custDataLst>
                <p:tags r:id="rId18"/>
              </p:custDataLst>
            </p:nvPr>
          </p:nvSpPr>
          <p:spPr>
            <a:xfrm flipH="1">
              <a:off x="429682" y="3161727"/>
              <a:ext cx="1072538" cy="359391"/>
            </a:xfrm>
            <a:custGeom>
              <a:avLst/>
              <a:gdLst>
                <a:gd name="connsiteX0" fmla="*/ 764116 w 1528233"/>
                <a:gd name="connsiteY0" fmla="*/ 0 h 624417"/>
                <a:gd name="connsiteX1" fmla="*/ 1528233 w 1528233"/>
                <a:gd name="connsiteY1" fmla="*/ 501657 h 624417"/>
                <a:gd name="connsiteX2" fmla="*/ 1528233 w 1528233"/>
                <a:gd name="connsiteY2" fmla="*/ 620189 h 624417"/>
                <a:gd name="connsiteX3" fmla="*/ 764118 w 1528233"/>
                <a:gd name="connsiteY3" fmla="*/ 118533 h 624417"/>
                <a:gd name="connsiteX4" fmla="*/ 2 w 1528233"/>
                <a:gd name="connsiteY4" fmla="*/ 620190 h 624417"/>
                <a:gd name="connsiteX5" fmla="*/ 2 w 1528233"/>
                <a:gd name="connsiteY5" fmla="*/ 624417 h 624417"/>
                <a:gd name="connsiteX6" fmla="*/ 0 w 1528233"/>
                <a:gd name="connsiteY6" fmla="*/ 624417 h 624417"/>
                <a:gd name="connsiteX7" fmla="*/ 0 w 1528233"/>
                <a:gd name="connsiteY7" fmla="*/ 501657 h 62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8233" h="624417">
                  <a:moveTo>
                    <a:pt x="764116" y="0"/>
                  </a:moveTo>
                  <a:lnTo>
                    <a:pt x="1528233" y="501657"/>
                  </a:lnTo>
                  <a:lnTo>
                    <a:pt x="1528233" y="620189"/>
                  </a:lnTo>
                  <a:lnTo>
                    <a:pt x="764118" y="118533"/>
                  </a:lnTo>
                  <a:lnTo>
                    <a:pt x="2" y="620190"/>
                  </a:lnTo>
                  <a:lnTo>
                    <a:pt x="2" y="624417"/>
                  </a:lnTo>
                  <a:lnTo>
                    <a:pt x="0" y="624417"/>
                  </a:lnTo>
                  <a:lnTo>
                    <a:pt x="0" y="50165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50">
                <a:solidFill>
                  <a:srgbClr val="FFFFFF"/>
                </a:solidFill>
              </a:endParaRPr>
            </a:p>
          </p:txBody>
        </p:sp>
        <p:sp>
          <p:nvSpPr>
            <p:cNvPr id="38" name="MH_Text_2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1501921" y="3599745"/>
              <a:ext cx="3360900" cy="62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da-DK" sz="2000" dirty="0">
                  <a:latin typeface="+mn-lt"/>
                  <a:ea typeface="+mn-ea"/>
                  <a:cs typeface="+mn-cs"/>
                </a:rPr>
                <a:t>开窗设计，程序统合</a:t>
              </a:r>
            </a:p>
          </p:txBody>
        </p:sp>
      </p:grpSp>
      <p:grpSp>
        <p:nvGrpSpPr>
          <p:cNvPr id="40" name="组合 39"/>
          <p:cNvGrpSpPr/>
          <p:nvPr>
            <p:custDataLst>
              <p:tags r:id="rId4"/>
            </p:custDataLst>
          </p:nvPr>
        </p:nvGrpSpPr>
        <p:grpSpPr>
          <a:xfrm>
            <a:off x="1132454" y="3486644"/>
            <a:ext cx="4448809" cy="1079499"/>
            <a:chOff x="408096" y="4225134"/>
            <a:chExt cx="4386574" cy="1064397"/>
          </a:xfrm>
        </p:grpSpPr>
        <p:sp>
          <p:nvSpPr>
            <p:cNvPr id="42" name="MH_SubTitle_1"/>
            <p:cNvSpPr/>
            <p:nvPr>
              <p:custDataLst>
                <p:tags r:id="rId14"/>
              </p:custDataLst>
            </p:nvPr>
          </p:nvSpPr>
          <p:spPr>
            <a:xfrm flipH="1">
              <a:off x="3769091" y="4371645"/>
              <a:ext cx="1025579" cy="917886"/>
            </a:xfrm>
            <a:custGeom>
              <a:avLst/>
              <a:gdLst>
                <a:gd name="connsiteX0" fmla="*/ 764116 w 1528232"/>
                <a:gd name="connsiteY0" fmla="*/ 0 h 1595967"/>
                <a:gd name="connsiteX1" fmla="*/ 1528232 w 1528232"/>
                <a:gd name="connsiteY1" fmla="*/ 501657 h 1595967"/>
                <a:gd name="connsiteX2" fmla="*/ 1528232 w 1528232"/>
                <a:gd name="connsiteY2" fmla="*/ 1595967 h 1595967"/>
                <a:gd name="connsiteX3" fmla="*/ 764116 w 1528232"/>
                <a:gd name="connsiteY3" fmla="*/ 1094310 h 1595967"/>
                <a:gd name="connsiteX4" fmla="*/ 0 w 1528232"/>
                <a:gd name="connsiteY4" fmla="*/ 1595967 h 1595967"/>
                <a:gd name="connsiteX5" fmla="*/ 0 w 1528232"/>
                <a:gd name="connsiteY5" fmla="*/ 501657 h 159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8232" h="1595967">
                  <a:moveTo>
                    <a:pt x="764116" y="0"/>
                  </a:moveTo>
                  <a:lnTo>
                    <a:pt x="1528232" y="501657"/>
                  </a:lnTo>
                  <a:lnTo>
                    <a:pt x="1528232" y="1595967"/>
                  </a:lnTo>
                  <a:lnTo>
                    <a:pt x="764116" y="1094310"/>
                  </a:lnTo>
                  <a:lnTo>
                    <a:pt x="0" y="1595967"/>
                  </a:lnTo>
                  <a:lnTo>
                    <a:pt x="0" y="5016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51855" bIns="182226" anchor="ctr">
              <a:normAutofit/>
            </a:bodyPr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FFFFFF"/>
                  </a:solidFill>
                </a:rPr>
                <a:t>王健</a:t>
              </a:r>
            </a:p>
          </p:txBody>
        </p:sp>
        <p:sp>
          <p:nvSpPr>
            <p:cNvPr id="43" name="MH_Other_1"/>
            <p:cNvSpPr/>
            <p:nvPr>
              <p:custDataLst>
                <p:tags r:id="rId15"/>
              </p:custDataLst>
            </p:nvPr>
          </p:nvSpPr>
          <p:spPr>
            <a:xfrm flipH="1">
              <a:off x="3769091" y="4225134"/>
              <a:ext cx="1025579" cy="359391"/>
            </a:xfrm>
            <a:custGeom>
              <a:avLst/>
              <a:gdLst>
                <a:gd name="connsiteX0" fmla="*/ 764116 w 1528233"/>
                <a:gd name="connsiteY0" fmla="*/ 0 h 624417"/>
                <a:gd name="connsiteX1" fmla="*/ 1528233 w 1528233"/>
                <a:gd name="connsiteY1" fmla="*/ 501657 h 624417"/>
                <a:gd name="connsiteX2" fmla="*/ 1528233 w 1528233"/>
                <a:gd name="connsiteY2" fmla="*/ 620189 h 624417"/>
                <a:gd name="connsiteX3" fmla="*/ 764118 w 1528233"/>
                <a:gd name="connsiteY3" fmla="*/ 118533 h 624417"/>
                <a:gd name="connsiteX4" fmla="*/ 2 w 1528233"/>
                <a:gd name="connsiteY4" fmla="*/ 620190 h 624417"/>
                <a:gd name="connsiteX5" fmla="*/ 2 w 1528233"/>
                <a:gd name="connsiteY5" fmla="*/ 624417 h 624417"/>
                <a:gd name="connsiteX6" fmla="*/ 0 w 1528233"/>
                <a:gd name="connsiteY6" fmla="*/ 624417 h 624417"/>
                <a:gd name="connsiteX7" fmla="*/ 0 w 1528233"/>
                <a:gd name="connsiteY7" fmla="*/ 501657 h 62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8233" h="624417">
                  <a:moveTo>
                    <a:pt x="764116" y="0"/>
                  </a:moveTo>
                  <a:lnTo>
                    <a:pt x="1528233" y="501657"/>
                  </a:lnTo>
                  <a:lnTo>
                    <a:pt x="1528233" y="620189"/>
                  </a:lnTo>
                  <a:lnTo>
                    <a:pt x="764118" y="118533"/>
                  </a:lnTo>
                  <a:lnTo>
                    <a:pt x="2" y="620190"/>
                  </a:lnTo>
                  <a:lnTo>
                    <a:pt x="2" y="624417"/>
                  </a:lnTo>
                  <a:lnTo>
                    <a:pt x="0" y="624417"/>
                  </a:lnTo>
                  <a:lnTo>
                    <a:pt x="0" y="5016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50">
                <a:solidFill>
                  <a:srgbClr val="FFFFFF"/>
                </a:solidFill>
              </a:endParaRPr>
            </a:p>
          </p:txBody>
        </p:sp>
        <p:sp>
          <p:nvSpPr>
            <p:cNvPr id="44" name="MH_Text_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08096" y="4225134"/>
              <a:ext cx="3360995" cy="986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时域卷积实现滤波</a:t>
              </a:r>
            </a:p>
          </p:txBody>
        </p:sp>
      </p:grpSp>
      <p:grpSp>
        <p:nvGrpSpPr>
          <p:cNvPr id="45" name="组合 44"/>
          <p:cNvGrpSpPr/>
          <p:nvPr>
            <p:custDataLst>
              <p:tags r:id="rId5"/>
            </p:custDataLst>
          </p:nvPr>
        </p:nvGrpSpPr>
        <p:grpSpPr>
          <a:xfrm>
            <a:off x="6182207" y="4506578"/>
            <a:ext cx="4618591" cy="1078864"/>
            <a:chOff x="429682" y="5288541"/>
            <a:chExt cx="4553982" cy="1063771"/>
          </a:xfrm>
        </p:grpSpPr>
        <p:sp>
          <p:nvSpPr>
            <p:cNvPr id="46" name="MH_SubTitle_2"/>
            <p:cNvSpPr/>
            <p:nvPr>
              <p:custDataLst>
                <p:tags r:id="rId11"/>
              </p:custDataLst>
            </p:nvPr>
          </p:nvSpPr>
          <p:spPr>
            <a:xfrm flipH="1">
              <a:off x="429682" y="5434426"/>
              <a:ext cx="1072538" cy="917886"/>
            </a:xfrm>
            <a:custGeom>
              <a:avLst/>
              <a:gdLst>
                <a:gd name="connsiteX0" fmla="*/ 764116 w 1528232"/>
                <a:gd name="connsiteY0" fmla="*/ 0 h 1595967"/>
                <a:gd name="connsiteX1" fmla="*/ 1528232 w 1528232"/>
                <a:gd name="connsiteY1" fmla="*/ 501657 h 1595967"/>
                <a:gd name="connsiteX2" fmla="*/ 1528232 w 1528232"/>
                <a:gd name="connsiteY2" fmla="*/ 1595967 h 1595967"/>
                <a:gd name="connsiteX3" fmla="*/ 764116 w 1528232"/>
                <a:gd name="connsiteY3" fmla="*/ 1094310 h 1595967"/>
                <a:gd name="connsiteX4" fmla="*/ 0 w 1528232"/>
                <a:gd name="connsiteY4" fmla="*/ 1595967 h 1595967"/>
                <a:gd name="connsiteX5" fmla="*/ 0 w 1528232"/>
                <a:gd name="connsiteY5" fmla="*/ 501657 h 159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8232" h="1595967">
                  <a:moveTo>
                    <a:pt x="764116" y="0"/>
                  </a:moveTo>
                  <a:lnTo>
                    <a:pt x="1528232" y="501657"/>
                  </a:lnTo>
                  <a:lnTo>
                    <a:pt x="1528232" y="1595967"/>
                  </a:lnTo>
                  <a:lnTo>
                    <a:pt x="764116" y="1094310"/>
                  </a:lnTo>
                  <a:lnTo>
                    <a:pt x="0" y="1595967"/>
                  </a:lnTo>
                  <a:lnTo>
                    <a:pt x="0" y="50165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51855" bIns="182226" anchor="ctr">
              <a:normAutofit/>
            </a:bodyPr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FFFFFF"/>
                  </a:solidFill>
                </a:rPr>
                <a:t>艾舒悦</a:t>
              </a:r>
            </a:p>
          </p:txBody>
        </p:sp>
        <p:sp>
          <p:nvSpPr>
            <p:cNvPr id="47" name="MH_Other_2"/>
            <p:cNvSpPr/>
            <p:nvPr>
              <p:custDataLst>
                <p:tags r:id="rId12"/>
              </p:custDataLst>
            </p:nvPr>
          </p:nvSpPr>
          <p:spPr>
            <a:xfrm flipH="1">
              <a:off x="430308" y="5288541"/>
              <a:ext cx="1071912" cy="359391"/>
            </a:xfrm>
            <a:custGeom>
              <a:avLst/>
              <a:gdLst>
                <a:gd name="connsiteX0" fmla="*/ 764116 w 1528233"/>
                <a:gd name="connsiteY0" fmla="*/ 0 h 624417"/>
                <a:gd name="connsiteX1" fmla="*/ 1528233 w 1528233"/>
                <a:gd name="connsiteY1" fmla="*/ 501657 h 624417"/>
                <a:gd name="connsiteX2" fmla="*/ 1528233 w 1528233"/>
                <a:gd name="connsiteY2" fmla="*/ 620189 h 624417"/>
                <a:gd name="connsiteX3" fmla="*/ 764118 w 1528233"/>
                <a:gd name="connsiteY3" fmla="*/ 118533 h 624417"/>
                <a:gd name="connsiteX4" fmla="*/ 2 w 1528233"/>
                <a:gd name="connsiteY4" fmla="*/ 620190 h 624417"/>
                <a:gd name="connsiteX5" fmla="*/ 2 w 1528233"/>
                <a:gd name="connsiteY5" fmla="*/ 624417 h 624417"/>
                <a:gd name="connsiteX6" fmla="*/ 0 w 1528233"/>
                <a:gd name="connsiteY6" fmla="*/ 624417 h 624417"/>
                <a:gd name="connsiteX7" fmla="*/ 0 w 1528233"/>
                <a:gd name="connsiteY7" fmla="*/ 501657 h 62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8233" h="624417">
                  <a:moveTo>
                    <a:pt x="764116" y="0"/>
                  </a:moveTo>
                  <a:lnTo>
                    <a:pt x="1528233" y="501657"/>
                  </a:lnTo>
                  <a:lnTo>
                    <a:pt x="1528233" y="620189"/>
                  </a:lnTo>
                  <a:lnTo>
                    <a:pt x="764118" y="118533"/>
                  </a:lnTo>
                  <a:lnTo>
                    <a:pt x="2" y="620190"/>
                  </a:lnTo>
                  <a:lnTo>
                    <a:pt x="2" y="624417"/>
                  </a:lnTo>
                  <a:lnTo>
                    <a:pt x="0" y="624417"/>
                  </a:lnTo>
                  <a:lnTo>
                    <a:pt x="0" y="50165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50">
                <a:solidFill>
                  <a:srgbClr val="FFFFFF"/>
                </a:solidFill>
              </a:endParaRPr>
            </a:p>
          </p:txBody>
        </p:sp>
        <p:sp>
          <p:nvSpPr>
            <p:cNvPr id="48" name="MH_Text_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622764" y="5725933"/>
              <a:ext cx="3360900" cy="62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da-DK" dirty="0">
                  <a:latin typeface="+mn-lt"/>
                  <a:ea typeface="+mn-ea"/>
                  <a:cs typeface="+mn-cs"/>
                </a:rPr>
                <a:t>迭代方程实现滤波和界面设计，</a:t>
              </a:r>
              <a:r>
                <a:rPr lang="en-US" altLang="zh-CN" dirty="0">
                  <a:latin typeface="+mn-lt"/>
                  <a:ea typeface="+mn-ea"/>
                  <a:cs typeface="+mn-cs"/>
                </a:rPr>
                <a:t>PPT</a:t>
              </a:r>
              <a:r>
                <a:rPr lang="zh-CN" altLang="en-US" dirty="0">
                  <a:latin typeface="+mn-lt"/>
                  <a:ea typeface="+mn-ea"/>
                  <a:cs typeface="+mn-cs"/>
                </a:rPr>
                <a:t>制作</a:t>
              </a:r>
            </a:p>
          </p:txBody>
        </p:sp>
      </p:grpSp>
      <p:grpSp>
        <p:nvGrpSpPr>
          <p:cNvPr id="49" name="组合 48"/>
          <p:cNvGrpSpPr/>
          <p:nvPr>
            <p:custDataLst>
              <p:tags r:id="rId6"/>
            </p:custDataLst>
          </p:nvPr>
        </p:nvGrpSpPr>
        <p:grpSpPr>
          <a:xfrm>
            <a:off x="1132455" y="5085704"/>
            <a:ext cx="4448810" cy="1079499"/>
            <a:chOff x="408097" y="6351948"/>
            <a:chExt cx="4386576" cy="1064397"/>
          </a:xfrm>
        </p:grpSpPr>
        <p:sp>
          <p:nvSpPr>
            <p:cNvPr id="50" name="MH_SubTitle_1"/>
            <p:cNvSpPr/>
            <p:nvPr>
              <p:custDataLst>
                <p:tags r:id="rId8"/>
              </p:custDataLst>
            </p:nvPr>
          </p:nvSpPr>
          <p:spPr>
            <a:xfrm flipH="1">
              <a:off x="3769093" y="6498459"/>
              <a:ext cx="1025580" cy="917886"/>
            </a:xfrm>
            <a:custGeom>
              <a:avLst/>
              <a:gdLst>
                <a:gd name="connsiteX0" fmla="*/ 764116 w 1528232"/>
                <a:gd name="connsiteY0" fmla="*/ 0 h 1595967"/>
                <a:gd name="connsiteX1" fmla="*/ 1528232 w 1528232"/>
                <a:gd name="connsiteY1" fmla="*/ 501657 h 1595967"/>
                <a:gd name="connsiteX2" fmla="*/ 1528232 w 1528232"/>
                <a:gd name="connsiteY2" fmla="*/ 1595967 h 1595967"/>
                <a:gd name="connsiteX3" fmla="*/ 764116 w 1528232"/>
                <a:gd name="connsiteY3" fmla="*/ 1094310 h 1595967"/>
                <a:gd name="connsiteX4" fmla="*/ 0 w 1528232"/>
                <a:gd name="connsiteY4" fmla="*/ 1595967 h 1595967"/>
                <a:gd name="connsiteX5" fmla="*/ 0 w 1528232"/>
                <a:gd name="connsiteY5" fmla="*/ 501657 h 159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8232" h="1595967">
                  <a:moveTo>
                    <a:pt x="764116" y="0"/>
                  </a:moveTo>
                  <a:lnTo>
                    <a:pt x="1528232" y="501657"/>
                  </a:lnTo>
                  <a:lnTo>
                    <a:pt x="1528232" y="1595967"/>
                  </a:lnTo>
                  <a:lnTo>
                    <a:pt x="764116" y="1094310"/>
                  </a:lnTo>
                  <a:lnTo>
                    <a:pt x="0" y="1595967"/>
                  </a:lnTo>
                  <a:lnTo>
                    <a:pt x="0" y="5016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51855" bIns="182226" anchor="ctr">
              <a:normAutofit/>
            </a:bodyPr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FFFFFF"/>
                  </a:solidFill>
                </a:rPr>
                <a:t>王一鸣</a:t>
              </a:r>
            </a:p>
          </p:txBody>
        </p:sp>
        <p:sp>
          <p:nvSpPr>
            <p:cNvPr id="51" name="MH_Other_1"/>
            <p:cNvSpPr/>
            <p:nvPr>
              <p:custDataLst>
                <p:tags r:id="rId9"/>
              </p:custDataLst>
            </p:nvPr>
          </p:nvSpPr>
          <p:spPr>
            <a:xfrm flipH="1">
              <a:off x="3769093" y="6351948"/>
              <a:ext cx="1025580" cy="359391"/>
            </a:xfrm>
            <a:custGeom>
              <a:avLst/>
              <a:gdLst>
                <a:gd name="connsiteX0" fmla="*/ 764116 w 1528233"/>
                <a:gd name="connsiteY0" fmla="*/ 0 h 624417"/>
                <a:gd name="connsiteX1" fmla="*/ 1528233 w 1528233"/>
                <a:gd name="connsiteY1" fmla="*/ 501657 h 624417"/>
                <a:gd name="connsiteX2" fmla="*/ 1528233 w 1528233"/>
                <a:gd name="connsiteY2" fmla="*/ 620189 h 624417"/>
                <a:gd name="connsiteX3" fmla="*/ 764118 w 1528233"/>
                <a:gd name="connsiteY3" fmla="*/ 118533 h 624417"/>
                <a:gd name="connsiteX4" fmla="*/ 2 w 1528233"/>
                <a:gd name="connsiteY4" fmla="*/ 620190 h 624417"/>
                <a:gd name="connsiteX5" fmla="*/ 2 w 1528233"/>
                <a:gd name="connsiteY5" fmla="*/ 624417 h 624417"/>
                <a:gd name="connsiteX6" fmla="*/ 0 w 1528233"/>
                <a:gd name="connsiteY6" fmla="*/ 624417 h 624417"/>
                <a:gd name="connsiteX7" fmla="*/ 0 w 1528233"/>
                <a:gd name="connsiteY7" fmla="*/ 501657 h 62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8233" h="624417">
                  <a:moveTo>
                    <a:pt x="764116" y="0"/>
                  </a:moveTo>
                  <a:lnTo>
                    <a:pt x="1528233" y="501657"/>
                  </a:lnTo>
                  <a:lnTo>
                    <a:pt x="1528233" y="620189"/>
                  </a:lnTo>
                  <a:lnTo>
                    <a:pt x="764118" y="118533"/>
                  </a:lnTo>
                  <a:lnTo>
                    <a:pt x="2" y="620190"/>
                  </a:lnTo>
                  <a:lnTo>
                    <a:pt x="2" y="624417"/>
                  </a:lnTo>
                  <a:lnTo>
                    <a:pt x="0" y="624417"/>
                  </a:lnTo>
                  <a:lnTo>
                    <a:pt x="0" y="5016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50">
                <a:solidFill>
                  <a:srgbClr val="FFFFFF"/>
                </a:solidFill>
              </a:endParaRPr>
            </a:p>
          </p:txBody>
        </p:sp>
        <p:sp>
          <p:nvSpPr>
            <p:cNvPr id="52" name="MH_Text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08097" y="6351948"/>
              <a:ext cx="3360996" cy="98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频域乘实现滤波，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PPT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制作</a:t>
              </a:r>
            </a:p>
          </p:txBody>
        </p:sp>
      </p:grpSp>
      <p:sp>
        <p:nvSpPr>
          <p:cNvPr id="57" name="文本框 56"/>
          <p:cNvSpPr txBox="1"/>
          <p:nvPr>
            <p:custDataLst>
              <p:tags r:id="rId7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小组分配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文本占位符 4"/>
          <p:cNvSpPr txBox="1"/>
          <p:nvPr>
            <p:custDataLst>
              <p:tags r:id="rId2"/>
            </p:custDataLst>
          </p:nvPr>
        </p:nvSpPr>
        <p:spPr bwMode="auto">
          <a:xfrm>
            <a:off x="1131032" y="1441976"/>
            <a:ext cx="1374424" cy="248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357505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760"/>
              </a:spcBef>
              <a:buClr>
                <a:srgbClr val="C94D4D"/>
              </a:buClr>
              <a:buSzPct val="60000"/>
              <a:buNone/>
            </a:pPr>
            <a:r>
              <a:rPr lang="en-US" altLang="zh-CN" sz="16600" i="1" smtClean="0">
                <a:solidFill>
                  <a:schemeClr val="accent1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设计过程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LOREM IPSUM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137285" y="1310640"/>
            <a:ext cx="8253095" cy="4237355"/>
          </a:xfrm>
          <a:prstGeom prst="rect">
            <a:avLst/>
          </a:prstGeom>
        </p:spPr>
        <p:txBody>
          <a:bodyPr vert="horz" wrap="square" anchor="t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kern="1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 sz="2000" dirty="0">
                <a:solidFill>
                  <a:srgbClr val="000000"/>
                </a:solidFill>
              </a:rPr>
              <a:t>方法：在时域上通过迭代方程，实现频域上的变换</a:t>
            </a:r>
          </a:p>
          <a:p>
            <a:endParaRPr lang="zh-CN" altLang="en-US" sz="2000" dirty="0">
              <a:solidFill>
                <a:srgbClr val="000000"/>
              </a:solidFill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遇到的问题：</a:t>
            </a:r>
            <a:r>
              <a:rPr lang="en-US" altLang="zh-CN" sz="2000" dirty="0">
                <a:solidFill>
                  <a:srgbClr val="000000"/>
                </a:solidFill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</a:rPr>
              <a:t>给出的系数是</a:t>
            </a:r>
          </a:p>
          <a:p>
            <a:r>
              <a:rPr lang="zh-CN" altLang="en-US" sz="2000" dirty="0">
                <a:solidFill>
                  <a:srgbClr val="000000"/>
                </a:solidFill>
              </a:rPr>
              <a:t>                       </a:t>
            </a:r>
          </a:p>
          <a:p>
            <a:r>
              <a:rPr lang="zh-CN" altLang="en-US" sz="2000" dirty="0">
                <a:solidFill>
                  <a:srgbClr val="000000"/>
                </a:solidFill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k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zh-CN" altLang="en-US" sz="2000" dirty="0">
                <a:solidFill>
                  <a:srgbClr val="000000"/>
                </a:solidFill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</a:rPr>
              <a:t>b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k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zh-CN" altLang="en-US" sz="2000" dirty="0">
                <a:solidFill>
                  <a:srgbClr val="000000"/>
                </a:solidFill>
              </a:rPr>
              <a:t>的值难以确定；通过自行设定函数</a:t>
            </a:r>
            <a:r>
              <a:rPr lang="en-US" altLang="zh-CN" sz="2000" dirty="0">
                <a:solidFill>
                  <a:srgbClr val="000000"/>
                </a:solidFill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n</a:t>
            </a:r>
            <a:r>
              <a:rPr lang="en-US" altLang="zh-CN" sz="2000" dirty="0">
                <a:solidFill>
                  <a:srgbClr val="000000"/>
                </a:solidFill>
              </a:rPr>
              <a:t> *(1-e</a:t>
            </a:r>
            <a:r>
              <a:rPr lang="en-US" altLang="zh-CN" sz="2000" baseline="30000" dirty="0">
                <a:solidFill>
                  <a:srgbClr val="000000"/>
                </a:solidFill>
              </a:rPr>
              <a:t>-jw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r>
              <a:rPr lang="zh-CN" altLang="en-US" sz="2000" dirty="0">
                <a:solidFill>
                  <a:srgbClr val="000000"/>
                </a:solidFill>
              </a:rPr>
              <a:t>替代</a:t>
            </a:r>
          </a:p>
          <a:p>
            <a:r>
              <a:rPr lang="en-US" altLang="zh-CN" sz="2000" dirty="0">
                <a:solidFill>
                  <a:srgbClr val="000000"/>
                </a:solidFill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</a:rPr>
              <a:t>因为频域分段，所以每一段上的迭代方程不一样，最终的方程需要几段进行累加，但在一段频谱上进行傅里叶变换有问题</a:t>
            </a:r>
          </a:p>
          <a:p>
            <a:r>
              <a:rPr lang="zh-CN" altLang="en-US" sz="2000" dirty="0">
                <a:solidFill>
                  <a:srgbClr val="000000"/>
                </a:solidFill>
              </a:rPr>
              <a:t>结果：出现很多问题，没有实现</a:t>
            </a: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1.失败的尝试——迭代方程法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3270" y="1800860"/>
          <a:ext cx="936625" cy="1069340"/>
        </p:xfrm>
        <a:graphic>
          <a:graphicData uri="http://schemas.openxmlformats.org/presentationml/2006/ole">
            <p:oleObj spid="_x0000_s1026" r:id="rId7" imgW="774360" imgH="86328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470" y="457200"/>
            <a:ext cx="4164965" cy="784225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频域乘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470" y="1448435"/>
            <a:ext cx="4164965" cy="4420870"/>
          </a:xfrm>
        </p:spPr>
        <p:txBody>
          <a:bodyPr/>
          <a:lstStyle/>
          <a:p>
            <a:pPr algn="l">
              <a:lnSpc>
                <a:spcPct val="130000"/>
              </a:lnSpc>
              <a:buNone/>
            </a:pPr>
            <a:r>
              <a:rPr lang="zh-CN" altLang="en-US" kern="100" dirty="0">
                <a:solidFill>
                  <a:srgbClr val="000000"/>
                </a:solidFill>
              </a:rPr>
              <a:t>方法：在频域上直接乘以系数实现频率改变</a:t>
            </a:r>
          </a:p>
          <a:p>
            <a:pPr algn="l">
              <a:lnSpc>
                <a:spcPct val="130000"/>
              </a:lnSpc>
              <a:buNone/>
            </a:pPr>
            <a:endParaRPr lang="zh-CN" altLang="en-US" kern="100" dirty="0">
              <a:solidFill>
                <a:srgbClr val="000000"/>
              </a:solidFill>
            </a:endParaRP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idx="1"/>
          </p:nvPr>
        </p:nvPicPr>
        <p:blipFill>
          <a:blip r:embed="rId6"/>
          <a:stretch>
            <a:fillRect/>
          </a:stretch>
        </p:blipFill>
        <p:spPr>
          <a:xfrm>
            <a:off x="5183505" y="832485"/>
            <a:ext cx="6172200" cy="55391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470" y="457200"/>
            <a:ext cx="4164965" cy="784225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频域乘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470" y="1448435"/>
            <a:ext cx="9437370" cy="4420870"/>
          </a:xfrm>
        </p:spPr>
        <p:txBody>
          <a:bodyPr/>
          <a:lstStyle/>
          <a:p>
            <a:pPr algn="l">
              <a:lnSpc>
                <a:spcPct val="130000"/>
              </a:lnSpc>
              <a:buNone/>
            </a:pPr>
            <a:r>
              <a:rPr lang="zh-CN" altLang="en-US" kern="100" dirty="0">
                <a:solidFill>
                  <a:srgbClr val="000000"/>
                </a:solidFill>
              </a:rPr>
              <a:t>遇到的问题：</a:t>
            </a:r>
          </a:p>
          <a:p>
            <a:pPr algn="l">
              <a:lnSpc>
                <a:spcPct val="130000"/>
              </a:lnSpc>
              <a:buNone/>
            </a:pPr>
            <a:r>
              <a:rPr lang="zh-CN" altLang="en-US" kern="100" dirty="0">
                <a:solidFill>
                  <a:srgbClr val="000000"/>
                </a:solidFill>
              </a:rPr>
              <a:t>    对采样点做快速傅里叶变换，经过频率乘后，再做逆变换，将一组实数的采样点，变成了复数点，再返回到主函数里，会出现：警告: 复数 X 和/或 Y 参数的虚部已忽略。我们尝试取绝对值的方法：</a:t>
            </a:r>
            <a:r>
              <a:rPr lang="en-US" altLang="zh-CN" kern="100" dirty="0">
                <a:solidFill>
                  <a:srgbClr val="000000"/>
                </a:solidFill>
              </a:rPr>
              <a:t>abs</a:t>
            </a:r>
            <a:r>
              <a:rPr lang="zh-CN" altLang="en-US" kern="100" dirty="0">
                <a:solidFill>
                  <a:srgbClr val="000000"/>
                </a:solidFill>
              </a:rPr>
              <a:t>（</a:t>
            </a:r>
            <a:r>
              <a:rPr lang="en-US" altLang="zh-CN" kern="100" dirty="0">
                <a:solidFill>
                  <a:srgbClr val="000000"/>
                </a:solidFill>
              </a:rPr>
              <a:t>fft</a:t>
            </a:r>
            <a:r>
              <a:rPr lang="zh-CN" altLang="en-US" kern="100" dirty="0">
                <a:solidFill>
                  <a:srgbClr val="000000"/>
                </a:solidFill>
              </a:rPr>
              <a:t>（</a:t>
            </a:r>
            <a:r>
              <a:rPr lang="en-US" altLang="zh-CN" kern="100" dirty="0">
                <a:solidFill>
                  <a:srgbClr val="000000"/>
                </a:solidFill>
              </a:rPr>
              <a:t>music</a:t>
            </a:r>
            <a:r>
              <a:rPr lang="zh-CN" altLang="en-US" kern="100" dirty="0">
                <a:solidFill>
                  <a:srgbClr val="000000"/>
                </a:solidFill>
              </a:rPr>
              <a:t>））的方法解决这个问题，发现这样处理后，波形的下半部分消失，声音也和原来相差很大，最后我们发现只取复数点的实部来返回可以解决这个问题。</a:t>
            </a:r>
          </a:p>
          <a:p>
            <a:pPr algn="l">
              <a:lnSpc>
                <a:spcPct val="130000"/>
              </a:lnSpc>
              <a:buNone/>
            </a:pPr>
            <a:r>
              <a:rPr lang="zh-CN" altLang="en-US" kern="100" dirty="0">
                <a:solidFill>
                  <a:srgbClr val="000000"/>
                </a:solidFill>
              </a:rPr>
              <a:t>     其次就是声音有卡顿，不连续的现象。可能是取样产生的这个问题，我们现在还没有完全解决。</a:t>
            </a:r>
          </a:p>
          <a:p>
            <a:pPr algn="l">
              <a:lnSpc>
                <a:spcPct val="130000"/>
              </a:lnSpc>
              <a:buNone/>
            </a:pPr>
            <a:endParaRPr lang="zh-CN" altLang="en-US" kern="1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470" y="457200"/>
            <a:ext cx="4164965" cy="774065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时域卷积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470" y="1339850"/>
            <a:ext cx="4164965" cy="4529455"/>
          </a:xfrm>
        </p:spPr>
        <p:txBody>
          <a:bodyPr/>
          <a:lstStyle/>
          <a:p>
            <a:r>
              <a:rPr lang="zh-CN" altLang="en-US" kern="100" dirty="0">
                <a:solidFill>
                  <a:srgbClr val="000000"/>
                </a:solidFill>
              </a:rPr>
              <a:t>方法：通过时域卷积实现频域改变</a:t>
            </a:r>
          </a:p>
          <a:p>
            <a:r>
              <a:rPr lang="zh-CN" altLang="en-US" dirty="0"/>
              <a:t>实现过程：</a:t>
            </a: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dirty="0"/>
              <a:t>通过门函数及其频移来滤出不同频率的部分，并通过滑动条来改变不同频率成分的比例。</a:t>
            </a: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dirty="0"/>
              <a:t>实验中为了避免在频移后出现虚数，我们把</a:t>
            </a:r>
            <a:r>
              <a:rPr lang="en-US" altLang="zh-CN" dirty="0"/>
              <a:t>x[n]*exp(pi*j*w</a:t>
            </a:r>
            <a:r>
              <a:rPr lang="en-US" altLang="zh-CN" baseline="-25000" dirty="0"/>
              <a:t>0</a:t>
            </a:r>
            <a:r>
              <a:rPr lang="en-US" altLang="zh-CN" dirty="0"/>
              <a:t>)</a:t>
            </a:r>
            <a:r>
              <a:rPr lang="zh-CN" altLang="en-US" dirty="0"/>
              <a:t>换为了</a:t>
            </a:r>
            <a:r>
              <a:rPr lang="en-US" altLang="zh-CN" dirty="0">
                <a:sym typeface="+mn-ea"/>
              </a:rPr>
              <a:t>x[n]*cos(pi*w</a:t>
            </a:r>
            <a:r>
              <a:rPr lang="en-US" altLang="zh-CN" baseline="-25000" dirty="0">
                <a:sym typeface="+mn-ea"/>
              </a:rPr>
              <a:t>0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，这样得出的结果也基本上是符合要求的。</a:t>
            </a: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dirty="0"/>
              <a:t>实现过程中发现</a:t>
            </a:r>
            <a:r>
              <a:rPr lang="en-US" altLang="zh-CN" dirty="0"/>
              <a:t>n=0</a:t>
            </a:r>
            <a:r>
              <a:rPr lang="zh-CN" altLang="en-US" dirty="0"/>
              <a:t>时</a:t>
            </a:r>
            <a:r>
              <a:rPr lang="en-US" altLang="zh-CN" dirty="0"/>
              <a:t>matlab</a:t>
            </a:r>
            <a:r>
              <a:rPr lang="zh-CN" altLang="en-US" dirty="0"/>
              <a:t>无法计算</a:t>
            </a:r>
            <a:r>
              <a:rPr lang="en-US" altLang="zh-CN" dirty="0"/>
              <a:t>sin0/0</a:t>
            </a:r>
            <a:r>
              <a:rPr lang="zh-CN" altLang="en-US" dirty="0"/>
              <a:t>，所以对</a:t>
            </a:r>
            <a:r>
              <a:rPr lang="en-US" altLang="zh-CN" dirty="0"/>
              <a:t>n=0</a:t>
            </a:r>
            <a:r>
              <a:rPr lang="zh-CN" altLang="en-US" dirty="0"/>
              <a:t>即右图中的</a:t>
            </a:r>
            <a:r>
              <a:rPr lang="en-US" altLang="zh-CN" dirty="0"/>
              <a:t>h(4001)</a:t>
            </a:r>
            <a:r>
              <a:rPr lang="zh-CN" altLang="en-US" dirty="0"/>
              <a:t>处直接赋值，从而得到正常的响应函数。</a:t>
            </a: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dirty="0"/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idx="1"/>
          </p:nvPr>
        </p:nvPicPr>
        <p:blipFill>
          <a:blip r:embed="rId6"/>
          <a:stretch>
            <a:fillRect/>
          </a:stretch>
        </p:blipFill>
        <p:spPr>
          <a:xfrm>
            <a:off x="5635625" y="996315"/>
            <a:ext cx="5267325" cy="43243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3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14"/>
  <p:tag name="KSO_WM_UNIT_TYPE" val="b"/>
  <p:tag name="KSO_WM_UNIT_INDEX" val="1"/>
  <p:tag name="KSO_WM_UNIT_ID" val="custom160539_8*b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CONTENT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文本框 1"/>
  <p:tag name="KSO_WM_UNIT_TYPE" val="a"/>
  <p:tag name="KSO_WM_UNIT_INDEX" val="1"/>
  <p:tag name="KSO_WM_UNIT_ID" val="custom160539_8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8*i*2"/>
  <p:tag name="KSO_WM_TEMPLATE_CATEGORY" val="custom"/>
  <p:tag name="KSO_WM_TEMPLATE_INDEX" val="160539"/>
  <p:tag name="KSO_WM_UNIT_INDEX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8*i*11"/>
  <p:tag name="KSO_WM_TEMPLATE_CATEGORY" val="custom"/>
  <p:tag name="KSO_WM_TEMPLATE_INDEX" val="160539"/>
  <p:tag name="KSO_WM_UNIT_INDEX" val="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8*i*20"/>
  <p:tag name="KSO_WM_TEMPLATE_CATEGORY" val="custom"/>
  <p:tag name="KSO_WM_TEMPLATE_INDEX" val="160539"/>
  <p:tag name="KSO_WM_UNIT_INDEX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椭圆 4"/>
  <p:tag name="KSO_WM_UNIT_TYPE" val="l_i"/>
  <p:tag name="KSO_WM_UNIT_INDEX" val="1_7"/>
  <p:tag name="KSO_WM_UNIT_ID" val="custom160539_8*l_i*1_7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Oval 7"/>
  <p:tag name="KSO_WM_UNIT_TYPE" val="l_i"/>
  <p:tag name="KSO_WM_UNIT_INDEX" val="1_8"/>
  <p:tag name="KSO_WM_UNIT_ID" val="custom160539_8*l_i*1_8"/>
  <p:tag name="KSO_WM_UNIT_CLEAR" val="1"/>
  <p:tag name="KSO_WM_UNIT_LAYERLEVEL" val="1_1"/>
  <p:tag name="KSO_WM_DIAGRAM_GROUP_CODE" val="l1-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Rectangle 8"/>
  <p:tag name="KSO_WM_UNIT_TYPE" val="l_i"/>
  <p:tag name="KSO_WM_UNIT_INDEX" val="1_9"/>
  <p:tag name="KSO_WM_UNIT_ID" val="custom160539_8*l_i*1_9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6"/>
  <p:tag name="KSO_WM_UNIT_TYPE" val="l_h_f"/>
  <p:tag name="KSO_WM_UNIT_INDEX" val="1_3_1"/>
  <p:tag name="KSO_WM_UNIT_ID" val="custom160539_8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椭圆 4"/>
  <p:tag name="KSO_WM_UNIT_TYPE" val="l_i"/>
  <p:tag name="KSO_WM_UNIT_INDEX" val="1_4"/>
  <p:tag name="KSO_WM_UNIT_ID" val="custom160539_8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3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Oval 12"/>
  <p:tag name="KSO_WM_UNIT_TYPE" val="l_i"/>
  <p:tag name="KSO_WM_UNIT_INDEX" val="1_5"/>
  <p:tag name="KSO_WM_UNIT_ID" val="custom160539_8*l_i*1_5"/>
  <p:tag name="KSO_WM_UNIT_CLEAR" val="1"/>
  <p:tag name="KSO_WM_UNIT_LAYERLEVEL" val="1_1"/>
  <p:tag name="KSO_WM_DIAGRAM_GROUP_CODE" val="l1-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Rectangle 13"/>
  <p:tag name="KSO_WM_UNIT_TYPE" val="l_i"/>
  <p:tag name="KSO_WM_UNIT_INDEX" val="1_6"/>
  <p:tag name="KSO_WM_UNIT_ID" val="custom160539_8*l_i*1_6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18"/>
  <p:tag name="KSO_WM_UNIT_TYPE" val="l_h_f"/>
  <p:tag name="KSO_WM_UNIT_INDEX" val="1_2_1"/>
  <p:tag name="KSO_WM_UNIT_ID" val="custom160539_8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椭圆 4"/>
  <p:tag name="KSO_WM_UNIT_TYPE" val="l_i"/>
  <p:tag name="KSO_WM_UNIT_INDEX" val="1_1"/>
  <p:tag name="KSO_WM_UNIT_ID" val="custom160539_8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Oval 7"/>
  <p:tag name="KSO_WM_UNIT_TYPE" val="l_i"/>
  <p:tag name="KSO_WM_UNIT_INDEX" val="1_2"/>
  <p:tag name="KSO_WM_UNIT_ID" val="custom160539_8*l_i*1_2"/>
  <p:tag name="KSO_WM_UNIT_CLEAR" val="1"/>
  <p:tag name="KSO_WM_UNIT_LAYERLEVEL" val="1_1"/>
  <p:tag name="KSO_WM_DIAGRAM_GROUP_CODE" val="l1-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Rectangle 8"/>
  <p:tag name="KSO_WM_UNIT_TYPE" val="l_i"/>
  <p:tag name="KSO_WM_UNIT_INDEX" val="1_3"/>
  <p:tag name="KSO_WM_UNIT_ID" val="custom160539_8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6"/>
  <p:tag name="KSO_WM_UNIT_TYPE" val="l_h_f"/>
  <p:tag name="KSO_WM_UNIT_INDEX" val="1_1_1"/>
  <p:tag name="KSO_WM_UNIT_ID" val="custom160539_8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KSO_WM_TEMPLATE_CATEGORY" val="custom"/>
  <p:tag name="KSO_WM_TEMPLATE_INDEX" val="160539"/>
  <p:tag name="KSO_WM_TAG_VERSION" val="1.0"/>
  <p:tag name="KSO_WM_SLIDE_ID" val="custom160539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644"/>
  <p:tag name="MH_LIBRARY" val="GRAPHIC"/>
  <p:tag name="MH_ORDER" val="文本占位符 4"/>
  <p:tag name="KSO_WM_UNIT_TYPE" val="e"/>
  <p:tag name="KSO_WM_UNIT_INDEX" val="1"/>
  <p:tag name="KSO_WM_UNIT_ID" val="custom160539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b"/>
  <p:tag name="KSO_WM_UNIT_INDEX" val="1"/>
  <p:tag name="KSO_WM_UNIT_ID" val="custom160539_12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Text"/>
  <p:tag name="MH" val="20150921110234"/>
  <p:tag name="MH_LIBRARY" val="GRAPHIC"/>
  <p:tag name="KSO_WM_TEMPLATE_CATEGORY" val="custom"/>
  <p:tag name="KSO_WM_TEMPLATE_INDEX" val="160539"/>
  <p:tag name="KSO_WM_TAG_VERSION" val="1.0"/>
  <p:tag name="KSO_WM_SLIDE_ID" val="custom160539_17"/>
  <p:tag name="KSO_WM_SLIDE_INDEX" val="17"/>
  <p:tag name="KSO_WM_SLIDE_ITEM_CNT" val="5"/>
  <p:tag name="KSO_WM_SLIDE_LAYOUT" val="a_m"/>
  <p:tag name="KSO_WM_SLIDE_LAYOUT_CNT" val="1_1"/>
  <p:tag name="KSO_WM_SLIDE_TYPE" val="text"/>
  <p:tag name="KSO_WM_BEAUTIFY_FLAG" val="#wm#"/>
  <p:tag name="KSO_WM_SLIDE_POSITION" val="106*150"/>
  <p:tag name="KSO_WM_SLIDE_SIZE" val="747*335"/>
  <p:tag name="KSO_WM_DIAGRAM_GROUP_CODE" val="m1-1"/>
  <p:tag name="KSO_WM_SLIDE_SUBTYPE" val="dia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17*i*0"/>
  <p:tag name="KSO_WM_TEMPLATE_CATEGORY" val="custom"/>
  <p:tag name="KSO_WM_TEMPLATE_INDEX" val="160539"/>
  <p:tag name="KSO_WM_UNIT_INDEX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17*i*7"/>
  <p:tag name="KSO_WM_TEMPLATE_CATEGORY" val="custom"/>
  <p:tag name="KSO_WM_TEMPLATE_INDEX" val="160539"/>
  <p:tag name="KSO_WM_UNIT_INDEX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17*i*14"/>
  <p:tag name="KSO_WM_TEMPLATE_CATEGORY" val="custom"/>
  <p:tag name="KSO_WM_TEMPLATE_INDEX" val="160539"/>
  <p:tag name="KSO_WM_UNIT_INDEX" val="1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17*i*21"/>
  <p:tag name="KSO_WM_TEMPLATE_CATEGORY" val="custom"/>
  <p:tag name="KSO_WM_TEMPLATE_INDEX" val="160539"/>
  <p:tag name="KSO_WM_UNIT_INDEX" val="2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17*i*28"/>
  <p:tag name="KSO_WM_TEMPLATE_CATEGORY" val="custom"/>
  <p:tag name="KSO_WM_TEMPLATE_INDEX" val="160539"/>
  <p:tag name="KSO_WM_UNIT_INDEX" val="2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a"/>
  <p:tag name="KSO_WM_UNIT_INDEX" val="1"/>
  <p:tag name="KSO_WM_UNIT_ID" val="custom160539_1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10234"/>
  <p:tag name="MH_LIBRARY" val="GRAPHIC"/>
  <p:tag name="MH_TYPE" val="SubTitle"/>
  <p:tag name="MH_ORDER" val="1"/>
  <p:tag name="KSO_WM_UNIT_TYPE" val="m_i"/>
  <p:tag name="KSO_WM_UNIT_INDEX" val="1_9"/>
  <p:tag name="KSO_WM_UNIT_ID" val="custom160539_17*m_i*1_9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10234"/>
  <p:tag name="MH_LIBRARY" val="GRAPHIC"/>
  <p:tag name="MH_TYPE" val="Other"/>
  <p:tag name="MH_ORDER" val="1"/>
  <p:tag name="KSO_WM_UNIT_TYPE" val="m_i"/>
  <p:tag name="KSO_WM_UNIT_INDEX" val="1_10"/>
  <p:tag name="KSO_WM_UNIT_ID" val="custom160539_17*m_i*1_10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10234"/>
  <p:tag name="MH_LIBRARY" val="GRAPHIC"/>
  <p:tag name="MH_TYPE" val="Text"/>
  <p:tag name="MH_ORDER" val="1"/>
  <p:tag name="KSO_WM_UNIT_TYPE" val="m_h_f"/>
  <p:tag name="KSO_WM_UNIT_INDEX" val="1_5_1"/>
  <p:tag name="KSO_WM_UNIT_ID" val="custom160539_17*m_h_f*1_5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4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MH_ORDER" val="直接连接符 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10234"/>
  <p:tag name="MH_LIBRARY" val="GRAPHIC"/>
  <p:tag name="MH_TYPE" val="SubTitle"/>
  <p:tag name="MH_ORDER" val="2"/>
  <p:tag name="KSO_WM_UNIT_TYPE" val="m_i"/>
  <p:tag name="KSO_WM_UNIT_INDEX" val="1_7"/>
  <p:tag name="KSO_WM_UNIT_ID" val="custom160539_17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10234"/>
  <p:tag name="MH_LIBRARY" val="GRAPHIC"/>
  <p:tag name="MH_TYPE" val="Other"/>
  <p:tag name="MH_ORDER" val="2"/>
  <p:tag name="KSO_WM_UNIT_TYPE" val="m_i"/>
  <p:tag name="KSO_WM_UNIT_INDEX" val="1_8"/>
  <p:tag name="KSO_WM_UNIT_ID" val="custom160539_17*m_i*1_8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10234"/>
  <p:tag name="MH_LIBRARY" val="GRAPHIC"/>
  <p:tag name="MH_TYPE" val="Text"/>
  <p:tag name="MH_ORDER" val="2"/>
  <p:tag name="KSO_WM_UNIT_TYPE" val="m_h_f"/>
  <p:tag name="KSO_WM_UNIT_INDEX" val="1_4_1"/>
  <p:tag name="KSO_WM_UNIT_ID" val="custom160539_17*m_h_f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4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10234"/>
  <p:tag name="MH_LIBRARY" val="GRAPHIC"/>
  <p:tag name="MH_TYPE" val="SubTitle"/>
  <p:tag name="MH_ORDER" val="1"/>
  <p:tag name="KSO_WM_UNIT_TYPE" val="m_i"/>
  <p:tag name="KSO_WM_UNIT_INDEX" val="1_5"/>
  <p:tag name="KSO_WM_UNIT_ID" val="custom160539_17*m_i*1_5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10234"/>
  <p:tag name="MH_LIBRARY" val="GRAPHIC"/>
  <p:tag name="MH_TYPE" val="Other"/>
  <p:tag name="MH_ORDER" val="1"/>
  <p:tag name="KSO_WM_UNIT_TYPE" val="m_i"/>
  <p:tag name="KSO_WM_UNIT_INDEX" val="1_6"/>
  <p:tag name="KSO_WM_UNIT_ID" val="custom160539_17*m_i*1_6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10234"/>
  <p:tag name="MH_LIBRARY" val="GRAPHIC"/>
  <p:tag name="MH_TYPE" val="Text"/>
  <p:tag name="MH_ORDER" val="1"/>
  <p:tag name="KSO_WM_UNIT_TYPE" val="m_h_f"/>
  <p:tag name="KSO_WM_UNIT_INDEX" val="1_3_1"/>
  <p:tag name="KSO_WM_UNIT_ID" val="custom160539_17*m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4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10234"/>
  <p:tag name="MH_LIBRARY" val="GRAPHIC"/>
  <p:tag name="MH_TYPE" val="SubTitle"/>
  <p:tag name="MH_ORDER" val="2"/>
  <p:tag name="KSO_WM_UNIT_TYPE" val="m_i"/>
  <p:tag name="KSO_WM_UNIT_INDEX" val="1_3"/>
  <p:tag name="KSO_WM_UNIT_ID" val="custom160539_17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10234"/>
  <p:tag name="MH_LIBRARY" val="GRAPHIC"/>
  <p:tag name="MH_TYPE" val="Other"/>
  <p:tag name="MH_ORDER" val="2"/>
  <p:tag name="KSO_WM_UNIT_TYPE" val="m_i"/>
  <p:tag name="KSO_WM_UNIT_INDEX" val="1_4"/>
  <p:tag name="KSO_WM_UNIT_ID" val="custom160539_17*m_i*1_4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10234"/>
  <p:tag name="MH_LIBRARY" val="GRAPHIC"/>
  <p:tag name="MH_TYPE" val="Text"/>
  <p:tag name="MH_ORDER" val="2"/>
  <p:tag name="KSO_WM_UNIT_TYPE" val="m_h_f"/>
  <p:tag name="KSO_WM_UNIT_INDEX" val="1_2_1"/>
  <p:tag name="KSO_WM_UNIT_ID" val="custom160539_17*m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4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10234"/>
  <p:tag name="MH_LIBRARY" val="GRAPHIC"/>
  <p:tag name="MH_TYPE" val="SubTitle"/>
  <p:tag name="MH_ORDER" val="1"/>
  <p:tag name="KSO_WM_UNIT_TYPE" val="m_i"/>
  <p:tag name="KSO_WM_UNIT_INDEX" val="1_1"/>
  <p:tag name="KSO_WM_UNIT_ID" val="custom160539_17*m_i*1_1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MH_ORDER" val="直接连接符 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10234"/>
  <p:tag name="MH_LIBRARY" val="GRAPHIC"/>
  <p:tag name="MH_TYPE" val="Other"/>
  <p:tag name="MH_ORDER" val="1"/>
  <p:tag name="KSO_WM_UNIT_TYPE" val="m_i"/>
  <p:tag name="KSO_WM_UNIT_INDEX" val="1_2"/>
  <p:tag name="KSO_WM_UNIT_ID" val="custom160539_17*m_i*1_2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10234"/>
  <p:tag name="MH_LIBRARY" val="GRAPHIC"/>
  <p:tag name="MH_TYPE" val="Text"/>
  <p:tag name="MH_ORDER" val="1"/>
  <p:tag name="KSO_WM_UNIT_TYPE" val="m_h_f"/>
  <p:tag name="KSO_WM_UNIT_INDEX" val="1_1_1"/>
  <p:tag name="KSO_WM_UNIT_ID" val="custom160539_17*m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4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KSO_WM_TEMPLATE_CATEGORY" val="custom"/>
  <p:tag name="KSO_WM_TEMPLATE_INDEX" val="160539"/>
  <p:tag name="KSO_WM_TAG_VERSION" val="1.0"/>
  <p:tag name="KSO_WM_SLIDE_ID" val="custom160539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644"/>
  <p:tag name="MH_LIBRARY" val="GRAPHIC"/>
  <p:tag name="MH_ORDER" val="文本占位符 4"/>
  <p:tag name="KSO_WM_UNIT_TYPE" val="e"/>
  <p:tag name="KSO_WM_UNIT_INDEX" val="1"/>
  <p:tag name="KSO_WM_UNIT_ID" val="custom160539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a"/>
  <p:tag name="KSO_WM_UNIT_INDEX" val="1"/>
  <p:tag name="KSO_WM_UNIT_ID" val="custom160539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b"/>
  <p:tag name="KSO_WM_UNIT_INDEX" val="1"/>
  <p:tag name="KSO_WM_UNIT_ID" val="custom160539_12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0921113323"/>
  <p:tag name="MH_LIBRARY" val="GRAPHIC"/>
  <p:tag name="KSO_WM_TEMPLATE_CATEGORY" val="custom"/>
  <p:tag name="KSO_WM_TEMPLATE_INDEX" val="160539"/>
  <p:tag name="KSO_WM_TAG_VERSION" val="1.0"/>
  <p:tag name="KSO_WM_SLIDE_ID" val="custom160539_25"/>
  <p:tag name="KSO_WM_SLIDE_INDEX" val="2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73*155"/>
  <p:tag name="KSO_WM_SLIDE_SIZE" val="669*289"/>
  <p:tag name="KSO_WM_SLIDE_SUBTYPE" val="picTx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13323"/>
  <p:tag name="MH_LIBRARY" val="GRAPHIC"/>
  <p:tag name="MH_TYPE" val="Text"/>
  <p:tag name="MH_ORDER" val="1"/>
  <p:tag name="KSO_WM_UNIT_TYPE" val="f"/>
  <p:tag name="KSO_WM_UNIT_INDEX" val="1"/>
  <p:tag name="KSO_WM_UNIT_ID" val="custom160539_25*f*1"/>
  <p:tag name="KSO_WM_UNIT_CLEAR" val="1"/>
  <p:tag name="KSO_WM_UNIT_LAYERLEVEL" val="1"/>
  <p:tag name="KSO_WM_UNIT_VALUE" val="160"/>
  <p:tag name="KSO_WM_UNIT_HIGHLIGHT" val="0"/>
  <p:tag name="KSO_WM_UNIT_COMPATIBLE" val="0"/>
  <p:tag name="KSO_WM_UNIT_PRESET_TEXT_INDEX" val="4"/>
  <p:tag name="KSO_WM_UNIT_PRESET_TEXT_LEN" val="11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a"/>
  <p:tag name="KSO_WM_UNIT_INDEX" val="1"/>
  <p:tag name="KSO_WM_UNIT_ID" val="custom160539_2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SLIDE_ID" val="custom160539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5"/>
  <p:tag name="KSO_WM_SLIDE_SIZE" val="828*427"/>
  <p:tag name="KSO_WM_SLIDE_SUBTYPE" val="picT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8、12、16、23、25、27、"/>
  <p:tag name="KSO_WM_TEMPLATE_CATEGORY" val="custom"/>
  <p:tag name="KSO_WM_TEMPLATE_INDEX" val="160539"/>
  <p:tag name="KSO_WM_TAG_VERSION" val="1.0"/>
  <p:tag name="KSO_WM_SLIDE_ID" val="custom16053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SUBTYPE" val="pureTx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a"/>
  <p:tag name="KSO_WM_UNIT_INDEX" val="1"/>
  <p:tag name="KSO_WM_UNIT_ID" val="custom160539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f"/>
  <p:tag name="KSO_WM_UNIT_INDEX" val="1"/>
  <p:tag name="KSO_WM_UNIT_ID" val="custom160539_4*f*1"/>
  <p:tag name="KSO_WM_UNIT_CLEAR" val="1"/>
  <p:tag name="KSO_WM_UNIT_LAYERLEVEL" val="1"/>
  <p:tag name="KSO_WM_UNIT_VALUE" val="195"/>
  <p:tag name="KSO_WM_UNIT_HIGHLIGHT" val="0"/>
  <p:tag name="KSO_WM_UNIT_COMPATIBLE" val="0"/>
  <p:tag name="KSO_WM_UNIT_PRESET_TEXT_INDEX" val="4"/>
  <p:tag name="KSO_WM_UNIT_PRESET_TEXT_LEN" val="1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SLIDE_ID" val="custom160539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5"/>
  <p:tag name="KSO_WM_SLIDE_SIZE" val="828*427"/>
  <p:tag name="KSO_WM_SLIDE_SUBTYPE" val="picTx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a"/>
  <p:tag name="KSO_WM_UNIT_INDEX" val="1"/>
  <p:tag name="KSO_WM_UNIT_ID" val="custom160539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f"/>
  <p:tag name="KSO_WM_UNIT_INDEX" val="1"/>
  <p:tag name="KSO_WM_UNIT_ID" val="custom160539_4*f*1"/>
  <p:tag name="KSO_WM_UNIT_CLEAR" val="1"/>
  <p:tag name="KSO_WM_UNIT_LAYERLEVEL" val="1"/>
  <p:tag name="KSO_WM_UNIT_VALUE" val="195"/>
  <p:tag name="KSO_WM_UNIT_HIGHLIGHT" val="0"/>
  <p:tag name="KSO_WM_UNIT_COMPATIBLE" val="0"/>
  <p:tag name="KSO_WM_UNIT_PRESET_TEXT_INDEX" val="4"/>
  <p:tag name="KSO_WM_UNIT_PRESET_TEXT_LEN" val="1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SLIDE_ID" val="custom160539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5"/>
  <p:tag name="KSO_WM_SLIDE_SIZE" val="828*427"/>
  <p:tag name="KSO_WM_SLIDE_SUBTYPE" val="picTx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a"/>
  <p:tag name="KSO_WM_UNIT_INDEX" val="1"/>
  <p:tag name="KSO_WM_UNIT_ID" val="custom160539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f"/>
  <p:tag name="KSO_WM_UNIT_INDEX" val="1"/>
  <p:tag name="KSO_WM_UNIT_ID" val="custom160539_4*f*1"/>
  <p:tag name="KSO_WM_UNIT_CLEAR" val="1"/>
  <p:tag name="KSO_WM_UNIT_LAYERLEVEL" val="1"/>
  <p:tag name="KSO_WM_UNIT_VALUE" val="195"/>
  <p:tag name="KSO_WM_UNIT_HIGHLIGHT" val="0"/>
  <p:tag name="KSO_WM_UNIT_COMPATIBLE" val="0"/>
  <p:tag name="KSO_WM_UNIT_PRESET_TEXT_INDEX" val="4"/>
  <p:tag name="KSO_WM_UNIT_PRESET_TEXT_LEN" val="1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KSO_WM_TEMPLATE_CATEGORY" val="custom"/>
  <p:tag name="KSO_WM_TEMPLATE_INDEX" val="160539"/>
  <p:tag name="KSO_WM_TAG_VERSION" val="1.0"/>
  <p:tag name="KSO_WM_SLIDE_ID" val="custom160539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644"/>
  <p:tag name="MH_LIBRARY" val="GRAPHIC"/>
  <p:tag name="MH_ORDER" val="文本占位符 4"/>
  <p:tag name="KSO_WM_UNIT_TYPE" val="e"/>
  <p:tag name="KSO_WM_UNIT_INDEX" val="1"/>
  <p:tag name="KSO_WM_UNIT_ID" val="custom160539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a"/>
  <p:tag name="KSO_WM_UNIT_INDEX" val="1"/>
  <p:tag name="KSO_WM_UNIT_ID" val="custom160539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a"/>
  <p:tag name="KSO_WM_UNIT_INDEX" val="1"/>
  <p:tag name="KSO_WM_UNIT_ID" val="custom160539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b"/>
  <p:tag name="KSO_WM_UNIT_INDEX" val="1"/>
  <p:tag name="KSO_WM_UNIT_ID" val="custom160539_12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SLIDE_ID" val="custom160539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0"/>
  <p:tag name="KSO_WM_SLIDE_SIZE" val="715*419"/>
  <p:tag name="KSO_WM_SLIDE_SUBTYPE" val="picTx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a"/>
  <p:tag name="KSO_WM_UNIT_INDEX" val="1"/>
  <p:tag name="KSO_WM_UNIT_ID" val="custom160539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SLIDE_ID" val="custom160539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0"/>
  <p:tag name="KSO_WM_SLIDE_SIZE" val="715*419"/>
  <p:tag name="KSO_WM_SLIDE_SUBTYPE" val="picTx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a"/>
  <p:tag name="KSO_WM_UNIT_INDEX" val="1"/>
  <p:tag name="KSO_WM_UNIT_ID" val="custom160539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SLIDE_ID" val="custom160539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0"/>
  <p:tag name="KSO_WM_SLIDE_SIZE" val="715*419"/>
  <p:tag name="KSO_WM_SLIDE_SUBTYPE" val="picTx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a"/>
  <p:tag name="KSO_WM_UNIT_INDEX" val="1"/>
  <p:tag name="KSO_WM_UNIT_ID" val="custom160539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50921113736"/>
  <p:tag name="MH_LIBRARY" val="GRAPHIC"/>
  <p:tag name="KSO_WM_TEMPLATE_CATEGORY" val="custom"/>
  <p:tag name="KSO_WM_TEMPLATE_INDEX" val="160539"/>
  <p:tag name="KSO_WM_TAG_VERSION" val="1.0"/>
  <p:tag name="KSO_WM_SLIDE_ID" val="custom160539_26"/>
  <p:tag name="KSO_WM_SLIDE_INDEX" val="26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18*132"/>
  <p:tag name="KSO_WM_SLIDE_SIZE" val="723*376"/>
  <p:tag name="KSO_WM_SLIDE_SUBTYPE" val="picTx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a"/>
  <p:tag name="KSO_WM_UNIT_INDEX" val="1"/>
  <p:tag name="KSO_WM_UNIT_ID" val="custom160539_26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b"/>
  <p:tag name="KSO_WM_UNIT_INDEX" val="1"/>
  <p:tag name="KSO_WM_UNIT_ID" val="custom160539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10234"/>
  <p:tag name="MH_LIBRARY" val="GRAPHIC"/>
  <p:tag name="MH_TYPE" val="Text"/>
  <p:tag name="MH_ORDER" val="1"/>
  <p:tag name="KSO_WM_UNIT_TYPE" val="m_h_f"/>
  <p:tag name="KSO_WM_UNIT_INDEX" val="1_3_1"/>
  <p:tag name="KSO_WM_UNIT_ID" val="custom160539_17*m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4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50921113736"/>
  <p:tag name="MH_LIBRARY" val="GRAPHIC"/>
  <p:tag name="KSO_WM_TEMPLATE_CATEGORY" val="custom"/>
  <p:tag name="KSO_WM_TEMPLATE_INDEX" val="160539"/>
  <p:tag name="KSO_WM_TAG_VERSION" val="1.0"/>
  <p:tag name="KSO_WM_SLIDE_ID" val="custom160539_26"/>
  <p:tag name="KSO_WM_SLIDE_INDEX" val="26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18*132"/>
  <p:tag name="KSO_WM_SLIDE_SIZE" val="723*376"/>
  <p:tag name="KSO_WM_SLIDE_SUBTYPE" val="picTx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a"/>
  <p:tag name="KSO_WM_UNIT_INDEX" val="1"/>
  <p:tag name="KSO_WM_UNIT_ID" val="custom160539_26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b"/>
  <p:tag name="KSO_WM_UNIT_INDEX" val="1"/>
  <p:tag name="KSO_WM_UNIT_ID" val="custom160539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10234"/>
  <p:tag name="MH_LIBRARY" val="GRAPHIC"/>
  <p:tag name="MH_TYPE" val="Text"/>
  <p:tag name="MH_ORDER" val="1"/>
  <p:tag name="KSO_WM_UNIT_TYPE" val="m_h_f"/>
  <p:tag name="KSO_WM_UNIT_INDEX" val="1_3_1"/>
  <p:tag name="KSO_WM_UNIT_ID" val="custom160539_17*m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4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015"/>
  <p:tag name="MH_LIBRARY" val="GRAPHIC"/>
  <p:tag name="KSO_WM_TEMPLATE_CATEGORY" val="custom"/>
  <p:tag name="KSO_WM_TEMPLATE_INDEX" val="160539"/>
  <p:tag name="KSO_WM_TAG_VERSION" val="1.0"/>
  <p:tag name="KSO_WM_SLIDE_ID" val="custom160539_27"/>
  <p:tag name="KSO_WM_SLIDE_INDEX" val="27"/>
  <p:tag name="KSO_WM_SLIDE_ITEM_CNT" val="1"/>
  <p:tag name="KSO_WM_SLIDE_TYPE" val="endPage"/>
  <p:tag name="KSO_WM_BEAUTIFY_FLAG" val="#wm#"/>
  <p:tag name="KSO_WM_SLIDE_SUBTYPE" val="pureTxt"/>
  <p:tag name="KSO_WM_SLIDE_LAYOUT" val="a"/>
  <p:tag name="KSO_WM_SLIDE_LAYOUT_CNT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39"/>
  <p:tag name="KSO_WM_UNIT_TYPE" val="a"/>
  <p:tag name="KSO_WM_UNIT_INDEX" val="1"/>
  <p:tag name="KSO_WM_UNIT_ID" val="custom160539_27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THANKS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015"/>
  <p:tag name="MH_LIBRARY" val="GRAPHIC"/>
  <p:tag name="KSO_WM_TEMPLATE_CATEGORY" val="custom"/>
  <p:tag name="KSO_WM_TEMPLATE_INDEX" val="160539"/>
  <p:tag name="KSO_WM_TAG_VERSION" val="1.0"/>
  <p:tag name="KSO_WM_SLIDE_ID" val="custom160539_27"/>
  <p:tag name="KSO_WM_SLIDE_INDEX" val="27"/>
  <p:tag name="KSO_WM_SLIDE_ITEM_CNT" val="1"/>
  <p:tag name="KSO_WM_SLIDE_TYPE" val="endPage"/>
  <p:tag name="KSO_WM_BEAUTIFY_FLAG" val="#wm#"/>
  <p:tag name="KSO_WM_SLIDE_SUBTYPE" val="pureTxt"/>
  <p:tag name="KSO_WM_SLIDE_LAYOUT" val="a"/>
  <p:tag name="KSO_WM_SLIDE_LAYOUT_CNT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39"/>
  <p:tag name="KSO_WM_UNIT_TYPE" val="a"/>
  <p:tag name="KSO_WM_UNIT_INDEX" val="1"/>
  <p:tag name="KSO_WM_UNIT_ID" val="custom160539_27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THANK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008"/>
  <p:tag name="MH_LIBRARY" val="GRAPHIC"/>
  <p:tag name="KSO_WM_TEMPLATE_CATEGORY" val="custom"/>
  <p:tag name="KSO_WM_TEMPLATE_INDEX" val="160539"/>
  <p:tag name="KSO_WM_TAG_VERSION" val="1.0"/>
  <p:tag name="KSO_WM_SLIDE_ID" val="custom160539_8"/>
  <p:tag name="KSO_WM_SLIDE_INDEX" val="8"/>
  <p:tag name="KSO_WM_SLIDE_ITEM_CNT" val="3"/>
  <p:tag name="KSO_WM_SLIDE_LAYOUT" val="a_b_l"/>
  <p:tag name="KSO_WM_SLIDE_LAYOUT_CNT" val="1_1_1"/>
  <p:tag name="KSO_WM_SLIDE_TYPE" val="contents"/>
  <p:tag name="KSO_WM_BEAUTIFY_FLAG" val="#wm#"/>
  <p:tag name="KSO_WM_DIAGRAM_GROUP_CODE" val="l1-1"/>
  <p:tag name="KSO_WM_SLIDE_SUBTYPE" val="diag"/>
</p:tagLst>
</file>

<file path=ppt/theme/theme1.xml><?xml version="1.0" encoding="utf-8"?>
<a:theme xmlns:a="http://schemas.openxmlformats.org/drawingml/2006/main" name="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509</Words>
  <Application>WPS 演示</Application>
  <PresentationFormat>自定义</PresentationFormat>
  <Paragraphs>91</Paragraphs>
  <Slides>19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A000120140530A99PPBG</vt:lpstr>
      <vt:lpstr>Microsoft 公式 3.0</vt:lpstr>
      <vt:lpstr>信号与系统实验3.0</vt:lpstr>
      <vt:lpstr>幻灯片 2</vt:lpstr>
      <vt:lpstr>小组分配</vt:lpstr>
      <vt:lpstr>幻灯片 4</vt:lpstr>
      <vt:lpstr>设计过程</vt:lpstr>
      <vt:lpstr>幻灯片 6</vt:lpstr>
      <vt:lpstr>2.频域乘</vt:lpstr>
      <vt:lpstr>2.频域乘</vt:lpstr>
      <vt:lpstr>3.时域卷积</vt:lpstr>
      <vt:lpstr>幻灯片 10</vt:lpstr>
      <vt:lpstr>幻灯片 11</vt:lpstr>
      <vt:lpstr>成果展示</vt:lpstr>
      <vt:lpstr>幻灯片 13</vt:lpstr>
      <vt:lpstr>幻灯片 14</vt:lpstr>
      <vt:lpstr>幻灯片 15</vt:lpstr>
      <vt:lpstr>幻灯片 16</vt:lpstr>
      <vt:lpstr>幻灯片 17</vt:lpstr>
      <vt:lpstr>3.MATLAB展示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16</cp:revision>
  <dcterms:created xsi:type="dcterms:W3CDTF">2018-05-03T08:16:00Z</dcterms:created>
  <dcterms:modified xsi:type="dcterms:W3CDTF">2018-05-04T11:15:48Z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