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0" r:id="rId2"/>
    <p:sldId id="298" r:id="rId3"/>
    <p:sldId id="279" r:id="rId4"/>
    <p:sldId id="304" r:id="rId5"/>
    <p:sldId id="281" r:id="rId6"/>
    <p:sldId id="300" r:id="rId7"/>
    <p:sldId id="301" r:id="rId8"/>
    <p:sldId id="282" r:id="rId9"/>
    <p:sldId id="296" r:id="rId10"/>
    <p:sldId id="28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87234" autoAdjust="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2022-05-05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6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8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4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2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2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eep_learning_2021@163.com" TargetMode="External"/><Relationship Id="rId2" Type="http://schemas.openxmlformats.org/officeDocument/2006/relationships/hyperlink" Target="mailto:deep_learning_2022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8300" y="4350659"/>
            <a:ext cx="8915399" cy="1562461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CFCD-D3A2-4974-834A-DEEAF367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参考论文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E290-6A59-4F77-A032-B16D688E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Karen Simonyan, Andrew Zisserman</a:t>
            </a:r>
            <a:r>
              <a:rPr lang="en-US" altLang="zh-CN" b="1" dirty="0"/>
              <a:t>. Very deep convolutional networks for large-scale image recognition. ICLR, 2015. (VGG)</a:t>
            </a:r>
            <a:endParaRPr lang="zh-CN" altLang="en-US" b="1" dirty="0"/>
          </a:p>
          <a:p>
            <a:r>
              <a:rPr lang="en-US" altLang="zh-CN" b="1" dirty="0" err="1"/>
              <a:t>K</a:t>
            </a:r>
            <a:r>
              <a:rPr lang="en-US" b="1" dirty="0" err="1"/>
              <a:t>aiming</a:t>
            </a:r>
            <a:r>
              <a:rPr lang="en-US" b="1" dirty="0"/>
              <a:t> He, </a:t>
            </a:r>
            <a:r>
              <a:rPr lang="en-US" b="1" dirty="0" err="1"/>
              <a:t>Xiangyu</a:t>
            </a:r>
            <a:r>
              <a:rPr lang="en-US" b="1" dirty="0"/>
              <a:t> Zhang, </a:t>
            </a:r>
            <a:r>
              <a:rPr lang="en-US" b="1" dirty="0" err="1"/>
              <a:t>Shaoqing</a:t>
            </a:r>
            <a:r>
              <a:rPr lang="en-US" b="1" dirty="0"/>
              <a:t> Ren, Jian Sun. Deep Residual Learning for Image Recognition. </a:t>
            </a:r>
            <a:r>
              <a:rPr lang="en-US" altLang="zh-CN" b="1" dirty="0"/>
              <a:t>CVPR</a:t>
            </a:r>
            <a:r>
              <a:rPr lang="en-US" b="1" dirty="0"/>
              <a:t>, 2016. (</a:t>
            </a:r>
            <a:r>
              <a:rPr lang="en-US" b="1" dirty="0" err="1"/>
              <a:t>ResNet</a:t>
            </a:r>
            <a:r>
              <a:rPr lang="en-US" b="1" dirty="0"/>
              <a:t>)</a:t>
            </a:r>
          </a:p>
          <a:p>
            <a:r>
              <a:rPr lang="en-US" b="1" dirty="0" err="1"/>
              <a:t>Jie</a:t>
            </a:r>
            <a:r>
              <a:rPr lang="en-US" b="1" dirty="0"/>
              <a:t> Hu, Li Shen, Samuel </a:t>
            </a:r>
            <a:r>
              <a:rPr lang="en-US" b="1" dirty="0" err="1"/>
              <a:t>Albanie</a:t>
            </a:r>
            <a:r>
              <a:rPr lang="en-US" b="1" dirty="0"/>
              <a:t>, Gang Sun, </a:t>
            </a:r>
            <a:r>
              <a:rPr lang="en-US" b="1" dirty="0" err="1"/>
              <a:t>Enhua</a:t>
            </a:r>
            <a:r>
              <a:rPr lang="en-US" b="1" dirty="0"/>
              <a:t> Wu. Squeeze-and-Excitation Networks. CVPR, 2018. (</a:t>
            </a:r>
            <a:r>
              <a:rPr lang="en-US" b="1" dirty="0" err="1"/>
              <a:t>SENet</a:t>
            </a:r>
            <a:r>
              <a:rPr lang="en-US" b="1" dirty="0"/>
              <a:t>)</a:t>
            </a:r>
          </a:p>
          <a:p>
            <a:r>
              <a:rPr lang="en-US" b="1" dirty="0" err="1"/>
              <a:t>Giselsson</a:t>
            </a:r>
            <a:r>
              <a:rPr lang="en-US" b="1" dirty="0"/>
              <a:t>, Thomas </a:t>
            </a:r>
            <a:r>
              <a:rPr lang="en-US" b="1" dirty="0" err="1"/>
              <a:t>Mosgaard</a:t>
            </a:r>
            <a:r>
              <a:rPr lang="en-US" b="1" dirty="0"/>
              <a:t>, et al. "A public image database for benchmark of plant seedling classification algorithms." </a:t>
            </a:r>
            <a:r>
              <a:rPr lang="en-US" b="1" dirty="0" err="1"/>
              <a:t>arXiv</a:t>
            </a:r>
            <a:r>
              <a:rPr lang="en-US" b="1" dirty="0"/>
              <a:t> preprint arXiv:1711.05458 (2017).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1DF9C-40AF-4635-8EE5-DFA57D12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960DD-8EF1-4001-AFC8-58018849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070D362-6F8F-4222-94B7-F0AE1D7E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9394A24-2F1E-82EB-3A8B-45A3FC50BD90}"/>
              </a:ext>
            </a:extLst>
          </p:cNvPr>
          <p:cNvSpPr txBox="1">
            <a:spLocks/>
          </p:cNvSpPr>
          <p:nvPr/>
        </p:nvSpPr>
        <p:spPr>
          <a:xfrm>
            <a:off x="1153445" y="3698397"/>
            <a:ext cx="9885107" cy="272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</a:p>
          <a:p>
            <a:pPr algn="ctr"/>
            <a:endParaRPr lang="en-US" altLang="zh-CN" i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5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04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日</a:t>
            </a:r>
          </a:p>
          <a:p>
            <a:pPr algn="ctr"/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D0638D2-CA3E-43E4-BAAF-3091FE2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27BC9CA-74B1-4D5A-8B33-A6AF2541C137}"/>
              </a:ext>
            </a:extLst>
          </p:cNvPr>
          <p:cNvSpPr txBox="1">
            <a:spLocks/>
          </p:cNvSpPr>
          <p:nvPr/>
        </p:nvSpPr>
        <p:spPr>
          <a:xfrm>
            <a:off x="1582994" y="442836"/>
            <a:ext cx="1122843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任务</a:t>
            </a:r>
            <a:r>
              <a:rPr lang="en-US" altLang="zh-CN" dirty="0"/>
              <a:t>—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zeitung"/>
              </a:rPr>
              <a:t>Plant Seedlings Classification</a:t>
            </a:r>
          </a:p>
          <a:p>
            <a:endParaRPr lang="zh-CN" altLang="en-US" dirty="0"/>
          </a:p>
        </p:txBody>
      </p:sp>
      <p:sp>
        <p:nvSpPr>
          <p:cNvPr id="11" name="内容占位符 9">
            <a:extLst>
              <a:ext uri="{FF2B5EF4-FFF2-40B4-BE49-F238E27FC236}">
                <a16:creationId xmlns:a16="http://schemas.microsoft.com/office/drawing/2014/main" id="{795A475C-A402-41B2-B603-35921A430BD6}"/>
              </a:ext>
            </a:extLst>
          </p:cNvPr>
          <p:cNvSpPr txBox="1">
            <a:spLocks/>
          </p:cNvSpPr>
          <p:nvPr/>
        </p:nvSpPr>
        <p:spPr>
          <a:xfrm>
            <a:off x="1582994" y="1723726"/>
            <a:ext cx="8831248" cy="386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</a:pPr>
            <a:r>
              <a:rPr lang="en-US" altLang="zh-CN" sz="2000" b="0" i="0" dirty="0">
                <a:effectLst/>
                <a:latin typeface="Inter"/>
              </a:rPr>
              <a:t>960 unique plants belonging to 12 species at several growth stages 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Website</a:t>
            </a:r>
          </a:p>
          <a:p>
            <a:pPr marL="742950" lvl="2" indent="-342900">
              <a:lnSpc>
                <a:spcPct val="145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https://www.kaggle.com/competitions/plant-seedlings-classification/overview</a:t>
            </a:r>
            <a:endParaRPr lang="en-US" altLang="zh-CN" sz="1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25B132-AD04-4EEB-E293-DF57DC69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42" y="3793028"/>
            <a:ext cx="7297883" cy="17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常用网络结构实现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9302751" cy="4049751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VGG/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等结构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VGG(11)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：要求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部分参照论文，可动态调整结构；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：要求基于残差块，参照论文，可动态调整；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基础上，添加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block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对比其性能表现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要求基于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可设定是否使用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，通过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包实现，默认参数设定为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2085A483-A1E7-49B0-BBEA-B619C87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性能调优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9302751" cy="404975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公共部分（选用一个上述最优的模型）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进行优化器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(SGD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augmentation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（翻转、旋转、移位等操作）对比。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自选部分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引入新的模块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换用更好的模型等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内容不限，可有效提升性能即可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2085A483-A1E7-49B0-BBEA-B619C87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3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5953"/>
            <a:ext cx="8915400" cy="406113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实验报告要求包含：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参考论文，简单描述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VGG\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\SE-Net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等结构，列表对比不同结构的测试时间（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millisecond/image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分数（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 Class Log Loss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，测试方式见下页）；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对比分析不同的优化器和数据增广方式对性能的影响；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给出自选的改进方式，对比改进前分析改进所带来的影响；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成员分工。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1C2750B-E38B-489F-A7F2-4C315B35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CA06328-5F0C-FC4C-A27C-8415FB67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191836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DE1F-C67B-4F68-9AC4-4E68868E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Score</a:t>
            </a:r>
            <a:r>
              <a:rPr lang="zh-CN" altLang="en-US" dirty="0"/>
              <a:t>测试方式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8964B-4841-4E9D-84F2-9C45548F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399" y="1415846"/>
            <a:ext cx="8915400" cy="377762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Kaggle</a:t>
            </a:r>
            <a:r>
              <a:rPr lang="zh-CN" altLang="en-US" dirty="0"/>
              <a:t>竞赛页面提交测试的结果，测得对应的</a:t>
            </a:r>
            <a:r>
              <a:rPr lang="en-US" altLang="zh-CN" dirty="0"/>
              <a:t>Score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E3C3B-6170-4A3F-B69E-9B3EFB2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E8025-4C02-406D-8D4E-16C7C232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87E5B51A-9760-4B41-9765-F8774F84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0A36C1-6BBC-091C-E74F-E1BA2429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58" y="2262560"/>
            <a:ext cx="8436980" cy="37776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705D49-633C-526C-97EB-E9902DBB76C2}"/>
              </a:ext>
            </a:extLst>
          </p:cNvPr>
          <p:cNvSpPr txBox="1"/>
          <p:nvPr/>
        </p:nvSpPr>
        <p:spPr>
          <a:xfrm>
            <a:off x="1425678" y="1728969"/>
            <a:ext cx="9144000" cy="44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2" indent="-342900">
              <a:lnSpc>
                <a:spcPct val="145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https://www.kaggle.com/competitions/plant-seedlings-classification/overview</a:t>
            </a:r>
            <a:endParaRPr lang="en-US" altLang="zh-CN" sz="1100" dirty="0"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DFCDBE-6A70-5B68-11BE-4693340383E5}"/>
              </a:ext>
            </a:extLst>
          </p:cNvPr>
          <p:cNvSpPr/>
          <p:nvPr/>
        </p:nvSpPr>
        <p:spPr>
          <a:xfrm>
            <a:off x="8042787" y="3585098"/>
            <a:ext cx="1543665" cy="432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BCBEB-845E-4EEE-A07F-FFB4FC2F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7011"/>
            <a:ext cx="8911687" cy="1280890"/>
          </a:xfrm>
        </p:spPr>
        <p:txBody>
          <a:bodyPr/>
          <a:lstStyle/>
          <a:p>
            <a:r>
              <a:rPr lang="en-US" altLang="zh-CN" dirty="0"/>
              <a:t>5. Score</a:t>
            </a:r>
            <a:r>
              <a:rPr lang="zh-CN" altLang="en-US" dirty="0"/>
              <a:t>测试方式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FAA4-132A-4E5C-8978-7A35A642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4" y="1552477"/>
            <a:ext cx="8915400" cy="3777622"/>
          </a:xfrm>
        </p:spPr>
        <p:txBody>
          <a:bodyPr/>
          <a:lstStyle/>
          <a:p>
            <a:r>
              <a:rPr lang="zh-CN" altLang="en-US" dirty="0"/>
              <a:t>提交的测试</a:t>
            </a:r>
            <a:r>
              <a:rPr lang="en-US" altLang="zh-CN" dirty="0"/>
              <a:t>CSV</a:t>
            </a:r>
            <a:r>
              <a:rPr lang="zh-CN" altLang="en-US" dirty="0"/>
              <a:t>文件构成见</a:t>
            </a:r>
            <a:r>
              <a:rPr lang="en-US" altLang="zh-CN" dirty="0"/>
              <a:t>sample_submission.csv</a:t>
            </a:r>
          </a:p>
          <a:p>
            <a:pPr lvl="1"/>
            <a:r>
              <a:rPr lang="zh-CN" altLang="en-US" dirty="0"/>
              <a:t>第一列为图片的名字，第二列为模型预测的类别的名字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B8E27-96F3-498B-B36F-AC5E7050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2254D-E5A1-456B-A379-61830E6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8AE5C04-351B-481A-9E6A-ABC16C9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F6EC9D-9750-A542-8429-CB570A64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25" y="413007"/>
            <a:ext cx="5453821" cy="5314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125903-0C60-6380-FEDD-099D90A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7" y="3441288"/>
            <a:ext cx="5723646" cy="20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3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评分标准（</a:t>
            </a:r>
            <a:r>
              <a:rPr lang="en-US" altLang="zh-CN" dirty="0"/>
              <a:t>200</a:t>
            </a:r>
            <a:r>
              <a:rPr lang="zh-CN" altLang="en-US" dirty="0"/>
              <a:t>分制）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02751" cy="3886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ResNet+SE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性能调优公共部分（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性能调优自选部分（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加速运行，并正确使用</a:t>
            </a: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设定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CPU/GPU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报告可读性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完整性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格式（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2~4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人一组。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s/1.6)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s/1.8)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s/2.0)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7C93210-AB93-4291-9AB3-313C4CE1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4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254" y="1828801"/>
            <a:ext cx="9491028" cy="31242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实验报告</a:t>
            </a:r>
            <a:endParaRPr lang="en-US" altLang="zh-CN" sz="2400" dirty="0"/>
          </a:p>
          <a:p>
            <a:r>
              <a:rPr lang="zh-CN" altLang="en-US" sz="2400" dirty="0"/>
              <a:t>代码 （正确性、规范性、注释、杜绝抄袭）</a:t>
            </a:r>
            <a:endParaRPr lang="en-US" altLang="zh-CN" sz="2400" dirty="0"/>
          </a:p>
          <a:p>
            <a:r>
              <a:rPr lang="zh-CN" altLang="en-US" sz="2400" dirty="0"/>
              <a:t>最佳模型 </a:t>
            </a:r>
            <a:r>
              <a:rPr lang="en-US" altLang="zh-CN" sz="2400" dirty="0"/>
              <a:t>+</a:t>
            </a:r>
            <a:r>
              <a:rPr lang="zh-CN" altLang="en-US" sz="2400" dirty="0"/>
              <a:t> 对应的</a:t>
            </a:r>
            <a:r>
              <a:rPr lang="en-US" altLang="zh-CN" sz="2400" dirty="0"/>
              <a:t>Kaggle</a:t>
            </a:r>
            <a:r>
              <a:rPr lang="zh-CN" altLang="en-US" sz="2400" dirty="0"/>
              <a:t> </a:t>
            </a:r>
            <a:r>
              <a:rPr lang="en-US" altLang="zh-CN" sz="2400" dirty="0"/>
              <a:t>CSV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课程结束</a:t>
            </a:r>
            <a:r>
              <a:rPr lang="zh-CN" altLang="en-US" sz="2000" dirty="0"/>
              <a:t>之前将压缩包提交至邮箱</a:t>
            </a:r>
            <a:r>
              <a:rPr lang="en-US" altLang="zh-CN" sz="2000" dirty="0">
                <a:hlinkClick r:id="rId2"/>
              </a:rPr>
              <a:t>deep_learning_2022@163</a:t>
            </a:r>
            <a:r>
              <a:rPr lang="en-US" altLang="zh-CN" sz="2000" dirty="0">
                <a:hlinkClick r:id="rId3"/>
              </a:rPr>
              <a:t>.com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邮件主题以及压缩包命名：</a:t>
            </a:r>
            <a:r>
              <a:rPr lang="zh-CN" altLang="en-US" sz="2000" b="1" dirty="0"/>
              <a:t>实验</a:t>
            </a:r>
            <a:r>
              <a:rPr lang="en-US" altLang="zh-CN" sz="2000" b="1" dirty="0"/>
              <a:t>3-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1-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1-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2-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2-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3-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3…….</a:t>
            </a:r>
          </a:p>
          <a:p>
            <a:pPr marL="0" indent="0">
              <a:buNone/>
            </a:pPr>
            <a:r>
              <a:rPr lang="zh-CN" altLang="en-US" sz="2000" b="1" dirty="0"/>
              <a:t>每组由一名组员交一份报告、代码、模型即可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2022-05-05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5759E86-0586-4E6F-8A20-081D963C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561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2179</TotalTime>
  <Words>833</Words>
  <Application>Microsoft Office PowerPoint</Application>
  <PresentationFormat>宽屏</PresentationFormat>
  <Paragraphs>97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Inter</vt:lpstr>
      <vt:lpstr>zeitung</vt:lpstr>
      <vt:lpstr>等线</vt:lpstr>
      <vt:lpstr>仿宋</vt:lpstr>
      <vt:lpstr>华文仿宋</vt:lpstr>
      <vt:lpstr>Arial</vt:lpstr>
      <vt:lpstr>Courier New</vt:lpstr>
      <vt:lpstr>Times New Roman</vt:lpstr>
      <vt:lpstr>Wingdings 3</vt:lpstr>
      <vt:lpstr>主题1</vt:lpstr>
      <vt:lpstr>模式识别与深度学习 实验三 </vt:lpstr>
      <vt:lpstr>PowerPoint 演示文稿</vt:lpstr>
      <vt:lpstr>2. 常用网络结构实现</vt:lpstr>
      <vt:lpstr>3. 性能调优</vt:lpstr>
      <vt:lpstr>4. 实验报告</vt:lpstr>
      <vt:lpstr>5. Score测试方式</vt:lpstr>
      <vt:lpstr>5. Score测试方式</vt:lpstr>
      <vt:lpstr>6. 评分标准（200分制）</vt:lpstr>
      <vt:lpstr>7. 提交</vt:lpstr>
      <vt:lpstr>8. 参考论文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梓桐</cp:lastModifiedBy>
  <cp:revision>382</cp:revision>
  <dcterms:created xsi:type="dcterms:W3CDTF">2019-05-02T13:31:24Z</dcterms:created>
  <dcterms:modified xsi:type="dcterms:W3CDTF">2022-05-05T10:39:34Z</dcterms:modified>
</cp:coreProperties>
</file>