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s-E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s-ES"/>
              <a:t>10/30/2013</a:t>
            </a:fld>
            <a:endParaRPr lang="es-E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s-ES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s-E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s-ES"/>
              <a:t>1</a:t>
            </a:fld>
            <a:endParaRPr lang="es-E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B03395E-88A0-47C9-6740-21225D4B9200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56BBA5F-1CB1-20EB-33F6-D7193DE9AFB1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59F767-6660-38F8-CB4C-15461015FEFB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F3EA385-27B5-7C67-C465-9F33C5501A69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s-E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s-ES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Update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2024-06-21</a:t>
            </a:r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963336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Hemos agrupado los vanos de cada línea</a:t>
            </a:r>
            <a:endParaRPr/>
          </a:p>
        </p:txBody>
      </p:sp>
      <p:pic>
        <p:nvPicPr>
          <p:cNvPr id="50323897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1987330"/>
            <a:ext cx="4194999" cy="3222843"/>
          </a:xfrm>
          <a:prstGeom prst="rect">
            <a:avLst/>
          </a:prstGeom>
        </p:spPr>
      </p:pic>
      <p:pic>
        <p:nvPicPr>
          <p:cNvPr id="51621889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003020" y="3082395"/>
            <a:ext cx="4258719" cy="3318404"/>
          </a:xfrm>
          <a:prstGeom prst="rect">
            <a:avLst/>
          </a:prstGeom>
        </p:spPr>
      </p:pic>
      <p:pic>
        <p:nvPicPr>
          <p:cNvPr id="206818097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261740" y="1838854"/>
            <a:ext cx="4682828" cy="37177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102900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 algn="ctr">
              <a:defRPr/>
            </a:pPr>
            <a:r>
              <a:rPr/>
              <a:t>Hemos intentado ver si el parámetro a al ajustar catenarias es homogéneo en los grupos para cada línea</a:t>
            </a:r>
            <a:endParaRPr/>
          </a:p>
        </p:txBody>
      </p:sp>
      <p:pic>
        <p:nvPicPr>
          <p:cNvPr id="212326238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343541" y="1928812"/>
            <a:ext cx="4353687" cy="3539913"/>
          </a:xfrm>
          <a:prstGeom prst="rect">
            <a:avLst/>
          </a:prstGeom>
        </p:spPr>
      </p:pic>
      <p:pic>
        <p:nvPicPr>
          <p:cNvPr id="69746104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96874" y="2173483"/>
            <a:ext cx="5068125" cy="4060099"/>
          </a:xfrm>
          <a:prstGeom prst="rect">
            <a:avLst/>
          </a:prstGeom>
        </p:spPr>
      </p:pic>
      <p:pic>
        <p:nvPicPr>
          <p:cNvPr id="106374674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565174" y="3429000"/>
            <a:ext cx="3799649" cy="29727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6794908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 algn="ctr">
              <a:defRPr/>
            </a:pPr>
            <a:r>
              <a:rPr/>
              <a:t>Se ha comprobado visualmente una proximidad entre la distribución de los parámetros de las líneas del mismo vano</a:t>
            </a:r>
            <a:endParaRPr/>
          </a:p>
        </p:txBody>
      </p:sp>
      <p:pic>
        <p:nvPicPr>
          <p:cNvPr id="42081881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83437" y="2172228"/>
            <a:ext cx="5190212" cy="4127499"/>
          </a:xfrm>
          <a:prstGeom prst="rect">
            <a:avLst/>
          </a:prstGeom>
        </p:spPr>
      </p:pic>
      <p:pic>
        <p:nvPicPr>
          <p:cNvPr id="1333061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228291" y="2172228"/>
            <a:ext cx="5190212" cy="4127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137354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Mean Absolute Percentage Error</a:t>
            </a:r>
            <a:endParaRPr/>
          </a:p>
        </p:txBody>
      </p:sp>
      <p:graphicFrame>
        <p:nvGraphicFramePr>
          <p:cNvPr id="1095549736" name=""/>
          <p:cNvGraphicFramePr>
            <a:graphicFrameLocks xmlns:a="http://schemas.openxmlformats.org/drawingml/2006/main"/>
          </p:cNvGraphicFramePr>
          <p:nvPr/>
        </p:nvGraphicFramePr>
        <p:xfrm>
          <a:off x="1972468" y="2368549"/>
          <a:ext cx="7387062" cy="25730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3174693"/>
                <a:gridCol w="1663134"/>
                <a:gridCol w="1852785"/>
                <a:gridCol w="1743405"/>
              </a:tblGrid>
              <a:tr h="45539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Parámetro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Línea 1 (%)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Línea 2 </a:t>
                      </a:r>
                      <a:r>
                        <a:rPr lang="es-ES" sz="1800" b="1" i="0" u="none" strike="noStrike" cap="none" spc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(%)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Línea 3 </a:t>
                      </a:r>
                      <a:r>
                        <a:rPr lang="es-ES" sz="1800" b="1" i="0" u="none" strike="noStrike" cap="none" spc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(%)</a:t>
                      </a:r>
                      <a:endParaRPr/>
                    </a:p>
                  </a:txBody>
                  <a:tcPr/>
                </a:tc>
              </a:tr>
              <a:tr h="4859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Media 3 vecinos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23.68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18.04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13.78</a:t>
                      </a:r>
                      <a:endParaRPr/>
                    </a:p>
                  </a:txBody>
                  <a:tcPr/>
                </a:tc>
              </a:tr>
              <a:tr h="45539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Mediana 3 vecinos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18.56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15.54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10.65</a:t>
                      </a:r>
                      <a:endParaRPr/>
                    </a:p>
                  </a:txBody>
                  <a:tcPr/>
                </a:tc>
              </a:tr>
              <a:tr h="45539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Media 5 vecinos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24.34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22.95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13.73</a:t>
                      </a:r>
                      <a:endParaRPr/>
                    </a:p>
                  </a:txBody>
                  <a:tcPr/>
                </a:tc>
              </a:tr>
              <a:tr h="45539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Mediana 5 vecinos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18.82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21.57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11.78</a:t>
                      </a:r>
                      <a:endParaRPr/>
                    </a:p>
                  </a:txBody>
                  <a:tcPr/>
                </a:tc>
              </a:tr>
              <a:tr h="45539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Media 10 vecinos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23.24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22.42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13.82</a:t>
                      </a:r>
                      <a:endParaRPr/>
                    </a:p>
                  </a:txBody>
                  <a:tcPr/>
                </a:tc>
              </a:tr>
              <a:tr h="45539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Mediana 10 vecinos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22.04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21.03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12.28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2024-06-17T17:06:27Z</dcterms:modified>
  <cp:category/>
  <cp:contentStatus/>
  <cp:version/>
</cp:coreProperties>
</file>