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5" r:id="rId4"/>
    <p:sldId id="259" r:id="rId5"/>
    <p:sldId id="266" r:id="rId6"/>
    <p:sldId id="257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61" y="-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1B970-27E9-485C-BC0D-A642648E6A4D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4CC0-82DC-4E76-B4F6-9D2BE0A3F9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4CC0-82DC-4E76-B4F6-9D2BE0A3F9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4CC0-82DC-4E76-B4F6-9D2BE0A3F9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4CC0-82DC-4E76-B4F6-9D2BE0A3F9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4CC0-82DC-4E76-B4F6-9D2BE0A3F9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4CC0-82DC-4E76-B4F6-9D2BE0A3F9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387F-E16B-4885-89B5-C0C23B531436}" type="datetimeFigureOut">
              <a:rPr lang="zh-CN" altLang="en-US" smtClean="0"/>
              <a:pPr/>
              <a:t>2010/8/27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317B-FBA4-4C39-BFED-ACEE47EEB6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48" y="42860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基于</a:t>
            </a:r>
            <a:r>
              <a:rPr lang="en-US" altLang="zh-CN" dirty="0" err="1" smtClean="0">
                <a:solidFill>
                  <a:srgbClr val="0070C0"/>
                </a:solidFill>
              </a:rPr>
              <a:t>guzz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工期、人员能力、需求</a:t>
            </a:r>
            <a:r>
              <a:rPr lang="zh-CN" altLang="en-US" dirty="0" smtClean="0">
                <a:solidFill>
                  <a:srgbClr val="FF0000"/>
                </a:solidFill>
              </a:rPr>
              <a:t>不变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7224" y="1214422"/>
            <a:ext cx="350046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论坛项目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892" y="1071546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r>
              <a:rPr lang="en-US" altLang="zh-CN" dirty="0" smtClean="0"/>
              <a:t>2,3,4……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43768" y="2571744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产品开发团队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中级人才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5214950"/>
            <a:ext cx="7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项目积累出的基础服务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功能，节省每个项目大笔开支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高端人才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85786" y="5715016"/>
            <a:ext cx="685804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基础服务平台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0" y="5072074"/>
            <a:ext cx="9144000" cy="158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下箭头 45"/>
          <p:cNvSpPr/>
          <p:nvPr/>
        </p:nvSpPr>
        <p:spPr>
          <a:xfrm>
            <a:off x="1142976" y="1785926"/>
            <a:ext cx="142876" cy="3929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785918" y="2500306"/>
            <a:ext cx="278608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核心功能团队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底层代码开发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643438" y="385762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项目实施团队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57356" y="3857628"/>
            <a:ext cx="207170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项目实施团队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857752" y="2500306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前端与页面交互团队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21" idx="2"/>
          </p:cNvCxnSpPr>
          <p:nvPr/>
        </p:nvCxnSpPr>
        <p:spPr>
          <a:xfrm rot="16200000" flipH="1">
            <a:off x="2268124" y="2125256"/>
            <a:ext cx="714380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1" idx="2"/>
            <a:endCxn id="52" idx="0"/>
          </p:cNvCxnSpPr>
          <p:nvPr/>
        </p:nvCxnSpPr>
        <p:spPr>
          <a:xfrm rot="16200000" flipH="1">
            <a:off x="3893339" y="500042"/>
            <a:ext cx="714380" cy="32861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2" idx="2"/>
            <a:endCxn id="50" idx="0"/>
          </p:cNvCxnSpPr>
          <p:nvPr/>
        </p:nvCxnSpPr>
        <p:spPr>
          <a:xfrm rot="5400000">
            <a:off x="4036215" y="2000240"/>
            <a:ext cx="714380" cy="3000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2" idx="2"/>
            <a:endCxn id="49" idx="0"/>
          </p:cNvCxnSpPr>
          <p:nvPr/>
        </p:nvCxnSpPr>
        <p:spPr>
          <a:xfrm rot="5400000">
            <a:off x="5357818" y="3321843"/>
            <a:ext cx="714380" cy="35719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64331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客户现场实施团队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初级人才</a:t>
            </a:r>
            <a:r>
              <a:rPr lang="en-US" altLang="zh-CN" dirty="0" smtClean="0"/>
              <a:t>】+</a:t>
            </a:r>
            <a:r>
              <a:rPr lang="zh-CN" altLang="en-US" dirty="0" smtClean="0"/>
              <a:t>业务专家</a:t>
            </a:r>
            <a:r>
              <a:rPr lang="en-US" altLang="zh-CN" dirty="0" smtClean="0"/>
              <a:t>+</a:t>
            </a:r>
            <a:r>
              <a:rPr lang="zh-CN" altLang="en-US" dirty="0" smtClean="0"/>
              <a:t>客户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28" y="928670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程序调用</a:t>
            </a:r>
            <a:r>
              <a:rPr lang="en-US" altLang="zh-CN" dirty="0" smtClean="0"/>
              <a:t>getXXX()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28728" y="2143116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</a:t>
            </a:r>
            <a:r>
              <a:rPr lang="en-US" altLang="zh-CN" dirty="0" err="1" smtClean="0"/>
              <a:t>uzz</a:t>
            </a:r>
            <a:r>
              <a:rPr lang="zh-CN" altLang="en-US" dirty="0" smtClean="0"/>
              <a:t>调用原始</a:t>
            </a:r>
            <a:r>
              <a:rPr lang="en-US" altLang="zh-CN" dirty="0" smtClean="0"/>
              <a:t>pojo.getXXX()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3714744" y="1928802"/>
            <a:ext cx="250033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返回值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000892" y="2000240"/>
            <a:ext cx="1714512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返回返回</a:t>
            </a:r>
            <a:r>
              <a:rPr lang="zh-CN" altLang="en-US" dirty="0"/>
              <a:t>值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5715008" y="4572008"/>
            <a:ext cx="3071834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根据主键由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数据库读取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2714612" y="5500702"/>
            <a:ext cx="4643470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调用原始</a:t>
            </a:r>
            <a:r>
              <a:rPr lang="en-US" altLang="zh-CN" dirty="0" smtClean="0"/>
              <a:t>pojo.setXXX(</a:t>
            </a:r>
            <a:r>
              <a:rPr lang="zh-CN" altLang="en-US" dirty="0"/>
              <a:t>结果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3571868" y="6286520"/>
            <a:ext cx="2928958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返回结果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rot="5400000">
            <a:off x="2107389" y="1821645"/>
            <a:ext cx="64294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>
            <a:off x="3428992" y="2428868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6215074" y="2428868"/>
            <a:ext cx="78581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7950" y="22145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否</a:t>
            </a:r>
          </a:p>
        </p:txBody>
      </p:sp>
      <p:cxnSp>
        <p:nvCxnSpPr>
          <p:cNvPr id="17" name="直接箭头连接符 16"/>
          <p:cNvCxnSpPr>
            <a:stCxn id="4" idx="2"/>
            <a:endCxn id="55" idx="0"/>
          </p:cNvCxnSpPr>
          <p:nvPr/>
        </p:nvCxnSpPr>
        <p:spPr>
          <a:xfrm rot="5400000">
            <a:off x="4786314" y="310752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3692" y="29289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是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rot="5400000">
            <a:off x="5929322" y="4179099"/>
            <a:ext cx="428628" cy="2214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rot="5400000">
            <a:off x="4857752" y="610792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86314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Guzz</a:t>
            </a:r>
            <a:r>
              <a:rPr lang="zh-CN" altLang="en-US" dirty="0" smtClean="0">
                <a:solidFill>
                  <a:srgbClr val="0070C0"/>
                </a:solidFill>
              </a:rPr>
              <a:t> 延迟加载</a:t>
            </a:r>
            <a:r>
              <a:rPr lang="en-US" altLang="zh-CN" dirty="0" smtClean="0">
                <a:solidFill>
                  <a:srgbClr val="0070C0"/>
                </a:solidFill>
              </a:rPr>
              <a:t>(lazy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load)</a:t>
            </a:r>
            <a:r>
              <a:rPr lang="zh-CN" altLang="en-US" dirty="0" smtClean="0">
                <a:solidFill>
                  <a:srgbClr val="0070C0"/>
                </a:solidFill>
              </a:rPr>
              <a:t>实现流程图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5" name="流程图: 决策 54"/>
          <p:cNvSpPr/>
          <p:nvPr/>
        </p:nvSpPr>
        <p:spPr>
          <a:xfrm>
            <a:off x="3643306" y="3286124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是否配置</a:t>
            </a:r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69" name="流程图: 过程 68"/>
          <p:cNvSpPr/>
          <p:nvPr/>
        </p:nvSpPr>
        <p:spPr>
          <a:xfrm>
            <a:off x="1214414" y="4572008"/>
            <a:ext cx="300039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loader.</a:t>
            </a:r>
            <a:r>
              <a:rPr lang="en-US" altLang="zh-CN" dirty="0"/>
              <a:t> loadLazyData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5" idx="2"/>
            <a:endCxn id="6" idx="0"/>
          </p:cNvCxnSpPr>
          <p:nvPr/>
        </p:nvCxnSpPr>
        <p:spPr>
          <a:xfrm rot="16200000" flipH="1">
            <a:off x="5965041" y="3286124"/>
            <a:ext cx="285752" cy="2286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5" idx="2"/>
            <a:endCxn id="69" idx="0"/>
          </p:cNvCxnSpPr>
          <p:nvPr/>
        </p:nvCxnSpPr>
        <p:spPr>
          <a:xfrm rot="5400000">
            <a:off x="3696885" y="3303984"/>
            <a:ext cx="285752" cy="22502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  <a:endCxn id="7" idx="0"/>
          </p:cNvCxnSpPr>
          <p:nvPr/>
        </p:nvCxnSpPr>
        <p:spPr>
          <a:xfrm rot="16200000" flipH="1">
            <a:off x="3625446" y="4089801"/>
            <a:ext cx="500066" cy="2321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13560" y="4131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是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7884" y="4131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28" y="928670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 call </a:t>
            </a:r>
            <a:r>
              <a:rPr lang="en-US" altLang="zh-CN" dirty="0" err="1" smtClean="0"/>
              <a:t>g</a:t>
            </a:r>
            <a:r>
              <a:rPr lang="en-US" altLang="zh-CN" dirty="0" err="1" smtClean="0"/>
              <a:t>etXXX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28728" y="1857364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Guzz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 the </a:t>
            </a:r>
            <a:r>
              <a:rPr lang="en-US" altLang="zh-CN" dirty="0" err="1" smtClean="0"/>
              <a:t>pojo’s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3786182" y="1500174"/>
            <a:ext cx="2643206" cy="14287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the returned value null?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000892" y="1785926"/>
            <a:ext cx="1714512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it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5715008" y="4214818"/>
            <a:ext cx="3071834" cy="1000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a slave db connection, read the property by the primary key of the </a:t>
            </a:r>
            <a:r>
              <a:rPr lang="en-US" altLang="zh-CN" dirty="0" err="1" smtClean="0"/>
              <a:t>pojo</a:t>
            </a:r>
            <a:endParaRPr lang="en-US" altLang="zh-CN" dirty="0" smtClean="0"/>
          </a:p>
        </p:txBody>
      </p:sp>
      <p:sp>
        <p:nvSpPr>
          <p:cNvPr id="7" name="流程图: 过程 6"/>
          <p:cNvSpPr/>
          <p:nvPr/>
        </p:nvSpPr>
        <p:spPr>
          <a:xfrm>
            <a:off x="2714612" y="5500702"/>
            <a:ext cx="4643470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 the </a:t>
            </a:r>
            <a:r>
              <a:rPr lang="en-US" altLang="zh-CN" dirty="0" err="1" smtClean="0"/>
              <a:t>pojo’s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setXXX</a:t>
            </a:r>
            <a:r>
              <a:rPr lang="en-US" altLang="zh-CN" dirty="0" smtClean="0"/>
              <a:t>(</a:t>
            </a:r>
            <a:r>
              <a:rPr lang="en-US" altLang="zh-CN" dirty="0" smtClean="0"/>
              <a:t>return from above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3571868" y="6286520"/>
            <a:ext cx="2928958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the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rot="5400000">
            <a:off x="2250265" y="167876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>
            <a:off x="3428992" y="2214554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6429388" y="2214554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7950" y="22145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4" idx="2"/>
            <a:endCxn id="55" idx="0"/>
          </p:cNvCxnSpPr>
          <p:nvPr/>
        </p:nvCxnSpPr>
        <p:spPr>
          <a:xfrm rot="5400000">
            <a:off x="4518422" y="2553885"/>
            <a:ext cx="214314" cy="9644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3692" y="29289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rot="5400000">
            <a:off x="6000760" y="4250537"/>
            <a:ext cx="285752" cy="2214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rot="5400000">
            <a:off x="4857752" y="610792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3636" y="428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Guzz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Lazy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</a:rPr>
              <a:t>oad Flow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5" name="流程图: 决策 54"/>
          <p:cNvSpPr/>
          <p:nvPr/>
        </p:nvSpPr>
        <p:spPr>
          <a:xfrm>
            <a:off x="2714612" y="3143248"/>
            <a:ext cx="2857520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Custom L</a:t>
            </a:r>
            <a:r>
              <a:rPr lang="en-US" altLang="zh-CN" dirty="0" smtClean="0"/>
              <a:t>oader property?</a:t>
            </a:r>
            <a:endParaRPr lang="zh-CN" altLang="en-US" dirty="0"/>
          </a:p>
        </p:txBody>
      </p:sp>
      <p:sp>
        <p:nvSpPr>
          <p:cNvPr id="69" name="流程图: 过程 68"/>
          <p:cNvSpPr/>
          <p:nvPr/>
        </p:nvSpPr>
        <p:spPr>
          <a:xfrm>
            <a:off x="1214414" y="4572008"/>
            <a:ext cx="3000396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 </a:t>
            </a:r>
            <a:r>
              <a:rPr lang="en-US" altLang="zh-CN" dirty="0" err="1" smtClean="0"/>
              <a:t>loader.loadLazyData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5" idx="2"/>
            <a:endCxn id="6" idx="1"/>
          </p:cNvCxnSpPr>
          <p:nvPr/>
        </p:nvCxnSpPr>
        <p:spPr>
          <a:xfrm rot="16200000" flipH="1">
            <a:off x="4714876" y="3714752"/>
            <a:ext cx="428628" cy="157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5" idx="2"/>
            <a:endCxn id="69" idx="0"/>
          </p:cNvCxnSpPr>
          <p:nvPr/>
        </p:nvCxnSpPr>
        <p:spPr>
          <a:xfrm rot="5400000">
            <a:off x="3286116" y="3714752"/>
            <a:ext cx="285752" cy="14287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  <a:endCxn id="7" idx="0"/>
          </p:cNvCxnSpPr>
          <p:nvPr/>
        </p:nvCxnSpPr>
        <p:spPr>
          <a:xfrm rot="16200000" flipH="1">
            <a:off x="3625446" y="4089801"/>
            <a:ext cx="500066" cy="2321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13560" y="413123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14876" y="42862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928670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程序调用</a:t>
            </a:r>
            <a:r>
              <a:rPr lang="en-US" altLang="zh-CN" dirty="0" smtClean="0"/>
              <a:t>getXXX()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9058" y="2357430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</a:t>
            </a:r>
            <a:r>
              <a:rPr lang="en-US" altLang="zh-CN" dirty="0" err="1" smtClean="0"/>
              <a:t>uzz</a:t>
            </a:r>
            <a:r>
              <a:rPr lang="zh-CN" altLang="en-US" dirty="0" smtClean="0"/>
              <a:t>调用原始</a:t>
            </a:r>
            <a:r>
              <a:rPr lang="en-US" altLang="zh-CN" dirty="0" smtClean="0"/>
              <a:t>pojo.getXXX()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6228204" y="2143116"/>
            <a:ext cx="192882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返回值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6357950" y="1142984"/>
            <a:ext cx="1714512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返回返回</a:t>
            </a:r>
            <a:r>
              <a:rPr lang="zh-CN" altLang="en-US" dirty="0"/>
              <a:t>值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5728138" y="3500438"/>
            <a:ext cx="292895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err="1" smtClean="0"/>
              <a:t>loadLazyData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fetchedObject</a:t>
            </a:r>
            <a:r>
              <a:rPr lang="en-US" altLang="zh-CN" dirty="0" smtClean="0"/>
              <a:t>)</a:t>
            </a:r>
            <a:r>
              <a:rPr lang="zh-CN" altLang="en-US" dirty="0" smtClean="0"/>
              <a:t>读取此字段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5728138" y="4714884"/>
            <a:ext cx="2928958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调用原始</a:t>
            </a:r>
            <a:r>
              <a:rPr lang="en-US" altLang="zh-CN" dirty="0" smtClean="0"/>
              <a:t>pojo.setXXX(</a:t>
            </a:r>
            <a:r>
              <a:rPr lang="zh-CN" altLang="en-US" dirty="0" smtClean="0"/>
              <a:t>数据库值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5728138" y="5929330"/>
            <a:ext cx="2928958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返回结果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4" idx="3"/>
            <a:endCxn id="3" idx="1"/>
          </p:cNvCxnSpPr>
          <p:nvPr/>
        </p:nvCxnSpPr>
        <p:spPr>
          <a:xfrm>
            <a:off x="2928926" y="2643182"/>
            <a:ext cx="100013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>
            <a:off x="5500694" y="2643182"/>
            <a:ext cx="72751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  <a:endCxn id="5" idx="2"/>
          </p:cNvCxnSpPr>
          <p:nvPr/>
        </p:nvCxnSpPr>
        <p:spPr>
          <a:xfrm rot="5400000" flipH="1" flipV="1">
            <a:off x="6953878" y="1881789"/>
            <a:ext cx="500066" cy="225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6644" y="1714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否</a:t>
            </a:r>
          </a:p>
        </p:txBody>
      </p:sp>
      <p:cxnSp>
        <p:nvCxnSpPr>
          <p:cNvPr id="17" name="直接箭头连接符 16"/>
          <p:cNvCxnSpPr>
            <a:stCxn id="4" idx="2"/>
            <a:endCxn id="6" idx="0"/>
          </p:cNvCxnSpPr>
          <p:nvPr/>
        </p:nvCxnSpPr>
        <p:spPr>
          <a:xfrm rot="5400000">
            <a:off x="7014022" y="3321843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6578" y="30718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是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rot="5400000">
            <a:off x="7014022" y="453628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rot="5400000">
            <a:off x="6942584" y="5679297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7686" y="42860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Guzz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loader(</a:t>
            </a:r>
            <a:r>
              <a:rPr lang="en-US" altLang="zh-CN" dirty="0" err="1">
                <a:solidFill>
                  <a:srgbClr val="0070C0"/>
                </a:solidFill>
              </a:rPr>
              <a:t>ColumnDataLoader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实现流程图</a:t>
            </a:r>
          </a:p>
        </p:txBody>
      </p:sp>
      <p:sp>
        <p:nvSpPr>
          <p:cNvPr id="24" name="流程图: 决策 23"/>
          <p:cNvSpPr/>
          <p:nvPr/>
        </p:nvSpPr>
        <p:spPr>
          <a:xfrm>
            <a:off x="1000100" y="2143116"/>
            <a:ext cx="192882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是否为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时调用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" idx="2"/>
            <a:endCxn id="24" idx="0"/>
          </p:cNvCxnSpPr>
          <p:nvPr/>
        </p:nvCxnSpPr>
        <p:spPr>
          <a:xfrm rot="16200000" flipH="1">
            <a:off x="1625182" y="1803785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2910" y="4071942"/>
            <a:ext cx="257176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返回原始</a:t>
            </a:r>
            <a:r>
              <a:rPr lang="en-US" altLang="zh-CN" dirty="0" smtClean="0"/>
              <a:t>pojo.getXXX()</a:t>
            </a:r>
          </a:p>
          <a:p>
            <a:pPr algn="ctr"/>
            <a:endParaRPr lang="zh-CN" altLang="en-US" dirty="0" smtClean="0"/>
          </a:p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属性值在进行</a:t>
            </a:r>
            <a:r>
              <a:rPr lang="en-US" altLang="zh-CN" dirty="0" smtClean="0"/>
              <a:t>ResultSet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时已经读取并设置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4678" y="22145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是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24" idx="2"/>
            <a:endCxn id="32" idx="0"/>
          </p:cNvCxnSpPr>
          <p:nvPr/>
        </p:nvCxnSpPr>
        <p:spPr>
          <a:xfrm rot="5400000">
            <a:off x="1482307" y="3589736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0232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928670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call 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14744" y="2214554"/>
            <a:ext cx="207170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Guzz call the </a:t>
            </a:r>
            <a:r>
              <a:rPr lang="en-US" altLang="zh-CN" dirty="0" err="1" smtClean="0"/>
              <a:t>orginal’s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pojo.getXXX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5857884" y="2143116"/>
            <a:ext cx="3071834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the returned value null?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6357950" y="1142984"/>
            <a:ext cx="1714512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it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5728138" y="3500438"/>
            <a:ext cx="292895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call </a:t>
            </a:r>
            <a:r>
              <a:rPr lang="en-US" altLang="zh-CN" dirty="0" err="1" smtClean="0"/>
              <a:t>l</a:t>
            </a:r>
            <a:r>
              <a:rPr lang="en-US" altLang="zh-CN" dirty="0" err="1" smtClean="0"/>
              <a:t>oadLazyData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fetchedObject</a:t>
            </a:r>
            <a:r>
              <a:rPr lang="en-US" altLang="zh-CN" dirty="0" smtClean="0"/>
              <a:t>) to read the value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5728138" y="4714884"/>
            <a:ext cx="2928958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 the </a:t>
            </a:r>
            <a:r>
              <a:rPr lang="en-US" altLang="zh-CN" dirty="0" err="1" smtClean="0"/>
              <a:t>pojo’s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setXXX</a:t>
            </a:r>
            <a:r>
              <a:rPr lang="en-US" altLang="zh-CN" dirty="0" smtClean="0"/>
              <a:t>(return) to cache the value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5728138" y="5929330"/>
            <a:ext cx="2928958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it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4" idx="3"/>
            <a:endCxn id="3" idx="1"/>
          </p:cNvCxnSpPr>
          <p:nvPr/>
        </p:nvCxnSpPr>
        <p:spPr>
          <a:xfrm>
            <a:off x="2857488" y="2643182"/>
            <a:ext cx="857256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 flipV="1">
            <a:off x="5786446" y="2643182"/>
            <a:ext cx="71438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  <a:endCxn id="5" idx="2"/>
          </p:cNvCxnSpPr>
          <p:nvPr/>
        </p:nvCxnSpPr>
        <p:spPr>
          <a:xfrm rot="16200000" flipV="1">
            <a:off x="7054471" y="1803785"/>
            <a:ext cx="50006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6644" y="17144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4" idx="2"/>
            <a:endCxn id="6" idx="0"/>
          </p:cNvCxnSpPr>
          <p:nvPr/>
        </p:nvCxnSpPr>
        <p:spPr>
          <a:xfrm rot="5400000">
            <a:off x="7114614" y="3221251"/>
            <a:ext cx="357190" cy="201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6578" y="30718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rot="5400000">
            <a:off x="7014022" y="453628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rot="5400000">
            <a:off x="7014022" y="575073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7686" y="42860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Guzz Custom (Column) Loader Flow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928662" y="2143116"/>
            <a:ext cx="192882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 lazy?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" idx="2"/>
            <a:endCxn id="24" idx="0"/>
          </p:cNvCxnSpPr>
          <p:nvPr/>
        </p:nvCxnSpPr>
        <p:spPr>
          <a:xfrm rot="5400000">
            <a:off x="1589464" y="1803786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2910" y="4071942"/>
            <a:ext cx="2714644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 the </a:t>
            </a:r>
            <a:r>
              <a:rPr lang="en-US" altLang="zh-CN" dirty="0" err="1" smtClean="0"/>
              <a:t>pojo’s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orgnial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 and return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[Property value is already </a:t>
            </a:r>
            <a:r>
              <a:rPr lang="en-US" altLang="zh-CN" dirty="0" err="1" smtClean="0"/>
              <a:t>setted</a:t>
            </a:r>
            <a:r>
              <a:rPr lang="en-US" altLang="zh-CN" dirty="0" smtClean="0"/>
              <a:t> in the ORM stage]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3240" y="235743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24" idx="2"/>
            <a:endCxn id="32" idx="0"/>
          </p:cNvCxnSpPr>
          <p:nvPr/>
        </p:nvCxnSpPr>
        <p:spPr>
          <a:xfrm rot="16200000" flipH="1">
            <a:off x="1482306" y="3554016"/>
            <a:ext cx="92869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0232" y="3429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No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42860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基于传统框架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工期、人员、需求只能这样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357298"/>
            <a:ext cx="271464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单台</a:t>
            </a:r>
            <a:r>
              <a:rPr lang="en-US" altLang="zh-CN" dirty="0" smtClean="0"/>
              <a:t>/tomcat</a:t>
            </a:r>
            <a:r>
              <a:rPr lang="zh-CN" altLang="en-US" dirty="0" smtClean="0"/>
              <a:t>集群论坛应用服务器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6050" y="2643182"/>
            <a:ext cx="285752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台数据库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 rot="5400000">
            <a:off x="3929058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3042" y="3929066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以后需要的时候，再改代码或完全重写进行扩展。毕竟人手或工期如此</a:t>
            </a:r>
            <a:r>
              <a:rPr lang="en-US" altLang="zh-CN" dirty="0" smtClean="0">
                <a:solidFill>
                  <a:srgbClr val="0070C0"/>
                </a:solidFill>
              </a:rPr>
              <a:t>……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0034" y="3786190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86248" y="42860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基于</a:t>
            </a:r>
            <a:r>
              <a:rPr lang="en-US" altLang="zh-CN" dirty="0" err="1" smtClean="0">
                <a:solidFill>
                  <a:srgbClr val="0070C0"/>
                </a:solidFill>
              </a:rPr>
              <a:t>guzz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工期、人员能力、需求</a:t>
            </a:r>
            <a:r>
              <a:rPr lang="zh-CN" altLang="en-US" dirty="0" smtClean="0">
                <a:solidFill>
                  <a:srgbClr val="FF0000"/>
                </a:solidFill>
              </a:rPr>
              <a:t>不变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1604" y="1214422"/>
            <a:ext cx="271464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论坛应用服务器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2428868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用户帖子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核心数据库组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 rot="5400000">
            <a:off x="1839497" y="1339439"/>
            <a:ext cx="500066" cy="1678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215074" y="1071546"/>
            <a:ext cx="2071702" cy="535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FF"/>
                </a:solidFill>
              </a:rPr>
              <a:t>公司基础服务</a:t>
            </a:r>
            <a:r>
              <a:rPr lang="en-US" altLang="zh-CN" sz="2000" b="1" dirty="0" smtClean="0">
                <a:solidFill>
                  <a:srgbClr val="FF00FF"/>
                </a:solidFill>
              </a:rPr>
              <a:t>/</a:t>
            </a:r>
            <a:r>
              <a:rPr lang="zh-CN" altLang="en-US" sz="2000" b="1" dirty="0" smtClean="0">
                <a:solidFill>
                  <a:srgbClr val="FF00FF"/>
                </a:solidFill>
              </a:rPr>
              <a:t>功能</a:t>
            </a:r>
            <a:r>
              <a:rPr lang="en-US" altLang="zh-CN" sz="2000" b="1" dirty="0" smtClean="0">
                <a:solidFill>
                  <a:srgbClr val="FF00FF"/>
                </a:solidFill>
              </a:rPr>
              <a:t>/</a:t>
            </a:r>
            <a:r>
              <a:rPr lang="zh-CN" altLang="en-US" sz="2000" b="1" dirty="0" smtClean="0">
                <a:solidFill>
                  <a:srgbClr val="FF00FF"/>
                </a:solidFill>
              </a:rPr>
              <a:t>代码中心。</a:t>
            </a:r>
            <a:r>
              <a:rPr lang="zh-CN" altLang="en-US" dirty="0" smtClean="0"/>
              <a:t>（处理基础功能，如：日志、 用户中心、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管理、集中缓存支持、 支付中心服务等等）。假设现在还没有，可以慢慢加，增加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个以后项目就不用重复开发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个，现有项目也就精简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3" idx="3"/>
          </p:cNvCxnSpPr>
          <p:nvPr/>
        </p:nvCxnSpPr>
        <p:spPr>
          <a:xfrm flipV="1">
            <a:off x="4286248" y="1500174"/>
            <a:ext cx="1857388" cy="71438"/>
          </a:xfrm>
          <a:prstGeom prst="straightConnector1">
            <a:avLst/>
          </a:prstGeom>
          <a:ln w="19050"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9124" y="1071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可能还没有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714348" y="4071942"/>
            <a:ext cx="571504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1500166" y="4071942"/>
            <a:ext cx="571504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镜像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</p:cNvCxnSpPr>
          <p:nvPr/>
        </p:nvCxnSpPr>
        <p:spPr>
          <a:xfrm rot="16200000" flipH="1">
            <a:off x="982239" y="3482579"/>
            <a:ext cx="571506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2"/>
          </p:cNvCxnSpPr>
          <p:nvPr/>
        </p:nvCxnSpPr>
        <p:spPr>
          <a:xfrm rot="5400000">
            <a:off x="2893207" y="1964521"/>
            <a:ext cx="71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2"/>
          </p:cNvCxnSpPr>
          <p:nvPr/>
        </p:nvCxnSpPr>
        <p:spPr>
          <a:xfrm rot="5400000">
            <a:off x="1571604" y="2428868"/>
            <a:ext cx="1857388" cy="857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000364" y="3071810"/>
            <a:ext cx="107157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数据库组处理日志短消息等业务。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主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从，读写分离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8" name="流程图: 磁盘 37"/>
          <p:cNvSpPr/>
          <p:nvPr/>
        </p:nvSpPr>
        <p:spPr>
          <a:xfrm>
            <a:off x="4286248" y="2143116"/>
            <a:ext cx="1214446" cy="13573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H2</a:t>
            </a:r>
            <a:r>
              <a:rPr lang="zh-CN" altLang="en-US" dirty="0" smtClean="0"/>
              <a:t>内存数据库处理临时计数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" idx="2"/>
            <a:endCxn id="37" idx="0"/>
          </p:cNvCxnSpPr>
          <p:nvPr/>
        </p:nvCxnSpPr>
        <p:spPr>
          <a:xfrm rot="16200000" flipH="1">
            <a:off x="2661033" y="2196694"/>
            <a:ext cx="1143008" cy="607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" idx="2"/>
            <a:endCxn id="38" idx="2"/>
          </p:cNvCxnSpPr>
          <p:nvPr/>
        </p:nvCxnSpPr>
        <p:spPr>
          <a:xfrm rot="16200000" flipH="1">
            <a:off x="3161100" y="1696628"/>
            <a:ext cx="892975" cy="13573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7158" y="614364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需要扩展时，修改下配置文件即可，代码不用动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4546" y="250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42860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基于传统框架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工期、人员、需求只能这样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357298"/>
            <a:ext cx="271464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论坛项目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2643182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工程师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帖子与板块模块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 rot="5400000">
            <a:off x="2589596" y="1017968"/>
            <a:ext cx="571504" cy="267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786" y="4143380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人员分配原则：技术的高低决定干活的多少；而无论多少，干的活基本上都是重复的，所有人的考核和追求不是按照高低端难度而是快慢。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643174" y="2643182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工程师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用户登录与短消息模块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2643182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工程师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权限与日志模块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00826" y="2643182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工程师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检查境外发帖模块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37147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每个模块包括域对象、底层代码、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页面、</a:t>
            </a:r>
            <a:r>
              <a:rPr lang="en-US" altLang="zh-CN" dirty="0" smtClean="0"/>
              <a:t>AJAX……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600</Words>
  <Application>Microsoft Office PowerPoint</Application>
  <PresentationFormat>全屏显示(4:3)</PresentationFormat>
  <Paragraphs>103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cctv.com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刘开玄</dc:creator>
  <cp:lastModifiedBy>刘开玄</cp:lastModifiedBy>
  <cp:revision>150</cp:revision>
  <dcterms:created xsi:type="dcterms:W3CDTF">2009-11-18T10:21:43Z</dcterms:created>
  <dcterms:modified xsi:type="dcterms:W3CDTF">2010-08-27T03:21:06Z</dcterms:modified>
</cp:coreProperties>
</file>