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0465-1D63-C35B-A425-5ADA3E2FA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74DC7-B1E6-3DF3-7E05-D7942CE19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9ABC1-4080-B9BA-F7A7-D67502CC91CD}"/>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007F5DF9-97C6-3F17-C6FB-8B0F24579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39524-D1F0-497D-E76D-05E639D2215B}"/>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369325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80F8-8E24-2B1C-3DB1-7021F9D9C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E163C-644D-A0BC-9A65-DF114CC27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96E2F-4317-E400-A3D0-9A0FAB76DA69}"/>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68ED30AC-6E38-B16F-0B35-1C6D4ACF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BFE85-B213-BA48-C139-DC9C770E36FA}"/>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33492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122E6-EB87-1890-4DAB-E73B4D9F55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B3A47-6A0D-F65E-5507-3A86A1A937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1A8ED-B4AB-2619-C01A-71723AAE272A}"/>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3D474CAD-A472-8CF1-FF13-316E8178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6F272-9E8A-985A-CE5D-2F8A31FEFB23}"/>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243002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0832-24C2-FF86-0473-E46AE10194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15C0D6-447E-342B-AD5E-B221DA632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42570-49C5-0D02-CAFC-C4DAF0B46658}"/>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34226E1E-F1E7-0191-1B21-37449ECF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418C3-AAC8-AD97-539D-487D30D4328A}"/>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318467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45B4-3230-3B2B-7104-0E69CA36B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A02C19-535C-BDD5-D6A6-0C4D589E4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F04BC-18A8-56C7-DAB5-01B265021D59}"/>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1B2F156B-32EF-CC6E-4C86-246C17B52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4654A-DCEB-4DF4-5F33-F678D04EBE9C}"/>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179178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6876-583B-61D7-E7E6-9327C611E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45E1-CFA9-C6E9-24A8-620E28F20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C7AA-DFFF-F3AA-E148-65AC033A8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11953-661A-52EE-93B9-B2DC39E2A975}"/>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6" name="Footer Placeholder 5">
            <a:extLst>
              <a:ext uri="{FF2B5EF4-FFF2-40B4-BE49-F238E27FC236}">
                <a16:creationId xmlns:a16="http://schemas.microsoft.com/office/drawing/2014/main" id="{354F9EBD-43E3-6E0D-C342-B4A4F2A28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ACA74-8049-DBE6-408A-DFAD4953F155}"/>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110637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0804-A303-74DF-8EA5-0633591537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2F500-A8CF-134E-D30A-1A6690EC4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B6AFB2-4C38-A4D5-2F54-9AA523225A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886585-9CD4-3438-0217-1068A09BA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13FD7-28CE-B366-122E-8C7712237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52A46F-477D-DCC6-E414-5B72321CDFAA}"/>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8" name="Footer Placeholder 7">
            <a:extLst>
              <a:ext uri="{FF2B5EF4-FFF2-40B4-BE49-F238E27FC236}">
                <a16:creationId xmlns:a16="http://schemas.microsoft.com/office/drawing/2014/main" id="{0A7A5009-0720-8624-B2B1-66320301C8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35B28-276A-307D-DF54-A4307A815E0B}"/>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366465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F85-A90D-709C-7AE5-B9C900248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70494-5380-7CC9-FE3F-ECBAC91B0919}"/>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4" name="Footer Placeholder 3">
            <a:extLst>
              <a:ext uri="{FF2B5EF4-FFF2-40B4-BE49-F238E27FC236}">
                <a16:creationId xmlns:a16="http://schemas.microsoft.com/office/drawing/2014/main" id="{D038570E-7372-1AE2-D17D-2E608D4354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4EB20-8FAC-42B8-6CE9-558C4A28BDD7}"/>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76746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71EC7-F620-617F-7656-E5473E5660D9}"/>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3" name="Footer Placeholder 2">
            <a:extLst>
              <a:ext uri="{FF2B5EF4-FFF2-40B4-BE49-F238E27FC236}">
                <a16:creationId xmlns:a16="http://schemas.microsoft.com/office/drawing/2014/main" id="{60A7F899-2F61-5A8C-59D5-38406C9AE8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199C86-99D9-F985-8836-062A7628F40B}"/>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339168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3C5F-2638-9ECE-F268-F4733AE82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CDEAB5-BFC5-F242-A0AA-2325204F7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6FBF85-387B-341D-C536-D4E04566F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F8D28-180D-54CE-7840-37C8DFDD9E03}"/>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6" name="Footer Placeholder 5">
            <a:extLst>
              <a:ext uri="{FF2B5EF4-FFF2-40B4-BE49-F238E27FC236}">
                <a16:creationId xmlns:a16="http://schemas.microsoft.com/office/drawing/2014/main" id="{BA82A660-D2D4-4F6C-2DC3-62FF1535C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33130-442E-10F1-36A1-1ABB769C5C56}"/>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239370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5DA-8D7F-56D3-028F-4950CD648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F77782-911A-93CF-11A2-A5C269B53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923D53-C4E7-F715-7E71-9159E87C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53637-1B35-6897-0BD6-102C6EF42915}"/>
              </a:ext>
            </a:extLst>
          </p:cNvPr>
          <p:cNvSpPr>
            <a:spLocks noGrp="1"/>
          </p:cNvSpPr>
          <p:nvPr>
            <p:ph type="dt" sz="half" idx="10"/>
          </p:nvPr>
        </p:nvSpPr>
        <p:spPr/>
        <p:txBody>
          <a:bodyPr/>
          <a:lstStyle/>
          <a:p>
            <a:fld id="{0BAB3B95-1D8C-481E-808D-A012C9F5B97D}" type="datetimeFigureOut">
              <a:rPr lang="en-US" smtClean="0"/>
              <a:t>2/16/2024</a:t>
            </a:fld>
            <a:endParaRPr lang="en-US"/>
          </a:p>
        </p:txBody>
      </p:sp>
      <p:sp>
        <p:nvSpPr>
          <p:cNvPr id="6" name="Footer Placeholder 5">
            <a:extLst>
              <a:ext uri="{FF2B5EF4-FFF2-40B4-BE49-F238E27FC236}">
                <a16:creationId xmlns:a16="http://schemas.microsoft.com/office/drawing/2014/main" id="{A6E1847F-0F34-6639-A5FC-DBB53DD7A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FB17-A8A7-6B87-42C8-BD384E2FC99A}"/>
              </a:ext>
            </a:extLst>
          </p:cNvPr>
          <p:cNvSpPr>
            <a:spLocks noGrp="1"/>
          </p:cNvSpPr>
          <p:nvPr>
            <p:ph type="sldNum" sz="quarter" idx="12"/>
          </p:nvPr>
        </p:nvSpPr>
        <p:spPr/>
        <p:txBody>
          <a:bodyPr/>
          <a:lstStyle/>
          <a:p>
            <a:fld id="{E9C016CC-C561-4C3C-94C5-C0CB8CEBFBBF}" type="slidenum">
              <a:rPr lang="en-US" smtClean="0"/>
              <a:t>‹#›</a:t>
            </a:fld>
            <a:endParaRPr lang="en-US"/>
          </a:p>
        </p:txBody>
      </p:sp>
    </p:spTree>
    <p:extLst>
      <p:ext uri="{BB962C8B-B14F-4D97-AF65-F5344CB8AC3E}">
        <p14:creationId xmlns:p14="http://schemas.microsoft.com/office/powerpoint/2010/main" val="191568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3AD83-D66D-D392-EA0F-B0ED3B476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B8C3B-F234-4FBC-03DF-2D17EA66A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40404-EFAA-20D8-7AE8-C39F62CB1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B3B95-1D8C-481E-808D-A012C9F5B97D}" type="datetimeFigureOut">
              <a:rPr lang="en-US" smtClean="0"/>
              <a:t>2/16/2024</a:t>
            </a:fld>
            <a:endParaRPr lang="en-US"/>
          </a:p>
        </p:txBody>
      </p:sp>
      <p:sp>
        <p:nvSpPr>
          <p:cNvPr id="5" name="Footer Placeholder 4">
            <a:extLst>
              <a:ext uri="{FF2B5EF4-FFF2-40B4-BE49-F238E27FC236}">
                <a16:creationId xmlns:a16="http://schemas.microsoft.com/office/drawing/2014/main" id="{B1FD6B8C-A8E1-FE46-7E3B-28D85FEC1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CBF138-FF7E-33BB-BB2B-852E9FDBD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016CC-C561-4C3C-94C5-C0CB8CEBFBBF}" type="slidenum">
              <a:rPr lang="en-US" smtClean="0"/>
              <a:t>‹#›</a:t>
            </a:fld>
            <a:endParaRPr lang="en-US"/>
          </a:p>
        </p:txBody>
      </p:sp>
    </p:spTree>
    <p:extLst>
      <p:ext uri="{BB962C8B-B14F-4D97-AF65-F5344CB8AC3E}">
        <p14:creationId xmlns:p14="http://schemas.microsoft.com/office/powerpoint/2010/main" val="421510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dianaolul0@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8E88-5D3F-5DEC-BAA8-67B1A29217A9}"/>
              </a:ext>
            </a:extLst>
          </p:cNvPr>
          <p:cNvSpPr>
            <a:spLocks noGrp="1"/>
          </p:cNvSpPr>
          <p:nvPr>
            <p:ph type="ctrTitle"/>
          </p:nvPr>
        </p:nvSpPr>
        <p:spPr/>
        <p:txBody>
          <a:bodyPr/>
          <a:lstStyle/>
          <a:p>
            <a:r>
              <a:rPr lang="en-US" dirty="0"/>
              <a:t>MICROSOFT MOVIE ANALYSIS</a:t>
            </a:r>
          </a:p>
        </p:txBody>
      </p:sp>
      <p:sp>
        <p:nvSpPr>
          <p:cNvPr id="3" name="Subtitle 2">
            <a:extLst>
              <a:ext uri="{FF2B5EF4-FFF2-40B4-BE49-F238E27FC236}">
                <a16:creationId xmlns:a16="http://schemas.microsoft.com/office/drawing/2014/main" id="{8F32419B-CD7A-063D-E79A-C10576A02E06}"/>
              </a:ext>
            </a:extLst>
          </p:cNvPr>
          <p:cNvSpPr>
            <a:spLocks noGrp="1"/>
          </p:cNvSpPr>
          <p:nvPr>
            <p:ph type="subTitle" idx="1"/>
          </p:nvPr>
        </p:nvSpPr>
        <p:spPr/>
        <p:txBody>
          <a:bodyPr/>
          <a:lstStyle/>
          <a:p>
            <a:r>
              <a:rPr lang="en-US" dirty="0"/>
              <a:t>DIANA JERUSHA OLULO</a:t>
            </a:r>
          </a:p>
          <a:p>
            <a:r>
              <a:rPr lang="en-US" dirty="0"/>
              <a:t>FEBRUARY 2 2024</a:t>
            </a:r>
          </a:p>
          <a:p>
            <a:endParaRPr lang="en-US" dirty="0"/>
          </a:p>
        </p:txBody>
      </p:sp>
    </p:spTree>
    <p:extLst>
      <p:ext uri="{BB962C8B-B14F-4D97-AF65-F5344CB8AC3E}">
        <p14:creationId xmlns:p14="http://schemas.microsoft.com/office/powerpoint/2010/main" val="95507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2B88-5CFB-38D1-5A27-E9AE93151E3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7695F3B-0DE3-ECA7-8BC6-3A68D7E27ECF}"/>
              </a:ext>
            </a:extLst>
          </p:cNvPr>
          <p:cNvSpPr>
            <a:spLocks noGrp="1"/>
          </p:cNvSpPr>
          <p:nvPr>
            <p:ph idx="1"/>
          </p:nvPr>
        </p:nvSpPr>
        <p:spPr/>
        <p:txBody>
          <a:bodyPr/>
          <a:lstStyle/>
          <a:p>
            <a:pPr algn="l"/>
            <a:r>
              <a:rPr lang="en-US" b="1" i="0" dirty="0">
                <a:effectLst/>
                <a:latin typeface="-apple-system"/>
              </a:rPr>
              <a:t>The analysis leads to the following recommendations:</a:t>
            </a:r>
          </a:p>
          <a:p>
            <a:pPr algn="l">
              <a:buFont typeface="+mj-lt"/>
              <a:buAutoNum type="arabicPeriod"/>
            </a:pPr>
            <a:r>
              <a:rPr lang="en-US" b="0" i="0" dirty="0">
                <a:effectLst/>
                <a:latin typeface="-apple-system"/>
              </a:rPr>
              <a:t>Microsoft should aim for movie runtimes between 90 and 125 minutes.</a:t>
            </a:r>
          </a:p>
          <a:p>
            <a:pPr algn="l">
              <a:buFont typeface="+mj-lt"/>
              <a:buAutoNum type="arabicPeriod"/>
            </a:pPr>
            <a:r>
              <a:rPr lang="en-US" b="0" i="0" dirty="0">
                <a:effectLst/>
                <a:latin typeface="-apple-system"/>
              </a:rPr>
              <a:t>The production budget should fall within the range of 15 to 30 million dollars.</a:t>
            </a:r>
          </a:p>
          <a:p>
            <a:pPr algn="l">
              <a:buFont typeface="+mj-lt"/>
              <a:buAutoNum type="arabicPeriod"/>
            </a:pPr>
            <a:r>
              <a:rPr lang="en-US" b="0" i="0" dirty="0">
                <a:effectLst/>
                <a:latin typeface="-apple-system"/>
              </a:rPr>
              <a:t>Microsoft should prioritize producing more comedy, drama, action, and adventure movies, as they are popular and generate high revenue.</a:t>
            </a:r>
          </a:p>
          <a:p>
            <a:pPr marL="0" indent="0">
              <a:buNone/>
            </a:pPr>
            <a:endParaRPr lang="en-US" dirty="0"/>
          </a:p>
        </p:txBody>
      </p:sp>
    </p:spTree>
    <p:extLst>
      <p:ext uri="{BB962C8B-B14F-4D97-AF65-F5344CB8AC3E}">
        <p14:creationId xmlns:p14="http://schemas.microsoft.com/office/powerpoint/2010/main" val="268047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20E0-78AB-8EC8-8D40-EFEE4F1879D2}"/>
              </a:ext>
            </a:extLst>
          </p:cNvPr>
          <p:cNvSpPr>
            <a:spLocks noGrp="1"/>
          </p:cNvSpPr>
          <p:nvPr>
            <p:ph type="title"/>
          </p:nvPr>
        </p:nvSpPr>
        <p:spPr/>
        <p:txBody>
          <a:bodyPr/>
          <a:lstStyle/>
          <a:p>
            <a:r>
              <a:rPr lang="en-US" b="1" dirty="0"/>
              <a:t>Thank You</a:t>
            </a:r>
          </a:p>
        </p:txBody>
      </p:sp>
      <p:sp>
        <p:nvSpPr>
          <p:cNvPr id="3" name="Content Placeholder 2">
            <a:extLst>
              <a:ext uri="{FF2B5EF4-FFF2-40B4-BE49-F238E27FC236}">
                <a16:creationId xmlns:a16="http://schemas.microsoft.com/office/drawing/2014/main" id="{2610ED55-3770-A69F-3353-1C3EE2E55AAD}"/>
              </a:ext>
            </a:extLst>
          </p:cNvPr>
          <p:cNvSpPr>
            <a:spLocks noGrp="1"/>
          </p:cNvSpPr>
          <p:nvPr>
            <p:ph idx="1"/>
          </p:nvPr>
        </p:nvSpPr>
        <p:spPr/>
        <p:txBody>
          <a:bodyPr/>
          <a:lstStyle/>
          <a:p>
            <a:pPr marL="0" indent="0">
              <a:buNone/>
            </a:pPr>
            <a:r>
              <a:rPr lang="en-US" b="1" dirty="0"/>
              <a:t>Email: </a:t>
            </a:r>
            <a:r>
              <a:rPr lang="en-US" b="1" dirty="0">
                <a:hlinkClick r:id="rId2"/>
              </a:rPr>
              <a:t>dianaolul0@gmail.com</a:t>
            </a:r>
            <a:endParaRPr lang="en-US" b="1" dirty="0"/>
          </a:p>
          <a:p>
            <a:pPr marL="0" indent="0">
              <a:buNone/>
            </a:pPr>
            <a:r>
              <a:rPr lang="en-US" b="1" dirty="0"/>
              <a:t>GitHub: Dee-Olulo</a:t>
            </a:r>
          </a:p>
          <a:p>
            <a:pPr marL="0" indent="0">
              <a:buNone/>
            </a:pPr>
            <a:r>
              <a:rPr lang="en-US" b="1" dirty="0" err="1"/>
              <a:t>Github</a:t>
            </a:r>
            <a:r>
              <a:rPr lang="en-US" b="1" dirty="0"/>
              <a:t> url: https://github.com/Dee-Olulo</a:t>
            </a:r>
          </a:p>
        </p:txBody>
      </p:sp>
    </p:spTree>
    <p:extLst>
      <p:ext uri="{BB962C8B-B14F-4D97-AF65-F5344CB8AC3E}">
        <p14:creationId xmlns:p14="http://schemas.microsoft.com/office/powerpoint/2010/main" val="10677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7F5B-D7A3-26DD-0BF6-358EFF763784}"/>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4DF6FE1B-1D9D-81F2-D2D9-EF1576CD2503}"/>
              </a:ext>
            </a:extLst>
          </p:cNvPr>
          <p:cNvSpPr>
            <a:spLocks noGrp="1"/>
          </p:cNvSpPr>
          <p:nvPr>
            <p:ph idx="1"/>
          </p:nvPr>
        </p:nvSpPr>
        <p:spPr/>
        <p:txBody>
          <a:bodyPr/>
          <a:lstStyle/>
          <a:p>
            <a:pPr marL="0" indent="0">
              <a:buNone/>
            </a:pPr>
            <a:r>
              <a:rPr lang="en-US" dirty="0"/>
              <a:t>Microsoft would like to start a movie studio and is interested in what makes a successful film. In this project we focused on several aspects of the film industry including:</a:t>
            </a:r>
          </a:p>
          <a:p>
            <a:r>
              <a:rPr lang="en-US" dirty="0"/>
              <a:t>Popularity among </a:t>
            </a:r>
            <a:r>
              <a:rPr lang="en-US" dirty="0" err="1"/>
              <a:t>diferent</a:t>
            </a:r>
            <a:r>
              <a:rPr lang="en-US" dirty="0"/>
              <a:t> genres.</a:t>
            </a:r>
          </a:p>
          <a:p>
            <a:r>
              <a:rPr lang="en-US" dirty="0"/>
              <a:t>Average runtime among </a:t>
            </a:r>
            <a:r>
              <a:rPr lang="en-US" dirty="0" err="1"/>
              <a:t>diferent</a:t>
            </a:r>
            <a:r>
              <a:rPr lang="en-US" dirty="0"/>
              <a:t> movies.</a:t>
            </a:r>
          </a:p>
          <a:p>
            <a:r>
              <a:rPr lang="en-US" dirty="0"/>
              <a:t>Amount of worldwide gross generated by different genres</a:t>
            </a:r>
          </a:p>
          <a:p>
            <a:pPr marL="0" indent="0">
              <a:buNone/>
            </a:pPr>
            <a:endParaRPr lang="en-US" dirty="0"/>
          </a:p>
        </p:txBody>
      </p:sp>
    </p:spTree>
    <p:extLst>
      <p:ext uri="{BB962C8B-B14F-4D97-AF65-F5344CB8AC3E}">
        <p14:creationId xmlns:p14="http://schemas.microsoft.com/office/powerpoint/2010/main" val="271451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4014-8AF7-D047-31A5-7430D6C59844}"/>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D11C4D0D-27D5-DFB6-1BA9-2ED2215F2E8A}"/>
              </a:ext>
            </a:extLst>
          </p:cNvPr>
          <p:cNvSpPr>
            <a:spLocks noGrp="1"/>
          </p:cNvSpPr>
          <p:nvPr>
            <p:ph idx="1"/>
          </p:nvPr>
        </p:nvSpPr>
        <p:spPr/>
        <p:txBody>
          <a:bodyPr/>
          <a:lstStyle/>
          <a:p>
            <a:r>
              <a:rPr lang="en-US" dirty="0" err="1"/>
              <a:t>Bussiness</a:t>
            </a:r>
            <a:r>
              <a:rPr lang="en-US" dirty="0"/>
              <a:t> Problem</a:t>
            </a:r>
          </a:p>
          <a:p>
            <a:r>
              <a:rPr lang="en-US" dirty="0"/>
              <a:t>Data and Methods</a:t>
            </a:r>
          </a:p>
          <a:p>
            <a:r>
              <a:rPr lang="en-US" dirty="0"/>
              <a:t>Results</a:t>
            </a:r>
          </a:p>
          <a:p>
            <a:r>
              <a:rPr lang="en-US" dirty="0"/>
              <a:t>Conclusions</a:t>
            </a:r>
          </a:p>
          <a:p>
            <a:pPr marL="0" indent="0">
              <a:buNone/>
            </a:pPr>
            <a:endParaRPr lang="en-US" dirty="0"/>
          </a:p>
        </p:txBody>
      </p:sp>
    </p:spTree>
    <p:extLst>
      <p:ext uri="{BB962C8B-B14F-4D97-AF65-F5344CB8AC3E}">
        <p14:creationId xmlns:p14="http://schemas.microsoft.com/office/powerpoint/2010/main" val="316767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C0A7-7280-C8D2-F36B-EB37CBD12B29}"/>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9DC4098A-A20E-0871-C162-DC269B5EE76A}"/>
              </a:ext>
            </a:extLst>
          </p:cNvPr>
          <p:cNvSpPr>
            <a:spLocks noGrp="1"/>
          </p:cNvSpPr>
          <p:nvPr>
            <p:ph idx="1"/>
          </p:nvPr>
        </p:nvSpPr>
        <p:spPr/>
        <p:txBody>
          <a:bodyPr/>
          <a:lstStyle/>
          <a:p>
            <a:pPr marL="0" indent="0">
              <a:buNone/>
            </a:pPr>
            <a:r>
              <a:rPr lang="en-US" dirty="0" err="1"/>
              <a:t>Microsft</a:t>
            </a:r>
            <a:r>
              <a:rPr lang="en-US" dirty="0"/>
              <a:t> producers need help starting up their movie studio. Below are a few ideas that will lead Microsoft to having a successful movie studio:</a:t>
            </a:r>
          </a:p>
          <a:p>
            <a:r>
              <a:rPr lang="en-US" dirty="0"/>
              <a:t>Duration of a movie should fall with the optimal runtime.</a:t>
            </a:r>
          </a:p>
          <a:p>
            <a:r>
              <a:rPr lang="en-US" dirty="0"/>
              <a:t>Use production budget as a prediction of how much a movie will gross worldwide.</a:t>
            </a:r>
          </a:p>
          <a:p>
            <a:r>
              <a:rPr lang="en-US" dirty="0"/>
              <a:t>Production budget should fall within the range of 15 to 30 million dollars.</a:t>
            </a:r>
          </a:p>
          <a:p>
            <a:r>
              <a:rPr lang="en-US" dirty="0"/>
              <a:t>Produce genres with the highest popularity and ratings.</a:t>
            </a:r>
          </a:p>
          <a:p>
            <a:endParaRPr lang="en-US" dirty="0"/>
          </a:p>
        </p:txBody>
      </p:sp>
    </p:spTree>
    <p:extLst>
      <p:ext uri="{BB962C8B-B14F-4D97-AF65-F5344CB8AC3E}">
        <p14:creationId xmlns:p14="http://schemas.microsoft.com/office/powerpoint/2010/main" val="19540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3E43-7B52-0BBA-0ADE-35D145BB06AD}"/>
              </a:ext>
            </a:extLst>
          </p:cNvPr>
          <p:cNvSpPr>
            <a:spLocks noGrp="1"/>
          </p:cNvSpPr>
          <p:nvPr>
            <p:ph type="title"/>
          </p:nvPr>
        </p:nvSpPr>
        <p:spPr/>
        <p:txBody>
          <a:bodyPr/>
          <a:lstStyle/>
          <a:p>
            <a:r>
              <a:rPr lang="en-US" b="1" dirty="0"/>
              <a:t>Data and Methods</a:t>
            </a:r>
          </a:p>
        </p:txBody>
      </p:sp>
      <p:sp>
        <p:nvSpPr>
          <p:cNvPr id="3" name="Content Placeholder 2">
            <a:extLst>
              <a:ext uri="{FF2B5EF4-FFF2-40B4-BE49-F238E27FC236}">
                <a16:creationId xmlns:a16="http://schemas.microsoft.com/office/drawing/2014/main" id="{30CC37AF-AF5E-664B-5A33-2CB687E583D1}"/>
              </a:ext>
            </a:extLst>
          </p:cNvPr>
          <p:cNvSpPr>
            <a:spLocks noGrp="1"/>
          </p:cNvSpPr>
          <p:nvPr>
            <p:ph idx="1"/>
          </p:nvPr>
        </p:nvSpPr>
        <p:spPr/>
        <p:txBody>
          <a:bodyPr/>
          <a:lstStyle/>
          <a:p>
            <a:r>
              <a:rPr lang="en-US" dirty="0"/>
              <a:t>We used data  provided to us to create unique and effective visualizations that will help explain the path that we believe Microsoft should </a:t>
            </a:r>
            <a:r>
              <a:rPr lang="en-US" dirty="0" err="1"/>
              <a:t>follow.Below</a:t>
            </a:r>
            <a:r>
              <a:rPr lang="en-US" dirty="0"/>
              <a:t> is the data we used to conduct our analysis:</a:t>
            </a:r>
          </a:p>
          <a:p>
            <a:r>
              <a:rPr lang="en-US" dirty="0" err="1"/>
              <a:t>imdb_title_basics</a:t>
            </a:r>
            <a:endParaRPr lang="en-US" dirty="0"/>
          </a:p>
          <a:p>
            <a:r>
              <a:rPr lang="en-US" dirty="0" err="1"/>
              <a:t>tn_movie_budget</a:t>
            </a:r>
            <a:endParaRPr lang="en-US" dirty="0"/>
          </a:p>
          <a:p>
            <a:r>
              <a:rPr lang="en-US" dirty="0" err="1"/>
              <a:t>tmdb_movies</a:t>
            </a:r>
            <a:endParaRPr lang="en-US" dirty="0"/>
          </a:p>
          <a:p>
            <a:pPr marL="0" indent="0">
              <a:buNone/>
            </a:pPr>
            <a:r>
              <a:rPr lang="en-US" dirty="0"/>
              <a:t>We then used seaborn and matplotlib to create </a:t>
            </a:r>
            <a:r>
              <a:rPr lang="en-US" dirty="0" err="1"/>
              <a:t>visualizatiions</a:t>
            </a:r>
            <a:r>
              <a:rPr lang="en-US" dirty="0"/>
              <a:t> that are key</a:t>
            </a:r>
          </a:p>
          <a:p>
            <a:pPr marL="0" indent="0">
              <a:buNone/>
            </a:pPr>
            <a:endParaRPr lang="en-US" dirty="0"/>
          </a:p>
        </p:txBody>
      </p:sp>
    </p:spTree>
    <p:extLst>
      <p:ext uri="{BB962C8B-B14F-4D97-AF65-F5344CB8AC3E}">
        <p14:creationId xmlns:p14="http://schemas.microsoft.com/office/powerpoint/2010/main" val="211523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5752-7972-876A-8639-F7C8275C34BE}"/>
              </a:ext>
            </a:extLst>
          </p:cNvPr>
          <p:cNvSpPr>
            <a:spLocks noGrp="1"/>
          </p:cNvSpPr>
          <p:nvPr>
            <p:ph type="title"/>
          </p:nvPr>
        </p:nvSpPr>
        <p:spPr/>
        <p:txBody>
          <a:bodyPr/>
          <a:lstStyle/>
          <a:p>
            <a:r>
              <a:rPr lang="en-US" b="1" dirty="0"/>
              <a:t>Results</a:t>
            </a:r>
          </a:p>
        </p:txBody>
      </p:sp>
      <p:pic>
        <p:nvPicPr>
          <p:cNvPr id="6" name="Content Placeholder 5">
            <a:extLst>
              <a:ext uri="{FF2B5EF4-FFF2-40B4-BE49-F238E27FC236}">
                <a16:creationId xmlns:a16="http://schemas.microsoft.com/office/drawing/2014/main" id="{B5599CD8-DDCC-55A6-9384-ECD4D1186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181664"/>
            <a:ext cx="6172200" cy="2485146"/>
          </a:xfrm>
        </p:spPr>
      </p:pic>
      <p:sp>
        <p:nvSpPr>
          <p:cNvPr id="4" name="Text Placeholder 3">
            <a:extLst>
              <a:ext uri="{FF2B5EF4-FFF2-40B4-BE49-F238E27FC236}">
                <a16:creationId xmlns:a16="http://schemas.microsoft.com/office/drawing/2014/main" id="{792B4714-BAB5-6802-D308-5BF3C7A4B4E7}"/>
              </a:ext>
            </a:extLst>
          </p:cNvPr>
          <p:cNvSpPr>
            <a:spLocks noGrp="1"/>
          </p:cNvSpPr>
          <p:nvPr>
            <p:ph type="body" sz="half" idx="2"/>
          </p:nvPr>
        </p:nvSpPr>
        <p:spPr/>
        <p:txBody>
          <a:bodyPr/>
          <a:lstStyle/>
          <a:p>
            <a:r>
              <a:rPr lang="en-US" dirty="0"/>
              <a:t>The graph also includes a cumulative distribution line that shows the percentage of movies that have a worldwide gross below a certain amount. For example, approximately 75% of movies have a worldwide gross below 200, while 95% of movies have a worldwide gross below 400.</a:t>
            </a:r>
          </a:p>
          <a:p>
            <a:endParaRPr lang="en-US" dirty="0"/>
          </a:p>
        </p:txBody>
      </p:sp>
    </p:spTree>
    <p:extLst>
      <p:ext uri="{BB962C8B-B14F-4D97-AF65-F5344CB8AC3E}">
        <p14:creationId xmlns:p14="http://schemas.microsoft.com/office/powerpoint/2010/main" val="338738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6F13-3E66-7D68-A64E-DBBF6D889FA0}"/>
              </a:ext>
            </a:extLst>
          </p:cNvPr>
          <p:cNvSpPr>
            <a:spLocks noGrp="1"/>
          </p:cNvSpPr>
          <p:nvPr>
            <p:ph type="title"/>
          </p:nvPr>
        </p:nvSpPr>
        <p:spPr/>
        <p:txBody>
          <a:bodyPr/>
          <a:lstStyle/>
          <a:p>
            <a:r>
              <a:rPr lang="en-US" b="1" dirty="0"/>
              <a:t>Results</a:t>
            </a:r>
          </a:p>
        </p:txBody>
      </p:sp>
      <p:pic>
        <p:nvPicPr>
          <p:cNvPr id="6" name="Content Placeholder 5">
            <a:extLst>
              <a:ext uri="{FF2B5EF4-FFF2-40B4-BE49-F238E27FC236}">
                <a16:creationId xmlns:a16="http://schemas.microsoft.com/office/drawing/2014/main" id="{D67B1EAE-3F54-DB9D-A762-0206463DC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68703"/>
            <a:ext cx="6172200" cy="2711068"/>
          </a:xfrm>
        </p:spPr>
      </p:pic>
      <p:sp>
        <p:nvSpPr>
          <p:cNvPr id="4" name="Text Placeholder 3">
            <a:extLst>
              <a:ext uri="{FF2B5EF4-FFF2-40B4-BE49-F238E27FC236}">
                <a16:creationId xmlns:a16="http://schemas.microsoft.com/office/drawing/2014/main" id="{E3169682-0D72-6757-F602-DFBC97D9418C}"/>
              </a:ext>
            </a:extLst>
          </p:cNvPr>
          <p:cNvSpPr>
            <a:spLocks noGrp="1"/>
          </p:cNvSpPr>
          <p:nvPr>
            <p:ph type="body" sz="half" idx="2"/>
          </p:nvPr>
        </p:nvSpPr>
        <p:spPr/>
        <p:txBody>
          <a:bodyPr/>
          <a:lstStyle/>
          <a:p>
            <a:r>
              <a:rPr lang="en-US" b="0" i="0" dirty="0">
                <a:effectLst/>
                <a:latin typeface="-apple-system"/>
              </a:rPr>
              <a:t>The graph below depicts that the Action genre yields the highest revenue, around 1.25 billion dollars, followed by Comedy, Drama, and Adventure genres with revenues of approximately 750 million, 500 million, and 400 million dollars respectively.</a:t>
            </a:r>
            <a:endParaRPr lang="en-US" dirty="0"/>
          </a:p>
        </p:txBody>
      </p:sp>
    </p:spTree>
    <p:extLst>
      <p:ext uri="{BB962C8B-B14F-4D97-AF65-F5344CB8AC3E}">
        <p14:creationId xmlns:p14="http://schemas.microsoft.com/office/powerpoint/2010/main" val="42091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0EEE-5426-93CD-64B1-DB2D77398F05}"/>
              </a:ext>
            </a:extLst>
          </p:cNvPr>
          <p:cNvSpPr>
            <a:spLocks noGrp="1"/>
          </p:cNvSpPr>
          <p:nvPr>
            <p:ph type="title"/>
          </p:nvPr>
        </p:nvSpPr>
        <p:spPr/>
        <p:txBody>
          <a:bodyPr/>
          <a:lstStyle/>
          <a:p>
            <a:r>
              <a:rPr lang="en-US" b="1" dirty="0"/>
              <a:t>Results</a:t>
            </a:r>
          </a:p>
        </p:txBody>
      </p:sp>
      <p:pic>
        <p:nvPicPr>
          <p:cNvPr id="6" name="Content Placeholder 5">
            <a:extLst>
              <a:ext uri="{FF2B5EF4-FFF2-40B4-BE49-F238E27FC236}">
                <a16:creationId xmlns:a16="http://schemas.microsoft.com/office/drawing/2014/main" id="{3C34DAE3-084B-B257-71FA-40514264A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52889"/>
            <a:ext cx="6172200" cy="2742697"/>
          </a:xfrm>
        </p:spPr>
      </p:pic>
      <p:sp>
        <p:nvSpPr>
          <p:cNvPr id="4" name="Text Placeholder 3">
            <a:extLst>
              <a:ext uri="{FF2B5EF4-FFF2-40B4-BE49-F238E27FC236}">
                <a16:creationId xmlns:a16="http://schemas.microsoft.com/office/drawing/2014/main" id="{0D625186-14F3-992E-5067-41D19EE14A07}"/>
              </a:ext>
            </a:extLst>
          </p:cNvPr>
          <p:cNvSpPr>
            <a:spLocks noGrp="1"/>
          </p:cNvSpPr>
          <p:nvPr>
            <p:ph type="body" sz="half" idx="2"/>
          </p:nvPr>
        </p:nvSpPr>
        <p:spPr/>
        <p:txBody>
          <a:bodyPr/>
          <a:lstStyle/>
          <a:p>
            <a:r>
              <a:rPr lang="en-US" b="1" i="0" dirty="0">
                <a:effectLst/>
                <a:latin typeface="-apple-system"/>
              </a:rPr>
              <a:t>Based on the graph, we can observe that most movies have a production budget between 0 and 30 million dollars. The peak of the density plot is around 15 million dollars, indicating that this is the most common production budget for movies in the dataset. The graph also shows that there are some movies with very high production budgets, with a few movies having budgets of over 100 million dollars.</a:t>
            </a:r>
            <a:endParaRPr lang="en-US" b="1" dirty="0"/>
          </a:p>
        </p:txBody>
      </p:sp>
    </p:spTree>
    <p:extLst>
      <p:ext uri="{BB962C8B-B14F-4D97-AF65-F5344CB8AC3E}">
        <p14:creationId xmlns:p14="http://schemas.microsoft.com/office/powerpoint/2010/main" val="384378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3709-14AC-08B0-529F-A878F1978A3E}"/>
              </a:ext>
            </a:extLst>
          </p:cNvPr>
          <p:cNvSpPr>
            <a:spLocks noGrp="1"/>
          </p:cNvSpPr>
          <p:nvPr>
            <p:ph type="title"/>
          </p:nvPr>
        </p:nvSpPr>
        <p:spPr/>
        <p:txBody>
          <a:bodyPr/>
          <a:lstStyle/>
          <a:p>
            <a:r>
              <a:rPr lang="en-US" b="1" dirty="0"/>
              <a:t>Results</a:t>
            </a:r>
          </a:p>
        </p:txBody>
      </p:sp>
      <p:pic>
        <p:nvPicPr>
          <p:cNvPr id="6" name="Content Placeholder 5">
            <a:extLst>
              <a:ext uri="{FF2B5EF4-FFF2-40B4-BE49-F238E27FC236}">
                <a16:creationId xmlns:a16="http://schemas.microsoft.com/office/drawing/2014/main" id="{BC2C89A2-4A9D-CCF5-12CC-625A67B5B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57407"/>
            <a:ext cx="6172200" cy="2733660"/>
          </a:xfrm>
        </p:spPr>
      </p:pic>
      <p:sp>
        <p:nvSpPr>
          <p:cNvPr id="4" name="Text Placeholder 3">
            <a:extLst>
              <a:ext uri="{FF2B5EF4-FFF2-40B4-BE49-F238E27FC236}">
                <a16:creationId xmlns:a16="http://schemas.microsoft.com/office/drawing/2014/main" id="{E33EAFDD-27A8-44DB-DD17-A3BCB1B07E0E}"/>
              </a:ext>
            </a:extLst>
          </p:cNvPr>
          <p:cNvSpPr>
            <a:spLocks noGrp="1"/>
          </p:cNvSpPr>
          <p:nvPr>
            <p:ph type="body" sz="half" idx="2"/>
          </p:nvPr>
        </p:nvSpPr>
        <p:spPr/>
        <p:txBody>
          <a:bodyPr/>
          <a:lstStyle/>
          <a:p>
            <a:r>
              <a:rPr lang="en-US" dirty="0"/>
              <a:t>The heatmap reveals significant correlations: popularity and worldwide gross (0.57), larger budgets and higher gross (0.41), while longer runtimes tend to slightly lower vote averages (-0.12). This suggests focusing on popular genres with moderate budgets for optimal returns.</a:t>
            </a:r>
          </a:p>
        </p:txBody>
      </p:sp>
    </p:spTree>
    <p:extLst>
      <p:ext uri="{BB962C8B-B14F-4D97-AF65-F5344CB8AC3E}">
        <p14:creationId xmlns:p14="http://schemas.microsoft.com/office/powerpoint/2010/main" val="397794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512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MICROSOFT MOVIE ANALYSIS</vt:lpstr>
      <vt:lpstr>Summary</vt:lpstr>
      <vt:lpstr>Outline</vt:lpstr>
      <vt:lpstr>Business Problem</vt:lpstr>
      <vt:lpstr>Data and Methods</vt:lpstr>
      <vt:lpstr>Results</vt:lpstr>
      <vt:lpstr>Results</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Diana Olulo</dc:creator>
  <cp:lastModifiedBy>Diana Olulo</cp:lastModifiedBy>
  <cp:revision>2</cp:revision>
  <dcterms:created xsi:type="dcterms:W3CDTF">2024-02-16T19:14:06Z</dcterms:created>
  <dcterms:modified xsi:type="dcterms:W3CDTF">2024-02-16T19:38:19Z</dcterms:modified>
</cp:coreProperties>
</file>