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4" r:id="rId5"/>
    <p:sldId id="265" r:id="rId6"/>
    <p:sldId id="274" r:id="rId7"/>
    <p:sldId id="275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mazing%20documents\PROJECTS%20TO%20WORK%20ON\SPOTIFY%20DATA\sql%20altered%20songs%20data%20excel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mazing%20documents\PROJECTS%20TO%20WORK%20ON\SPOTIFY%20DATA\sql%20altered%20songs%20data%20excel%20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mazing%20documents\PROJECTS%20TO%20WORK%20ON\SPOTIFY%20DATA\sql%20altered%20songs%20data%20excel%20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mazing%20documents\PROJECTS%20TO%20WORK%20ON\SPOTIFY%20DATA\sql%20altered%20songs%20data%20excel%20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mazing%20documents\PROJECTS%20TO%20WORK%20ON\SPOTIFY%20DATA\sql%20altered%20songs%20data%20excel%20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mazing%20documents\PROJECTS%20TO%20WORK%20ON\SPOTIFY%20DATA\sql%20altered%20songs%20data%20excel%20fi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altered songs data excel file.xlsx]Sheet2!PivotTable5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% EXPLICIT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Sheet2!$D$15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3E2A-41A7-BD55-124BA04F9E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3E2A-41A7-BD55-124BA04F9E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Sheet2!$C$16:$C$18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Sheet2!$D$16:$D$18</c:f>
              <c:numCache>
                <c:formatCode>General</c:formatCode>
                <c:ptCount val="2"/>
                <c:pt idx="0">
                  <c:v>231936.06683168316</c:v>
                </c:pt>
                <c:pt idx="1">
                  <c:v>249494.53284671533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2A-41A7-BD55-124BA04F9E9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altered songs data excel file.xlsx]Sheet2!PivotTable1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Explicit</a:t>
            </a:r>
            <a:r>
              <a:rPr lang="en-US" sz="1800" baseline="0" dirty="0"/>
              <a:t> vs total popularity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Sheet2!$K$5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Sheet2!$J$6:$J$8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Sheet2!$K$6:$K$8</c:f>
              <c:numCache>
                <c:formatCode>General</c:formatCode>
                <c:ptCount val="2"/>
                <c:pt idx="0">
                  <c:v>47435</c:v>
                </c:pt>
                <c:pt idx="1">
                  <c:v>16761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4-443F-91DD-D206878A64C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5549919"/>
        <c:axId val="155551839"/>
      </c:barChart>
      <c:catAx>
        <c:axId val="15554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51839"/>
        <c:crosses val="autoZero"/>
        <c:auto val="1"/>
        <c:lblAlgn val="ctr"/>
        <c:lblOffset val="100"/>
        <c:noMultiLvlLbl val="0"/>
      </c:catAx>
      <c:valAx>
        <c:axId val="15555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49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altered songs data excel file.xlsx]Sheet2!PivotTable2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Explicit</a:t>
            </a:r>
            <a:r>
              <a:rPr lang="en-US" baseline="0" dirty="0"/>
              <a:t> vs average tempo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Sheet2!$K$15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Sheet2!$J$16:$J$18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Sheet2!$K$16:$K$18</c:f>
              <c:numCache>
                <c:formatCode>General</c:formatCode>
                <c:ptCount val="2"/>
                <c:pt idx="0">
                  <c:v>119.70466336633656</c:v>
                </c:pt>
                <c:pt idx="1">
                  <c:v>117.56983211678835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C2-4862-984F-203A960A5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476719"/>
        <c:axId val="256477199"/>
      </c:lineChart>
      <c:catAx>
        <c:axId val="2564767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477199"/>
        <c:crosses val="autoZero"/>
        <c:auto val="1"/>
        <c:lblAlgn val="ctr"/>
        <c:lblOffset val="100"/>
        <c:noMultiLvlLbl val="0"/>
      </c:catAx>
      <c:valAx>
        <c:axId val="25647719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47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altered songs data excel file.xlsx]Sheet2!PivotTable7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Explicit</a:t>
            </a:r>
            <a:r>
              <a:rPr lang="en-US" baseline="0" dirty="0"/>
              <a:t> vs sum of liveness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Sheet2!$N$5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Sheet2!$M$6:$M$8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Sheet2!$N$6:$N$8</c:f>
              <c:numCache>
                <c:formatCode>General</c:formatCode>
                <c:ptCount val="2"/>
                <c:pt idx="0">
                  <c:v>149.49789999999985</c:v>
                </c:pt>
                <c:pt idx="1">
                  <c:v>53.83630000000003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3-4D03-85DA-5817150DC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6149311"/>
        <c:axId val="316153631"/>
        <c:axId val="0"/>
      </c:bar3DChart>
      <c:catAx>
        <c:axId val="316149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153631"/>
        <c:crosses val="autoZero"/>
        <c:auto val="1"/>
        <c:lblAlgn val="ctr"/>
        <c:lblOffset val="100"/>
        <c:noMultiLvlLbl val="0"/>
      </c:catAx>
      <c:valAx>
        <c:axId val="316153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149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altered songs data excel file.xlsx]Sheet2!PivotTable4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GENRE VS AVERAGE_TEMPO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Sheet2!$G$5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Sheet2!$F$6:$F$11</c:f>
              <c:strCache>
                <c:ptCount val="5"/>
                <c:pt idx="0">
                  <c:v>hip hop</c:v>
                </c:pt>
                <c:pt idx="1">
                  <c:v>hip hop, pop</c:v>
                </c:pt>
                <c:pt idx="2">
                  <c:v>hip hop, pop, R&amp;B</c:v>
                </c:pt>
                <c:pt idx="3">
                  <c:v>pop</c:v>
                </c:pt>
                <c:pt idx="4">
                  <c:v>pop, R&amp;B</c:v>
                </c:pt>
              </c:strCache>
            </c:strRef>
          </c:cat>
          <c:val>
            <c:numRef>
              <c:f>Sheet2!$G$6:$G$11</c:f>
              <c:numCache>
                <c:formatCode>0</c:formatCode>
                <c:ptCount val="5"/>
                <c:pt idx="0">
                  <c:v>111.86092982456144</c:v>
                </c:pt>
                <c:pt idx="1">
                  <c:v>113.16946621621624</c:v>
                </c:pt>
                <c:pt idx="2">
                  <c:v>115.11698342541432</c:v>
                </c:pt>
                <c:pt idx="3">
                  <c:v>121.84276847290634</c:v>
                </c:pt>
                <c:pt idx="4">
                  <c:v>114.37247761194033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5D-4115-B560-794439553F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193056"/>
        <c:axId val="11190656"/>
      </c:barChart>
      <c:catAx>
        <c:axId val="1119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0656"/>
        <c:crosses val="autoZero"/>
        <c:auto val="1"/>
        <c:lblAlgn val="ctr"/>
        <c:lblOffset val="100"/>
        <c:noMultiLvlLbl val="0"/>
      </c:catAx>
      <c:valAx>
        <c:axId val="1119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altered songs data excel file.xlsx]Sheet2!PivotTable6</c:name>
    <c:fmtId val="1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Sheet2!$G$15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Sheet2!$F$16:$F$21</c:f>
              <c:strCache>
                <c:ptCount val="5"/>
                <c:pt idx="0">
                  <c:v>Eminem</c:v>
                </c:pt>
                <c:pt idx="1">
                  <c:v>Rihanna</c:v>
                </c:pt>
                <c:pt idx="2">
                  <c:v>Britney Spears</c:v>
                </c:pt>
                <c:pt idx="3">
                  <c:v>Black Eyed Peas</c:v>
                </c:pt>
                <c:pt idx="4">
                  <c:v>Kanye West</c:v>
                </c:pt>
              </c:strCache>
            </c:strRef>
          </c:cat>
          <c:val>
            <c:numRef>
              <c:f>Sheet2!$G$16:$G$21</c:f>
              <c:numCache>
                <c:formatCode>General</c:formatCode>
                <c:ptCount val="5"/>
                <c:pt idx="0">
                  <c:v>1239</c:v>
                </c:pt>
                <c:pt idx="1">
                  <c:v>1212</c:v>
                </c:pt>
                <c:pt idx="2">
                  <c:v>1140</c:v>
                </c:pt>
                <c:pt idx="3">
                  <c:v>917</c:v>
                </c:pt>
                <c:pt idx="4">
                  <c:v>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95-4A55-811F-5049E8E8406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762848"/>
        <c:axId val="13760448"/>
      </c:lineChart>
      <c:catAx>
        <c:axId val="1376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0448"/>
        <c:crosses val="autoZero"/>
        <c:auto val="1"/>
        <c:lblAlgn val="ctr"/>
        <c:lblOffset val="100"/>
        <c:noMultiLvlLbl val="0"/>
      </c:catAx>
      <c:valAx>
        <c:axId val="1376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>
    <p:split orient="vert"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7B7D-047F-F3C3-4A66-0BE0A5B4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4187482"/>
          </a:xfrm>
        </p:spPr>
        <p:txBody>
          <a:bodyPr>
            <a:normAutofit/>
          </a:bodyPr>
          <a:lstStyle/>
          <a:p>
            <a:r>
              <a:rPr lang="en-GB" sz="8800" dirty="0">
                <a:solidFill>
                  <a:schemeClr val="accent3">
                    <a:lumMod val="75000"/>
                  </a:schemeClr>
                </a:solidFill>
              </a:rPr>
              <a:t>SPOTIFY DATA ANALYSIS.</a:t>
            </a:r>
            <a:endParaRPr lang="en-US" sz="8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1360C-ED51-B48B-A503-5EA86130A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8292" y="5234689"/>
            <a:ext cx="8676222" cy="565220"/>
          </a:xfrm>
        </p:spPr>
        <p:txBody>
          <a:bodyPr>
            <a:normAutofit/>
          </a:bodyPr>
          <a:lstStyle/>
          <a:p>
            <a:r>
              <a:rPr lang="en-GB" dirty="0"/>
              <a:t>Project by Dauda Agbonoga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7409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5D54-15EC-0968-BC67-81190875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411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3">
                    <a:lumMod val="75000"/>
                  </a:schemeClr>
                </a:solidFill>
              </a:rPr>
              <a:t>Aim of project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1E19-79FF-842D-44DD-DF451C26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22" y="815927"/>
            <a:ext cx="9905998" cy="365157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This project aims to Identify trends, patterns and also help artistes identify areas more appealing to their fanbase.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61927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3AF0D0-5DC0-00E7-0B9F-82EF41A76D66}"/>
              </a:ext>
            </a:extLst>
          </p:cNvPr>
          <p:cNvSpPr txBox="1"/>
          <p:nvPr/>
        </p:nvSpPr>
        <p:spPr>
          <a:xfrm>
            <a:off x="0" y="9144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THIS CHART SHOWS THE popularity of different genres of songs between the year 2000-2020.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3359E-ED46-7413-BB01-608EDEE6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164771"/>
            <a:ext cx="9448800" cy="56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69313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B1477-0751-9293-7383-E576B311F66A}"/>
              </a:ext>
            </a:extLst>
          </p:cNvPr>
          <p:cNvSpPr txBox="1"/>
          <p:nvPr/>
        </p:nvSpPr>
        <p:spPr>
          <a:xfrm>
            <a:off x="9030620" y="0"/>
            <a:ext cx="30808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This we can deduce that;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More songs that do well tend to be explicit (52%)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Explicit songs that do well tend to have higher average tempo.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Less explicit songs tend to have more popularity.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Less explicit songs tend to be more lively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E88743-BBF8-E069-2545-B405B0761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375526"/>
              </p:ext>
            </p:extLst>
          </p:nvPr>
        </p:nvGraphicFramePr>
        <p:xfrm>
          <a:off x="80555" y="-1"/>
          <a:ext cx="4587240" cy="299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9ACEBB-330A-9053-6684-7CDFAFF1D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5538"/>
              </p:ext>
            </p:extLst>
          </p:nvPr>
        </p:nvGraphicFramePr>
        <p:xfrm>
          <a:off x="0" y="2996973"/>
          <a:ext cx="4667795" cy="3151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47DC63-52DF-476E-E9F2-EA6B0A103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369683"/>
              </p:ext>
            </p:extLst>
          </p:nvPr>
        </p:nvGraphicFramePr>
        <p:xfrm>
          <a:off x="4667794" y="0"/>
          <a:ext cx="4267199" cy="286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950316-FE39-B7EC-CA1B-BD22A97CE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832697"/>
              </p:ext>
            </p:extLst>
          </p:nvPr>
        </p:nvGraphicFramePr>
        <p:xfrm>
          <a:off x="4667794" y="2926080"/>
          <a:ext cx="4267199" cy="322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83161184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043789-7FB3-088C-A8B2-990B0075A2B3}"/>
              </a:ext>
            </a:extLst>
          </p:cNvPr>
          <p:cNvSpPr txBox="1"/>
          <p:nvPr/>
        </p:nvSpPr>
        <p:spPr>
          <a:xfrm>
            <a:off x="7976382" y="745589"/>
            <a:ext cx="37982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 (Body)"/>
              </a:rPr>
              <a:t>In here we have the top 5 genres and their average tempo which is measured in beats per minute:</a:t>
            </a:r>
          </a:p>
          <a:p>
            <a:br>
              <a:rPr lang="en-US" sz="2000" dirty="0">
                <a:latin typeface="Century Gothic (Body)"/>
              </a:rPr>
            </a:br>
            <a:r>
              <a:rPr lang="en-US" sz="2000" dirty="0">
                <a:latin typeface="Century Gothic (Body)"/>
              </a:rPr>
              <a:t>1. Pop tracks appears to be the fastest with an average tempo of 122 BPM</a:t>
            </a:r>
            <a:br>
              <a:rPr lang="en-US" sz="2000" dirty="0">
                <a:latin typeface="Century Gothic (Body)"/>
              </a:rPr>
            </a:br>
            <a:r>
              <a:rPr lang="en-US" sz="2000" dirty="0">
                <a:latin typeface="Century Gothic (Body)"/>
              </a:rPr>
              <a:t>2. Hip-hop, pop, R&amp;B with an average of 115 BPM</a:t>
            </a:r>
            <a:br>
              <a:rPr lang="en-US" sz="2000" dirty="0">
                <a:latin typeface="Century Gothic (Body)"/>
              </a:rPr>
            </a:br>
            <a:r>
              <a:rPr lang="en-US" sz="2000" dirty="0">
                <a:latin typeface="Century Gothic (Body)"/>
              </a:rPr>
              <a:t>3. Pop, R&amp;B with an average of  114 BPM</a:t>
            </a:r>
            <a:br>
              <a:rPr lang="en-US" sz="2000" dirty="0">
                <a:latin typeface="Century Gothic (Body)"/>
              </a:rPr>
            </a:br>
            <a:r>
              <a:rPr lang="en-US" sz="2000" dirty="0">
                <a:latin typeface="Century Gothic (Body)"/>
              </a:rPr>
              <a:t>4. Hip-hop, Pop with an average of 113 BPM</a:t>
            </a:r>
            <a:br>
              <a:rPr lang="en-US" sz="2000" dirty="0">
                <a:latin typeface="Century Gothic (Body)"/>
              </a:rPr>
            </a:br>
            <a:r>
              <a:rPr lang="en-US" sz="2000" dirty="0">
                <a:latin typeface="Century Gothic (Body)"/>
              </a:rPr>
              <a:t>5. Hip-hop with the least having an average of 112 BPM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entury Gothic (Body)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6FFAA3-107A-4DF6-AB8D-5C16D709D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563487"/>
              </p:ext>
            </p:extLst>
          </p:nvPr>
        </p:nvGraphicFramePr>
        <p:xfrm>
          <a:off x="0" y="0"/>
          <a:ext cx="7906713" cy="608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1737746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A8350-F055-8C80-3C25-97BEC29E592C}"/>
              </a:ext>
            </a:extLst>
          </p:cNvPr>
          <p:cNvSpPr txBox="1"/>
          <p:nvPr/>
        </p:nvSpPr>
        <p:spPr>
          <a:xfrm>
            <a:off x="7315200" y="612844"/>
            <a:ext cx="4220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In here we have the most streamed artiste from the year 2000-2024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B66C4C-4421-BC76-575D-83510E7E9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816415"/>
              </p:ext>
            </p:extLst>
          </p:nvPr>
        </p:nvGraphicFramePr>
        <p:xfrm>
          <a:off x="0" y="-1"/>
          <a:ext cx="7315200" cy="6113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7843438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0060B2-9939-1F77-D412-7BC95D525E85}"/>
              </a:ext>
            </a:extLst>
          </p:cNvPr>
          <p:cNvSpPr txBox="1"/>
          <p:nvPr/>
        </p:nvSpPr>
        <p:spPr>
          <a:xfrm>
            <a:off x="7526215" y="117693"/>
            <a:ext cx="3854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</a:rPr>
              <a:t>This shows the average danceability of the top 5 genres in terms of its popularity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CA913-B428-1D42-0812-AEE247F2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6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0509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E84EC-49AD-AD39-D62E-6E8438BB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184" y="1360714"/>
            <a:ext cx="8676222" cy="2242792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56647"/>
      </p:ext>
    </p:extLst>
  </p:cSld>
  <p:clrMapOvr>
    <a:masterClrMapping/>
  </p:clrMapOvr>
  <p:transition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214</TotalTime>
  <Words>235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Century Gothic (Body)</vt:lpstr>
      <vt:lpstr>Mesh</vt:lpstr>
      <vt:lpstr>SPOTIFY DATA ANALYSIS.</vt:lpstr>
      <vt:lpstr>Aim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ANALYSIS AND PREDICTION.</dc:title>
  <dc:creator>favouredrisafe@gmail.com</dc:creator>
  <cp:lastModifiedBy>Dauda Agbonoga</cp:lastModifiedBy>
  <cp:revision>8</cp:revision>
  <dcterms:created xsi:type="dcterms:W3CDTF">2024-08-08T13:04:23Z</dcterms:created>
  <dcterms:modified xsi:type="dcterms:W3CDTF">2025-03-25T12:34:41Z</dcterms:modified>
</cp:coreProperties>
</file>