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5" r:id="rId7"/>
    <p:sldId id="266"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ak v" initials="Dv" lastIdx="2" clrIdx="0">
    <p:extLst>
      <p:ext uri="{19B8F6BF-5375-455C-9EA6-DF929625EA0E}">
        <p15:presenceInfo xmlns:p15="http://schemas.microsoft.com/office/powerpoint/2012/main" userId="3760eafe7496f2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6E37-E66E-3432-4483-170E0C9CA0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104E15-E6CD-48AF-2499-C9445124C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3AF227-288B-BC1E-6833-5018C7BD23B9}"/>
              </a:ext>
            </a:extLst>
          </p:cNvPr>
          <p:cNvSpPr>
            <a:spLocks noGrp="1"/>
          </p:cNvSpPr>
          <p:nvPr>
            <p:ph type="dt" sz="half" idx="10"/>
          </p:nvPr>
        </p:nvSpPr>
        <p:spPr/>
        <p:txBody>
          <a:bodyPr/>
          <a:lstStyle/>
          <a:p>
            <a:fld id="{FE7F8602-82B0-4B0A-AC9A-A6275BBA205D}" type="datetimeFigureOut">
              <a:rPr lang="en-IN" smtClean="0"/>
              <a:t>30-10-2023</a:t>
            </a:fld>
            <a:endParaRPr lang="en-IN"/>
          </a:p>
        </p:txBody>
      </p:sp>
      <p:sp>
        <p:nvSpPr>
          <p:cNvPr id="5" name="Footer Placeholder 4">
            <a:extLst>
              <a:ext uri="{FF2B5EF4-FFF2-40B4-BE49-F238E27FC236}">
                <a16:creationId xmlns:a16="http://schemas.microsoft.com/office/drawing/2014/main" id="{3BEC74AB-F414-7142-B419-7553205E84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663073-5346-3D25-1068-D08FF6D87EF0}"/>
              </a:ext>
            </a:extLst>
          </p:cNvPr>
          <p:cNvSpPr>
            <a:spLocks noGrp="1"/>
          </p:cNvSpPr>
          <p:nvPr>
            <p:ph type="sldNum" sz="quarter" idx="12"/>
          </p:nvPr>
        </p:nvSpPr>
        <p:spPr/>
        <p:txBody>
          <a:bodyPr/>
          <a:lstStyle/>
          <a:p>
            <a:fld id="{8460971F-366C-4270-B368-C64539CF2B4F}" type="slidenum">
              <a:rPr lang="en-IN" smtClean="0"/>
              <a:t>‹#›</a:t>
            </a:fld>
            <a:endParaRPr lang="en-IN"/>
          </a:p>
        </p:txBody>
      </p:sp>
    </p:spTree>
    <p:extLst>
      <p:ext uri="{BB962C8B-B14F-4D97-AF65-F5344CB8AC3E}">
        <p14:creationId xmlns:p14="http://schemas.microsoft.com/office/powerpoint/2010/main" val="330615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833C-4C81-3685-A611-E870216600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CF2B01-C7C3-FB2B-4D09-423488F54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C3E87-61A6-F4D7-4B90-4E4A3B989D06}"/>
              </a:ext>
            </a:extLst>
          </p:cNvPr>
          <p:cNvSpPr>
            <a:spLocks noGrp="1"/>
          </p:cNvSpPr>
          <p:nvPr>
            <p:ph type="dt" sz="half" idx="10"/>
          </p:nvPr>
        </p:nvSpPr>
        <p:spPr/>
        <p:txBody>
          <a:bodyPr/>
          <a:lstStyle/>
          <a:p>
            <a:fld id="{FE7F8602-82B0-4B0A-AC9A-A6275BBA205D}" type="datetimeFigureOut">
              <a:rPr lang="en-IN" smtClean="0"/>
              <a:t>30-10-2023</a:t>
            </a:fld>
            <a:endParaRPr lang="en-IN"/>
          </a:p>
        </p:txBody>
      </p:sp>
      <p:sp>
        <p:nvSpPr>
          <p:cNvPr id="5" name="Footer Placeholder 4">
            <a:extLst>
              <a:ext uri="{FF2B5EF4-FFF2-40B4-BE49-F238E27FC236}">
                <a16:creationId xmlns:a16="http://schemas.microsoft.com/office/drawing/2014/main" id="{810FD860-1821-FC96-4498-CA8F9C7A99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9CF84B-FC52-BDB7-A67C-75AC9B896E83}"/>
              </a:ext>
            </a:extLst>
          </p:cNvPr>
          <p:cNvSpPr>
            <a:spLocks noGrp="1"/>
          </p:cNvSpPr>
          <p:nvPr>
            <p:ph type="sldNum" sz="quarter" idx="12"/>
          </p:nvPr>
        </p:nvSpPr>
        <p:spPr/>
        <p:txBody>
          <a:bodyPr/>
          <a:lstStyle/>
          <a:p>
            <a:fld id="{8460971F-366C-4270-B368-C64539CF2B4F}" type="slidenum">
              <a:rPr lang="en-IN" smtClean="0"/>
              <a:t>‹#›</a:t>
            </a:fld>
            <a:endParaRPr lang="en-IN"/>
          </a:p>
        </p:txBody>
      </p:sp>
    </p:spTree>
    <p:extLst>
      <p:ext uri="{BB962C8B-B14F-4D97-AF65-F5344CB8AC3E}">
        <p14:creationId xmlns:p14="http://schemas.microsoft.com/office/powerpoint/2010/main" val="356150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8302B-C756-1B5C-2D09-F7CD097113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07DC1B-4C48-10EC-B268-C1FF8F718D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359952-66ED-2F59-F010-135D370EE455}"/>
              </a:ext>
            </a:extLst>
          </p:cNvPr>
          <p:cNvSpPr>
            <a:spLocks noGrp="1"/>
          </p:cNvSpPr>
          <p:nvPr>
            <p:ph type="dt" sz="half" idx="10"/>
          </p:nvPr>
        </p:nvSpPr>
        <p:spPr/>
        <p:txBody>
          <a:bodyPr/>
          <a:lstStyle/>
          <a:p>
            <a:fld id="{FE7F8602-82B0-4B0A-AC9A-A6275BBA205D}" type="datetimeFigureOut">
              <a:rPr lang="en-IN" smtClean="0"/>
              <a:t>30-10-2023</a:t>
            </a:fld>
            <a:endParaRPr lang="en-IN"/>
          </a:p>
        </p:txBody>
      </p:sp>
      <p:sp>
        <p:nvSpPr>
          <p:cNvPr id="5" name="Footer Placeholder 4">
            <a:extLst>
              <a:ext uri="{FF2B5EF4-FFF2-40B4-BE49-F238E27FC236}">
                <a16:creationId xmlns:a16="http://schemas.microsoft.com/office/drawing/2014/main" id="{E5715B8C-886F-1D99-DFEE-BA2F165E2A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B71179-0FED-6522-166F-B7E86C836199}"/>
              </a:ext>
            </a:extLst>
          </p:cNvPr>
          <p:cNvSpPr>
            <a:spLocks noGrp="1"/>
          </p:cNvSpPr>
          <p:nvPr>
            <p:ph type="sldNum" sz="quarter" idx="12"/>
          </p:nvPr>
        </p:nvSpPr>
        <p:spPr/>
        <p:txBody>
          <a:bodyPr/>
          <a:lstStyle/>
          <a:p>
            <a:fld id="{8460971F-366C-4270-B368-C64539CF2B4F}" type="slidenum">
              <a:rPr lang="en-IN" smtClean="0"/>
              <a:t>‹#›</a:t>
            </a:fld>
            <a:endParaRPr lang="en-IN"/>
          </a:p>
        </p:txBody>
      </p:sp>
    </p:spTree>
    <p:extLst>
      <p:ext uri="{BB962C8B-B14F-4D97-AF65-F5344CB8AC3E}">
        <p14:creationId xmlns:p14="http://schemas.microsoft.com/office/powerpoint/2010/main" val="323974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C862-9363-EDC4-8F8E-D67407E858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666D09-F69C-7252-4C69-9345E3ACF5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DD63F-E809-1865-E307-C1D139CBF1C8}"/>
              </a:ext>
            </a:extLst>
          </p:cNvPr>
          <p:cNvSpPr>
            <a:spLocks noGrp="1"/>
          </p:cNvSpPr>
          <p:nvPr>
            <p:ph type="dt" sz="half" idx="10"/>
          </p:nvPr>
        </p:nvSpPr>
        <p:spPr/>
        <p:txBody>
          <a:bodyPr/>
          <a:lstStyle/>
          <a:p>
            <a:fld id="{FE7F8602-82B0-4B0A-AC9A-A6275BBA205D}" type="datetimeFigureOut">
              <a:rPr lang="en-IN" smtClean="0"/>
              <a:t>30-10-2023</a:t>
            </a:fld>
            <a:endParaRPr lang="en-IN"/>
          </a:p>
        </p:txBody>
      </p:sp>
      <p:sp>
        <p:nvSpPr>
          <p:cNvPr id="5" name="Footer Placeholder 4">
            <a:extLst>
              <a:ext uri="{FF2B5EF4-FFF2-40B4-BE49-F238E27FC236}">
                <a16:creationId xmlns:a16="http://schemas.microsoft.com/office/drawing/2014/main" id="{7F4E6E44-2B26-7FB2-7D24-29AE23DCC3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085E43-1C06-74C3-AD60-FFF595EBF2D2}"/>
              </a:ext>
            </a:extLst>
          </p:cNvPr>
          <p:cNvSpPr>
            <a:spLocks noGrp="1"/>
          </p:cNvSpPr>
          <p:nvPr>
            <p:ph type="sldNum" sz="quarter" idx="12"/>
          </p:nvPr>
        </p:nvSpPr>
        <p:spPr/>
        <p:txBody>
          <a:bodyPr/>
          <a:lstStyle/>
          <a:p>
            <a:fld id="{8460971F-366C-4270-B368-C64539CF2B4F}" type="slidenum">
              <a:rPr lang="en-IN" smtClean="0"/>
              <a:t>‹#›</a:t>
            </a:fld>
            <a:endParaRPr lang="en-IN"/>
          </a:p>
        </p:txBody>
      </p:sp>
    </p:spTree>
    <p:extLst>
      <p:ext uri="{BB962C8B-B14F-4D97-AF65-F5344CB8AC3E}">
        <p14:creationId xmlns:p14="http://schemas.microsoft.com/office/powerpoint/2010/main" val="164004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D1B3-AEF5-0992-FBB9-36CBDD7F43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FDB23A-FE58-22E3-2C7A-457693382E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50AC8A-AAAD-ED11-555F-D1D015E4F389}"/>
              </a:ext>
            </a:extLst>
          </p:cNvPr>
          <p:cNvSpPr>
            <a:spLocks noGrp="1"/>
          </p:cNvSpPr>
          <p:nvPr>
            <p:ph type="dt" sz="half" idx="10"/>
          </p:nvPr>
        </p:nvSpPr>
        <p:spPr/>
        <p:txBody>
          <a:bodyPr/>
          <a:lstStyle/>
          <a:p>
            <a:fld id="{FE7F8602-82B0-4B0A-AC9A-A6275BBA205D}" type="datetimeFigureOut">
              <a:rPr lang="en-IN" smtClean="0"/>
              <a:t>30-10-2023</a:t>
            </a:fld>
            <a:endParaRPr lang="en-IN"/>
          </a:p>
        </p:txBody>
      </p:sp>
      <p:sp>
        <p:nvSpPr>
          <p:cNvPr id="5" name="Footer Placeholder 4">
            <a:extLst>
              <a:ext uri="{FF2B5EF4-FFF2-40B4-BE49-F238E27FC236}">
                <a16:creationId xmlns:a16="http://schemas.microsoft.com/office/drawing/2014/main" id="{0823D47B-D38C-E8E6-0714-DE033C5D7E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71EBB3-F2CF-F46D-7B92-DEB5D6DEBB91}"/>
              </a:ext>
            </a:extLst>
          </p:cNvPr>
          <p:cNvSpPr>
            <a:spLocks noGrp="1"/>
          </p:cNvSpPr>
          <p:nvPr>
            <p:ph type="sldNum" sz="quarter" idx="12"/>
          </p:nvPr>
        </p:nvSpPr>
        <p:spPr/>
        <p:txBody>
          <a:bodyPr/>
          <a:lstStyle/>
          <a:p>
            <a:fld id="{8460971F-366C-4270-B368-C64539CF2B4F}" type="slidenum">
              <a:rPr lang="en-IN" smtClean="0"/>
              <a:t>‹#›</a:t>
            </a:fld>
            <a:endParaRPr lang="en-IN"/>
          </a:p>
        </p:txBody>
      </p:sp>
    </p:spTree>
    <p:extLst>
      <p:ext uri="{BB962C8B-B14F-4D97-AF65-F5344CB8AC3E}">
        <p14:creationId xmlns:p14="http://schemas.microsoft.com/office/powerpoint/2010/main" val="533293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30EE-BEBB-5668-98A0-1908440855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93E722-6B98-FC6C-D53C-FA6D275A04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BA56AA-CE32-9D07-D098-8B4CE7B791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4FAC16-938A-D7E7-2419-4DAA53DA6034}"/>
              </a:ext>
            </a:extLst>
          </p:cNvPr>
          <p:cNvSpPr>
            <a:spLocks noGrp="1"/>
          </p:cNvSpPr>
          <p:nvPr>
            <p:ph type="dt" sz="half" idx="10"/>
          </p:nvPr>
        </p:nvSpPr>
        <p:spPr/>
        <p:txBody>
          <a:bodyPr/>
          <a:lstStyle/>
          <a:p>
            <a:fld id="{FE7F8602-82B0-4B0A-AC9A-A6275BBA205D}" type="datetimeFigureOut">
              <a:rPr lang="en-IN" smtClean="0"/>
              <a:t>30-10-2023</a:t>
            </a:fld>
            <a:endParaRPr lang="en-IN"/>
          </a:p>
        </p:txBody>
      </p:sp>
      <p:sp>
        <p:nvSpPr>
          <p:cNvPr id="6" name="Footer Placeholder 5">
            <a:extLst>
              <a:ext uri="{FF2B5EF4-FFF2-40B4-BE49-F238E27FC236}">
                <a16:creationId xmlns:a16="http://schemas.microsoft.com/office/drawing/2014/main" id="{68239125-46CD-7CC1-F090-F6DEC4F0AF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AEF8ED-752C-46E1-14D2-1775AAE3203E}"/>
              </a:ext>
            </a:extLst>
          </p:cNvPr>
          <p:cNvSpPr>
            <a:spLocks noGrp="1"/>
          </p:cNvSpPr>
          <p:nvPr>
            <p:ph type="sldNum" sz="quarter" idx="12"/>
          </p:nvPr>
        </p:nvSpPr>
        <p:spPr/>
        <p:txBody>
          <a:bodyPr/>
          <a:lstStyle/>
          <a:p>
            <a:fld id="{8460971F-366C-4270-B368-C64539CF2B4F}" type="slidenum">
              <a:rPr lang="en-IN" smtClean="0"/>
              <a:t>‹#›</a:t>
            </a:fld>
            <a:endParaRPr lang="en-IN"/>
          </a:p>
        </p:txBody>
      </p:sp>
    </p:spTree>
    <p:extLst>
      <p:ext uri="{BB962C8B-B14F-4D97-AF65-F5344CB8AC3E}">
        <p14:creationId xmlns:p14="http://schemas.microsoft.com/office/powerpoint/2010/main" val="81503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CDBC-FE47-B5FB-A6B0-4DC7C71AAE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CBB371-2FFC-7900-EAA0-9D0C34FB7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02915A-27F8-EB2A-4DF6-08B65A3686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2A9CA9-E530-AE7C-F6D8-F1106B3B7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44C07-887C-523D-9B7B-6A1930D6D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9BD820-C1BD-B099-25D1-3C1DA30E26C3}"/>
              </a:ext>
            </a:extLst>
          </p:cNvPr>
          <p:cNvSpPr>
            <a:spLocks noGrp="1"/>
          </p:cNvSpPr>
          <p:nvPr>
            <p:ph type="dt" sz="half" idx="10"/>
          </p:nvPr>
        </p:nvSpPr>
        <p:spPr/>
        <p:txBody>
          <a:bodyPr/>
          <a:lstStyle/>
          <a:p>
            <a:fld id="{FE7F8602-82B0-4B0A-AC9A-A6275BBA205D}" type="datetimeFigureOut">
              <a:rPr lang="en-IN" smtClean="0"/>
              <a:t>30-10-2023</a:t>
            </a:fld>
            <a:endParaRPr lang="en-IN"/>
          </a:p>
        </p:txBody>
      </p:sp>
      <p:sp>
        <p:nvSpPr>
          <p:cNvPr id="8" name="Footer Placeholder 7">
            <a:extLst>
              <a:ext uri="{FF2B5EF4-FFF2-40B4-BE49-F238E27FC236}">
                <a16:creationId xmlns:a16="http://schemas.microsoft.com/office/drawing/2014/main" id="{8BCD3067-DF12-8947-7445-7EF8FEF3D2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47A590-EFA5-B138-DF14-E69C421315BA}"/>
              </a:ext>
            </a:extLst>
          </p:cNvPr>
          <p:cNvSpPr>
            <a:spLocks noGrp="1"/>
          </p:cNvSpPr>
          <p:nvPr>
            <p:ph type="sldNum" sz="quarter" idx="12"/>
          </p:nvPr>
        </p:nvSpPr>
        <p:spPr/>
        <p:txBody>
          <a:bodyPr/>
          <a:lstStyle/>
          <a:p>
            <a:fld id="{8460971F-366C-4270-B368-C64539CF2B4F}" type="slidenum">
              <a:rPr lang="en-IN" smtClean="0"/>
              <a:t>‹#›</a:t>
            </a:fld>
            <a:endParaRPr lang="en-IN"/>
          </a:p>
        </p:txBody>
      </p:sp>
    </p:spTree>
    <p:extLst>
      <p:ext uri="{BB962C8B-B14F-4D97-AF65-F5344CB8AC3E}">
        <p14:creationId xmlns:p14="http://schemas.microsoft.com/office/powerpoint/2010/main" val="114675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2E78C-9E3F-C48B-51A4-DB0317593F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304FA5-3479-AA53-6FEB-ADC1DC1C23A4}"/>
              </a:ext>
            </a:extLst>
          </p:cNvPr>
          <p:cNvSpPr>
            <a:spLocks noGrp="1"/>
          </p:cNvSpPr>
          <p:nvPr>
            <p:ph type="dt" sz="half" idx="10"/>
          </p:nvPr>
        </p:nvSpPr>
        <p:spPr/>
        <p:txBody>
          <a:bodyPr/>
          <a:lstStyle/>
          <a:p>
            <a:fld id="{FE7F8602-82B0-4B0A-AC9A-A6275BBA205D}" type="datetimeFigureOut">
              <a:rPr lang="en-IN" smtClean="0"/>
              <a:t>30-10-2023</a:t>
            </a:fld>
            <a:endParaRPr lang="en-IN"/>
          </a:p>
        </p:txBody>
      </p:sp>
      <p:sp>
        <p:nvSpPr>
          <p:cNvPr id="4" name="Footer Placeholder 3">
            <a:extLst>
              <a:ext uri="{FF2B5EF4-FFF2-40B4-BE49-F238E27FC236}">
                <a16:creationId xmlns:a16="http://schemas.microsoft.com/office/drawing/2014/main" id="{C167E8EB-152F-1CB6-5B4F-8AC87DF7CA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E04BB2-51C7-9E7A-75EF-32E9545DF849}"/>
              </a:ext>
            </a:extLst>
          </p:cNvPr>
          <p:cNvSpPr>
            <a:spLocks noGrp="1"/>
          </p:cNvSpPr>
          <p:nvPr>
            <p:ph type="sldNum" sz="quarter" idx="12"/>
          </p:nvPr>
        </p:nvSpPr>
        <p:spPr/>
        <p:txBody>
          <a:bodyPr/>
          <a:lstStyle/>
          <a:p>
            <a:fld id="{8460971F-366C-4270-B368-C64539CF2B4F}" type="slidenum">
              <a:rPr lang="en-IN" smtClean="0"/>
              <a:t>‹#›</a:t>
            </a:fld>
            <a:endParaRPr lang="en-IN"/>
          </a:p>
        </p:txBody>
      </p:sp>
    </p:spTree>
    <p:extLst>
      <p:ext uri="{BB962C8B-B14F-4D97-AF65-F5344CB8AC3E}">
        <p14:creationId xmlns:p14="http://schemas.microsoft.com/office/powerpoint/2010/main" val="327908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DFE47-D014-4BE2-0A37-71DBE7F4AF7C}"/>
              </a:ext>
            </a:extLst>
          </p:cNvPr>
          <p:cNvSpPr>
            <a:spLocks noGrp="1"/>
          </p:cNvSpPr>
          <p:nvPr>
            <p:ph type="dt" sz="half" idx="10"/>
          </p:nvPr>
        </p:nvSpPr>
        <p:spPr/>
        <p:txBody>
          <a:bodyPr/>
          <a:lstStyle/>
          <a:p>
            <a:fld id="{FE7F8602-82B0-4B0A-AC9A-A6275BBA205D}" type="datetimeFigureOut">
              <a:rPr lang="en-IN" smtClean="0"/>
              <a:t>30-10-2023</a:t>
            </a:fld>
            <a:endParaRPr lang="en-IN"/>
          </a:p>
        </p:txBody>
      </p:sp>
      <p:sp>
        <p:nvSpPr>
          <p:cNvPr id="3" name="Footer Placeholder 2">
            <a:extLst>
              <a:ext uri="{FF2B5EF4-FFF2-40B4-BE49-F238E27FC236}">
                <a16:creationId xmlns:a16="http://schemas.microsoft.com/office/drawing/2014/main" id="{49783548-F575-9B95-549D-F357AFECE9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213762-85AE-2F11-76C8-7B1BA2B78678}"/>
              </a:ext>
            </a:extLst>
          </p:cNvPr>
          <p:cNvSpPr>
            <a:spLocks noGrp="1"/>
          </p:cNvSpPr>
          <p:nvPr>
            <p:ph type="sldNum" sz="quarter" idx="12"/>
          </p:nvPr>
        </p:nvSpPr>
        <p:spPr/>
        <p:txBody>
          <a:bodyPr/>
          <a:lstStyle/>
          <a:p>
            <a:fld id="{8460971F-366C-4270-B368-C64539CF2B4F}" type="slidenum">
              <a:rPr lang="en-IN" smtClean="0"/>
              <a:t>‹#›</a:t>
            </a:fld>
            <a:endParaRPr lang="en-IN"/>
          </a:p>
        </p:txBody>
      </p:sp>
    </p:spTree>
    <p:extLst>
      <p:ext uri="{BB962C8B-B14F-4D97-AF65-F5344CB8AC3E}">
        <p14:creationId xmlns:p14="http://schemas.microsoft.com/office/powerpoint/2010/main" val="29028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D295-CCD8-EA2A-45F2-ACA637FE1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4AE154-BBA6-5A74-7671-24538B1D1D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716E27-16DB-27D8-0FDC-6591E8B85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8DE73-E8AE-E38D-DF61-D1543A2A00D5}"/>
              </a:ext>
            </a:extLst>
          </p:cNvPr>
          <p:cNvSpPr>
            <a:spLocks noGrp="1"/>
          </p:cNvSpPr>
          <p:nvPr>
            <p:ph type="dt" sz="half" idx="10"/>
          </p:nvPr>
        </p:nvSpPr>
        <p:spPr/>
        <p:txBody>
          <a:bodyPr/>
          <a:lstStyle/>
          <a:p>
            <a:fld id="{FE7F8602-82B0-4B0A-AC9A-A6275BBA205D}" type="datetimeFigureOut">
              <a:rPr lang="en-IN" smtClean="0"/>
              <a:t>30-10-2023</a:t>
            </a:fld>
            <a:endParaRPr lang="en-IN"/>
          </a:p>
        </p:txBody>
      </p:sp>
      <p:sp>
        <p:nvSpPr>
          <p:cNvPr id="6" name="Footer Placeholder 5">
            <a:extLst>
              <a:ext uri="{FF2B5EF4-FFF2-40B4-BE49-F238E27FC236}">
                <a16:creationId xmlns:a16="http://schemas.microsoft.com/office/drawing/2014/main" id="{57C28116-F963-3EC3-A917-3D876767A0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968020-B792-0618-8E49-D00B00C2B889}"/>
              </a:ext>
            </a:extLst>
          </p:cNvPr>
          <p:cNvSpPr>
            <a:spLocks noGrp="1"/>
          </p:cNvSpPr>
          <p:nvPr>
            <p:ph type="sldNum" sz="quarter" idx="12"/>
          </p:nvPr>
        </p:nvSpPr>
        <p:spPr/>
        <p:txBody>
          <a:bodyPr/>
          <a:lstStyle/>
          <a:p>
            <a:fld id="{8460971F-366C-4270-B368-C64539CF2B4F}" type="slidenum">
              <a:rPr lang="en-IN" smtClean="0"/>
              <a:t>‹#›</a:t>
            </a:fld>
            <a:endParaRPr lang="en-IN"/>
          </a:p>
        </p:txBody>
      </p:sp>
    </p:spTree>
    <p:extLst>
      <p:ext uri="{BB962C8B-B14F-4D97-AF65-F5344CB8AC3E}">
        <p14:creationId xmlns:p14="http://schemas.microsoft.com/office/powerpoint/2010/main" val="98732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D3D0-FA05-1A46-A95B-700EA6157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596A39-92D9-24A4-1556-46B4C823E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5C0DBB-0469-D8EF-F022-C5B599C39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5E3FF-EB63-A8AE-B392-5DFBE4A95F45}"/>
              </a:ext>
            </a:extLst>
          </p:cNvPr>
          <p:cNvSpPr>
            <a:spLocks noGrp="1"/>
          </p:cNvSpPr>
          <p:nvPr>
            <p:ph type="dt" sz="half" idx="10"/>
          </p:nvPr>
        </p:nvSpPr>
        <p:spPr/>
        <p:txBody>
          <a:bodyPr/>
          <a:lstStyle/>
          <a:p>
            <a:fld id="{FE7F8602-82B0-4B0A-AC9A-A6275BBA205D}" type="datetimeFigureOut">
              <a:rPr lang="en-IN" smtClean="0"/>
              <a:t>30-10-2023</a:t>
            </a:fld>
            <a:endParaRPr lang="en-IN"/>
          </a:p>
        </p:txBody>
      </p:sp>
      <p:sp>
        <p:nvSpPr>
          <p:cNvPr id="6" name="Footer Placeholder 5">
            <a:extLst>
              <a:ext uri="{FF2B5EF4-FFF2-40B4-BE49-F238E27FC236}">
                <a16:creationId xmlns:a16="http://schemas.microsoft.com/office/drawing/2014/main" id="{88A228E7-8AC9-18DB-0F0A-75FF422CB2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50B545-C44E-1ADC-3C78-16569A8315D6}"/>
              </a:ext>
            </a:extLst>
          </p:cNvPr>
          <p:cNvSpPr>
            <a:spLocks noGrp="1"/>
          </p:cNvSpPr>
          <p:nvPr>
            <p:ph type="sldNum" sz="quarter" idx="12"/>
          </p:nvPr>
        </p:nvSpPr>
        <p:spPr/>
        <p:txBody>
          <a:bodyPr/>
          <a:lstStyle/>
          <a:p>
            <a:fld id="{8460971F-366C-4270-B368-C64539CF2B4F}" type="slidenum">
              <a:rPr lang="en-IN" smtClean="0"/>
              <a:t>‹#›</a:t>
            </a:fld>
            <a:endParaRPr lang="en-IN"/>
          </a:p>
        </p:txBody>
      </p:sp>
    </p:spTree>
    <p:extLst>
      <p:ext uri="{BB962C8B-B14F-4D97-AF65-F5344CB8AC3E}">
        <p14:creationId xmlns:p14="http://schemas.microsoft.com/office/powerpoint/2010/main" val="332944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EC14A-A566-4FB6-23F8-EB9E35DB3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562AEE-4708-98E3-1D76-A83241E49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C3A4E2-87FF-C92B-647B-8596D4575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F8602-82B0-4B0A-AC9A-A6275BBA205D}" type="datetimeFigureOut">
              <a:rPr lang="en-IN" smtClean="0"/>
              <a:t>30-10-2023</a:t>
            </a:fld>
            <a:endParaRPr lang="en-IN"/>
          </a:p>
        </p:txBody>
      </p:sp>
      <p:sp>
        <p:nvSpPr>
          <p:cNvPr id="5" name="Footer Placeholder 4">
            <a:extLst>
              <a:ext uri="{FF2B5EF4-FFF2-40B4-BE49-F238E27FC236}">
                <a16:creationId xmlns:a16="http://schemas.microsoft.com/office/drawing/2014/main" id="{531ACC8F-B6AC-F9EC-EA6E-B49070E713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F8F17D-4929-F898-33CE-CFD6C76265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0971F-366C-4270-B368-C64539CF2B4F}" type="slidenum">
              <a:rPr lang="en-IN" smtClean="0"/>
              <a:t>‹#›</a:t>
            </a:fld>
            <a:endParaRPr lang="en-IN"/>
          </a:p>
        </p:txBody>
      </p:sp>
    </p:spTree>
    <p:extLst>
      <p:ext uri="{BB962C8B-B14F-4D97-AF65-F5344CB8AC3E}">
        <p14:creationId xmlns:p14="http://schemas.microsoft.com/office/powerpoint/2010/main" val="1227264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ock-drauf.com/shop/amazon-logo/"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odfeet.com/blog/2017/10/theres-no-place-like-excel/"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hexcelligent.fi/power-bi/"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6.tmp"/></Relationships>
</file>

<file path=ppt/slides/_rels/slide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C435-9253-2EBD-AC9E-C6CF8C44B0E5}"/>
              </a:ext>
            </a:extLst>
          </p:cNvPr>
          <p:cNvSpPr>
            <a:spLocks noGrp="1"/>
          </p:cNvSpPr>
          <p:nvPr>
            <p:ph type="ctrTitle"/>
          </p:nvPr>
        </p:nvSpPr>
        <p:spPr>
          <a:xfrm>
            <a:off x="1523999" y="1122363"/>
            <a:ext cx="10380955" cy="2387600"/>
          </a:xfrm>
        </p:spPr>
        <p:txBody>
          <a:bodyPr/>
          <a:lstStyle/>
          <a:p>
            <a:r>
              <a:rPr lang="en-US" dirty="0"/>
              <a:t>Amazon Sales Data Analysis</a:t>
            </a:r>
            <a:endParaRPr lang="en-IN" dirty="0"/>
          </a:p>
        </p:txBody>
      </p:sp>
      <p:sp>
        <p:nvSpPr>
          <p:cNvPr id="3" name="Subtitle 2">
            <a:extLst>
              <a:ext uri="{FF2B5EF4-FFF2-40B4-BE49-F238E27FC236}">
                <a16:creationId xmlns:a16="http://schemas.microsoft.com/office/drawing/2014/main" id="{E3DA3B66-2F0F-37FC-3789-DA43B41E1DE7}"/>
              </a:ext>
            </a:extLst>
          </p:cNvPr>
          <p:cNvSpPr>
            <a:spLocks noGrp="1"/>
          </p:cNvSpPr>
          <p:nvPr>
            <p:ph type="subTitle" idx="1"/>
          </p:nvPr>
        </p:nvSpPr>
        <p:spPr/>
        <p:txBody>
          <a:bodyPr/>
          <a:lstStyle/>
          <a:p>
            <a:r>
              <a:rPr lang="en-US" dirty="0"/>
              <a:t>Project report </a:t>
            </a:r>
          </a:p>
          <a:p>
            <a:r>
              <a:rPr lang="en-US" dirty="0"/>
              <a:t>By Deepak V </a:t>
            </a:r>
            <a:endParaRPr lang="en-IN" dirty="0"/>
          </a:p>
        </p:txBody>
      </p:sp>
      <p:pic>
        <p:nvPicPr>
          <p:cNvPr id="5" name="Picture 4">
            <a:extLst>
              <a:ext uri="{FF2B5EF4-FFF2-40B4-BE49-F238E27FC236}">
                <a16:creationId xmlns:a16="http://schemas.microsoft.com/office/drawing/2014/main" id="{33451A90-6DA1-7422-A139-8265EE6017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9526" y="2414726"/>
            <a:ext cx="2688946" cy="1512532"/>
          </a:xfrm>
          <a:prstGeom prst="rect">
            <a:avLst/>
          </a:prstGeom>
        </p:spPr>
      </p:pic>
    </p:spTree>
    <p:extLst>
      <p:ext uri="{BB962C8B-B14F-4D97-AF65-F5344CB8AC3E}">
        <p14:creationId xmlns:p14="http://schemas.microsoft.com/office/powerpoint/2010/main" val="163797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770D-867A-9138-1FFB-72454F27A1F7}"/>
              </a:ext>
            </a:extLst>
          </p:cNvPr>
          <p:cNvSpPr>
            <a:spLocks noGrp="1"/>
          </p:cNvSpPr>
          <p:nvPr>
            <p:ph type="title"/>
          </p:nvPr>
        </p:nvSpPr>
        <p:spPr>
          <a:xfrm>
            <a:off x="838200" y="18256"/>
            <a:ext cx="10515600" cy="967166"/>
          </a:xfrm>
        </p:spPr>
        <p:txBody>
          <a:bodyPr/>
          <a:lstStyle/>
          <a:p>
            <a:r>
              <a:rPr lang="en-US" b="1" dirty="0">
                <a:solidFill>
                  <a:schemeClr val="accent1"/>
                </a:solidFill>
                <a:latin typeface="Times New Roman" panose="02020603050405020304" pitchFamily="18" charset="0"/>
                <a:cs typeface="Times New Roman" panose="02020603050405020304" pitchFamily="18" charset="0"/>
              </a:rPr>
              <a:t>Top 5 profitable items</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912F47-8EB4-3FC9-F931-C53E3960610E}"/>
              </a:ext>
            </a:extLst>
          </p:cNvPr>
          <p:cNvSpPr>
            <a:spLocks noGrp="1"/>
          </p:cNvSpPr>
          <p:nvPr>
            <p:ph idx="1"/>
          </p:nvPr>
        </p:nvSpPr>
        <p:spPr>
          <a:xfrm>
            <a:off x="838200" y="1026635"/>
            <a:ext cx="10515600" cy="5400798"/>
          </a:xfrm>
        </p:spPr>
        <p:txBody>
          <a:bodyPr/>
          <a:lstStyle/>
          <a:p>
            <a:r>
              <a:rPr lang="en-US" dirty="0"/>
              <a:t>Better large canned shrimp and high top dried mushroom has topped the list in both high sales and high profits. </a:t>
            </a:r>
          </a:p>
          <a:p>
            <a:r>
              <a:rPr lang="en-US" dirty="0"/>
              <a:t>Unlike top sales items listed previously third, fourth and fifth profitable items are different which can be seen below. </a:t>
            </a:r>
            <a:endParaRPr lang="en-IN" dirty="0"/>
          </a:p>
        </p:txBody>
      </p:sp>
      <p:pic>
        <p:nvPicPr>
          <p:cNvPr id="5" name="Picture 4">
            <a:extLst>
              <a:ext uri="{FF2B5EF4-FFF2-40B4-BE49-F238E27FC236}">
                <a16:creationId xmlns:a16="http://schemas.microsoft.com/office/drawing/2014/main" id="{4AAF582D-B157-B933-52C9-0C2CE0A64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934" y="3107184"/>
            <a:ext cx="6950131" cy="31325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176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013-2C4F-8865-D2FA-7072E9F113DC}"/>
              </a:ext>
            </a:extLst>
          </p:cNvPr>
          <p:cNvSpPr>
            <a:spLocks noGrp="1"/>
          </p:cNvSpPr>
          <p:nvPr>
            <p:ph type="title"/>
          </p:nvPr>
        </p:nvSpPr>
        <p:spPr>
          <a:xfrm>
            <a:off x="918099" y="98796"/>
            <a:ext cx="10515600" cy="1055302"/>
          </a:xfrm>
        </p:spPr>
        <p:txBody>
          <a:bodyPr>
            <a:normAutofit fontScale="90000"/>
          </a:bodyPr>
          <a:lstStyle/>
          <a:p>
            <a:r>
              <a:rPr lang="en-US" b="1" dirty="0">
                <a:solidFill>
                  <a:schemeClr val="accent1"/>
                </a:solidFill>
                <a:latin typeface="Times New Roman" panose="02020603050405020304" pitchFamily="18" charset="0"/>
                <a:cs typeface="Times New Roman" panose="02020603050405020304" pitchFamily="18" charset="0"/>
              </a:rPr>
              <a:t>Relationship between discount price and Marginal amount(Profit).</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D29A42-3C06-D55D-CC1C-72F443576E6A}"/>
              </a:ext>
            </a:extLst>
          </p:cNvPr>
          <p:cNvSpPr>
            <a:spLocks noGrp="1"/>
          </p:cNvSpPr>
          <p:nvPr>
            <p:ph idx="1"/>
          </p:nvPr>
        </p:nvSpPr>
        <p:spPr>
          <a:xfrm>
            <a:off x="918099" y="1368741"/>
            <a:ext cx="10515600" cy="5218490"/>
          </a:xfrm>
        </p:spPr>
        <p:txBody>
          <a:bodyPr/>
          <a:lstStyle/>
          <a:p>
            <a:r>
              <a:rPr lang="en-US" dirty="0"/>
              <a:t>As we can observe from the below scatter plot, as the discount price increases profit decreases. </a:t>
            </a:r>
            <a:endParaRPr lang="en-IN" dirty="0"/>
          </a:p>
        </p:txBody>
      </p:sp>
      <p:pic>
        <p:nvPicPr>
          <p:cNvPr id="9" name="Picture 8">
            <a:extLst>
              <a:ext uri="{FF2B5EF4-FFF2-40B4-BE49-F238E27FC236}">
                <a16:creationId xmlns:a16="http://schemas.microsoft.com/office/drawing/2014/main" id="{59F95A36-3FE2-1FC2-E8B1-C2232BF2D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449" y="2441359"/>
            <a:ext cx="9028590" cy="35877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061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875C-54A8-6ECC-42C7-7871BAA340E2}"/>
              </a:ext>
            </a:extLst>
          </p:cNvPr>
          <p:cNvSpPr>
            <a:spLocks noGrp="1"/>
          </p:cNvSpPr>
          <p:nvPr>
            <p:ph type="title"/>
          </p:nvPr>
        </p:nvSpPr>
        <p:spPr>
          <a:xfrm>
            <a:off x="838200" y="116551"/>
            <a:ext cx="10515600" cy="859994"/>
          </a:xfrm>
        </p:spPr>
        <p:txBody>
          <a:bodyPr>
            <a:normAutofit fontScale="90000"/>
          </a:bodyPr>
          <a:lstStyle/>
          <a:p>
            <a:r>
              <a:rPr lang="en-US" b="1" dirty="0">
                <a:solidFill>
                  <a:schemeClr val="accent1"/>
                </a:solidFill>
                <a:latin typeface="Times New Roman" panose="02020603050405020304" pitchFamily="18" charset="0"/>
                <a:cs typeface="Times New Roman" panose="02020603050405020304" pitchFamily="18" charset="0"/>
              </a:rPr>
              <a:t>Relationship between sales cost and sales amount</a:t>
            </a:r>
            <a:r>
              <a:rPr lang="en-US" dirty="0">
                <a:solidFill>
                  <a:schemeClr val="accent1"/>
                </a:solidFill>
              </a:rPr>
              <a:t>.</a:t>
            </a:r>
            <a:endParaRPr lang="en-IN" dirty="0">
              <a:solidFill>
                <a:schemeClr val="accent1"/>
              </a:solidFill>
            </a:endParaRPr>
          </a:p>
        </p:txBody>
      </p:sp>
      <p:sp>
        <p:nvSpPr>
          <p:cNvPr id="3" name="Content Placeholder 2">
            <a:extLst>
              <a:ext uri="{FF2B5EF4-FFF2-40B4-BE49-F238E27FC236}">
                <a16:creationId xmlns:a16="http://schemas.microsoft.com/office/drawing/2014/main" id="{B18E5784-0E60-3E31-A9BE-C97F7BB378E7}"/>
              </a:ext>
            </a:extLst>
          </p:cNvPr>
          <p:cNvSpPr>
            <a:spLocks noGrp="1"/>
          </p:cNvSpPr>
          <p:nvPr>
            <p:ph idx="1"/>
          </p:nvPr>
        </p:nvSpPr>
        <p:spPr>
          <a:xfrm>
            <a:off x="838200" y="976545"/>
            <a:ext cx="10515600" cy="5601808"/>
          </a:xfrm>
        </p:spPr>
        <p:txBody>
          <a:bodyPr/>
          <a:lstStyle/>
          <a:p>
            <a:r>
              <a:rPr lang="en-US" dirty="0"/>
              <a:t>As we can observe below when the sales cost increases, sales amount or the selling price also increases. So, here we can assume that the profit margins will be more.</a:t>
            </a:r>
            <a:endParaRPr lang="en-IN" dirty="0"/>
          </a:p>
        </p:txBody>
      </p:sp>
      <p:pic>
        <p:nvPicPr>
          <p:cNvPr id="9" name="Picture 8">
            <a:extLst>
              <a:ext uri="{FF2B5EF4-FFF2-40B4-BE49-F238E27FC236}">
                <a16:creationId xmlns:a16="http://schemas.microsoft.com/office/drawing/2014/main" id="{643912FE-C87E-63C9-F5F4-C66BEE14B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610035"/>
            <a:ext cx="9934112" cy="35510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841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DCA3-3A29-F203-3731-91D6CBBDC30D}"/>
              </a:ext>
            </a:extLst>
          </p:cNvPr>
          <p:cNvSpPr>
            <a:spLocks noGrp="1"/>
          </p:cNvSpPr>
          <p:nvPr>
            <p:ph type="title"/>
          </p:nvPr>
        </p:nvSpPr>
        <p:spPr>
          <a:xfrm>
            <a:off x="838200" y="18255"/>
            <a:ext cx="10515600" cy="851757"/>
          </a:xfrm>
        </p:spPr>
        <p:txBody>
          <a:bodyPr/>
          <a:lstStyle/>
          <a:p>
            <a:r>
              <a:rPr lang="en-US" b="1" dirty="0">
                <a:solidFill>
                  <a:schemeClr val="accent1"/>
                </a:solidFill>
                <a:latin typeface="Times New Roman" panose="02020603050405020304" pitchFamily="18" charset="0"/>
                <a:cs typeface="Times New Roman" panose="02020603050405020304" pitchFamily="18" charset="0"/>
              </a:rPr>
              <a:t>Conclusion</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958C97-5A21-9A08-B076-3E04CAC42343}"/>
              </a:ext>
            </a:extLst>
          </p:cNvPr>
          <p:cNvSpPr>
            <a:spLocks noGrp="1"/>
          </p:cNvSpPr>
          <p:nvPr>
            <p:ph idx="1"/>
          </p:nvPr>
        </p:nvSpPr>
        <p:spPr>
          <a:xfrm>
            <a:off x="838200" y="973867"/>
            <a:ext cx="10515600" cy="5622241"/>
          </a:xfrm>
        </p:spPr>
        <p:txBody>
          <a:bodyPr>
            <a:normAutofit lnSpcReduction="10000"/>
          </a:bodyPr>
          <a:lstStyle/>
          <a:p>
            <a:r>
              <a:rPr lang="en-US" dirty="0">
                <a:latin typeface="Times New Roman" panose="02020603050405020304" pitchFamily="18" charset="0"/>
                <a:cs typeface="Times New Roman" panose="02020603050405020304" pitchFamily="18" charset="0"/>
              </a:rPr>
              <a:t>Year 2017 has topped the list with high sales and profits, 2019 is second highest in sales and profits and 2018 being the last.(Note : Only first quarter’s data is available for the year 2018).</a:t>
            </a:r>
          </a:p>
          <a:p>
            <a:r>
              <a:rPr lang="en-US" dirty="0">
                <a:latin typeface="Times New Roman" panose="02020603050405020304" pitchFamily="18" charset="0"/>
                <a:cs typeface="Times New Roman" panose="02020603050405020304" pitchFamily="18" charset="0"/>
              </a:rPr>
              <a:t>Month-wise March, June, September has recorded higher sales and April, May, October has recorded lower sales. During these months company can provide discounts and cashbacks on items.</a:t>
            </a:r>
          </a:p>
          <a:p>
            <a:r>
              <a:rPr lang="en-US" dirty="0">
                <a:latin typeface="Times New Roman" panose="02020603050405020304" pitchFamily="18" charset="0"/>
                <a:cs typeface="Times New Roman" panose="02020603050405020304" pitchFamily="18" charset="0"/>
              </a:rPr>
              <a:t>Month-wise March, June, September has recorded higher profits and April, May, October has recorded lower profits.</a:t>
            </a:r>
          </a:p>
          <a:p>
            <a:r>
              <a:rPr lang="en-US" dirty="0">
                <a:latin typeface="Times New Roman" panose="02020603050405020304" pitchFamily="18" charset="0"/>
                <a:cs typeface="Times New Roman" panose="02020603050405020304" pitchFamily="18" charset="0"/>
              </a:rPr>
              <a:t>Top three items w.r.t sales are Better Large Canned shrimps, High topped dried mushroom and Red spade pimento Loaf.</a:t>
            </a:r>
          </a:p>
          <a:p>
            <a:r>
              <a:rPr lang="en-US" dirty="0">
                <a:latin typeface="Times New Roman" panose="02020603050405020304" pitchFamily="18" charset="0"/>
                <a:cs typeface="Times New Roman" panose="02020603050405020304" pitchFamily="18" charset="0"/>
              </a:rPr>
              <a:t>We can observe from the scatter plot as the discount rises sales margin decreases and vice versa.</a:t>
            </a:r>
          </a:p>
          <a:p>
            <a:r>
              <a:rPr lang="en-US" dirty="0">
                <a:latin typeface="Times New Roman" panose="02020603050405020304" pitchFamily="18" charset="0"/>
                <a:cs typeface="Times New Roman" panose="02020603050405020304" pitchFamily="18" charset="0"/>
              </a:rPr>
              <a:t>As the sales cost increases total sales also increases and vice versa.</a:t>
            </a:r>
          </a:p>
          <a:p>
            <a:endParaRPr lang="en-US" dirty="0"/>
          </a:p>
          <a:p>
            <a:endParaRPr lang="en-US" dirty="0"/>
          </a:p>
          <a:p>
            <a:endParaRPr lang="en-US" dirty="0"/>
          </a:p>
        </p:txBody>
      </p:sp>
    </p:spTree>
    <p:extLst>
      <p:ext uri="{BB962C8B-B14F-4D97-AF65-F5344CB8AC3E}">
        <p14:creationId xmlns:p14="http://schemas.microsoft.com/office/powerpoint/2010/main" val="257065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F79A-DC54-9FEC-D6C5-A89C30601DB6}"/>
              </a:ext>
            </a:extLst>
          </p:cNvPr>
          <p:cNvSpPr>
            <a:spLocks noGrp="1"/>
          </p:cNvSpPr>
          <p:nvPr>
            <p:ph type="title"/>
          </p:nvPr>
        </p:nvSpPr>
        <p:spPr>
          <a:xfrm>
            <a:off x="838200" y="257452"/>
            <a:ext cx="10515600" cy="905522"/>
          </a:xfrm>
        </p:spPr>
        <p:txBody>
          <a:bodyPr/>
          <a:lstStyle/>
          <a:p>
            <a:r>
              <a:rPr lang="en-US" b="1" dirty="0">
                <a:solidFill>
                  <a:schemeClr val="accent1"/>
                </a:solidFill>
                <a:latin typeface="Times New Roman" panose="02020603050405020304" pitchFamily="18" charset="0"/>
                <a:cs typeface="Times New Roman" panose="02020603050405020304" pitchFamily="18" charset="0"/>
              </a:rPr>
              <a:t>Objective</a:t>
            </a:r>
            <a:r>
              <a:rPr lang="en-US" dirty="0">
                <a:solidFill>
                  <a:schemeClr val="accent1"/>
                </a:solidFill>
                <a:latin typeface="Times New Roman" panose="02020603050405020304" pitchFamily="18" charset="0"/>
                <a:cs typeface="Times New Roman" panose="02020603050405020304" pitchFamily="18" charset="0"/>
              </a:rPr>
              <a:t> </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E619D0-7301-E104-FDC2-86FBFC108C71}"/>
              </a:ext>
            </a:extLst>
          </p:cNvPr>
          <p:cNvSpPr>
            <a:spLocks noGrp="1"/>
          </p:cNvSpPr>
          <p:nvPr>
            <p:ph idx="1"/>
          </p:nvPr>
        </p:nvSpPr>
        <p:spPr>
          <a:xfrm>
            <a:off x="838200" y="1162975"/>
            <a:ext cx="10515600" cy="5335478"/>
          </a:xfrm>
        </p:spPr>
        <p:txBody>
          <a:bodyPr>
            <a:normAutofit/>
          </a:bodyPr>
          <a:lstStyle/>
          <a:p>
            <a:r>
              <a:rPr lang="en-US" dirty="0">
                <a:latin typeface="Times New Roman" panose="02020603050405020304" pitchFamily="18" charset="0"/>
                <a:cs typeface="Times New Roman" panose="02020603050405020304" pitchFamily="18" charset="0"/>
              </a:rPr>
              <a:t>Sales management has gained importance to meet increasing competition and the need for improved methods of distribution to reduce cost and to increase profits. Sales management today is the most important function in a commercial and business enterprise.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4400" b="1" dirty="0">
                <a:solidFill>
                  <a:schemeClr val="accent1"/>
                </a:solidFill>
                <a:latin typeface="Times New Roman" panose="02020603050405020304" pitchFamily="18" charset="0"/>
                <a:cs typeface="Times New Roman" panose="02020603050405020304" pitchFamily="18" charset="0"/>
              </a:rPr>
              <a:t>Problem Statement </a:t>
            </a:r>
          </a:p>
          <a:p>
            <a:r>
              <a:rPr lang="en-US" dirty="0">
                <a:latin typeface="Times New Roman" panose="02020603050405020304" pitchFamily="18" charset="0"/>
                <a:cs typeface="Times New Roman" panose="02020603050405020304" pitchFamily="18" charset="0"/>
              </a:rPr>
              <a:t>To perform ETL of the dataset and find the trend for Sales on yearly, monthly and yearly month wise.</a:t>
            </a:r>
          </a:p>
          <a:p>
            <a:r>
              <a:rPr lang="en-US" dirty="0">
                <a:latin typeface="Times New Roman" panose="02020603050405020304" pitchFamily="18" charset="0"/>
                <a:cs typeface="Times New Roman" panose="02020603050405020304" pitchFamily="18" charset="0"/>
              </a:rPr>
              <a:t>Analyze the key factors, metrics and generate meaningful recommendations and insights.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90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648F-D369-FC19-BC4A-855122CFCB94}"/>
              </a:ext>
            </a:extLst>
          </p:cNvPr>
          <p:cNvSpPr>
            <a:spLocks noGrp="1"/>
          </p:cNvSpPr>
          <p:nvPr>
            <p:ph type="title"/>
          </p:nvPr>
        </p:nvSpPr>
        <p:spPr>
          <a:xfrm>
            <a:off x="838200" y="133166"/>
            <a:ext cx="10515600" cy="1235806"/>
          </a:xfrm>
        </p:spPr>
        <p:txBody>
          <a:bodyPr/>
          <a:lstStyle/>
          <a:p>
            <a:r>
              <a:rPr lang="en-US" b="1" dirty="0">
                <a:solidFill>
                  <a:schemeClr val="accent1"/>
                </a:solidFill>
                <a:latin typeface="Times New Roman" panose="02020603050405020304" pitchFamily="18" charset="0"/>
                <a:cs typeface="Times New Roman" panose="02020603050405020304" pitchFamily="18" charset="0"/>
              </a:rPr>
              <a:t>Tools Used </a:t>
            </a:r>
            <a:endParaRPr lang="en-IN" b="1" dirty="0">
              <a:solidFill>
                <a:schemeClr val="accent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0ACC73C-8F61-D1C1-E61D-46189FACF88D}"/>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645" y="1368971"/>
            <a:ext cx="2309396" cy="1475503"/>
          </a:xfrm>
        </p:spPr>
      </p:pic>
      <p:sp>
        <p:nvSpPr>
          <p:cNvPr id="8" name="TextBox 7">
            <a:extLst>
              <a:ext uri="{FF2B5EF4-FFF2-40B4-BE49-F238E27FC236}">
                <a16:creationId xmlns:a16="http://schemas.microsoft.com/office/drawing/2014/main" id="{88A7C718-0DD5-0C08-6434-D34EE5D5EA88}"/>
              </a:ext>
            </a:extLst>
          </p:cNvPr>
          <p:cNvSpPr txBox="1"/>
          <p:nvPr/>
        </p:nvSpPr>
        <p:spPr>
          <a:xfrm>
            <a:off x="3462291" y="1504774"/>
            <a:ext cx="8522562"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clean the messy data and to structure it according to the objective.</a:t>
            </a:r>
          </a:p>
          <a:p>
            <a:pPr marL="285750" indent="-285750">
              <a:buFont typeface="Arial" panose="020B0604020202020204" pitchFamily="34" charset="0"/>
              <a:buChar char="•"/>
            </a:pPr>
            <a:endParaRPr lang="en-IN" sz="2800" dirty="0"/>
          </a:p>
        </p:txBody>
      </p:sp>
      <p:pic>
        <p:nvPicPr>
          <p:cNvPr id="10" name="Picture 9">
            <a:extLst>
              <a:ext uri="{FF2B5EF4-FFF2-40B4-BE49-F238E27FC236}">
                <a16:creationId xmlns:a16="http://schemas.microsoft.com/office/drawing/2014/main" id="{501BB70C-E76B-A551-D319-9AF3D3B3350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5645" y="3719892"/>
            <a:ext cx="2424805" cy="1475503"/>
          </a:xfrm>
          <a:prstGeom prst="rect">
            <a:avLst/>
          </a:prstGeom>
        </p:spPr>
      </p:pic>
      <p:sp>
        <p:nvSpPr>
          <p:cNvPr id="13" name="TextBox 12">
            <a:extLst>
              <a:ext uri="{FF2B5EF4-FFF2-40B4-BE49-F238E27FC236}">
                <a16:creationId xmlns:a16="http://schemas.microsoft.com/office/drawing/2014/main" id="{2C75A7E7-81EB-5162-6194-F4F431107E94}"/>
              </a:ext>
            </a:extLst>
          </p:cNvPr>
          <p:cNvSpPr txBox="1"/>
          <p:nvPr/>
        </p:nvSpPr>
        <p:spPr>
          <a:xfrm>
            <a:off x="3462291" y="3919035"/>
            <a:ext cx="8389398"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Extract and transform the data accordingly.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visualize the data for key factors and metrics.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25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94E2D-4269-794E-301C-7BEF85247DA2}"/>
              </a:ext>
            </a:extLst>
          </p:cNvPr>
          <p:cNvSpPr>
            <a:spLocks noGrp="1"/>
          </p:cNvSpPr>
          <p:nvPr>
            <p:ph type="title"/>
          </p:nvPr>
        </p:nvSpPr>
        <p:spPr>
          <a:xfrm>
            <a:off x="838200" y="107673"/>
            <a:ext cx="10515600" cy="815606"/>
          </a:xfrm>
        </p:spPr>
        <p:txBody>
          <a:bodyPr/>
          <a:lstStyle/>
          <a:p>
            <a:r>
              <a:rPr lang="en-US" b="1" dirty="0">
                <a:solidFill>
                  <a:schemeClr val="accent1"/>
                </a:solidFill>
                <a:latin typeface="Times New Roman" panose="02020603050405020304" pitchFamily="18" charset="0"/>
                <a:cs typeface="Times New Roman" panose="02020603050405020304" pitchFamily="18" charset="0"/>
              </a:rPr>
              <a:t>Insights </a:t>
            </a:r>
            <a:endParaRPr lang="en-IN" b="1" dirty="0">
              <a:solidFill>
                <a:schemeClr val="accent1"/>
              </a:solidFill>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F5A2E330-A7F2-1BC9-E729-5949DAB51D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230" y="1359220"/>
            <a:ext cx="2947950" cy="17875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372AE402-4C22-CD1F-AC1D-2C05F6E59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4411" y="1359220"/>
            <a:ext cx="2947950" cy="183263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0950EF32-B337-BEF8-AE43-16E6C2F60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6655" y="4048218"/>
            <a:ext cx="2947949" cy="183263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8A95A009-EF75-B1A6-36F0-179336C8B4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3592" y="1359220"/>
            <a:ext cx="2947949" cy="183263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8114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6E5A-5FAD-E83E-2AA4-609CB4218906}"/>
              </a:ext>
            </a:extLst>
          </p:cNvPr>
          <p:cNvSpPr>
            <a:spLocks noGrp="1"/>
          </p:cNvSpPr>
          <p:nvPr>
            <p:ph type="title"/>
          </p:nvPr>
        </p:nvSpPr>
        <p:spPr>
          <a:xfrm>
            <a:off x="838200" y="169817"/>
            <a:ext cx="10515600" cy="842237"/>
          </a:xfrm>
        </p:spPr>
        <p:txBody>
          <a:bodyPr/>
          <a:lstStyle/>
          <a:p>
            <a:r>
              <a:rPr lang="en-US" b="1" dirty="0">
                <a:solidFill>
                  <a:schemeClr val="accent1"/>
                </a:solidFill>
                <a:latin typeface="Times New Roman" panose="02020603050405020304" pitchFamily="18" charset="0"/>
                <a:cs typeface="Times New Roman" panose="02020603050405020304" pitchFamily="18" charset="0"/>
              </a:rPr>
              <a:t>Total Sales by year and Quarter</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107079B1-1051-9AA9-0AC8-0CA41B998E2C}"/>
              </a:ext>
            </a:extLst>
          </p:cNvPr>
          <p:cNvSpPr>
            <a:spLocks noGrp="1"/>
          </p:cNvSpPr>
          <p:nvPr>
            <p:ph idx="1"/>
          </p:nvPr>
        </p:nvSpPr>
        <p:spPr>
          <a:xfrm>
            <a:off x="838200" y="1012054"/>
            <a:ext cx="10515600" cy="5486400"/>
          </a:xfrm>
        </p:spPr>
        <p:txBody>
          <a:bodyPr>
            <a:normAutofit/>
          </a:bodyPr>
          <a:lstStyle/>
          <a:p>
            <a:r>
              <a:rPr lang="en-US" sz="2400" dirty="0"/>
              <a:t>The Total sales of all three years can be seen below.</a:t>
            </a:r>
          </a:p>
          <a:p>
            <a:r>
              <a:rPr lang="en-US" sz="2400" dirty="0"/>
              <a:t>Q1 - 2017 and Q3 – 2019 has the highest sales. Year 2018 has only one quarter.</a:t>
            </a:r>
            <a:endParaRPr lang="en-IN" sz="2400" dirty="0"/>
          </a:p>
        </p:txBody>
      </p:sp>
      <p:pic>
        <p:nvPicPr>
          <p:cNvPr id="8" name="Content Placeholder 20">
            <a:extLst>
              <a:ext uri="{FF2B5EF4-FFF2-40B4-BE49-F238E27FC236}">
                <a16:creationId xmlns:a16="http://schemas.microsoft.com/office/drawing/2014/main" id="{02E63F31-2D72-1E61-0818-927AF630E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390" y="2064058"/>
            <a:ext cx="10289219" cy="4301231"/>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7050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1633-886D-0195-A5F9-3C8A8FA5C60B}"/>
              </a:ext>
            </a:extLst>
          </p:cNvPr>
          <p:cNvSpPr>
            <a:spLocks noGrp="1"/>
          </p:cNvSpPr>
          <p:nvPr>
            <p:ph type="title"/>
          </p:nvPr>
        </p:nvSpPr>
        <p:spPr>
          <a:xfrm>
            <a:off x="838199" y="134305"/>
            <a:ext cx="10515600" cy="886627"/>
          </a:xfrm>
        </p:spPr>
        <p:txBody>
          <a:bodyPr/>
          <a:lstStyle/>
          <a:p>
            <a:r>
              <a:rPr lang="en-US" b="1" dirty="0">
                <a:solidFill>
                  <a:schemeClr val="accent1"/>
                </a:solidFill>
                <a:latin typeface="Times New Roman" panose="02020603050405020304" pitchFamily="18" charset="0"/>
                <a:cs typeface="Times New Roman" panose="02020603050405020304" pitchFamily="18" charset="0"/>
              </a:rPr>
              <a:t>Total Profit by Year and Quarter </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3149DD-CE2C-1B7C-EC4C-AC79354A39D6}"/>
              </a:ext>
            </a:extLst>
          </p:cNvPr>
          <p:cNvSpPr>
            <a:spLocks noGrp="1"/>
          </p:cNvSpPr>
          <p:nvPr>
            <p:ph idx="1"/>
          </p:nvPr>
        </p:nvSpPr>
        <p:spPr>
          <a:xfrm>
            <a:off x="838199" y="911225"/>
            <a:ext cx="10515600" cy="4351338"/>
          </a:xfrm>
        </p:spPr>
        <p:txBody>
          <a:bodyPr/>
          <a:lstStyle/>
          <a:p>
            <a:r>
              <a:rPr lang="en-US" sz="2400" dirty="0"/>
              <a:t>Q1, Q3 in 2017 and 2019 has gained the highest profit with 9.6million. </a:t>
            </a:r>
          </a:p>
          <a:p>
            <a:r>
              <a:rPr lang="en-US" sz="2400" dirty="0"/>
              <a:t>Q1 – 2019 has gained the lowest profit with 6.9million.</a:t>
            </a:r>
          </a:p>
          <a:p>
            <a:endParaRPr lang="en-IN" dirty="0"/>
          </a:p>
        </p:txBody>
      </p:sp>
      <p:pic>
        <p:nvPicPr>
          <p:cNvPr id="4" name="Content Placeholder 4">
            <a:extLst>
              <a:ext uri="{FF2B5EF4-FFF2-40B4-BE49-F238E27FC236}">
                <a16:creationId xmlns:a16="http://schemas.microsoft.com/office/drawing/2014/main" id="{572E0FA0-4F42-BDDD-ED7E-9362317F6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311" y="2057723"/>
            <a:ext cx="9738803" cy="39817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17415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CFF3-84E0-C326-F5BB-7812B35D1CAF}"/>
              </a:ext>
            </a:extLst>
          </p:cNvPr>
          <p:cNvSpPr>
            <a:spLocks noGrp="1"/>
          </p:cNvSpPr>
          <p:nvPr>
            <p:ph type="title"/>
          </p:nvPr>
        </p:nvSpPr>
        <p:spPr>
          <a:xfrm>
            <a:off x="838200" y="0"/>
            <a:ext cx="10515600" cy="745724"/>
          </a:xfrm>
        </p:spPr>
        <p:txBody>
          <a:bodyPr/>
          <a:lstStyle/>
          <a:p>
            <a:r>
              <a:rPr lang="en-US" b="1" dirty="0">
                <a:solidFill>
                  <a:schemeClr val="accent1"/>
                </a:solidFill>
                <a:latin typeface="Times New Roman" panose="02020603050405020304" pitchFamily="18" charset="0"/>
                <a:cs typeface="Times New Roman" panose="02020603050405020304" pitchFamily="18" charset="0"/>
              </a:rPr>
              <a:t>Monthly Sales by Year and month</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FA391D-DBBD-1A1B-BAD6-AB6AFE600A26}"/>
              </a:ext>
            </a:extLst>
          </p:cNvPr>
          <p:cNvSpPr>
            <a:spLocks noGrp="1"/>
          </p:cNvSpPr>
          <p:nvPr>
            <p:ph idx="1"/>
          </p:nvPr>
        </p:nvSpPr>
        <p:spPr>
          <a:xfrm>
            <a:off x="838200" y="745724"/>
            <a:ext cx="10515600" cy="5903651"/>
          </a:xfrm>
        </p:spPr>
        <p:txBody>
          <a:bodyPr>
            <a:normAutofit/>
          </a:bodyPr>
          <a:lstStyle/>
          <a:p>
            <a:r>
              <a:rPr lang="en-US" sz="2400" dirty="0">
                <a:latin typeface="Times New Roman" panose="02020603050405020304" pitchFamily="18" charset="0"/>
                <a:cs typeface="Times New Roman" panose="02020603050405020304" pitchFamily="18" charset="0"/>
              </a:rPr>
              <a:t>As we have seen earlier, we have only one quarter in 2018 where in January month has the highest sales.</a:t>
            </a:r>
          </a:p>
          <a:p>
            <a:r>
              <a:rPr lang="en-US" sz="2400" dirty="0">
                <a:latin typeface="Times New Roman" panose="02020603050405020304" pitchFamily="18" charset="0"/>
                <a:cs typeface="Times New Roman" panose="02020603050405020304" pitchFamily="18" charset="0"/>
              </a:rPr>
              <a:t> In the year 2017 June has the highest and April has the lowest sales.</a:t>
            </a:r>
          </a:p>
          <a:p>
            <a:r>
              <a:rPr lang="en-US" sz="2400" dirty="0">
                <a:latin typeface="Times New Roman" panose="02020603050405020304" pitchFamily="18" charset="0"/>
                <a:cs typeface="Times New Roman" panose="02020603050405020304" pitchFamily="18" charset="0"/>
              </a:rPr>
              <a:t>In the year 2019 September has the highest and January has the lowest sales. </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5680EC8-9FFA-FB7E-2626-F16F7AFCD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656" y="2547891"/>
            <a:ext cx="10182687" cy="41014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66085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ADBE-CD9A-BBDE-3100-F8A1F904964A}"/>
              </a:ext>
            </a:extLst>
          </p:cNvPr>
          <p:cNvSpPr>
            <a:spLocks noGrp="1"/>
          </p:cNvSpPr>
          <p:nvPr>
            <p:ph type="title"/>
          </p:nvPr>
        </p:nvSpPr>
        <p:spPr>
          <a:xfrm>
            <a:off x="838200" y="120421"/>
            <a:ext cx="10515600" cy="696325"/>
          </a:xfrm>
        </p:spPr>
        <p:txBody>
          <a:bodyPr/>
          <a:lstStyle/>
          <a:p>
            <a:r>
              <a:rPr lang="en-US" b="1" dirty="0">
                <a:solidFill>
                  <a:schemeClr val="accent1"/>
                </a:solidFill>
                <a:latin typeface="Times New Roman" panose="02020603050405020304" pitchFamily="18" charset="0"/>
                <a:cs typeface="Times New Roman" panose="02020603050405020304" pitchFamily="18" charset="0"/>
              </a:rPr>
              <a:t>Top 10 Products by Revenue</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A64C5C-F879-8150-DF96-736383B0A534}"/>
              </a:ext>
            </a:extLst>
          </p:cNvPr>
          <p:cNvSpPr>
            <a:spLocks noGrp="1"/>
          </p:cNvSpPr>
          <p:nvPr>
            <p:ph idx="1"/>
          </p:nvPr>
        </p:nvSpPr>
        <p:spPr>
          <a:xfrm>
            <a:off x="838200" y="816746"/>
            <a:ext cx="10515600" cy="4582158"/>
          </a:xfrm>
        </p:spPr>
        <p:txBody>
          <a:bodyPr>
            <a:normAutofit/>
          </a:bodyPr>
          <a:lstStyle/>
          <a:p>
            <a:r>
              <a:rPr lang="en-US" sz="2400" dirty="0">
                <a:latin typeface="Times New Roman" panose="02020603050405020304" pitchFamily="18" charset="0"/>
                <a:cs typeface="Times New Roman" panose="02020603050405020304" pitchFamily="18" charset="0"/>
              </a:rPr>
              <a:t>Better Large Canned Shrimp, High top dried mushrooms and Red spade pimento loaf are the top three products with highest sales. </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CC303AC-559E-9841-599C-C8DC6A44F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443" y="1660124"/>
            <a:ext cx="10515600" cy="50691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2100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C8B6-0595-63CA-3186-9825BE215E9C}"/>
              </a:ext>
            </a:extLst>
          </p:cNvPr>
          <p:cNvSpPr>
            <a:spLocks noGrp="1"/>
          </p:cNvSpPr>
          <p:nvPr>
            <p:ph type="title"/>
          </p:nvPr>
        </p:nvSpPr>
        <p:spPr>
          <a:xfrm>
            <a:off x="838200" y="0"/>
            <a:ext cx="10515600" cy="913259"/>
          </a:xfrm>
        </p:spPr>
        <p:txBody>
          <a:bodyPr/>
          <a:lstStyle/>
          <a:p>
            <a:r>
              <a:rPr lang="en-US" b="1" dirty="0">
                <a:solidFill>
                  <a:schemeClr val="accent1"/>
                </a:solidFill>
                <a:latin typeface="Times New Roman" panose="02020603050405020304" pitchFamily="18" charset="0"/>
                <a:cs typeface="Times New Roman" panose="02020603050405020304" pitchFamily="18" charset="0"/>
              </a:rPr>
              <a:t>Top 10 Sales representatives </a:t>
            </a:r>
            <a:endParaRPr lang="en-IN" b="1"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802396-CBC9-B375-094D-E4BE3A11E1BC}"/>
              </a:ext>
            </a:extLst>
          </p:cNvPr>
          <p:cNvSpPr>
            <a:spLocks noGrp="1"/>
          </p:cNvSpPr>
          <p:nvPr>
            <p:ph idx="1"/>
          </p:nvPr>
        </p:nvSpPr>
        <p:spPr>
          <a:xfrm>
            <a:off x="838200" y="816746"/>
            <a:ext cx="10515600" cy="5397624"/>
          </a:xfrm>
        </p:spPr>
        <p:txBody>
          <a:bodyPr/>
          <a:lstStyle/>
          <a:p>
            <a:r>
              <a:rPr lang="en-US" dirty="0"/>
              <a:t>Sales Representatives 141, 181 and 149 are the top three sales representatives based on total sales. We can also observe their total profit and profit margin too.  </a:t>
            </a:r>
            <a:endParaRPr lang="en-IN" dirty="0"/>
          </a:p>
        </p:txBody>
      </p:sp>
      <p:pic>
        <p:nvPicPr>
          <p:cNvPr id="5" name="Picture 4">
            <a:extLst>
              <a:ext uri="{FF2B5EF4-FFF2-40B4-BE49-F238E27FC236}">
                <a16:creationId xmlns:a16="http://schemas.microsoft.com/office/drawing/2014/main" id="{F47A6684-8DCA-FA3B-EF90-F1FF33CA1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008" y="2299316"/>
            <a:ext cx="9507984" cy="41014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74756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577</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Amazon Sales Data Analysis</vt:lpstr>
      <vt:lpstr>Objective </vt:lpstr>
      <vt:lpstr>Tools Used </vt:lpstr>
      <vt:lpstr>Insights </vt:lpstr>
      <vt:lpstr>Total Sales by year and Quarter</vt:lpstr>
      <vt:lpstr>Total Profit by Year and Quarter </vt:lpstr>
      <vt:lpstr>Monthly Sales by Year and month</vt:lpstr>
      <vt:lpstr>Top 10 Products by Revenue</vt:lpstr>
      <vt:lpstr>Top 10 Sales representatives </vt:lpstr>
      <vt:lpstr>Top 5 profitable items</vt:lpstr>
      <vt:lpstr>Relationship between discount price and Marginal amount(Profit).</vt:lpstr>
      <vt:lpstr>Relationship between sales cost and sales amount.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Deepak v</dc:creator>
  <cp:lastModifiedBy>Deepak v</cp:lastModifiedBy>
  <cp:revision>3</cp:revision>
  <dcterms:created xsi:type="dcterms:W3CDTF">2023-10-18T18:21:11Z</dcterms:created>
  <dcterms:modified xsi:type="dcterms:W3CDTF">2023-10-30T15:08:55Z</dcterms:modified>
</cp:coreProperties>
</file>