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666666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666666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666666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666666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666666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666666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666666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666666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666666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66666"/>
        </a:fontRef>
        <a:srgbClr val="6666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8CA"/>
          </a:solidFill>
        </a:fill>
      </a:tcStyle>
    </a:wholeTbl>
    <a:band2H>
      <a:tcTxStyle b="def" i="def"/>
      <a:tcStyle>
        <a:tcBdr/>
        <a:fill>
          <a:solidFill>
            <a:srgbClr val="FCEC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66666"/>
        </a:fontRef>
        <a:srgbClr val="6666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CA"/>
          </a:solidFill>
        </a:fill>
      </a:tcStyle>
    </a:wholeTbl>
    <a:band2H>
      <a:tcTxStyle b="def" i="def"/>
      <a:tcStyle>
        <a:tcBdr/>
        <a:fill>
          <a:solidFill>
            <a:srgbClr val="E8EC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666666"/>
        </a:fontRef>
        <a:srgbClr val="6666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8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666666"/>
        </a:fontRef>
        <a:srgbClr val="6666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666666"/>
        </a:fontRef>
        <a:srgbClr val="6666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66666"/>
              </a:solidFill>
              <a:prstDash val="solid"/>
              <a:round/>
            </a:ln>
          </a:top>
          <a:bottom>
            <a:ln w="25400" cap="flat">
              <a:solidFill>
                <a:srgbClr val="6666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66666"/>
              </a:solidFill>
              <a:prstDash val="solid"/>
              <a:round/>
            </a:ln>
          </a:top>
          <a:bottom>
            <a:ln w="25400" cap="flat">
              <a:solidFill>
                <a:srgbClr val="6666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666666"/>
        </a:fontRef>
        <a:srgbClr val="6666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6666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6666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6666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66666"/>
        </a:fontRef>
        <a:srgbClr val="666666"/>
      </a:tcTxStyle>
      <a:tcStyle>
        <a:tcBdr>
          <a:left>
            <a:ln w="12700" cap="flat">
              <a:solidFill>
                <a:srgbClr val="666666"/>
              </a:solidFill>
              <a:prstDash val="solid"/>
              <a:round/>
            </a:ln>
          </a:left>
          <a:right>
            <a:ln w="12700" cap="flat">
              <a:solidFill>
                <a:srgbClr val="666666"/>
              </a:solidFill>
              <a:prstDash val="solid"/>
              <a:round/>
            </a:ln>
          </a:right>
          <a:top>
            <a:ln w="12700" cap="flat">
              <a:solidFill>
                <a:srgbClr val="666666"/>
              </a:solidFill>
              <a:prstDash val="solid"/>
              <a:round/>
            </a:ln>
          </a:top>
          <a:bottom>
            <a:ln w="12700" cap="flat">
              <a:solidFill>
                <a:srgbClr val="666666"/>
              </a:solidFill>
              <a:prstDash val="solid"/>
              <a:round/>
            </a:ln>
          </a:bottom>
          <a:insideH>
            <a:ln w="12700" cap="flat">
              <a:solidFill>
                <a:srgbClr val="666666"/>
              </a:solidFill>
              <a:prstDash val="solid"/>
              <a:round/>
            </a:ln>
          </a:insideH>
          <a:insideV>
            <a:ln w="12700" cap="flat">
              <a:solidFill>
                <a:srgbClr val="666666"/>
              </a:solidFill>
              <a:prstDash val="solid"/>
              <a:round/>
            </a:ln>
          </a:insideV>
        </a:tcBdr>
        <a:fill>
          <a:solidFill>
            <a:srgbClr val="66666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666666"/>
        </a:fontRef>
        <a:srgbClr val="666666"/>
      </a:tcTxStyle>
      <a:tcStyle>
        <a:tcBdr>
          <a:left>
            <a:ln w="12700" cap="flat">
              <a:solidFill>
                <a:srgbClr val="666666"/>
              </a:solidFill>
              <a:prstDash val="solid"/>
              <a:round/>
            </a:ln>
          </a:left>
          <a:right>
            <a:ln w="12700" cap="flat">
              <a:solidFill>
                <a:srgbClr val="666666"/>
              </a:solidFill>
              <a:prstDash val="solid"/>
              <a:round/>
            </a:ln>
          </a:right>
          <a:top>
            <a:ln w="12700" cap="flat">
              <a:solidFill>
                <a:srgbClr val="666666"/>
              </a:solidFill>
              <a:prstDash val="solid"/>
              <a:round/>
            </a:ln>
          </a:top>
          <a:bottom>
            <a:ln w="12700" cap="flat">
              <a:solidFill>
                <a:srgbClr val="666666"/>
              </a:solidFill>
              <a:prstDash val="solid"/>
              <a:round/>
            </a:ln>
          </a:bottom>
          <a:insideH>
            <a:ln w="12700" cap="flat">
              <a:solidFill>
                <a:srgbClr val="666666"/>
              </a:solidFill>
              <a:prstDash val="solid"/>
              <a:round/>
            </a:ln>
          </a:insideH>
          <a:insideV>
            <a:ln w="12700" cap="flat">
              <a:solidFill>
                <a:srgbClr val="666666"/>
              </a:solidFill>
              <a:prstDash val="solid"/>
              <a:round/>
            </a:ln>
          </a:insideV>
        </a:tcBdr>
        <a:fill>
          <a:solidFill>
            <a:srgbClr val="666666">
              <a:alpha val="20000"/>
            </a:srgbClr>
          </a:solidFill>
        </a:fill>
      </a:tcStyle>
    </a:firstCol>
    <a:lastRow>
      <a:tcTxStyle b="on" i="off">
        <a:fontRef idx="minor">
          <a:srgbClr val="666666"/>
        </a:fontRef>
        <a:srgbClr val="666666"/>
      </a:tcTxStyle>
      <a:tcStyle>
        <a:tcBdr>
          <a:left>
            <a:ln w="12700" cap="flat">
              <a:solidFill>
                <a:srgbClr val="666666"/>
              </a:solidFill>
              <a:prstDash val="solid"/>
              <a:round/>
            </a:ln>
          </a:left>
          <a:right>
            <a:ln w="12700" cap="flat">
              <a:solidFill>
                <a:srgbClr val="666666"/>
              </a:solidFill>
              <a:prstDash val="solid"/>
              <a:round/>
            </a:ln>
          </a:right>
          <a:top>
            <a:ln w="50800" cap="flat">
              <a:solidFill>
                <a:srgbClr val="666666"/>
              </a:solidFill>
              <a:prstDash val="solid"/>
              <a:round/>
            </a:ln>
          </a:top>
          <a:bottom>
            <a:ln w="12700" cap="flat">
              <a:solidFill>
                <a:srgbClr val="666666"/>
              </a:solidFill>
              <a:prstDash val="solid"/>
              <a:round/>
            </a:ln>
          </a:bottom>
          <a:insideH>
            <a:ln w="12700" cap="flat">
              <a:solidFill>
                <a:srgbClr val="666666"/>
              </a:solidFill>
              <a:prstDash val="solid"/>
              <a:round/>
            </a:ln>
          </a:insideH>
          <a:insideV>
            <a:ln w="12700" cap="flat">
              <a:solidFill>
                <a:srgbClr val="66666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666666"/>
        </a:fontRef>
        <a:srgbClr val="666666"/>
      </a:tcTxStyle>
      <a:tcStyle>
        <a:tcBdr>
          <a:left>
            <a:ln w="12700" cap="flat">
              <a:solidFill>
                <a:srgbClr val="666666"/>
              </a:solidFill>
              <a:prstDash val="solid"/>
              <a:round/>
            </a:ln>
          </a:left>
          <a:right>
            <a:ln w="12700" cap="flat">
              <a:solidFill>
                <a:srgbClr val="666666"/>
              </a:solidFill>
              <a:prstDash val="solid"/>
              <a:round/>
            </a:ln>
          </a:right>
          <a:top>
            <a:ln w="12700" cap="flat">
              <a:solidFill>
                <a:srgbClr val="666666"/>
              </a:solidFill>
              <a:prstDash val="solid"/>
              <a:round/>
            </a:ln>
          </a:top>
          <a:bottom>
            <a:ln w="25400" cap="flat">
              <a:solidFill>
                <a:srgbClr val="666666"/>
              </a:solidFill>
              <a:prstDash val="solid"/>
              <a:round/>
            </a:ln>
          </a:bottom>
          <a:insideH>
            <a:ln w="12700" cap="flat">
              <a:solidFill>
                <a:srgbClr val="666666"/>
              </a:solidFill>
              <a:prstDash val="solid"/>
              <a:round/>
            </a:ln>
          </a:insideH>
          <a:insideV>
            <a:ln w="12700" cap="flat">
              <a:solidFill>
                <a:srgbClr val="66666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200">
                <a:solidFill>
                  <a:srgbClr val="9E9E9E"/>
                </a:solidFill>
              </a:defRPr>
            </a:lvl1pPr>
            <a:lvl2pPr marL="0" indent="457200" algn="ctr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200">
                <a:solidFill>
                  <a:srgbClr val="9E9E9E"/>
                </a:solidFill>
              </a:defRPr>
            </a:lvl2pPr>
            <a:lvl3pPr marL="0" indent="914400" algn="ctr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200">
                <a:solidFill>
                  <a:srgbClr val="9E9E9E"/>
                </a:solidFill>
              </a:defRPr>
            </a:lvl3pPr>
            <a:lvl4pPr marL="0" indent="1371600" algn="ctr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200">
                <a:solidFill>
                  <a:srgbClr val="9E9E9E"/>
                </a:solidFill>
              </a:defRPr>
            </a:lvl4pPr>
            <a:lvl5pPr algn="ctr">
              <a:lnSpc>
                <a:spcPct val="100000"/>
              </a:lnSpc>
              <a:spcBef>
                <a:spcPts val="200"/>
              </a:spcBef>
              <a:buFontTx/>
              <a:defRPr sz="1200">
                <a:solidFill>
                  <a:srgbClr val="9E9E9E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388" y="159482"/>
            <a:ext cx="920938" cy="324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1pPr>
      <a:lvl2pPr marL="814387" marR="0" indent="-357187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2pPr>
      <a:lvl3pPr marL="1295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3pPr>
      <a:lvl4pPr marL="1943100" marR="0" indent="-5715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5pPr>
      <a:lvl6pPr marL="26289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6pPr>
      <a:lvl7pPr marL="30861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7pPr>
      <a:lvl8pPr marL="35433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8pPr>
      <a:lvl9pPr marL="40005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666666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/>
          <p:cNvSpPr txBox="1"/>
          <p:nvPr>
            <p:ph type="ctrTitle"/>
          </p:nvPr>
        </p:nvSpPr>
        <p:spPr>
          <a:xfrm>
            <a:off x="3347863" y="1597819"/>
            <a:ext cx="5110337" cy="1102520"/>
          </a:xfrm>
          <a:prstGeom prst="rect">
            <a:avLst/>
          </a:prstGeom>
        </p:spPr>
        <p:txBody>
          <a:bodyPr/>
          <a:lstStyle/>
          <a:p>
            <a:pPr algn="l"/>
            <a:r>
              <a:t>Deecamp: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NLP</a:t>
            </a:r>
          </a:p>
        </p:txBody>
      </p:sp>
      <p:sp>
        <p:nvSpPr>
          <p:cNvPr id="33" name="Subtitle 4"/>
          <p:cNvSpPr txBox="1"/>
          <p:nvPr>
            <p:ph type="subTitle" sz="quarter" idx="1"/>
          </p:nvPr>
        </p:nvSpPr>
        <p:spPr>
          <a:xfrm>
            <a:off x="3419871" y="2679762"/>
            <a:ext cx="5110337" cy="1314451"/>
          </a:xfrm>
          <a:prstGeom prst="rect">
            <a:avLst/>
          </a:prstGeom>
        </p:spPr>
        <p:txBody>
          <a:bodyPr/>
          <a:lstStyle/>
          <a:p>
            <a:pPr algn="l">
              <a:defRPr sz="2400"/>
            </a:pPr>
            <a:r>
              <a:t>Roy</a:t>
            </a:r>
          </a:p>
          <a:p>
            <a:pPr algn="l">
              <a:defRPr sz="1800"/>
            </a:pPr>
            <a:r>
              <a:t>VP of Data Science</a:t>
            </a:r>
          </a:p>
          <a:p>
            <a:pPr algn="l">
              <a:defRPr sz="1800"/>
            </a:pPr>
            <a:r>
              <a:t>AI Institute, Sinovation Ventures</a:t>
            </a:r>
          </a:p>
        </p:txBody>
      </p:sp>
      <p:grpSp>
        <p:nvGrpSpPr>
          <p:cNvPr id="36" name="Group 5"/>
          <p:cNvGrpSpPr/>
          <p:nvPr/>
        </p:nvGrpSpPr>
        <p:grpSpPr>
          <a:xfrm>
            <a:off x="3653897" y="4556533"/>
            <a:ext cx="1830514" cy="427485"/>
            <a:chOff x="0" y="0"/>
            <a:chExt cx="1830512" cy="427483"/>
          </a:xfrm>
        </p:grpSpPr>
        <p:pic>
          <p:nvPicPr>
            <p:cNvPr id="34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4968" cy="4274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09575" y="67480"/>
              <a:ext cx="920938" cy="3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7" name="Picture 1" descr="Picture 1"/>
          <p:cNvPicPr>
            <a:picLocks noChangeAspect="1"/>
          </p:cNvPicPr>
          <p:nvPr/>
        </p:nvPicPr>
        <p:blipFill>
          <a:blip r:embed="rId4">
            <a:extLst/>
          </a:blip>
          <a:srcRect l="0" t="0" r="52915" b="16180"/>
          <a:stretch>
            <a:fillRect/>
          </a:stretch>
        </p:blipFill>
        <p:spPr>
          <a:xfrm>
            <a:off x="972934" y="1131590"/>
            <a:ext cx="2157294" cy="2880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nippet Gene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Snippet Generation</a:t>
            </a:r>
          </a:p>
        </p:txBody>
      </p:sp>
      <p:sp>
        <p:nvSpPr>
          <p:cNvPr id="68" name="Summariz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00100" indent="-342900"/>
          </a:lstStyle>
          <a:p>
            <a:pPr/>
            <a:r>
              <a:t>Summarization</a:t>
            </a:r>
          </a:p>
          <a:p>
            <a:pPr lvl="1"/>
            <a:r>
              <a:t>Query word occurrences as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ll-in-One Entity Ran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All-in-One Entity Ranker</a:t>
            </a:r>
          </a:p>
        </p:txBody>
      </p:sp>
      <p:sp>
        <p:nvSpPr>
          <p:cNvPr id="71" name="Entity reposi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4894" indent="-294894" defTabSz="786384">
              <a:spcBef>
                <a:spcPts val="800"/>
              </a:spcBef>
              <a:defRPr sz="2580"/>
            </a:pPr>
            <a:r>
              <a:t>Entity repository</a:t>
            </a:r>
          </a:p>
          <a:p>
            <a:pPr lvl="1" marL="688086" indent="-294894" defTabSz="786384">
              <a:spcBef>
                <a:spcPts val="800"/>
              </a:spcBef>
              <a:defRPr sz="2580"/>
            </a:pPr>
            <a:r>
              <a:t>Web crawling</a:t>
            </a:r>
          </a:p>
          <a:p>
            <a:pPr lvl="1" marL="688086" indent="-294894" defTabSz="786384">
              <a:spcBef>
                <a:spcPts val="800"/>
              </a:spcBef>
              <a:defRPr sz="2580"/>
            </a:pPr>
            <a:r>
              <a:t>Attribute extraction</a:t>
            </a:r>
          </a:p>
          <a:p>
            <a:pPr lvl="1" marL="688086" indent="-294894" defTabSz="786384">
              <a:spcBef>
                <a:spcPts val="800"/>
              </a:spcBef>
              <a:defRPr sz="2580"/>
            </a:pPr>
            <a:r>
              <a:t>Entity conflation</a:t>
            </a:r>
          </a:p>
          <a:p>
            <a:pPr marL="294894" indent="-294894" defTabSz="786384">
              <a:spcBef>
                <a:spcPts val="800"/>
              </a:spcBef>
              <a:defRPr sz="2580"/>
            </a:pPr>
            <a:r>
              <a:t>Ranker training: attribute generalization</a:t>
            </a:r>
          </a:p>
          <a:p>
            <a:pPr lvl="1" marL="688086" indent="-294894" defTabSz="786384">
              <a:spcBef>
                <a:spcPts val="800"/>
              </a:spcBef>
              <a:defRPr sz="2580"/>
            </a:pPr>
            <a:r>
              <a:t>Title and genre for movie and music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3"/>
          <p:cNvSpPr txBox="1"/>
          <p:nvPr>
            <p:ph type="ctrTitle"/>
          </p:nvPr>
        </p:nvSpPr>
        <p:spPr>
          <a:xfrm>
            <a:off x="685800" y="1795536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Sentiment Analysis</a:t>
            </a:r>
          </a:p>
        </p:txBody>
      </p:sp>
      <p:grpSp>
        <p:nvGrpSpPr>
          <p:cNvPr id="76" name="Group 5"/>
          <p:cNvGrpSpPr/>
          <p:nvPr/>
        </p:nvGrpSpPr>
        <p:grpSpPr>
          <a:xfrm>
            <a:off x="3653897" y="4556533"/>
            <a:ext cx="1830514" cy="427485"/>
            <a:chOff x="0" y="0"/>
            <a:chExt cx="1830512" cy="427483"/>
          </a:xfrm>
        </p:grpSpPr>
        <p:pic>
          <p:nvPicPr>
            <p:cNvPr id="74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4968" cy="4274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09575" y="67480"/>
              <a:ext cx="920938" cy="3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</a:t>
            </a:r>
          </a:p>
        </p:txBody>
      </p:sp>
      <p:sp>
        <p:nvSpPr>
          <p:cNvPr id="79" name="Product revie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4894" indent="-294894" defTabSz="786384">
              <a:spcBef>
                <a:spcPts val="800"/>
              </a:spcBef>
              <a:defRPr sz="2580"/>
            </a:pPr>
            <a:r>
              <a:t>Product review</a:t>
            </a:r>
          </a:p>
          <a:p>
            <a:pPr lvl="1" marL="688086" indent="-294894" defTabSz="786384">
              <a:spcBef>
                <a:spcPts val="800"/>
              </a:spcBef>
              <a:defRPr sz="2580"/>
            </a:pPr>
            <a:r>
              <a:t>Amazon, Netflix, etc</a:t>
            </a:r>
          </a:p>
          <a:p>
            <a:pPr marL="294894" indent="-294894" defTabSz="786384">
              <a:spcBef>
                <a:spcPts val="800"/>
              </a:spcBef>
              <a:defRPr sz="2580"/>
            </a:pPr>
            <a:r>
              <a:t>User studies prediction</a:t>
            </a:r>
          </a:p>
          <a:p>
            <a:pPr lvl="1" marL="688086" indent="-294894" defTabSz="786384">
              <a:spcBef>
                <a:spcPts val="800"/>
              </a:spcBef>
              <a:defRPr sz="2580"/>
            </a:pPr>
            <a:r>
              <a:t>Twitter brand ads</a:t>
            </a:r>
          </a:p>
          <a:p>
            <a:pPr marL="294894" indent="-294894" defTabSz="786384">
              <a:spcBef>
                <a:spcPts val="800"/>
              </a:spcBef>
              <a:defRPr sz="2580"/>
            </a:pPr>
            <a:r>
              <a:t>Trend prediction</a:t>
            </a:r>
          </a:p>
          <a:p>
            <a:pPr lvl="1" marL="688086" indent="-294894" defTabSz="786384">
              <a:spcBef>
                <a:spcPts val="800"/>
              </a:spcBef>
              <a:defRPr sz="2580"/>
            </a:pPr>
            <a:r>
              <a:t>Quantitative trading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mazon Product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Amazon Product Review</a:t>
            </a:r>
          </a:p>
        </p:txBody>
      </p:sp>
      <p:sp>
        <p:nvSpPr>
          <p:cNvPr id="82" name="Challen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  <a:p>
            <a:pPr lvl="1" marL="800100" indent="-342900"/>
            <a:r>
              <a:t>Ambiguity</a:t>
            </a:r>
          </a:p>
          <a:p>
            <a:pPr lvl="1" marL="800100" indent="-342900"/>
            <a:r>
              <a:t>Coreference resolution</a:t>
            </a:r>
          </a:p>
          <a:p>
            <a:pPr lvl="1" marL="800100" indent="-342900"/>
            <a:r>
              <a:t>Negations</a:t>
            </a:r>
          </a:p>
          <a:p>
            <a:pPr lvl="1" marL="800100" indent="-342900"/>
            <a:r>
              <a:t>Sarcasm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tock Community Com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Stock Community Comments</a:t>
            </a:r>
          </a:p>
        </p:txBody>
      </p:sp>
      <p:sp>
        <p:nvSpPr>
          <p:cNvPr id="85" name="Three class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4894" indent="-294894" defTabSz="786384">
              <a:spcBef>
                <a:spcPts val="800"/>
              </a:spcBef>
              <a:defRPr sz="2580"/>
            </a:pPr>
            <a:r>
              <a:t>Three classes</a:t>
            </a:r>
          </a:p>
          <a:p>
            <a:pPr lvl="1" marL="688086" indent="-294894" defTabSz="786384">
              <a:spcBef>
                <a:spcPts val="800"/>
              </a:spcBef>
              <a:defRPr sz="2580"/>
            </a:pPr>
            <a:r>
              <a:t>Positive, negative, neutral</a:t>
            </a:r>
          </a:p>
          <a:p>
            <a:pPr marL="294894" indent="-294894" defTabSz="786384">
              <a:spcBef>
                <a:spcPts val="800"/>
              </a:spcBef>
              <a:defRPr sz="2580"/>
            </a:pPr>
            <a:r>
              <a:t>Feedback v.s. speculation</a:t>
            </a:r>
          </a:p>
          <a:p>
            <a:pPr marL="294894" indent="-294894" defTabSz="786384">
              <a:spcBef>
                <a:spcPts val="800"/>
              </a:spcBef>
              <a:defRPr sz="2580"/>
            </a:pPr>
            <a:r>
              <a:t>Label generation</a:t>
            </a:r>
          </a:p>
          <a:p>
            <a:pPr lvl="1" marL="688086" indent="-294894" defTabSz="786384">
              <a:spcBef>
                <a:spcPts val="800"/>
              </a:spcBef>
              <a:defRPr sz="2580"/>
            </a:pPr>
            <a:r>
              <a:t>Manual</a:t>
            </a:r>
          </a:p>
          <a:p>
            <a:pPr lvl="1" marL="688086" indent="-294894" defTabSz="786384">
              <a:spcBef>
                <a:spcPts val="800"/>
              </a:spcBef>
              <a:defRPr sz="2580"/>
            </a:pPr>
            <a:r>
              <a:t>Cross-validated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/>
          <p:cNvSpPr txBox="1"/>
          <p:nvPr>
            <p:ph type="ctrTitle"/>
          </p:nvPr>
        </p:nvSpPr>
        <p:spPr>
          <a:xfrm>
            <a:off x="685800" y="1795536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Chatbot</a:t>
            </a:r>
          </a:p>
        </p:txBody>
      </p:sp>
      <p:grpSp>
        <p:nvGrpSpPr>
          <p:cNvPr id="90" name="Group 5"/>
          <p:cNvGrpSpPr/>
          <p:nvPr/>
        </p:nvGrpSpPr>
        <p:grpSpPr>
          <a:xfrm>
            <a:off x="3653897" y="4556533"/>
            <a:ext cx="1830514" cy="427485"/>
            <a:chOff x="0" y="0"/>
            <a:chExt cx="1830512" cy="427483"/>
          </a:xfrm>
        </p:grpSpPr>
        <p:pic>
          <p:nvPicPr>
            <p:cNvPr id="88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4968" cy="4274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09575" y="67480"/>
              <a:ext cx="920938" cy="3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Dimen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Dimensions</a:t>
            </a:r>
          </a:p>
        </p:txBody>
      </p:sp>
      <p:sp>
        <p:nvSpPr>
          <p:cNvPr id="93" name="Open v.s. closed doma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v.s. closed domain</a:t>
            </a:r>
          </a:p>
          <a:p>
            <a:pPr/>
            <a:r>
              <a:t>Long v.s. short conversations</a:t>
            </a:r>
          </a:p>
          <a:p>
            <a:pPr/>
            <a:r>
              <a:t>Retrieval-based v.s. generative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ommon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Challenges</a:t>
            </a:r>
          </a:p>
        </p:txBody>
      </p:sp>
      <p:sp>
        <p:nvSpPr>
          <p:cNvPr id="96" name="Incorporating contex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Incorporating context</a:t>
            </a:r>
          </a:p>
          <a:p>
            <a:pPr/>
            <a:r>
              <a:t>Coherent personality</a:t>
            </a:r>
          </a:p>
          <a:p>
            <a:pPr/>
            <a:r>
              <a:t>Evaluation</a:t>
            </a:r>
          </a:p>
          <a:p>
            <a:pPr/>
            <a:r>
              <a:t>Intention and diversity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rrent Status of Production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 Status of Production Systems</a:t>
            </a:r>
          </a:p>
        </p:txBody>
      </p:sp>
      <p:sp>
        <p:nvSpPr>
          <p:cNvPr id="99" name="Requirement for high quality mea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0604" indent="-260604" defTabSz="694944">
              <a:spcBef>
                <a:spcPts val="700"/>
              </a:spcBef>
              <a:defRPr sz="2280"/>
            </a:pPr>
            <a:r>
              <a:t>Requirement for high quality means:</a:t>
            </a:r>
          </a:p>
          <a:p>
            <a:pPr lvl="1" marL="608076" indent="-260604" defTabSz="694944">
              <a:spcBef>
                <a:spcPts val="700"/>
              </a:spcBef>
              <a:defRPr sz="2280"/>
            </a:pPr>
            <a:r>
              <a:t>Most are retrieval based</a:t>
            </a:r>
          </a:p>
          <a:p>
            <a:pPr lvl="1" marL="608076" indent="-260604" defTabSz="694944">
              <a:spcBef>
                <a:spcPts val="700"/>
              </a:spcBef>
              <a:defRPr sz="2280"/>
            </a:pPr>
            <a:r>
              <a:t>Most are closed domain</a:t>
            </a:r>
          </a:p>
          <a:p>
            <a:pPr lvl="1" marL="608076" indent="-260604" defTabSz="694944">
              <a:spcBef>
                <a:spcPts val="700"/>
              </a:spcBef>
              <a:defRPr sz="2280"/>
            </a:pPr>
            <a:r>
              <a:t>None deep-learned (though could be in the future)</a:t>
            </a:r>
          </a:p>
          <a:p>
            <a:pPr marL="260604" indent="-260604" defTabSz="694944">
              <a:spcBef>
                <a:spcPts val="700"/>
              </a:spcBef>
              <a:defRPr sz="2280"/>
            </a:pPr>
            <a:r>
              <a:t>Mistakes are very costly</a:t>
            </a:r>
          </a:p>
          <a:p>
            <a:pPr lvl="1" marL="608076" indent="-260604" defTabSz="694944">
              <a:spcBef>
                <a:spcPts val="700"/>
              </a:spcBef>
              <a:defRPr sz="2280"/>
            </a:pPr>
            <a:r>
              <a:t>Grammar mistakes drive users away</a:t>
            </a:r>
          </a:p>
          <a:p>
            <a:pPr lvl="1" marL="608076" indent="-260604" defTabSz="694944">
              <a:spcBef>
                <a:spcPts val="700"/>
              </a:spcBef>
              <a:defRPr sz="2280"/>
            </a:pPr>
            <a:r>
              <a:t>Political mistakes take PR to fix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40" name="Int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Case studies</a:t>
            </a:r>
          </a:p>
          <a:p>
            <a:pPr lvl="1" marL="800100" indent="-342900"/>
            <a:r>
              <a:t>Search engine</a:t>
            </a:r>
          </a:p>
          <a:p>
            <a:pPr lvl="1" marL="800100" indent="-342900"/>
            <a:r>
              <a:t>Sentiment analysis</a:t>
            </a:r>
          </a:p>
          <a:p>
            <a:pPr lvl="1" marL="800100" indent="-342900"/>
            <a:r>
              <a:t>Chatbot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How to build a chatb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build a chatbot</a:t>
            </a:r>
          </a:p>
        </p:txBody>
      </p:sp>
      <p:sp>
        <p:nvSpPr>
          <p:cNvPr id="102" name="Define the domain (open v.s. closed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8881" indent="-198881" defTabSz="530351">
              <a:spcBef>
                <a:spcPts val="500"/>
              </a:spcBef>
              <a:defRPr sz="1740"/>
            </a:pPr>
            <a:r>
              <a:t>Define the domain (open v.s. closed)</a:t>
            </a:r>
          </a:p>
          <a:p>
            <a:pPr marL="198881" indent="-198881" defTabSz="530351">
              <a:spcBef>
                <a:spcPts val="500"/>
              </a:spcBef>
              <a:defRPr sz="1740"/>
            </a:pPr>
            <a:r>
              <a:t>Get as much data as you can</a:t>
            </a:r>
          </a:p>
          <a:p>
            <a:pPr marL="198881" indent="-198881" defTabSz="530351">
              <a:spcBef>
                <a:spcPts val="500"/>
              </a:spcBef>
              <a:defRPr sz="1740"/>
            </a:pPr>
            <a:r>
              <a:t>Start with retrieval-based</a:t>
            </a:r>
          </a:p>
          <a:p>
            <a:pPr marL="198881" indent="-198881" defTabSz="530351">
              <a:spcBef>
                <a:spcPts val="500"/>
              </a:spcBef>
              <a:defRPr sz="1740"/>
            </a:pPr>
            <a:r>
              <a:t>Build base-line models</a:t>
            </a:r>
          </a:p>
          <a:p>
            <a:pPr lvl="1" marL="464057" indent="-198881" defTabSz="530351">
              <a:spcBef>
                <a:spcPts val="500"/>
              </a:spcBef>
              <a:defRPr sz="1740"/>
            </a:pPr>
            <a:r>
              <a:t>Random</a:t>
            </a:r>
          </a:p>
          <a:p>
            <a:pPr lvl="1" marL="464057" indent="-198881" defTabSz="530351">
              <a:spcBef>
                <a:spcPts val="500"/>
              </a:spcBef>
              <a:defRPr sz="1740"/>
            </a:pPr>
            <a:r>
              <a:t>TF-IDF</a:t>
            </a:r>
          </a:p>
          <a:p>
            <a:pPr lvl="1" marL="464057" indent="-198881" defTabSz="530351">
              <a:spcBef>
                <a:spcPts val="500"/>
              </a:spcBef>
              <a:defRPr sz="1740"/>
            </a:pPr>
            <a:r>
              <a:t>Sequence to sequence</a:t>
            </a:r>
          </a:p>
          <a:p>
            <a:pPr lvl="1" marL="464057" indent="-198881" defTabSz="530351">
              <a:spcBef>
                <a:spcPts val="500"/>
              </a:spcBef>
              <a:defRPr sz="1740"/>
            </a:pPr>
            <a:r>
              <a:t>Dual encoder LSTM</a:t>
            </a:r>
          </a:p>
          <a:p>
            <a:pPr marL="198881" indent="-198881" defTabSz="530351">
              <a:spcBef>
                <a:spcPts val="500"/>
              </a:spcBef>
              <a:defRPr sz="1740"/>
            </a:pPr>
            <a:r>
              <a:t>Make an MVP and have ppl try it early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3"/>
          <p:cNvSpPr txBox="1"/>
          <p:nvPr>
            <p:ph type="ctrTitle"/>
          </p:nvPr>
        </p:nvSpPr>
        <p:spPr>
          <a:xfrm>
            <a:off x="685800" y="1795536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  <p:sp>
        <p:nvSpPr>
          <p:cNvPr id="105" name="Subtitle 4"/>
          <p:cNvSpPr txBox="1"/>
          <p:nvPr>
            <p:ph type="subTitle" sz="quarter" idx="1"/>
          </p:nvPr>
        </p:nvSpPr>
        <p:spPr>
          <a:xfrm>
            <a:off x="1371600" y="2661455"/>
            <a:ext cx="6400800" cy="13144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Roy</a:t>
            </a:r>
          </a:p>
          <a:p>
            <a:pPr>
              <a:spcBef>
                <a:spcPts val="500"/>
              </a:spcBef>
              <a:defRPr sz="2400"/>
            </a:pPr>
            <a:r>
              <a:t>roy@sinovationventures.com</a:t>
            </a:r>
          </a:p>
        </p:txBody>
      </p:sp>
      <p:grpSp>
        <p:nvGrpSpPr>
          <p:cNvPr id="108" name="Group 5"/>
          <p:cNvGrpSpPr/>
          <p:nvPr/>
        </p:nvGrpSpPr>
        <p:grpSpPr>
          <a:xfrm>
            <a:off x="3653897" y="4556533"/>
            <a:ext cx="1830514" cy="427485"/>
            <a:chOff x="0" y="0"/>
            <a:chExt cx="1830512" cy="427483"/>
          </a:xfrm>
        </p:grpSpPr>
        <p:pic>
          <p:nvPicPr>
            <p:cNvPr id="106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4968" cy="4274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09575" y="67480"/>
              <a:ext cx="920938" cy="3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3"/>
          <p:cNvSpPr txBox="1"/>
          <p:nvPr>
            <p:ph type="ctrTitle"/>
          </p:nvPr>
        </p:nvSpPr>
        <p:spPr>
          <a:xfrm>
            <a:off x="685800" y="1795536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grpSp>
        <p:nvGrpSpPr>
          <p:cNvPr id="45" name="Group 5"/>
          <p:cNvGrpSpPr/>
          <p:nvPr/>
        </p:nvGrpSpPr>
        <p:grpSpPr>
          <a:xfrm>
            <a:off x="3653897" y="4556533"/>
            <a:ext cx="1830514" cy="427485"/>
            <a:chOff x="0" y="0"/>
            <a:chExt cx="1830512" cy="427483"/>
          </a:xfrm>
        </p:grpSpPr>
        <p:pic>
          <p:nvPicPr>
            <p:cNvPr id="43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4968" cy="4274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09575" y="67480"/>
              <a:ext cx="920938" cy="3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a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</a:t>
            </a:r>
          </a:p>
        </p:txBody>
      </p:sp>
      <p:sp>
        <p:nvSpPr>
          <p:cNvPr id="48" name="Understand natural sign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 natural signal</a:t>
            </a:r>
          </a:p>
          <a:p>
            <a:pPr/>
            <a:r>
              <a:t>Apply such understanding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re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Areas</a:t>
            </a:r>
          </a:p>
        </p:txBody>
      </p:sp>
      <p:sp>
        <p:nvSpPr>
          <p:cNvPr id="51" name="Part-of-speech (POS) tagg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0604" indent="-260604" defTabSz="694944">
              <a:spcBef>
                <a:spcPts val="700"/>
              </a:spcBef>
              <a:defRPr sz="2280"/>
            </a:pPr>
            <a:r>
              <a:t>Part-of-speech (POS) tagging</a:t>
            </a:r>
          </a:p>
          <a:p>
            <a:pPr marL="260604" indent="-260604" defTabSz="694944">
              <a:spcBef>
                <a:spcPts val="700"/>
              </a:spcBef>
              <a:defRPr sz="2280"/>
            </a:pPr>
            <a:r>
              <a:t>Information/entity extraction</a:t>
            </a:r>
          </a:p>
          <a:p>
            <a:pPr marL="260604" indent="-260604" defTabSz="694944">
              <a:spcBef>
                <a:spcPts val="700"/>
              </a:spcBef>
              <a:defRPr sz="2280"/>
            </a:pPr>
            <a:r>
              <a:t>Sentiment analysis</a:t>
            </a:r>
          </a:p>
          <a:p>
            <a:pPr marL="260604" indent="-260604" defTabSz="694944">
              <a:spcBef>
                <a:spcPts val="700"/>
              </a:spcBef>
              <a:defRPr sz="2280"/>
            </a:pPr>
            <a:r>
              <a:t>Machine translation</a:t>
            </a:r>
          </a:p>
          <a:p>
            <a:pPr marL="260604" indent="-260604" defTabSz="694944">
              <a:spcBef>
                <a:spcPts val="700"/>
              </a:spcBef>
              <a:defRPr sz="2280"/>
            </a:pPr>
            <a:r>
              <a:t>Summarization</a:t>
            </a:r>
          </a:p>
          <a:p>
            <a:pPr marL="260604" indent="-260604" defTabSz="694944">
              <a:spcBef>
                <a:spcPts val="700"/>
              </a:spcBef>
              <a:defRPr sz="2280"/>
            </a:pPr>
            <a:r>
              <a:t>Dialog</a:t>
            </a:r>
          </a:p>
          <a:p>
            <a:pPr marL="260604" indent="-260604" defTabSz="694944">
              <a:spcBef>
                <a:spcPts val="700"/>
              </a:spcBef>
              <a:defRPr sz="2280"/>
            </a:pPr>
            <a:r>
              <a:t>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chnolo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</a:t>
            </a:r>
          </a:p>
        </p:txBody>
      </p:sp>
      <p:sp>
        <p:nvSpPr>
          <p:cNvPr id="54" name="B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2884" indent="-222884" defTabSz="594359">
              <a:spcBef>
                <a:spcPts val="600"/>
              </a:spcBef>
              <a:defRPr sz="1950"/>
            </a:pPr>
            <a:r>
              <a:t>BoW</a:t>
            </a:r>
          </a:p>
          <a:p>
            <a:pPr marL="222884" indent="-222884" defTabSz="594359">
              <a:spcBef>
                <a:spcPts val="600"/>
              </a:spcBef>
              <a:defRPr sz="1950"/>
            </a:pPr>
            <a:r>
              <a:t>Regex</a:t>
            </a:r>
          </a:p>
          <a:p>
            <a:pPr marL="222884" indent="-222884" defTabSz="594359">
              <a:spcBef>
                <a:spcPts val="600"/>
              </a:spcBef>
              <a:defRPr sz="1950"/>
            </a:pPr>
            <a:r>
              <a:t>Lexicons</a:t>
            </a:r>
          </a:p>
          <a:p>
            <a:pPr marL="222884" indent="-222884" defTabSz="594359">
              <a:spcBef>
                <a:spcPts val="600"/>
              </a:spcBef>
              <a:defRPr sz="1950"/>
            </a:pPr>
            <a:r>
              <a:t>Word2Vec</a:t>
            </a:r>
          </a:p>
          <a:p>
            <a:pPr marL="222884" indent="-222884" defTabSz="594359">
              <a:spcBef>
                <a:spcPts val="600"/>
              </a:spcBef>
              <a:defRPr sz="1950"/>
            </a:pPr>
            <a:r>
              <a:t>SVM</a:t>
            </a:r>
          </a:p>
          <a:p>
            <a:pPr marL="222884" indent="-222884" defTabSz="594359">
              <a:spcBef>
                <a:spcPts val="600"/>
              </a:spcBef>
              <a:defRPr sz="1950"/>
            </a:pPr>
            <a:r>
              <a:t>Decision trees</a:t>
            </a:r>
          </a:p>
          <a:p>
            <a:pPr marL="222884" indent="-222884" defTabSz="594359">
              <a:spcBef>
                <a:spcPts val="600"/>
              </a:spcBef>
              <a:defRPr sz="1950"/>
            </a:pPr>
            <a:r>
              <a:t>Deep learning</a:t>
            </a:r>
          </a:p>
          <a:p>
            <a:pPr lvl="1" marL="520064" indent="-222884" defTabSz="594359">
              <a:spcBef>
                <a:spcPts val="600"/>
              </a:spcBef>
              <a:defRPr sz="1950"/>
            </a:pPr>
            <a:r>
              <a:t>LSTM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3"/>
          <p:cNvSpPr txBox="1"/>
          <p:nvPr>
            <p:ph type="ctrTitle"/>
          </p:nvPr>
        </p:nvSpPr>
        <p:spPr>
          <a:xfrm>
            <a:off x="685800" y="1795536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Search Engine</a:t>
            </a:r>
          </a:p>
        </p:txBody>
      </p:sp>
      <p:grpSp>
        <p:nvGrpSpPr>
          <p:cNvPr id="59" name="Group 5"/>
          <p:cNvGrpSpPr/>
          <p:nvPr/>
        </p:nvGrpSpPr>
        <p:grpSpPr>
          <a:xfrm>
            <a:off x="3653897" y="4556533"/>
            <a:ext cx="1830514" cy="427485"/>
            <a:chOff x="0" y="0"/>
            <a:chExt cx="1830512" cy="427483"/>
          </a:xfrm>
        </p:grpSpPr>
        <p:pic>
          <p:nvPicPr>
            <p:cNvPr id="57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4968" cy="4274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09575" y="67480"/>
              <a:ext cx="920938" cy="3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</a:t>
            </a:r>
          </a:p>
        </p:txBody>
      </p:sp>
      <p:sp>
        <p:nvSpPr>
          <p:cNvPr id="62" name="Query understan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4894" indent="-294894" defTabSz="786384">
              <a:spcBef>
                <a:spcPts val="800"/>
              </a:spcBef>
              <a:defRPr sz="2580"/>
            </a:pPr>
            <a:r>
              <a:t>Query understanding</a:t>
            </a:r>
          </a:p>
          <a:p>
            <a:pPr lvl="1" marL="688086" indent="-294894" defTabSz="786384">
              <a:spcBef>
                <a:spcPts val="800"/>
              </a:spcBef>
              <a:defRPr sz="2580"/>
            </a:pPr>
            <a:r>
              <a:t>Query classification</a:t>
            </a:r>
          </a:p>
          <a:p>
            <a:pPr lvl="1" marL="688086" indent="-294894" defTabSz="786384">
              <a:spcBef>
                <a:spcPts val="800"/>
              </a:spcBef>
              <a:defRPr sz="2580"/>
            </a:pPr>
            <a:r>
              <a:t>Entity extraction and ranking</a:t>
            </a:r>
          </a:p>
          <a:p>
            <a:pPr marL="294894" indent="-294894" defTabSz="786384">
              <a:spcBef>
                <a:spcPts val="800"/>
              </a:spcBef>
              <a:defRPr sz="2580"/>
            </a:pPr>
            <a:r>
              <a:t>Document understanding</a:t>
            </a:r>
          </a:p>
          <a:p>
            <a:pPr lvl="1" marL="688086" indent="-294894" defTabSz="786384">
              <a:spcBef>
                <a:spcPts val="800"/>
              </a:spcBef>
              <a:defRPr sz="2580"/>
            </a:pPr>
            <a:r>
              <a:t>Snippet generation</a:t>
            </a:r>
          </a:p>
          <a:p>
            <a:pPr marL="294894" indent="-294894" defTabSz="786384">
              <a:spcBef>
                <a:spcPts val="800"/>
              </a:spcBef>
              <a:defRPr sz="2580"/>
            </a:pPr>
            <a:r>
              <a:t>Ranking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Music Query 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Music Query Classification</a:t>
            </a:r>
          </a:p>
        </p:txBody>
      </p:sp>
      <p:sp>
        <p:nvSpPr>
          <p:cNvPr id="65" name="Lexic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8609" indent="-308609" defTabSz="822959">
              <a:spcBef>
                <a:spcPts val="900"/>
              </a:spcBef>
              <a:defRPr sz="2700"/>
            </a:pPr>
            <a:r>
              <a:t>Lexicons</a:t>
            </a:r>
          </a:p>
          <a:p>
            <a:pPr lvl="1" marL="720089" indent="-308609" defTabSz="822959">
              <a:spcBef>
                <a:spcPts val="900"/>
              </a:spcBef>
              <a:defRPr sz="2700"/>
            </a:pPr>
            <a:r>
              <a:t>Music specific: song titles, singers/bands, genres</a:t>
            </a:r>
          </a:p>
          <a:p>
            <a:pPr lvl="1" marL="720089" indent="-308609" defTabSz="822959">
              <a:spcBef>
                <a:spcPts val="900"/>
              </a:spcBef>
              <a:defRPr sz="2700"/>
            </a:pPr>
            <a:r>
              <a:t>FP domains: movie titles, celebrities</a:t>
            </a:r>
          </a:p>
          <a:p>
            <a:pPr marL="308609" indent="-308609" defTabSz="822959">
              <a:spcBef>
                <a:spcPts val="900"/>
              </a:spcBef>
              <a:defRPr sz="2700"/>
            </a:pPr>
            <a:r>
              <a:t>Query pattern</a:t>
            </a:r>
          </a:p>
          <a:p>
            <a:pPr marL="308609" indent="-308609" defTabSz="822959">
              <a:spcBef>
                <a:spcPts val="900"/>
              </a:spcBef>
              <a:defRPr sz="2700"/>
            </a:pPr>
            <a:r>
              <a:t>Highly imbalanced classes (3%)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F28400"/>
      </a:accent1>
      <a:accent2>
        <a:srgbClr val="EE6B00"/>
      </a:accent2>
      <a:accent3>
        <a:srgbClr val="3D8007"/>
      </a:accent3>
      <a:accent4>
        <a:srgbClr val="8EC727"/>
      </a:accent4>
      <a:accent5>
        <a:srgbClr val="00B0F0"/>
      </a:accent5>
      <a:accent6>
        <a:srgbClr val="0070C0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666666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666666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28400"/>
      </a:accent1>
      <a:accent2>
        <a:srgbClr val="EE6B00"/>
      </a:accent2>
      <a:accent3>
        <a:srgbClr val="3D8007"/>
      </a:accent3>
      <a:accent4>
        <a:srgbClr val="8EC727"/>
      </a:accent4>
      <a:accent5>
        <a:srgbClr val="00B0F0"/>
      </a:accent5>
      <a:accent6>
        <a:srgbClr val="0070C0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666666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666666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