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92" r:id="rId4"/>
    <p:sldId id="294" r:id="rId5"/>
    <p:sldId id="295" r:id="rId6"/>
    <p:sldId id="261" r:id="rId7"/>
    <p:sldId id="262" r:id="rId8"/>
    <p:sldId id="279" r:id="rId9"/>
    <p:sldId id="271" r:id="rId10"/>
    <p:sldId id="273" r:id="rId11"/>
    <p:sldId id="282" r:id="rId12"/>
    <p:sldId id="286" r:id="rId13"/>
    <p:sldId id="269" r:id="rId14"/>
    <p:sldId id="270" r:id="rId15"/>
    <p:sldId id="265" r:id="rId16"/>
    <p:sldId id="257" r:id="rId17"/>
    <p:sldId id="291" r:id="rId18"/>
    <p:sldId id="289" r:id="rId19"/>
    <p:sldId id="287" r:id="rId20"/>
    <p:sldId id="288" r:id="rId21"/>
    <p:sldId id="296" r:id="rId22"/>
    <p:sldId id="298" r:id="rId23"/>
    <p:sldId id="297" r:id="rId24"/>
    <p:sldId id="283" r:id="rId25"/>
    <p:sldId id="263" r:id="rId26"/>
    <p:sldId id="272" r:id="rId27"/>
    <p:sldId id="284" r:id="rId28"/>
    <p:sldId id="285" r:id="rId2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9352"/>
  </p:normalViewPr>
  <p:slideViewPr>
    <p:cSldViewPr>
      <p:cViewPr varScale="1">
        <p:scale>
          <a:sx n="133" d="100"/>
          <a:sy n="133" d="100"/>
        </p:scale>
        <p:origin x="808" y="17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3616896"/>
        <c:axId val="1063619968"/>
      </c:lineChart>
      <c:catAx>
        <c:axId val="106361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1063619968"/>
        <c:crosses val="autoZero"/>
        <c:auto val="1"/>
        <c:lblAlgn val="ctr"/>
        <c:lblOffset val="100"/>
        <c:noMultiLvlLbl val="1"/>
      </c:catAx>
      <c:valAx>
        <c:axId val="1063619968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1063616896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8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往往而言，历史上有过记录的热启动用户是非常强的</a:t>
            </a:r>
            <a:r>
              <a:rPr lang="en-US" altLang="zh-CN" dirty="0"/>
              <a:t>Feature</a:t>
            </a:r>
            <a:r>
              <a:rPr lang="zh-CN" altLang="en-US" dirty="0"/>
              <a:t>，而冷启动能够</a:t>
            </a:r>
            <a:r>
              <a:rPr lang="en-US" altLang="zh-CN" dirty="0"/>
              <a:t>Cover</a:t>
            </a:r>
            <a:r>
              <a:rPr lang="zh-CN" altLang="en-US" dirty="0"/>
              <a:t>的用户是非常有限的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2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此处的分类标签无单调性指的是 “并非是评论类打分标准，如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分，分值越高表示情感越积极”</a:t>
            </a:r>
            <a:endParaRPr kumimoji="1" lang="en-US" altLang="zh-CN" dirty="0"/>
          </a:p>
          <a:p>
            <a:r>
              <a:rPr kumimoji="1" lang="zh-CN" altLang="en-US" dirty="0"/>
              <a:t>短文本则是考虑到文本与文本间依赖影响关系较小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0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一般来说，在我处理短文本分类的时候，往往会考虑以下四个特征组或者说是方法</a:t>
            </a:r>
            <a:endParaRPr kumimoji="1" lang="en-US" altLang="zh-CN" dirty="0"/>
          </a:p>
          <a:p>
            <a:r>
              <a:rPr kumimoji="1" lang="zh-CN" altLang="en-US" dirty="0"/>
              <a:t>第四组特征即神经网络方法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9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线性模型对高维稀疏的数据在工业界非常的舒服 </a:t>
            </a:r>
            <a:endParaRPr kumimoji="1" lang="en-US" altLang="zh-CN" dirty="0"/>
          </a:p>
          <a:p>
            <a:r>
              <a:rPr kumimoji="1" lang="en-US" altLang="zh-CN" dirty="0"/>
              <a:t>TF_IDIF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PCA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NFM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SVD</a:t>
            </a:r>
            <a:r>
              <a:rPr kumimoji="1" lang="zh-CN" altLang="en-US" dirty="0"/>
              <a:t>方法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到低维空间跑树模型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如何利用数据，如何训练样本，想让模型训练什么信息，训练噪声的必要性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先验业务逻辑，迁移学习在比赛中的应用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如何构造适宜同步的比赛框架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寻找</a:t>
            </a:r>
            <a:r>
              <a:rPr lang="en-US" altLang="zh-CN" dirty="0"/>
              <a:t>Trick</a:t>
            </a:r>
            <a:r>
              <a:rPr lang="zh-CN" altLang="en-US" dirty="0"/>
              <a:t>，一个</a:t>
            </a:r>
            <a:r>
              <a:rPr lang="en-US" altLang="zh-CN" dirty="0"/>
              <a:t>Trick</a:t>
            </a:r>
            <a:r>
              <a:rPr lang="zh-CN" altLang="en-US" dirty="0"/>
              <a:t>顶两个模型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多种建模思考方式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融合方案，为何很多时候</a:t>
            </a:r>
            <a:r>
              <a:rPr lang="en-US" altLang="zh-CN" dirty="0"/>
              <a:t>Stacking</a:t>
            </a:r>
            <a:r>
              <a:rPr lang="zh-CN" altLang="en-US" dirty="0"/>
              <a:t>的效果与加权融合平分秋色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目前常规的数据挖掘竞赛由三部分组成，推荐广告，时序问题，经典回归，三者各有交叉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，一种调</a:t>
            </a:r>
            <a:r>
              <a:rPr lang="en-US" altLang="zh-CN" dirty="0" err="1"/>
              <a:t>ngram</a:t>
            </a:r>
            <a:r>
              <a:rPr lang="zh-CN" altLang="en-US" dirty="0"/>
              <a:t>的</a:t>
            </a:r>
            <a:r>
              <a:rPr lang="en-US" altLang="zh-CN" dirty="0" err="1"/>
              <a:t>tf-idf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可以利用</a:t>
            </a:r>
            <a:r>
              <a:rPr lang="en-US" altLang="zh-CN" dirty="0" err="1"/>
              <a:t>lr</a:t>
            </a:r>
            <a:r>
              <a:rPr lang="zh-CN" altLang="en-US" dirty="0"/>
              <a:t>达到高分的策略，拼接</a:t>
            </a:r>
            <a:r>
              <a:rPr lang="en-US" altLang="zh-CN" dirty="0" err="1"/>
              <a:t>hashVec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优化问题始终不是行业的痛点，数据挖掘领域接下来一步发展的应该是如何寻求行业痛点</a:t>
            </a:r>
            <a:endParaRPr kumimoji="1" lang="en-US" altLang="zh-CN" dirty="0"/>
          </a:p>
          <a:p>
            <a:r>
              <a:rPr kumimoji="1" lang="zh-CN" altLang="en-US" dirty="0"/>
              <a:t>平衡点则是要如何在极致分数（比赛）和精简模型（应用）里找到平衡点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1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F1</a:t>
            </a:r>
            <a:r>
              <a:rPr lang="zh-CN" altLang="en-US" dirty="0"/>
              <a:t>十分敏感，对阈值影响非常大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13.png"/><Relationship Id="rId2" Type="http://schemas.openxmlformats.org/officeDocument/2006/relationships/tags" Target="../tags/tag10.xml"/><Relationship Id="rId16" Type="http://schemas.openxmlformats.org/officeDocument/2006/relationships/image" Target="../media/image12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13.png"/><Relationship Id="rId2" Type="http://schemas.openxmlformats.org/officeDocument/2006/relationships/tags" Target="../tags/tag23.xml"/><Relationship Id="rId16" Type="http://schemas.openxmlformats.org/officeDocument/2006/relationships/image" Target="../media/image12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1192"/>
            <a:ext cx="4801314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比赛常见套路思路入门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1996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8E5CDC-876B-1A4C-BA10-93F38AA20486}"/>
              </a:ext>
            </a:extLst>
          </p:cNvPr>
          <p:cNvSpPr txBox="1"/>
          <p:nvPr/>
        </p:nvSpPr>
        <p:spPr>
          <a:xfrm>
            <a:off x="1793622" y="3603898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平台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：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Snake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难点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轻量级、端对端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价值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优化 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or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 创造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平衡点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极致分数 </a:t>
            </a: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or</a:t>
            </a: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 精简模型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趋势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工业界实际问题变多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1690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我的感受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E8C2CB4-A775-FD4E-9259-C418A696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115462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快手赛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FEEC63C-B69C-CC41-BF76-B6020FB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11546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50676A-1074-2746-9E42-5F41A304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96971"/>
            <a:ext cx="5782445" cy="26656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A2EA8F-E0D7-EB4E-B993-5D1AD8551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220" y="1816460"/>
            <a:ext cx="5567412" cy="16981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72B0F4-2D54-EA41-A215-F53F7A701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145" y="1868670"/>
            <a:ext cx="5514487" cy="16511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712A3B-34AA-6247-9A60-37F338D9C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9050" y="1117918"/>
            <a:ext cx="5736423" cy="31526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930095-9B5F-FC4D-97BA-F6FE3DC04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1594417"/>
            <a:ext cx="6742915" cy="19877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0907DB-9A2A-9543-BFB1-C5BA1D7973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7465" y="941405"/>
            <a:ext cx="6503231" cy="32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53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708950"/>
            <a:chOff x="4267635" y="880115"/>
            <a:chExt cx="2320294" cy="708832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21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给出历史上的用户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LOG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，预测未来七日的活跃用户</a:t>
              </a:r>
              <a:endPara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756491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1.Question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708309"/>
            <a:chOff x="4267635" y="880115"/>
            <a:chExt cx="2320294" cy="708191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213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GB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采用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的是不稳定的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F1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Score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评测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754889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2.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F1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Score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708309"/>
            <a:chOff x="4267635" y="880115"/>
            <a:chExt cx="2320294" cy="708191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213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GB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LOG</a:t>
              </a:r>
              <a:r>
                <a:rPr lang="zh-CN" altLang="en-GB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文件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较大，但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User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规模较小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758093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3.Data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Size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FEEC63C-B69C-CC41-BF76-B6020FB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11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124833"/>
            <a:chOff x="2989865" y="602136"/>
            <a:chExt cx="2814868" cy="1124647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GB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时间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窗口的选择，时间框架的选择</a:t>
              </a:r>
              <a:endPara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热启动的自然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Trick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7212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热启动问题 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–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天生的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Trick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783704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时序滑窗问题 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–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 窗口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/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框架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119942"/>
            <a:chOff x="2989865" y="607026"/>
            <a:chExt cx="2814868" cy="1119757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GB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F1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Score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 是可以通过调整线下阈值，得到最优平衡点来提交的</a:t>
              </a:r>
              <a:endPara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USER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规模可以让我们考虑不一样的推荐方法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059455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F1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Score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-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 阈值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610654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USER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规模 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-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差异性方法</a:t>
              </a: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C052D6D-D7CF-E94D-ACF9-99C17104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247079" cy="8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107682"/>
            <a:ext cx="5643602" cy="553998"/>
            <a:chOff x="2500298" y="1357304"/>
            <a:chExt cx="5643602" cy="553826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553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ms-MY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可视化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数据之后，再次筛选候选集，减少僵尸用户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15781" y="1401933"/>
              <a:ext cx="840999" cy="338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019954"/>
            <a:ext cx="5643602" cy="570707"/>
            <a:chOff x="2500298" y="2269294"/>
            <a:chExt cx="5643602" cy="570530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553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利用滑窗构建特征，离预测日前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Ki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天的行为序列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3948" y="2269294"/>
              <a:ext cx="893899" cy="338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952364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037540"/>
            <a:ext cx="5072098" cy="553998"/>
            <a:chOff x="3071802" y="4286262"/>
            <a:chExt cx="5072098" cy="553827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553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ms-MY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对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样本不进行任何处理，简单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Merge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所有表，极简二分类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15179" y="4331350"/>
              <a:ext cx="840999" cy="338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037100"/>
            <a:ext cx="5429288" cy="553998"/>
            <a:chOff x="2714612" y="3286130"/>
            <a:chExt cx="5429288" cy="553827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553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预测区间为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31-37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，考虑利用前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天预测后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7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天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(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滑窗提取特征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)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5781" y="3331219"/>
              <a:ext cx="840999" cy="338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框架思考</a:t>
            </a: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用户的行为序列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984885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用户的点击差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602042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1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二进制编码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序列降噪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Trick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与其他实体交互时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5BD4BF2-BCD3-884E-AF6E-C0257365E8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041" y="42351"/>
            <a:ext cx="2533751" cy="6262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864D47-D396-B545-8DF4-03A266386856}"/>
              </a:ext>
            </a:extLst>
          </p:cNvPr>
          <p:cNvSpPr txBox="1"/>
          <p:nvPr/>
        </p:nvSpPr>
        <p:spPr>
          <a:xfrm>
            <a:off x="243532" y="2752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时序问题的强特征</a:t>
            </a: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时序问题的特征组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9772A4-B55D-5A49-B01F-3CCA450A5B30}"/>
              </a:ext>
            </a:extLst>
          </p:cNvPr>
          <p:cNvSpPr txBox="1"/>
          <p:nvPr/>
        </p:nvSpPr>
        <p:spPr>
          <a:xfrm>
            <a:off x="2879812" y="1528428"/>
            <a:ext cx="2927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时间分组特征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(Category)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离散特征组合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PolyN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统计特征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强规则的逻辑先验特征</a:t>
            </a:r>
          </a:p>
        </p:txBody>
      </p:sp>
    </p:spTree>
    <p:extLst>
      <p:ext uri="{BB962C8B-B14F-4D97-AF65-F5344CB8AC3E}">
        <p14:creationId xmlns:p14="http://schemas.microsoft.com/office/powerpoint/2010/main" val="1292929845"/>
      </p:ext>
    </p:extLst>
  </p:cSld>
  <p:clrMapOvr>
    <a:masterClrMapping/>
  </p:clrMapOvr>
  <p:transition spd="med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KDD-CUP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9772A4-B55D-5A49-B01F-3CCA450A5B30}"/>
              </a:ext>
            </a:extLst>
          </p:cNvPr>
          <p:cNvSpPr txBox="1"/>
          <p:nvPr/>
        </p:nvSpPr>
        <p:spPr>
          <a:xfrm>
            <a:off x="3527884" y="1816460"/>
            <a:ext cx="176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时序问题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空气质量预测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3.SMAPE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评分</a:t>
            </a:r>
          </a:p>
        </p:txBody>
      </p:sp>
    </p:spTree>
    <p:extLst>
      <p:ext uri="{BB962C8B-B14F-4D97-AF65-F5344CB8AC3E}">
        <p14:creationId xmlns:p14="http://schemas.microsoft.com/office/powerpoint/2010/main" val="2260861415"/>
      </p:ext>
    </p:extLst>
  </p:cSld>
  <p:clrMapOvr>
    <a:masterClrMapping/>
  </p:clrMapOvr>
  <p:transition spd="med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107682"/>
            <a:ext cx="5780114" cy="383197"/>
            <a:chOff x="2500298" y="1357304"/>
            <a:chExt cx="5780114" cy="383078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922594" cy="32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用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2018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年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4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月的数据作为验证集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15781" y="1401933"/>
              <a:ext cx="840999" cy="338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019950"/>
            <a:ext cx="5643602" cy="570707"/>
            <a:chOff x="2500298" y="2269294"/>
            <a:chExt cx="5643602" cy="570531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553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五天一滑窗，步长为一天</a:t>
              </a:r>
              <a:endParaRPr lang="en-US" altLang="zh-CN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样本数即为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48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*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35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3948" y="2269294"/>
              <a:ext cx="893899" cy="338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952364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037535"/>
            <a:ext cx="5072098" cy="383656"/>
            <a:chOff x="3071802" y="4286262"/>
            <a:chExt cx="5072098" cy="383538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32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SMAPE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对小值更敏感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15179" y="4331350"/>
              <a:ext cx="840999" cy="338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037094"/>
            <a:ext cx="5429288" cy="553998"/>
            <a:chOff x="2714612" y="3286130"/>
            <a:chExt cx="5429288" cy="553828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553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去掉植物园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11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月</a:t>
              </a:r>
              <a:r>
                <a:rPr lang="en-US" altLang="zh-CN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24</a:t>
              </a:r>
              <a:r>
                <a:rPr lang="zh-CN" altLang="en-US" sz="15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日之后的数据，前三天预测未来两天</a:t>
              </a:r>
              <a:endParaRPr lang="en-US" sz="15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5781" y="3331219"/>
              <a:ext cx="840999" cy="338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Level</a:t>
              </a:r>
              <a:r>
                <a:rPr lang="zh-CN" altLang="en-US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框架思考</a:t>
            </a:r>
          </a:p>
        </p:txBody>
      </p:sp>
    </p:spTree>
    <p:extLst>
      <p:ext uri="{BB962C8B-B14F-4D97-AF65-F5344CB8AC3E}">
        <p14:creationId xmlns:p14="http://schemas.microsoft.com/office/powerpoint/2010/main" val="126190677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3F0792-CCCF-A649-83A3-EA2450EF07C9}"/>
              </a:ext>
            </a:extLst>
          </p:cNvPr>
          <p:cNvSpPr/>
          <p:nvPr/>
        </p:nvSpPr>
        <p:spPr>
          <a:xfrm>
            <a:off x="575556" y="556320"/>
            <a:ext cx="4572000" cy="37889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Resume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"/>
              <a:tabLst>
                <a:tab pos="266700" algn="l"/>
              </a:tabLst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Ranked in the 1</a:t>
            </a:r>
            <a:r>
              <a:rPr lang="en-US" altLang="zh-CN" sz="14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 2018</a:t>
            </a:r>
            <a:r>
              <a:rPr lang="zh-CN" alt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KDD CUP of Fresh Air (international-level)</a:t>
            </a:r>
            <a:endParaRPr lang="zh-CN" altLang="zh-CN" sz="1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"/>
              <a:tabLst>
                <a:tab pos="266700" algn="l"/>
              </a:tabLst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Ranked in the 1</a:t>
            </a:r>
            <a:r>
              <a:rPr lang="en-US" altLang="zh-CN" sz="14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(out of 3125) in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Meinian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Onehealth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Healthcare AI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Contest·Hyperlipidemia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Hypertension Prediction (national-level)</a:t>
            </a:r>
            <a:endParaRPr lang="zh-CN" altLang="zh-CN" sz="1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"/>
              <a:tabLst>
                <a:tab pos="266700" algn="l"/>
              </a:tabLst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Ranked in the 1</a:t>
            </a:r>
            <a:r>
              <a:rPr lang="en-US" altLang="zh-CN" sz="14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 China ICC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Datascience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Key to the Future Contest(national-level)</a:t>
            </a:r>
            <a:endParaRPr lang="zh-CN" altLang="zh-CN" sz="1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"/>
              <a:tabLst>
                <a:tab pos="266700" algn="l"/>
              </a:tabLst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Ranked in the 2</a:t>
            </a:r>
            <a:r>
              <a:rPr lang="en-US" altLang="zh-CN" sz="14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Alibaba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Tianchi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Industry AI Competition(national-level)</a:t>
            </a:r>
            <a:endParaRPr lang="zh-CN" altLang="zh-CN" sz="1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"/>
              <a:tabLst>
                <a:tab pos="266700" algn="l"/>
              </a:tabLst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Ranked in the 3</a:t>
            </a:r>
            <a:r>
              <a:rPr lang="en-US" altLang="zh-CN" sz="14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rd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(out of 5204 competitors) in the international IJCAI-2018 </a:t>
            </a:r>
            <a:r>
              <a:rPr lang="en-US" altLang="zh-CN" sz="1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Alimama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Sponsored Search Rate prediction contest (international level) </a:t>
            </a:r>
            <a:endParaRPr lang="zh-CN" altLang="zh-CN" sz="1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"/>
              <a:tabLst>
                <a:tab pos="266700" algn="l"/>
              </a:tabLst>
            </a:pP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Ranked in the 3</a:t>
            </a:r>
            <a:r>
              <a:rPr lang="en-US" altLang="zh-CN" sz="14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rd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 2018 Tencent Social Ads Contest (national-level)  </a:t>
            </a:r>
            <a:endParaRPr lang="zh-CN" altLang="zh-CN" sz="1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071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984885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空气质量序列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843821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风向离散化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408078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历史数据的统计特征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提取统计特征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均值、方差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FFT-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频域的直流分量，幅度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707043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风向风速转化为风的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最值之差（防止天气突变）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5BD4BF2-BCD3-884E-AF6E-C0257365E8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041" y="42351"/>
            <a:ext cx="2533751" cy="6262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864D47-D396-B545-8DF4-03A266386856}"/>
              </a:ext>
            </a:extLst>
          </p:cNvPr>
          <p:cNvSpPr txBox="1"/>
          <p:nvPr/>
        </p:nvSpPr>
        <p:spPr>
          <a:xfrm>
            <a:off x="243532" y="27528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KDD2018·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强特征</a:t>
            </a:r>
          </a:p>
        </p:txBody>
      </p:sp>
    </p:spTree>
    <p:extLst>
      <p:ext uri="{BB962C8B-B14F-4D97-AF65-F5344CB8AC3E}">
        <p14:creationId xmlns:p14="http://schemas.microsoft.com/office/powerpoint/2010/main" val="129342875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Deecamp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主题分类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9772A4-B55D-5A49-B01F-3CCA450A5B30}"/>
              </a:ext>
            </a:extLst>
          </p:cNvPr>
          <p:cNvSpPr txBox="1"/>
          <p:nvPr/>
        </p:nvSpPr>
        <p:spPr>
          <a:xfrm>
            <a:off x="3527884" y="1816460"/>
            <a:ext cx="2222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多分类问题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短文本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分类标签无单调性</a:t>
            </a:r>
          </a:p>
        </p:txBody>
      </p:sp>
    </p:spTree>
    <p:extLst>
      <p:ext uri="{BB962C8B-B14F-4D97-AF65-F5344CB8AC3E}">
        <p14:creationId xmlns:p14="http://schemas.microsoft.com/office/powerpoint/2010/main" val="2928349276"/>
      </p:ext>
    </p:extLst>
  </p:cSld>
  <p:clrMapOvr>
    <a:masterClrMapping/>
  </p:clrMapOvr>
  <p:transition spd="med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Deecamp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主题分类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9772A4-B55D-5A49-B01F-3CCA450A5B30}"/>
              </a:ext>
            </a:extLst>
          </p:cNvPr>
          <p:cNvSpPr txBox="1"/>
          <p:nvPr/>
        </p:nvSpPr>
        <p:spPr>
          <a:xfrm>
            <a:off x="874677" y="1132384"/>
            <a:ext cx="18726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TF-IDF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HashVec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CountVec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TfidfVec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3D2D0F3-323A-8045-B960-20418BE6C169}"/>
              </a:ext>
            </a:extLst>
          </p:cNvPr>
          <p:cNvCxnSpPr/>
          <p:nvPr/>
        </p:nvCxnSpPr>
        <p:spPr>
          <a:xfrm>
            <a:off x="1907704" y="203248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9A859C7-7DE7-8548-BAC5-39DC9FF457EC}"/>
              </a:ext>
            </a:extLst>
          </p:cNvPr>
          <p:cNvSpPr/>
          <p:nvPr/>
        </p:nvSpPr>
        <p:spPr>
          <a:xfrm>
            <a:off x="2699792" y="1740096"/>
            <a:ext cx="951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Word</a:t>
            </a:r>
          </a:p>
          <a:p>
            <a:r>
              <a:rPr lang="en-US" altLang="zh-CN" sz="1600" dirty="0"/>
              <a:t>Char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89A386-E2C2-2D4D-8EF8-EAC32FB6B904}"/>
              </a:ext>
            </a:extLst>
          </p:cNvPr>
          <p:cNvSpPr txBox="1"/>
          <p:nvPr/>
        </p:nvSpPr>
        <p:spPr>
          <a:xfrm>
            <a:off x="5481760" y="1132384"/>
            <a:ext cx="22805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Seg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Gensim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D5FB991-0D78-464D-8971-471080D3B786}"/>
              </a:ext>
            </a:extLst>
          </p:cNvPr>
          <p:cNvCxnSpPr/>
          <p:nvPr/>
        </p:nvCxnSpPr>
        <p:spPr>
          <a:xfrm>
            <a:off x="6732240" y="203248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6C70914-5643-8F45-931F-F4FA928A95D3}"/>
              </a:ext>
            </a:extLst>
          </p:cNvPr>
          <p:cNvSpPr/>
          <p:nvPr/>
        </p:nvSpPr>
        <p:spPr>
          <a:xfrm>
            <a:off x="7437211" y="1740096"/>
            <a:ext cx="951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Ngram</a:t>
            </a:r>
          </a:p>
          <a:p>
            <a:r>
              <a:rPr lang="en-US" altLang="zh-CN" sz="1600" dirty="0"/>
              <a:t>Cbow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02A1D7-5CC0-3F4B-96C8-89312752D20C}"/>
              </a:ext>
            </a:extLst>
          </p:cNvPr>
          <p:cNvSpPr txBox="1"/>
          <p:nvPr/>
        </p:nvSpPr>
        <p:spPr>
          <a:xfrm>
            <a:off x="874677" y="3108399"/>
            <a:ext cx="2634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Statistics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count_word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count_len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(Doc/Seq)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Rulers_01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(Keywords)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88D89-01FA-0D4C-96AF-80043EFA658B}"/>
              </a:ext>
            </a:extLst>
          </p:cNvPr>
          <p:cNvSpPr txBox="1"/>
          <p:nvPr/>
        </p:nvSpPr>
        <p:spPr>
          <a:xfrm>
            <a:off x="5481760" y="3760676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Sentiment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05336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9" grpId="0"/>
      <p:bldP spid="11" grpId="0"/>
      <p:bldP spid="1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CCB77F8-AECF-764A-B2AB-2700FE3E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95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47677-92F1-F443-90CB-9D364F8B4884}"/>
              </a:ext>
            </a:extLst>
          </p:cNvPr>
          <p:cNvSpPr txBox="1"/>
          <p:nvPr/>
        </p:nvSpPr>
        <p:spPr>
          <a:xfrm>
            <a:off x="319585" y="26407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Deecamp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主题分类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9772A4-B55D-5A49-B01F-3CCA450A5B30}"/>
              </a:ext>
            </a:extLst>
          </p:cNvPr>
          <p:cNvSpPr txBox="1"/>
          <p:nvPr/>
        </p:nvSpPr>
        <p:spPr>
          <a:xfrm>
            <a:off x="716066" y="1132384"/>
            <a:ext cx="35397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1.Logistic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Regression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(Cross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Entropy)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2.Support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Vector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(Hinge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Loss)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3.Bayes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87C05-12D7-E14F-9552-07BAA9195379}"/>
              </a:ext>
            </a:extLst>
          </p:cNvPr>
          <p:cNvSpPr txBox="1"/>
          <p:nvPr/>
        </p:nvSpPr>
        <p:spPr>
          <a:xfrm>
            <a:off x="5061461" y="1132384"/>
            <a:ext cx="37230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Better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1.GBDT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(lightgb/xgboost/catboost)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2.FM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(One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Others)(Need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Feature)</a:t>
            </a:r>
          </a:p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3.Neural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BB57AD-126F-1042-876B-38A2BB685C6E}"/>
              </a:ext>
            </a:extLst>
          </p:cNvPr>
          <p:cNvSpPr txBox="1"/>
          <p:nvPr/>
        </p:nvSpPr>
        <p:spPr>
          <a:xfrm>
            <a:off x="2693999" y="3328628"/>
            <a:ext cx="465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input-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(Time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less)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TF-IDF(PCA/NMF/SVD)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Concat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245C7-980A-EB41-9ECD-D146B5EB7437}"/>
              </a:ext>
            </a:extLst>
          </p:cNvPr>
          <p:cNvSpPr txBox="1"/>
          <p:nvPr/>
        </p:nvSpPr>
        <p:spPr>
          <a:xfrm>
            <a:off x="2693999" y="2692171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Text,</a:t>
            </a:r>
            <a:r>
              <a:rPr kumimoji="1" lang="zh-CN" altLang="en-US" dirty="0"/>
              <a:t> </a:t>
            </a:r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97703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2" grpId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一般性的建模思考方式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问题种类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 fontScale="92500"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二分类、多分类？多标签？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回归？推荐？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商铺赛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先验业务逻辑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 fontScale="92500"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快手赛中，出度、入度？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可迁移的建模方式？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 algn="l" defTabSz="1088205"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IJCAI</a:t>
              </a: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框架构建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7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天预测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7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天，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14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天预测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7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天，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More?</a:t>
              </a: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线下验证指标，同增同减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有无时间特征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该时序问题里是否隐含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Trick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？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模型是否拟合  系统因素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+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季节因素？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构造模型差异性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多样特征组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(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模拟退火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+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前向选择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)</a:t>
              </a: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树模型、线性模型、网络模型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融合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 fontScale="92500"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Stacking</a:t>
              </a:r>
            </a:p>
            <a:p>
              <a:pPr algn="l" defTabSz="1088205"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Blending</a:t>
              </a:r>
            </a:p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加权融合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BE7CE76C-BF47-8349-9E64-9E1FD133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1154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B62E60-79F6-B448-B486-F6C8D998B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91" y="751467"/>
            <a:ext cx="4256437" cy="36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90305"/>
            <a:ext cx="1555680" cy="422808"/>
            <a:chOff x="-1" y="235194"/>
            <a:chExt cx="4900388" cy="1331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507572" y="235194"/>
              <a:ext cx="3392815" cy="1331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加入特征的线下、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线上变化</a:t>
              </a: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1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415600"/>
            <a:ext cx="1562108" cy="424090"/>
            <a:chOff x="-1" y="235192"/>
            <a:chExt cx="4920639" cy="1335398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527821" y="235192"/>
              <a:ext cx="3392817" cy="133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文件名：时间戳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事件</a:t>
              </a: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5" y="555853"/>
              <a:ext cx="494761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90306"/>
            <a:ext cx="1574658" cy="440413"/>
            <a:chOff x="0" y="235193"/>
            <a:chExt cx="4960169" cy="1386797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67357" y="286592"/>
              <a:ext cx="3392812" cy="133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更改参数后的线下、线上变化</a:t>
              </a: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405211"/>
            <a:ext cx="1574656" cy="424090"/>
            <a:chOff x="0" y="202479"/>
            <a:chExt cx="4960164" cy="1335398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202479"/>
              <a:ext cx="3392813" cy="133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建立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Top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队伍的排名变化图表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66F5513-DC3C-0641-A5F9-EBDD99BF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41" y="42350"/>
            <a:ext cx="2533751" cy="11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Q&amp;A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465249" y="2852537"/>
            <a:ext cx="1840568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1996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2">
            <a:extLst>
              <a:ext uri="{FF2B5EF4-FFF2-40B4-BE49-F238E27FC236}">
                <a16:creationId xmlns:a16="http://schemas.microsoft.com/office/drawing/2014/main" id="{6C69700A-C9D7-4642-A774-AF6DAD76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写在开始前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0E1AD3E3-2DCE-F34B-91D1-75B19483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0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24FB661B-8C86-D044-9F3F-F5CD8B7E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581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ZERO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EB4221-6756-A547-8E16-C133CE3D12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3" name="PA_半闭框 7">
            <a:extLst>
              <a:ext uri="{FF2B5EF4-FFF2-40B4-BE49-F238E27FC236}">
                <a16:creationId xmlns:a16="http://schemas.microsoft.com/office/drawing/2014/main" id="{9EA9AB48-97C8-1F45-9C32-8C1E4AD515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5736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0" grpId="2"/>
      <p:bldP spid="11" grpId="0"/>
      <p:bldP spid="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D037B8-DF59-D442-8BFE-8F36E0C15C85}"/>
              </a:ext>
            </a:extLst>
          </p:cNvPr>
          <p:cNvSpPr txBox="1"/>
          <p:nvPr/>
        </p:nvSpPr>
        <p:spPr>
          <a:xfrm>
            <a:off x="3491880" y="1888468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RTWS YueRoundedGothic Demo" pitchFamily="2" charset="-122"/>
                <a:ea typeface="RTWS YueRoundedGothic Demo" pitchFamily="2" charset="-122"/>
              </a:rPr>
              <a:t>为什么要用这个模型</a:t>
            </a:r>
            <a:endParaRPr kumimoji="1" lang="en-US" altLang="zh-CN" dirty="0">
              <a:latin typeface="RTWS YueRoundedGothic Demo" pitchFamily="2" charset="-122"/>
              <a:ea typeface="RTWS YueRoundedGothic Demo" pitchFamily="2" charset="-122"/>
            </a:endParaRPr>
          </a:p>
          <a:p>
            <a:r>
              <a:rPr kumimoji="1" lang="zh-CN" altLang="en-US" dirty="0">
                <a:latin typeface="RTWS YueRoundedGothic Demo" pitchFamily="2" charset="-122"/>
                <a:ea typeface="RTWS YueRoundedGothic Demo" pitchFamily="2" charset="-122"/>
              </a:rPr>
              <a:t>为什么不用这个模型</a:t>
            </a:r>
            <a:endParaRPr kumimoji="1" lang="en-US" altLang="zh-CN" dirty="0">
              <a:latin typeface="RTWS YueRoundedGothic Demo" pitchFamily="2" charset="-122"/>
              <a:ea typeface="RTWS YueRoundedGothic Demo" pitchFamily="2" charset="-122"/>
            </a:endParaRPr>
          </a:p>
          <a:p>
            <a:r>
              <a:rPr kumimoji="1" lang="en-US" altLang="zh-CN" dirty="0">
                <a:latin typeface="RTWS YueRoundedGothic Demo" pitchFamily="2" charset="-122"/>
                <a:ea typeface="RTWS YueRoundedGothic Demo" pitchFamily="2" charset="-122"/>
              </a:rPr>
              <a:t>Deep</a:t>
            </a:r>
            <a:r>
              <a:rPr kumimoji="1" lang="zh-CN" altLang="en-US" dirty="0">
                <a:latin typeface="RTWS YueRoundedGothic Demo" pitchFamily="2" charset="-122"/>
                <a:ea typeface="RTWS YueRoundedGothic Demo" pitchFamily="2" charset="-122"/>
              </a:rPr>
              <a:t> </a:t>
            </a:r>
            <a:r>
              <a:rPr kumimoji="1" lang="en-US" altLang="zh-CN" dirty="0">
                <a:latin typeface="RTWS YueRoundedGothic Demo" pitchFamily="2" charset="-122"/>
                <a:ea typeface="RTWS YueRoundedGothic Demo" pitchFamily="2" charset="-122"/>
              </a:rPr>
              <a:t>Learning</a:t>
            </a:r>
            <a:r>
              <a:rPr kumimoji="1" lang="zh-CN" altLang="en-US" dirty="0">
                <a:latin typeface="RTWS YueRoundedGothic Demo" pitchFamily="2" charset="-122"/>
                <a:ea typeface="RTWS YueRoundedGothic Demo" pitchFamily="2" charset="-122"/>
              </a:rPr>
              <a:t>的场景</a:t>
            </a:r>
          </a:p>
        </p:txBody>
      </p:sp>
    </p:spTree>
    <p:extLst>
      <p:ext uri="{BB962C8B-B14F-4D97-AF65-F5344CB8AC3E}">
        <p14:creationId xmlns:p14="http://schemas.microsoft.com/office/powerpoint/2010/main" val="2317162220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D037B8-DF59-D442-8BFE-8F36E0C15C85}"/>
              </a:ext>
            </a:extLst>
          </p:cNvPr>
          <p:cNvSpPr txBox="1"/>
          <p:nvPr/>
        </p:nvSpPr>
        <p:spPr>
          <a:xfrm>
            <a:off x="2915816" y="2104492"/>
            <a:ext cx="401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RTWS YueRoundedGothic Demo" pitchFamily="2" charset="-122"/>
                <a:ea typeface="RTWS YueRoundedGothic Demo" pitchFamily="2" charset="-122"/>
              </a:rPr>
              <a:t>Solutions</a:t>
            </a:r>
          </a:p>
          <a:p>
            <a:r>
              <a:rPr kumimoji="1" lang="zh-CN" altLang="en-US" dirty="0">
                <a:latin typeface="RTWS YueRoundedGothic Demo" pitchFamily="2" charset="-122"/>
                <a:ea typeface="RTWS YueRoundedGothic Demo" pitchFamily="2" charset="-122"/>
              </a:rPr>
              <a:t>如何去分析思考需要我们解决的问题</a:t>
            </a:r>
            <a:endParaRPr kumimoji="1" lang="en-US" altLang="zh-CN" dirty="0">
              <a:latin typeface="RTWS YueRoundedGothic Demo" pitchFamily="2" charset="-122"/>
              <a:ea typeface="RTWS YueRoundedGothic Demo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774611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题型概览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204355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以中国大数据挑战赛为例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2" y="2763514"/>
            <a:ext cx="3132347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一般性的建模思考方式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Q&amp;A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6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9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1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题型概览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21439" y="1963396"/>
            <a:ext cx="626211" cy="6264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32880" y="1980297"/>
            <a:ext cx="626211" cy="62640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724660" y="1980297"/>
            <a:ext cx="626211" cy="626404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99592" y="2873533"/>
            <a:ext cx="2276349" cy="8633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  <a:p>
            <a:endParaRPr lang="en-US" altLang="zh-CN" dirty="0"/>
          </a:p>
          <a:p>
            <a:pPr defTabSz="912796">
              <a:spcBef>
                <a:spcPct val="20000"/>
              </a:spcBef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IJCAI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O2O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移动推荐、京东赛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如期而至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腾讯算法广告大赛，快手赛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5876" y="2873532"/>
            <a:ext cx="1980220" cy="7709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时序问题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KDD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、盐城赛、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FDDC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金融赛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凤凰金融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量化赛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0152" y="2932584"/>
            <a:ext cx="2052228" cy="7709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经典分类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糖尿病预测、美年健康、工业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AI</a:t>
            </a: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蚂蚁风险识别、反欺诈风险识别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72900-AC46-2247-B37A-D5C879B95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41" y="42350"/>
            <a:ext cx="3009900" cy="1371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3E7618-E4C8-054E-A83E-7F74059E3EFC}"/>
              </a:ext>
            </a:extLst>
          </p:cNvPr>
          <p:cNvSpPr/>
          <p:nvPr/>
        </p:nvSpPr>
        <p:spPr>
          <a:xfrm>
            <a:off x="307923" y="26828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常规数据挖掘竞赛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6687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Deep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Learning</a:t>
            </a: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CTR</a:t>
            </a: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46025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MLP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DeepFFM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DeepMVM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搭积木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NLP</a:t>
            </a: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46025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云移杯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景区口碑预测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LGB(TF-IDF)/W2V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语音识别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252507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GMM</a:t>
            </a:r>
          </a:p>
        </p:txBody>
      </p:sp>
      <p:sp>
        <p:nvSpPr>
          <p:cNvPr id="33" name="TextBox 170"/>
          <p:cNvSpPr txBox="1"/>
          <p:nvPr/>
        </p:nvSpPr>
        <p:spPr>
          <a:xfrm>
            <a:off x="6156176" y="2987312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DAE</a:t>
            </a:r>
          </a:p>
        </p:txBody>
      </p:sp>
      <p:sp>
        <p:nvSpPr>
          <p:cNvPr id="34" name="TextBox 171"/>
          <p:cNvSpPr txBox="1"/>
          <p:nvPr/>
        </p:nvSpPr>
        <p:spPr>
          <a:xfrm>
            <a:off x="6156176" y="3192408"/>
            <a:ext cx="1838454" cy="46025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Kaggle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保险赛、蚂蚁风险识别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智能制造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7046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CV</a:t>
            </a: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46025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FashionAI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GB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CNN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/FCN/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GoogleNet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55929ED-9BDF-2947-8E69-E8C29C4F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1" y="42350"/>
            <a:ext cx="2533751" cy="11546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759E376-BC4B-934F-9679-5EB1DEB14950}"/>
              </a:ext>
            </a:extLst>
          </p:cNvPr>
          <p:cNvSpPr/>
          <p:nvPr/>
        </p:nvSpPr>
        <p:spPr>
          <a:xfrm>
            <a:off x="303319" y="250328"/>
            <a:ext cx="180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1381</Words>
  <Application>Microsoft Macintosh PowerPoint</Application>
  <PresentationFormat>自定义</PresentationFormat>
  <Paragraphs>256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方正兰亭超细黑简体</vt:lpstr>
      <vt:lpstr>方正姚体</vt:lpstr>
      <vt:lpstr>宋体</vt:lpstr>
      <vt:lpstr>Microsoft YaHei</vt:lpstr>
      <vt:lpstr>Microsoft YaHei</vt:lpstr>
      <vt:lpstr>AgencyFB</vt:lpstr>
      <vt:lpstr>Hiragino Sans GB W3</vt:lpstr>
      <vt:lpstr>RTWS YueRoundedGothic Demo</vt:lpstr>
      <vt:lpstr>Simply City Light</vt:lpstr>
      <vt:lpstr>SimSun-ExtB</vt:lpstr>
      <vt:lpstr>Sosa</vt:lpstr>
      <vt:lpstr>Arial</vt:lpstr>
      <vt:lpstr>Calibri</vt:lpstr>
      <vt:lpstr>Open Sans</vt:lpstr>
      <vt:lpstr>Open Sans Light</vt:lpstr>
      <vt:lpstr>STIXGeneral-Regular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329526532@qq.com</cp:lastModifiedBy>
  <cp:revision>385</cp:revision>
  <dcterms:created xsi:type="dcterms:W3CDTF">2017-06-09T15:26:17Z</dcterms:created>
  <dcterms:modified xsi:type="dcterms:W3CDTF">2018-07-30T20:01:09Z</dcterms:modified>
</cp:coreProperties>
</file>