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67" r:id="rId5"/>
    <p:sldId id="273" r:id="rId6"/>
    <p:sldId id="260" r:id="rId7"/>
    <p:sldId id="274" r:id="rId8"/>
    <p:sldId id="259" r:id="rId9"/>
    <p:sldId id="262" r:id="rId10"/>
    <p:sldId id="275" r:id="rId11"/>
    <p:sldId id="258" r:id="rId12"/>
    <p:sldId id="276" r:id="rId13"/>
    <p:sldId id="265" r:id="rId14"/>
    <p:sldId id="263" r:id="rId15"/>
    <p:sldId id="269" r:id="rId16"/>
    <p:sldId id="277" r:id="rId17"/>
    <p:sldId id="268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010896-5807-40E4-8900-9A7C95EC6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93BDA-63F2-4E17-8326-70B2E1BF99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BBF8F-BF54-4E67-9305-45EA6F139F18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DEC66-FBA9-4339-BE0C-87CC3A24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EMMANUEL WIREDU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023EC-6B92-4BF1-9375-930888BE53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D1C9E-6770-49C4-8578-90959E28E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8198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41A68-9440-4BB5-8738-855DC6066534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EMMANUEL WIREDU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D47B2-F650-4BA1-8F03-CDACDB15F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3752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58D8-CC33-4A87-8990-F6404DC8FE00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EMMANUEL WIREDU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BD5ED6-395E-40DD-82F3-D2EE5EE0D0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71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5981-A590-4DE3-8E67-79BC834F448A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EMMANUEL WIREDU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5ED6-395E-40DD-82F3-D2EE5EE0D0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93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5BC47-83AE-4B7B-BA99-8D02BF8DAAFC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EMMANUEL WIREDU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5ED6-395E-40DD-82F3-D2EE5EE0D0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3ACC-3D07-4DC9-858B-AF3BE0715EE0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EMMANUEL WIREDU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5ED6-395E-40DD-82F3-D2EE5EE0D0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B1A9-CF9D-42A2-B084-A5400B9425FC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EMMANUEL WIREDU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5ED6-395E-40DD-82F3-D2EE5EE0D0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39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01B9B-DF9F-4DA7-80BA-998D963A9C54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EMMANUEL WIREDU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5ED6-395E-40DD-82F3-D2EE5EE0D0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F96E-F7BA-4791-BC89-28CA8B288DE1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EMMANUEL WIREDU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5ED6-395E-40DD-82F3-D2EE5EE0D0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5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EB91-72F9-45B6-9D26-F4AA8AF79AA8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EMMANUEL WIREDU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5ED6-395E-40DD-82F3-D2EE5EE0D0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64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648E-E361-499C-B4CE-3734E297635B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EMMANUEL WIREDU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5ED6-395E-40DD-82F3-D2EE5EE0D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C032-2FB1-43F1-81C6-8C173F786D1E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EMMANUEL WIREDU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5ED6-395E-40DD-82F3-D2EE5EE0D0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8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1D3AC1-AB4F-494A-BBD9-381610F5F340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EMMANUEL WIREDU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5ED6-395E-40DD-82F3-D2EE5EE0D0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74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56C77-5AAD-473C-91F9-046C5D3EC3B2}" type="datetime2">
              <a:rPr lang="en-US" smtClean="0"/>
              <a:t>Friday, March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EMMANUEL WIREDU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BD5ED6-395E-40DD-82F3-D2EE5EE0D0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3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309" y="802298"/>
            <a:ext cx="11505460" cy="2541431"/>
          </a:xfrm>
        </p:spPr>
        <p:txBody>
          <a:bodyPr>
            <a:normAutofit/>
          </a:bodyPr>
          <a:lstStyle/>
          <a:p>
            <a:pPr algn="ctr"/>
            <a:r>
              <a:rPr lang="en-US" sz="4400" b="1" spc="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LITERACY </a:t>
            </a:r>
            <a:br>
              <a:rPr lang="en-US" sz="4400" b="1" spc="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spc="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br>
              <a:rPr lang="en-US" sz="4400" b="1" spc="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spc="6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ANALETICAL THINKING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1551" y="5094551"/>
            <a:ext cx="8637072" cy="977621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 Mr. Emmanuel Wiredu</a:t>
            </a:r>
          </a:p>
        </p:txBody>
      </p:sp>
    </p:spTree>
    <p:extLst>
      <p:ext uri="{BB962C8B-B14F-4D97-AF65-F5344CB8AC3E}">
        <p14:creationId xmlns:p14="http://schemas.microsoft.com/office/powerpoint/2010/main" val="213646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08513"/>
            <a:ext cx="9144000" cy="70144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Topic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358854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information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678031"/>
          </a:xfrm>
        </p:spPr>
        <p:txBody>
          <a:bodyPr>
            <a:noAutofit/>
          </a:bodyPr>
          <a:lstStyle/>
          <a:p>
            <a:r>
              <a:rPr lang="en-US" sz="1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organization, intended audience, length, and publication standards define the format type of information. Each format presents information in a different way and with a different purpose. A well-rounded research project will consult multiple format types.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some Format type of Information</a:t>
            </a:r>
          </a:p>
          <a:p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r>
              <a:rPr lang="en-US" sz="1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Academics journals</a:t>
            </a:r>
          </a:p>
          <a:p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Trade Publications</a:t>
            </a:r>
          </a:p>
          <a:p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Magazines</a:t>
            </a:r>
          </a:p>
          <a:p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Newspapers</a:t>
            </a:r>
          </a:p>
          <a:p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Documents</a:t>
            </a:r>
          </a:p>
          <a:p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</a:p>
          <a:p>
            <a:r>
              <a:rPr lang="en-US" sz="1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0705-AA64-417C-B828-50619128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8BAF-DB3F-4669-91EB-7B5FDDBC9049}" type="datetime2">
              <a:rPr lang="en-US" smtClean="0"/>
              <a:t>Friday, March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08513"/>
            <a:ext cx="9144000" cy="70144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Topic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information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2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4" dirty="0"/>
              <a:t>Characteristics </a:t>
            </a:r>
            <a:r>
              <a:rPr lang="en-US" spc="-35" dirty="0"/>
              <a:t>of</a:t>
            </a:r>
            <a:r>
              <a:rPr lang="en-US" spc="-270" dirty="0"/>
              <a:t> </a:t>
            </a:r>
            <a:r>
              <a:rPr lang="en-US" spc="-100" dirty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413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Timeliness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 marL="2413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</a:t>
            </a:r>
          </a:p>
          <a:p>
            <a:pPr marL="2413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</a:p>
          <a:p>
            <a:pPr marL="2413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Impartial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0200-B700-4AD1-8A79-4C265077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D060-DCF8-49BF-A8CF-80FD371E0C27}" type="datetime2">
              <a:rPr lang="en-US" smtClean="0"/>
              <a:t>Friday, March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Information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what the organization as a whole is doing as well as understand what is happening in your own unit or department.</a:t>
            </a:r>
          </a:p>
          <a:p>
            <a:r>
              <a:rPr lang="en-US" dirty="0"/>
              <a:t>To be aware of the wider industry developments that may cause an impact on your library or archives set up</a:t>
            </a:r>
          </a:p>
          <a:p>
            <a:r>
              <a:rPr lang="en-US" dirty="0"/>
              <a:t>To solve day-to-day problems and to help with long-term planning</a:t>
            </a:r>
          </a:p>
          <a:p>
            <a:r>
              <a:rPr lang="en-US" dirty="0"/>
              <a:t>To help avoid reinventing the wheel</a:t>
            </a:r>
          </a:p>
          <a:p>
            <a:r>
              <a:rPr lang="en-US" dirty="0"/>
              <a:t>To be aware of different practices which are bringing new ideas and facilitating change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4C50-B6C5-4AF2-B628-F789505B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FFBA7-F002-4C9B-A3E1-A8BD79C9232F}" type="datetime2">
              <a:rPr lang="en-US" smtClean="0"/>
              <a:t>Friday, March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5080" algn="just"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amount/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maker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willing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for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pc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0066"/>
              </a:buClr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algn="just">
              <a:buFont typeface="Arial"/>
              <a:buChar char="•"/>
              <a:tabLst>
                <a:tab pos="24130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for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the  actual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 on a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5ED9-6AFB-4BF3-A1AA-431953EF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1060-C8B7-45D8-AAB4-606CB4C70D49}" type="datetime2">
              <a:rPr lang="en-US" smtClean="0"/>
              <a:t>Friday, March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08513"/>
            <a:ext cx="9144000" cy="70144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Topic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7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information is considered valuable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3055" marR="5080" indent="0">
              <a:lnSpc>
                <a:spcPts val="3030"/>
              </a:lnSpc>
              <a:spcBef>
                <a:spcPts val="475"/>
              </a:spcBef>
              <a:buNone/>
            </a:pPr>
            <a:endParaRPr lang="en-US" sz="3800" dirty="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pc="-20" dirty="0">
                <a:latin typeface="Carlito"/>
                <a:cs typeface="Carlito"/>
              </a:rPr>
              <a:t>Strategic</a:t>
            </a:r>
            <a:r>
              <a:rPr lang="en-US" spc="-5" dirty="0">
                <a:latin typeface="Carlito"/>
                <a:cs typeface="Carlito"/>
              </a:rPr>
              <a:t> </a:t>
            </a:r>
            <a:r>
              <a:rPr lang="en-US" spc="-15" dirty="0">
                <a:latin typeface="Carlito"/>
                <a:cs typeface="Carlito"/>
              </a:rPr>
              <a:t>Resource</a:t>
            </a:r>
            <a:endParaRPr lang="en-US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pc="-10" dirty="0">
                <a:latin typeface="Carlito"/>
                <a:cs typeface="Carlito"/>
              </a:rPr>
              <a:t>Competitive</a:t>
            </a:r>
            <a:r>
              <a:rPr lang="en-US" spc="10" dirty="0">
                <a:latin typeface="Carlito"/>
                <a:cs typeface="Carlito"/>
              </a:rPr>
              <a:t> </a:t>
            </a:r>
            <a:r>
              <a:rPr lang="en-US" spc="-20" dirty="0">
                <a:latin typeface="Carlito"/>
                <a:cs typeface="Carlito"/>
              </a:rPr>
              <a:t>Advantage</a:t>
            </a:r>
            <a:endParaRPr lang="en-US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pc="-10" dirty="0">
                <a:latin typeface="Carlito"/>
                <a:cs typeface="Carlito"/>
              </a:rPr>
              <a:t>Decision</a:t>
            </a:r>
            <a:r>
              <a:rPr lang="en-US" spc="10" dirty="0">
                <a:latin typeface="Carlito"/>
                <a:cs typeface="Carlito"/>
              </a:rPr>
              <a:t> </a:t>
            </a:r>
            <a:r>
              <a:rPr lang="en-US" spc="-5" dirty="0">
                <a:latin typeface="Carlito"/>
                <a:cs typeface="Carlito"/>
              </a:rPr>
              <a:t>Making</a:t>
            </a:r>
            <a:endParaRPr lang="en-US" dirty="0">
              <a:latin typeface="Carlito"/>
              <a:cs typeface="Carlit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A44F-7104-460D-8EE8-E266065F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7A55F-1DBD-433C-ADE6-9A3C830DCC71}" type="datetime2">
              <a:rPr lang="en-US" smtClean="0"/>
              <a:t>Friday, March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Elimination / Reduction of Uncertainty</a:t>
            </a:r>
          </a:p>
          <a:p>
            <a:r>
              <a:rPr lang="en-US" dirty="0"/>
              <a:t>Aids Strategic Planning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Serves as a Memory Supplement</a:t>
            </a:r>
          </a:p>
          <a:p>
            <a:r>
              <a:rPr lang="en-US" dirty="0"/>
              <a:t>Simplifies Situations and Problems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941D-9ECB-4D12-AECD-1E8775AC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248A-5795-4147-B77A-2582F67F9B1D}" type="datetime2">
              <a:rPr lang="en-US" smtClean="0"/>
              <a:t>Friday, March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5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topics to be covered in the session are as follows: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One -  What is information?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Two -  Format of information.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Three – </a:t>
            </a:r>
            <a:r>
              <a:rPr lang="en-US" sz="4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Times New Roman" panose="02020603050405020304" pitchFamily="18" charset="0"/>
              </a:rPr>
              <a:t>Characteristics of Information.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Four – Importance of Information.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44177-F6B3-4B25-AA7F-5133732D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2B04-62D0-44E5-A2F8-AD9FF60F9C8F}" type="datetime2">
              <a:rPr lang="en-US" smtClean="0"/>
              <a:t>Friday, March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0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08513"/>
            <a:ext cx="9144000" cy="701449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Topic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information?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3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21</a:t>
            </a:r>
            <a:r>
              <a:rPr lang="en-US" altLang="en-US" sz="1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century is referred to as the “Information Age”.</a:t>
            </a:r>
          </a:p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out there raises issues of authenticity, validity and reliability.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can be defined as data that have been  converted into a meaningful and useful context for  specific end users (O’Brien, 2003).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must inform, that is, add to what we  already know about an event or place; it must tell the  recipient something that he/she did not know before  or could not predict.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adds to knowledge but must be relevant  to some event, state or process.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A5746-0F09-4475-B21F-8CB453B8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25FB-894E-4FAD-81E0-20D8FD1E7EC3}" type="datetime2">
              <a:rPr lang="en-US" smtClean="0"/>
              <a:t>Friday, March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8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620B-6772-4A5F-85BF-844F1F4D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0619-D101-4A58-8AC3-9E883A43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of today, therefore, has difficulty in accessing and using credible information in their academic, career and personal lives.</a:t>
            </a:r>
          </a:p>
          <a:p>
            <a:pPr eaLnBrk="1" hangingPunct="1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a good understanding of the various sources and when to use them, can save students a lot of time as well as help them to find the right information to help them complete their course.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6F08-021C-43C6-AEAF-401D69E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9F41B-D97B-4027-BD51-136DD4DE068C}" type="datetime2">
              <a:rPr lang="en-US" smtClean="0"/>
              <a:t>Friday, March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6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facts organized in such a way that they have additional value beyond the value of the facts themselves.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has been processed within  a context to give it meaning.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has been processed into a form that gives it meaning.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of raw data.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2687-29EC-459B-B47D-D8672B9D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038B2-9462-411E-81E1-6082A34E49BB}" type="datetime2">
              <a:rPr lang="en-US" smtClean="0"/>
              <a:t>Friday, March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CCDA-863B-4851-8A9B-E43750DA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491A3-D4A1-40D1-B6F7-BDB47EB91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6512" indent="0" eaLnBrk="1" hangingPunct="1">
              <a:spcAft>
                <a:spcPct val="0"/>
              </a:spcAft>
              <a:buNone/>
            </a:pPr>
            <a:r>
              <a:rPr lang="en-US" altLang="en-US" sz="2400" dirty="0"/>
              <a:t>In reality, information can </a:t>
            </a:r>
            <a:r>
              <a:rPr lang="en-US" altLang="en-US" sz="2400" b="1" u="sng" dirty="0"/>
              <a:t>mean different things to different people</a:t>
            </a:r>
            <a:r>
              <a:rPr lang="en-US" altLang="en-US" sz="2400" dirty="0"/>
              <a:t>, according to the context in which they are in. For example: </a:t>
            </a:r>
            <a:endParaRPr lang="en-US" altLang="en-US" sz="1600" dirty="0"/>
          </a:p>
          <a:p>
            <a:pPr marL="722313" lvl="1" indent="-273050" eaLnBrk="1" hangingPunct="1">
              <a:spcAft>
                <a:spcPct val="0"/>
              </a:spcAft>
              <a:buFont typeface="Wingdings 2" panose="05020102010507070707" pitchFamily="18" charset="2"/>
              <a:buChar char=""/>
            </a:pPr>
            <a:r>
              <a:rPr lang="en-US" altLang="en-US" sz="2400" dirty="0"/>
              <a:t>Information is the act of telling or </a:t>
            </a:r>
            <a:r>
              <a:rPr lang="en-US" altLang="en-US" sz="2400" b="1" dirty="0"/>
              <a:t>imparting knowledge</a:t>
            </a:r>
            <a:r>
              <a:rPr lang="en-US" altLang="en-US" sz="2400" dirty="0"/>
              <a:t>.</a:t>
            </a:r>
          </a:p>
          <a:p>
            <a:pPr marL="722313" lvl="1" indent="-273050" eaLnBrk="1" hangingPunct="1">
              <a:spcAft>
                <a:spcPct val="0"/>
              </a:spcAft>
              <a:buFont typeface="Wingdings 2" panose="05020102010507070707" pitchFamily="18" charset="2"/>
              <a:buChar char=""/>
            </a:pPr>
            <a:r>
              <a:rPr lang="en-US" altLang="en-US" sz="2400" dirty="0"/>
              <a:t>Information is </a:t>
            </a:r>
            <a:r>
              <a:rPr lang="en-US" altLang="en-US" sz="2400" b="1" dirty="0"/>
              <a:t>knowledge acquired from another</a:t>
            </a:r>
            <a:r>
              <a:rPr lang="en-US" altLang="en-US" sz="2400" dirty="0"/>
              <a:t>.</a:t>
            </a:r>
          </a:p>
          <a:p>
            <a:pPr marL="722313" lvl="1" indent="-273050" eaLnBrk="1" hangingPunct="1">
              <a:spcAft>
                <a:spcPct val="0"/>
              </a:spcAft>
              <a:buFont typeface="Wingdings 2" panose="05020102010507070707" pitchFamily="18" charset="2"/>
              <a:buChar char=""/>
            </a:pPr>
            <a:r>
              <a:rPr lang="en-US" altLang="en-US" sz="2400" dirty="0"/>
              <a:t>Information is </a:t>
            </a:r>
            <a:r>
              <a:rPr lang="en-US" altLang="en-US" sz="2400" b="1" dirty="0"/>
              <a:t>knowledge you can convey to others</a:t>
            </a:r>
            <a:r>
              <a:rPr lang="en-US" altLang="en-US" sz="2400" dirty="0"/>
              <a:t>.</a:t>
            </a:r>
          </a:p>
          <a:p>
            <a:pPr marL="722313" lvl="1" indent="-273050" eaLnBrk="1" hangingPunct="1">
              <a:spcAft>
                <a:spcPct val="0"/>
              </a:spcAft>
              <a:buFont typeface="Wingdings 2" panose="05020102010507070707" pitchFamily="18" charset="2"/>
              <a:buChar char=""/>
            </a:pPr>
            <a:r>
              <a:rPr lang="en-US" altLang="en-US" sz="2400" dirty="0"/>
              <a:t>Information is </a:t>
            </a:r>
            <a:r>
              <a:rPr lang="en-US" altLang="en-US" sz="2400" b="1" dirty="0"/>
              <a:t>facts communicated or learned</a:t>
            </a:r>
            <a:r>
              <a:rPr lang="en-US" altLang="en-US" sz="2400" dirty="0"/>
              <a:t>.</a:t>
            </a:r>
          </a:p>
          <a:p>
            <a:pPr marL="722313" lvl="1" indent="-273050" eaLnBrk="1" hangingPunct="1">
              <a:spcAft>
                <a:spcPct val="0"/>
              </a:spcAft>
              <a:buFont typeface="Wingdings 2" panose="05020102010507070707" pitchFamily="18" charset="2"/>
              <a:buChar char=""/>
            </a:pPr>
            <a:r>
              <a:rPr lang="en-US" altLang="en-US" sz="2400" dirty="0"/>
              <a:t>Information is </a:t>
            </a:r>
            <a:r>
              <a:rPr lang="en-US" altLang="en-US" sz="2400" b="1" dirty="0"/>
              <a:t>data interpreted to be useful</a:t>
            </a:r>
            <a:r>
              <a:rPr lang="en-US" altLang="en-US" sz="2400" dirty="0"/>
              <a:t>.</a:t>
            </a:r>
          </a:p>
          <a:p>
            <a:pPr marL="722313" lvl="1" indent="-273050" eaLnBrk="1" hangingPunct="1">
              <a:spcAft>
                <a:spcPct val="0"/>
              </a:spcAft>
              <a:buFont typeface="Wingdings 2" panose="05020102010507070707" pitchFamily="18" charset="2"/>
              <a:buChar char=""/>
            </a:pPr>
            <a:r>
              <a:rPr lang="en-US" altLang="en-US" sz="2400" dirty="0"/>
              <a:t>Information is </a:t>
            </a:r>
            <a:r>
              <a:rPr lang="en-US" altLang="en-US" sz="2400" b="1" dirty="0"/>
              <a:t>facts and figures</a:t>
            </a:r>
            <a:r>
              <a:rPr lang="en-US" altLang="en-US" sz="2400" dirty="0"/>
              <a:t>.</a:t>
            </a:r>
          </a:p>
          <a:p>
            <a:pPr marL="722313" lvl="1" indent="-273050" eaLnBrk="1" hangingPunct="1">
              <a:spcAft>
                <a:spcPct val="0"/>
              </a:spcAft>
              <a:buFont typeface="Wingdings 2" panose="05020102010507070707" pitchFamily="18" charset="2"/>
              <a:buChar char=""/>
            </a:pPr>
            <a:r>
              <a:rPr lang="en-US" altLang="en-US" sz="2400" dirty="0"/>
              <a:t>Information is the </a:t>
            </a:r>
            <a:r>
              <a:rPr lang="en-US" altLang="en-US" sz="2400" b="1" dirty="0">
                <a:solidFill>
                  <a:schemeClr val="tx1"/>
                </a:solidFill>
              </a:rPr>
              <a:t>‘lifeblood of 21</a:t>
            </a:r>
            <a:r>
              <a:rPr lang="en-US" altLang="en-US" sz="2400" b="1" baseline="30000" dirty="0">
                <a:solidFill>
                  <a:schemeClr val="tx1"/>
                </a:solidFill>
              </a:rPr>
              <a:t>st</a:t>
            </a:r>
            <a:r>
              <a:rPr lang="en-US" altLang="en-US" sz="2400" b="1" dirty="0">
                <a:solidFill>
                  <a:schemeClr val="tx1"/>
                </a:solidFill>
              </a:rPr>
              <a:t> century society’.</a:t>
            </a:r>
          </a:p>
          <a:p>
            <a:pPr marL="722313" lvl="1" indent="-273050" eaLnBrk="1" hangingPunct="1">
              <a:spcAft>
                <a:spcPct val="0"/>
              </a:spcAft>
              <a:buFont typeface="Wingdings 2" panose="05020102010507070707" pitchFamily="18" charset="2"/>
              <a:buChar char=""/>
            </a:pPr>
            <a:r>
              <a:rPr lang="en-US" altLang="en-US" sz="2400" dirty="0"/>
              <a:t>Information is </a:t>
            </a:r>
            <a:r>
              <a:rPr lang="en-US" altLang="en-US" sz="2400" b="1" dirty="0"/>
              <a:t>power</a:t>
            </a:r>
            <a:r>
              <a:rPr lang="en-US" altLang="en-US" sz="2400" dirty="0"/>
              <a:t>.</a:t>
            </a:r>
          </a:p>
          <a:p>
            <a:pPr marL="722313" lvl="1" indent="-273050" eaLnBrk="1" hangingPunct="1">
              <a:spcAft>
                <a:spcPct val="0"/>
              </a:spcAft>
              <a:buFont typeface="Wingdings 2" panose="05020102010507070707" pitchFamily="18" charset="2"/>
              <a:buNone/>
            </a:pPr>
            <a:endParaRPr lang="en-US" altLang="en-US" sz="100" dirty="0"/>
          </a:p>
          <a:p>
            <a:pPr marL="722313" lvl="1" indent="-273050" eaLnBrk="1" hangingPunct="1">
              <a:spcAft>
                <a:spcPct val="0"/>
              </a:spcAft>
              <a:buFont typeface="Wingdings 2" panose="05020102010507070707" pitchFamily="18" charset="2"/>
              <a:buNone/>
            </a:pPr>
            <a:r>
              <a:rPr lang="en-US" altLang="en-US" sz="2200" dirty="0"/>
              <a:t>Information is all these things. </a:t>
            </a:r>
            <a:r>
              <a:rPr lang="en-US" altLang="en-US" sz="2200" b="1" dirty="0"/>
              <a:t>What does ‘information’ mean to you?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2B77-82D5-488A-A612-84F09EAA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3D7FB-CF63-42E3-9DA6-9D7D3C085046}" type="datetime2">
              <a:rPr lang="en-US" smtClean="0"/>
              <a:t>Friday, March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8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 of </a:t>
            </a:r>
            <a:r>
              <a:rPr lang="en-US" b="1" dirty="0"/>
              <a:t>Information</a:t>
            </a:r>
            <a:r>
              <a:rPr lang="en-US" dirty="0"/>
              <a:t> can be summarized as an aggregation, organization or classification of data and meaning that is assigned to data (Rubin, 2004)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64262-65DF-4F14-9077-3DA7E83E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9EBD-F224-4B8F-BBE9-B501894B81B2}" type="datetime2">
              <a:rPr lang="en-US" smtClean="0"/>
              <a:t>Friday, March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Information by itself is only of use if it is:</a:t>
            </a:r>
          </a:p>
          <a:p>
            <a:r>
              <a:rPr lang="en-US" dirty="0"/>
              <a:t>the right information (fit for the purpose)</a:t>
            </a:r>
          </a:p>
          <a:p>
            <a:r>
              <a:rPr lang="en-US" dirty="0"/>
              <a:t>at the right time</a:t>
            </a:r>
          </a:p>
          <a:p>
            <a:r>
              <a:rPr lang="en-US" dirty="0"/>
              <a:t>in the right format</a:t>
            </a:r>
          </a:p>
          <a:p>
            <a:r>
              <a:rPr lang="en-US" dirty="0"/>
              <a:t>at the right price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F0715-491A-4477-B14D-74BC3FE9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1884-0CB2-4AD5-9340-1A740E3F3746}" type="datetime2">
              <a:rPr lang="en-US" smtClean="0"/>
              <a:t>Friday, March 18,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054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471</TotalTime>
  <Words>720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Carlito</vt:lpstr>
      <vt:lpstr>Gill Sans MT</vt:lpstr>
      <vt:lpstr>Times New Roman</vt:lpstr>
      <vt:lpstr>Trebuchet MS</vt:lpstr>
      <vt:lpstr>Wingdings 2</vt:lpstr>
      <vt:lpstr>Gallery</vt:lpstr>
      <vt:lpstr>DIGITAL LITERACY  AND  ANALETICAL THINKING</vt:lpstr>
      <vt:lpstr>topics</vt:lpstr>
      <vt:lpstr>Topic 1</vt:lpstr>
      <vt:lpstr>WHAT IS INFORMATION</vt:lpstr>
      <vt:lpstr>What is Information</vt:lpstr>
      <vt:lpstr>Information </vt:lpstr>
      <vt:lpstr>What is Information</vt:lpstr>
      <vt:lpstr>Definition of Information</vt:lpstr>
      <vt:lpstr>PowerPoint Presentation</vt:lpstr>
      <vt:lpstr>Topic 2</vt:lpstr>
      <vt:lpstr>Format of information </vt:lpstr>
      <vt:lpstr>Topic 3</vt:lpstr>
      <vt:lpstr>Characteristics of Information</vt:lpstr>
      <vt:lpstr>Purpose of Information </vt:lpstr>
      <vt:lpstr>Value of information</vt:lpstr>
      <vt:lpstr>Topic 4</vt:lpstr>
      <vt:lpstr>Why information is considered valuable</vt:lpstr>
      <vt:lpstr>Importance of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Wiredu</dc:creator>
  <cp:lastModifiedBy>Emmanuel Wiredu</cp:lastModifiedBy>
  <cp:revision>10</cp:revision>
  <dcterms:created xsi:type="dcterms:W3CDTF">2022-02-15T09:12:15Z</dcterms:created>
  <dcterms:modified xsi:type="dcterms:W3CDTF">2022-03-19T06:03:41Z</dcterms:modified>
</cp:coreProperties>
</file>