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1776" r:id="rId2"/>
    <p:sldId id="1848" r:id="rId3"/>
    <p:sldId id="1850" r:id="rId4"/>
    <p:sldId id="1917" r:id="rId5"/>
    <p:sldId id="1851" r:id="rId6"/>
    <p:sldId id="1781" r:id="rId7"/>
    <p:sldId id="1782" r:id="rId8"/>
    <p:sldId id="1780" r:id="rId9"/>
    <p:sldId id="1918" r:id="rId10"/>
    <p:sldId id="1809" r:id="rId11"/>
    <p:sldId id="1812" r:id="rId12"/>
    <p:sldId id="1787" r:id="rId13"/>
    <p:sldId id="1919" r:id="rId14"/>
    <p:sldId id="184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9" autoAdjust="0"/>
  </p:normalViewPr>
  <p:slideViewPr>
    <p:cSldViewPr snapToGrid="0">
      <p:cViewPr varScale="1">
        <p:scale>
          <a:sx n="101" d="100"/>
          <a:sy n="101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3BB5-BBAF-43F0-A4C7-385E715E0381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FF950-BC3A-497D-86C0-F2DDD127DD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Whereas analog clocks are capable of indicating every possible time of day, a digital clock is capable of representing only a finite number of times (every tenth of a second, for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FF950-BC3A-497D-86C0-F2DDD127DD1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  <a:sym typeface="+mn-ea"/>
              </a:rPr>
              <a:t>researchers have delved into the process of understanding how this technology will enhance student’s lives within the school curriculum.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FF950-BC3A-497D-86C0-F2DDD127DD1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+mn-ea"/>
              </a:rPr>
              <a:t> We view these terms as synonymous with digital literacy</a:t>
            </a:r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They are used in industries, schools, government offices, and shops. You can use computers to communicate with your family and friends, create a household budget, book travel and movie tickets, or manage your business.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FF950-BC3A-497D-86C0-F2DDD127DD1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They are used in industries, schools, government offices, and shops. You can use computers to communicate with your family and friends, create a household budget, book travel and movie tickets, or manage your business.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FF950-BC3A-497D-86C0-F2DDD127DD1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0800000">
            <a:off x="564643" y="601887"/>
            <a:ext cx="2364232" cy="4408489"/>
            <a:chOff x="1669120" y="-330390"/>
            <a:chExt cx="3152309" cy="4408489"/>
          </a:xfrm>
        </p:grpSpPr>
        <p:sp>
          <p:nvSpPr>
            <p:cNvPr id="18" name="L-Shape 17"/>
            <p:cNvSpPr/>
            <p:nvPr userDrawn="1"/>
          </p:nvSpPr>
          <p:spPr>
            <a:xfrm rot="10800000" flipV="1">
              <a:off x="1915128" y="-195770"/>
              <a:ext cx="2772000" cy="4158497"/>
            </a:xfrm>
            <a:prstGeom prst="corner">
              <a:avLst>
                <a:gd name="adj1" fmla="val 7397"/>
                <a:gd name="adj2" fmla="val 77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  <p:sp>
          <p:nvSpPr>
            <p:cNvPr id="19" name="L-Shape 18"/>
            <p:cNvSpPr/>
            <p:nvPr userDrawn="1"/>
          </p:nvSpPr>
          <p:spPr>
            <a:xfrm flipH="1">
              <a:off x="1669120" y="-330390"/>
              <a:ext cx="3152309" cy="4408489"/>
            </a:xfrm>
            <a:prstGeom prst="corner">
              <a:avLst>
                <a:gd name="adj1" fmla="val 6773"/>
                <a:gd name="adj2" fmla="val 6814"/>
              </a:avLst>
            </a:prstGeom>
            <a:solidFill>
              <a:srgbClr val="C00000"/>
            </a:solidFill>
            <a:ln w="539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36346" y="1397978"/>
            <a:ext cx="6270922" cy="3007447"/>
          </a:xfrm>
        </p:spPr>
        <p:txBody>
          <a:bodyPr anchor="ctr" anchorCtr="0">
            <a:noAutofit/>
          </a:bodyPr>
          <a:lstStyle>
            <a:lvl1pPr algn="ctr">
              <a:defRPr sz="495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8875" y="4429157"/>
            <a:ext cx="477839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15" name="L-Shape 14"/>
          <p:cNvSpPr/>
          <p:nvPr/>
        </p:nvSpPr>
        <p:spPr>
          <a:xfrm rot="10800000" flipV="1">
            <a:off x="6399245" y="1820273"/>
            <a:ext cx="2079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2" name="L-Shape 11"/>
          <p:cNvSpPr/>
          <p:nvPr/>
        </p:nvSpPr>
        <p:spPr>
          <a:xfrm flipH="1">
            <a:off x="6214739" y="1685653"/>
            <a:ext cx="2364232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rgbClr val="C00000"/>
          </a:solidFill>
          <a:ln w="539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3545"/>
          <a:stretch>
            <a:fillRect/>
          </a:stretch>
        </p:blipFill>
        <p:spPr>
          <a:xfrm>
            <a:off x="500800" y="5040602"/>
            <a:ext cx="2102438" cy="11991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28738" y="1753497"/>
            <a:ext cx="7200900" cy="4229794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6" name="Title 6"/>
          <p:cNvSpPr txBox="1"/>
          <p:nvPr/>
        </p:nvSpPr>
        <p:spPr>
          <a:xfrm>
            <a:off x="1328738" y="552450"/>
            <a:ext cx="7200900" cy="95431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Click to edit title style</a:t>
            </a:r>
            <a:endParaRPr lang="en-GB" sz="3300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042987" y="6453386"/>
            <a:ext cx="903429" cy="404614"/>
          </a:xfrm>
        </p:spPr>
        <p:txBody>
          <a:bodyPr/>
          <a:lstStyle/>
          <a:p>
            <a:fld id="{0EF0A95B-6220-4DF0-AFF8-02060244A210}" type="datetime1">
              <a:rPr lang="en-US" smtClean="0"/>
              <a:t>3/12/2022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6453386"/>
            <a:ext cx="4710623" cy="404614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</p:spPr>
        <p:txBody>
          <a:bodyPr/>
          <a:lstStyle/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A95B-6220-4DF0-AFF8-02060244A210}" type="datetime1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28738" y="1753497"/>
            <a:ext cx="7200900" cy="4229794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9" name="Title 6"/>
          <p:cNvSpPr txBox="1"/>
          <p:nvPr/>
        </p:nvSpPr>
        <p:spPr>
          <a:xfrm>
            <a:off x="1328738" y="552450"/>
            <a:ext cx="7200900" cy="95431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Click to edit title style</a:t>
            </a:r>
            <a:endParaRPr lang="en-GB" sz="3300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6DAD-EBFD-41CB-AB61-7732FD2C40D3}" type="datetime1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B302-B317-4B25-B4CD-B8E6D38ACD2B}" type="datetime1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FD39-247B-4C3F-AEBC-923745A2EA03}" type="datetime1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F4EE5-BD4F-4DAF-9B21-1C440EE4C784}" type="datetimeFigureOut">
              <a:rPr lang="en-US"/>
              <a:t>3/12/2022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CC824-6711-4DFF-822A-FA95F1F74AF2}" type="slidenum">
              <a:rPr lang="en-US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08D2D-63F8-4AEC-B5CE-8934BD72F4F6}" type="datetimeFigureOut">
              <a:rPr lang="en-US"/>
              <a:t>3/12/2022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1F7C5-DE48-406D-9510-96A752DAF41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/>
          <p:cNvSpPr/>
          <p:nvPr/>
        </p:nvSpPr>
        <p:spPr>
          <a:xfrm>
            <a:off x="670825" y="0"/>
            <a:ext cx="108000" cy="687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sz="135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2148" y="483493"/>
            <a:ext cx="7200900" cy="10142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148" y="1624405"/>
            <a:ext cx="7200900" cy="4242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0EF0A95B-6220-4DF0-AFF8-02060244A210}" type="datetime1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fld id="{85399731-005C-448F-BFCB-24E2B53C59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92748" y="376"/>
            <a:ext cx="108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8939" y="2958041"/>
            <a:ext cx="1303327" cy="17282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54685" indent="-257175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997585" indent="-257175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40485" indent="-257175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640840" indent="-214630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290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290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290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290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slideLayout" Target="../slideLayouts/slideLayout8.xml" /><Relationship Id="rId1" Type="http://schemas.openxmlformats.org/officeDocument/2006/relationships/themeOverride" Target="../theme/themeOverride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8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subTitle" idx="1"/>
          </p:nvPr>
        </p:nvSpPr>
        <p:spPr>
          <a:xfrm>
            <a:off x="1390650" y="1428750"/>
            <a:ext cx="6480048" cy="1752600"/>
          </a:xfrm>
          <a:ln>
            <a:miter lim="800000"/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48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Georgia" panose="02040502050405020303"/>
              </a:rPr>
              <a:t>DIGITAL LITERACY</a:t>
            </a:r>
            <a:endParaRPr lang="en-US" sz="4800" b="1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Georgia" panose="02040502050405020303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47850" y="3105150"/>
            <a:ext cx="5715000" cy="76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3438658" y="5224776"/>
            <a:ext cx="4819919" cy="58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725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Arial" panose="020B06040202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Arial" panose="020B06040202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375"/>
              </a:spcBef>
              <a:spcAft>
                <a:spcPts val="15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/>
              <a:t>Presented by</a:t>
            </a:r>
          </a:p>
          <a:p>
            <a:pPr algn="r"/>
            <a:r>
              <a:rPr lang="en-GB" altLang="en-US" sz="2100" b="1"/>
              <a:t>Joel Appiah / </a:t>
            </a:r>
            <a:r>
              <a:rPr lang="en-US" sz="2100" b="1"/>
              <a:t>K</a:t>
            </a:r>
            <a:r>
              <a:rPr lang="en-GB" altLang="en-US" sz="2100" b="1"/>
              <a:t>. </a:t>
            </a:r>
            <a:r>
              <a:rPr lang="en-US" sz="2100" b="1"/>
              <a:t>K</a:t>
            </a:r>
            <a:r>
              <a:rPr lang="en-GB" altLang="en-US" sz="2100" b="1"/>
              <a:t>issi</a:t>
            </a:r>
            <a:r>
              <a:rPr lang="en-US" sz="2100" b="1"/>
              <a:t> M</a:t>
            </a:r>
            <a:r>
              <a:rPr lang="en-GB" altLang="en-US" sz="2100" b="1"/>
              <a:t>ireku / Bright Anibrika</a:t>
            </a:r>
            <a:endParaRPr lang="en-US" sz="2100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793" y="18038"/>
            <a:ext cx="7200900" cy="1014214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DIGITAL LITERACY EMBEDDED </a:t>
            </a:r>
            <a:br>
              <a:rPr lang="en-US" b="1" dirty="0"/>
            </a:br>
            <a:r>
              <a:rPr lang="en-US" b="1" dirty="0"/>
              <a:t>IN THE CLASSROOM THROUGH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715" y="1111250"/>
            <a:ext cx="8168640" cy="5717540"/>
          </a:xfrm>
        </p:spPr>
        <p:txBody>
          <a:bodyPr>
            <a:noAutofit/>
          </a:bodyPr>
          <a:lstStyle/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“Motivates students in their learning due to their enjoyment and ease of use with various technological mediums.</a:t>
            </a:r>
          </a:p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Reaches students of various learning styles. Technology use applies to and compliments Howard Gardner's Multiple Intelligences.</a:t>
            </a:r>
          </a:p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students to create and design their own unique products reflective of their personalities and learning needs/styles.</a:t>
            </a:r>
          </a:p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students to manipulate media to construct their own meaning.</a:t>
            </a:r>
          </a:p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students to easy share their learning with teachers, families and peers.</a:t>
            </a:r>
          </a:p>
          <a:p>
            <a:pPr marL="420370" indent="-384175" eaLnBrk="1" fontAlgn="auto" hangingPunct="1">
              <a:spcAft>
                <a:spcPts val="0"/>
              </a:spcAft>
              <a:buFont typeface="Wingdings 2" panose="05020102010507070707"/>
              <a:buChar char="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students the chance to explore technological mediums which in inevitable increase job skills that employers look for in the workforce.”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71550" y="81280"/>
            <a:ext cx="8075295" cy="687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THE REAL-WORLD IMPORTANCE  OF DIGITAL LITERACY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71526" y="1095375"/>
            <a:ext cx="8067674" cy="5610225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“Digital literacy is one component of being a digital citizen - a person who is responsible for how they utilize technology to interact with the world around them.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technology allows people to interact and communicate with family and friends on a regular basis due to the "busy constraints" of today's world.</a:t>
            </a:r>
          </a:p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do white-collar jobs require digital literacy in the use of media to present, record and analyze data, but so do blue-collar jobs who are looking for way to increase productivity and analyze market trends, along with increase job safety.”</a:t>
            </a:r>
          </a:p>
          <a:p>
            <a:pPr eaLnBrk="1" hangingPunct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71550" y="40005"/>
            <a:ext cx="7200900" cy="58229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/>
              <a:t>TRANSFORMING THE WAY WE LEARN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71550" y="622300"/>
            <a:ext cx="8152130" cy="6247765"/>
          </a:xfrm>
        </p:spPr>
        <p:txBody>
          <a:bodyPr/>
          <a:lstStyle/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A theory that breaks digital literacy down into four different categories: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Language – </a:t>
            </a:r>
            <a:r>
              <a:rPr lang="en-US" sz="2400" dirty="0"/>
              <a:t>print and texting, as well as visual,  multimedia, and coding literacies.</a:t>
            </a:r>
            <a:endParaRPr lang="en-US" sz="2800" b="1" dirty="0"/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Information – </a:t>
            </a:r>
            <a:r>
              <a:rPr lang="en-US" sz="2400" dirty="0"/>
              <a:t>search, tagging, and critical thinking / filtering literacies fall into this category</a:t>
            </a:r>
            <a:endParaRPr lang="en-US" sz="2800" b="1" dirty="0"/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Connections –</a:t>
            </a:r>
            <a:r>
              <a:rPr lang="en-US" sz="2400" dirty="0"/>
              <a:t>social skills and networking, collaboration, digital safety and intercultural awareness</a:t>
            </a:r>
            <a:r>
              <a:rPr lang="en-US" sz="2800" b="1" dirty="0"/>
              <a:t>.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(Re)design – </a:t>
            </a:r>
            <a:r>
              <a:rPr lang="en-US" sz="2400" dirty="0"/>
              <a:t>remix literacy, encompassing all of the above literacies, but also including an awareness of copyright, fair use and the legal issues surrounding remixes and mashups.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71550" y="40005"/>
            <a:ext cx="7200900" cy="88519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b="1"/>
              <a:t>CENTRAL UNIVERSITY DIGITAL PLATFORM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71550" y="1042035"/>
            <a:ext cx="8152130" cy="5828030"/>
          </a:xfrm>
        </p:spPr>
        <p:txBody>
          <a:bodyPr/>
          <a:lstStyle/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GB" altLang="en-US" sz="2800" b="1" dirty="0"/>
              <a:t>What are some of the Digital Platform CU uses</a:t>
            </a:r>
            <a:r>
              <a:rPr lang="en-US" sz="2800" b="1" dirty="0"/>
              <a:t>: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</a:t>
            </a:r>
            <a:r>
              <a:rPr lang="en-GB" altLang="en-US" sz="2800" b="1" dirty="0"/>
              <a:t>Zoom Video Communication.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</a:t>
            </a:r>
            <a:r>
              <a:rPr lang="en-GB" altLang="en-US" sz="2800" b="1" dirty="0"/>
              <a:t>VCampus</a:t>
            </a:r>
            <a:r>
              <a:rPr lang="en-US" sz="2800" b="1" dirty="0"/>
              <a:t> 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</a:t>
            </a:r>
            <a:r>
              <a:rPr lang="en-GB" altLang="en-US" sz="2800" b="1" dirty="0"/>
              <a:t>OSIS</a:t>
            </a:r>
            <a:endParaRPr lang="en-US" sz="2800" b="1" dirty="0"/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US" sz="2800" b="1" dirty="0"/>
              <a:t> </a:t>
            </a:r>
            <a:r>
              <a:rPr lang="en-GB" altLang="en-US" sz="2800" b="1" dirty="0"/>
              <a:t>Microsoft Team</a:t>
            </a:r>
            <a:r>
              <a:rPr lang="en-US" sz="2800" b="1" dirty="0"/>
              <a:t> </a:t>
            </a:r>
          </a:p>
          <a:p>
            <a:pPr marL="0" indent="0" fontAlgn="auto">
              <a:lnSpc>
                <a:spcPct val="94000"/>
              </a:lnSpc>
              <a:spcBef>
                <a:spcPts val="200"/>
              </a:spcBef>
              <a:spcAft>
                <a:spcPts val="1300"/>
              </a:spcAft>
              <a:buNone/>
            </a:pPr>
            <a:r>
              <a:rPr lang="en-GB" altLang="en-US" sz="2800" b="1" dirty="0"/>
              <a:t>Discuss....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28600" y="1787525"/>
            <a:ext cx="8763000" cy="4613275"/>
          </a:xfrm>
        </p:spPr>
        <p:txBody>
          <a:bodyPr/>
          <a:lstStyle/>
          <a:p>
            <a:pPr marL="34925" indent="0" algn="ctr" eaLnBrk="1" hangingPunct="1">
              <a:buFont typeface="Wingdings 2" panose="05020102010507070707" pitchFamily="18" charset="2"/>
              <a:buNone/>
            </a:pPr>
            <a:endParaRPr lang="en-US" sz="4400">
              <a:latin typeface="Georgia" panose="02040502050405020303" pitchFamily="18" charset="0"/>
            </a:endParaRP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endParaRPr lang="en-US" sz="4400">
              <a:latin typeface="Georgia" panose="02040502050405020303" pitchFamily="18" charset="0"/>
            </a:endParaRPr>
          </a:p>
          <a:p>
            <a:pPr marL="34925" indent="0" algn="ctr" eaLnBrk="1" hangingPunct="1">
              <a:buFont typeface="Wingdings 2" panose="05020102010507070707" pitchFamily="18" charset="2"/>
              <a:buNone/>
            </a:pPr>
            <a:r>
              <a:rPr lang="en-US" sz="4400">
                <a:latin typeface="Georgia" panose="02040502050405020303" pitchFamily="18" charset="0"/>
              </a:rPr>
              <a:t>THANK </a:t>
            </a:r>
            <a:r>
              <a:rPr lang="en-GB" altLang="en-US" sz="4400">
                <a:latin typeface="Georgia" panose="02040502050405020303" pitchFamily="18" charset="0"/>
              </a:rPr>
              <a:t>YOU</a:t>
            </a:r>
            <a:r>
              <a:rPr lang="en-US" sz="4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fld id="{25DE604E-651E-4E3F-BE45-F4A76A319B3B}" type="slidenum">
              <a:rPr lang="en-US" altLang="en-US" sz="700">
                <a:latin typeface="Corbel" panose="020B0503020204020204" pitchFamily="34" charset="0"/>
              </a:rPr>
              <a:t>2</a:t>
            </a:fld>
            <a:endParaRPr lang="en-US" altLang="en-US" sz="700">
              <a:latin typeface="Corbel" panose="020B0503020204020204" pitchFamily="34" charset="0"/>
            </a:endParaRPr>
          </a:p>
        </p:txBody>
      </p:sp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29310" y="13335"/>
            <a:ext cx="8315325" cy="765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algn="l">
              <a:buClrTx/>
              <a:buSzTx/>
              <a:buFontTx/>
            </a:pPr>
            <a:r>
              <a:rPr lang="en-GB" altLang="en-US" sz="3600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PRESENTATIONAL OUTLINE</a:t>
            </a:r>
          </a:p>
        </p:txBody>
      </p:sp>
      <p:sp>
        <p:nvSpPr>
          <p:cNvPr id="12292" name="AutoShape 1027"/>
          <p:cNvSpPr>
            <a:spLocks noChangeArrowheads="1"/>
          </p:cNvSpPr>
          <p:nvPr/>
        </p:nvSpPr>
        <p:spPr bwMode="auto">
          <a:xfrm>
            <a:off x="829310" y="1046480"/>
            <a:ext cx="4341813" cy="9620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</a:rPr>
              <a:t>Defining Digital Literacy</a:t>
            </a:r>
            <a:endParaRPr lang="en-US" altLang="en-US" sz="1800" b="1" dirty="0">
              <a:latin typeface="Times New Roman" panose="02020603050405020304"/>
              <a:ea typeface="PMingLiU"/>
              <a:cs typeface="Times New Roman" panose="02020603050405020304"/>
            </a:endParaRPr>
          </a:p>
        </p:txBody>
      </p:sp>
      <p:sp>
        <p:nvSpPr>
          <p:cNvPr id="12293" name="AutoShape 1028"/>
          <p:cNvSpPr>
            <a:spLocks noChangeArrowheads="1"/>
          </p:cNvSpPr>
          <p:nvPr/>
        </p:nvSpPr>
        <p:spPr bwMode="auto">
          <a:xfrm>
            <a:off x="584200" y="2732405"/>
            <a:ext cx="4341813" cy="9620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  <a:buClrTx/>
              <a:buSzTx/>
              <a:buFontTx/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Why call it "Digital Literacy"?</a:t>
            </a:r>
            <a:endParaRPr lang="en-GB" altLang="en-US" sz="1800" b="1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12294" name="AutoShape 1029"/>
          <p:cNvSpPr>
            <a:spLocks noChangeArrowheads="1"/>
          </p:cNvSpPr>
          <p:nvPr/>
        </p:nvSpPr>
        <p:spPr bwMode="auto">
          <a:xfrm>
            <a:off x="829310" y="4417060"/>
            <a:ext cx="4341813" cy="9620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lIns="91440" tIns="45720" rIns="91440" bIns="4572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defRPr/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Digital Literacy Competencies</a:t>
            </a:r>
            <a:endParaRPr lang="en-US" dirty="0">
              <a:ea typeface="PMingLiU"/>
            </a:endParaRPr>
          </a:p>
        </p:txBody>
      </p:sp>
      <p:sp>
        <p:nvSpPr>
          <p:cNvPr id="12295" name="AutoShape 1034"/>
          <p:cNvSpPr>
            <a:spLocks noChangeArrowheads="1"/>
          </p:cNvSpPr>
          <p:nvPr/>
        </p:nvSpPr>
        <p:spPr bwMode="auto">
          <a:xfrm>
            <a:off x="1121093" y="5775325"/>
            <a:ext cx="4341812" cy="962025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Digital Literacy Examples</a:t>
            </a:r>
            <a:endParaRPr kumimoji="1" lang="en-US" altLang="en-US" sz="1800" b="1"/>
          </a:p>
        </p:txBody>
      </p:sp>
      <p:sp>
        <p:nvSpPr>
          <p:cNvPr id="12296" name="AutoShape 1035"/>
          <p:cNvSpPr>
            <a:spLocks noChangeArrowheads="1"/>
          </p:cNvSpPr>
          <p:nvPr/>
        </p:nvSpPr>
        <p:spPr bwMode="auto">
          <a:xfrm>
            <a:off x="4790758" y="1920875"/>
            <a:ext cx="4341812" cy="6619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Digital Literacy in Real World</a:t>
            </a:r>
            <a:endParaRPr kumimoji="1" lang="en-US" altLang="en-US" sz="1800" b="1"/>
          </a:p>
        </p:txBody>
      </p:sp>
      <p:sp>
        <p:nvSpPr>
          <p:cNvPr id="12297" name="AutoShape 1036"/>
          <p:cNvSpPr>
            <a:spLocks noChangeArrowheads="1"/>
          </p:cNvSpPr>
          <p:nvPr/>
        </p:nvSpPr>
        <p:spPr bwMode="auto">
          <a:xfrm>
            <a:off x="4802188" y="2880678"/>
            <a:ext cx="4341812" cy="6619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Transforming Learning</a:t>
            </a:r>
            <a:endParaRPr kumimoji="1" lang="en-US" altLang="en-US" sz="1800" b="1"/>
          </a:p>
        </p:txBody>
      </p:sp>
      <p:sp>
        <p:nvSpPr>
          <p:cNvPr id="12298" name="AutoShape 1038"/>
          <p:cNvSpPr>
            <a:spLocks noChangeArrowheads="1"/>
          </p:cNvSpPr>
          <p:nvPr/>
        </p:nvSpPr>
        <p:spPr bwMode="auto">
          <a:xfrm>
            <a:off x="4800600" y="3928745"/>
            <a:ext cx="4341813" cy="661988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8787AE"/>
              </a:gs>
              <a:gs pos="100000">
                <a:srgbClr val="003D7A"/>
              </a:gs>
            </a:gsLst>
            <a:lin ang="0" scaled="1"/>
          </a:gradFill>
          <a:ln>
            <a:noFill/>
          </a:ln>
          <a:effectLst>
            <a:outerShdw dist="81320" dir="2319588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PMingLiU" pitchFamily="-32" charset="-120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</a:rPr>
              <a:t>Identify CU </a:t>
            </a:r>
            <a:r>
              <a:rPr lang="en-GB" altLang="en-US" sz="18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  <a:sym typeface="+mn-ea"/>
              </a:rPr>
              <a:t>Digital Platform </a:t>
            </a:r>
            <a:endParaRPr kumimoji="1" lang="en-US" altLang="en-US" sz="1800" b="1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380" y="4591050"/>
            <a:ext cx="203962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028700" y="170180"/>
            <a:ext cx="7086600" cy="740410"/>
          </a:xfrm>
        </p:spPr>
        <p:txBody>
          <a:bodyPr>
            <a:normAutofit fontScale="90000"/>
          </a:bodyPr>
          <a:lstStyle/>
          <a:p>
            <a:r>
              <a:rPr lang="en-GB" altLang="en-US" sz="3600" b="1" dirty="0">
                <a:latin typeface="Arial Black" panose="020B0A04020102020204" charset="0"/>
                <a:cs typeface="Arial Black" panose="020B0A04020102020204" charset="0"/>
              </a:rPr>
              <a:t>DEFINING</a:t>
            </a:r>
            <a:r>
              <a:rPr lang="en-US" sz="3600" b="1" dirty="0">
                <a:latin typeface="Arial Black" panose="020B0A04020102020204" charset="0"/>
                <a:cs typeface="Arial Black" panose="020B0A04020102020204" charset="0"/>
              </a:rPr>
              <a:t> DIGITAL LITERACY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884237"/>
            <a:ext cx="8305800" cy="5978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charset="0"/>
              <a:buChar char="q"/>
            </a:pPr>
            <a:r>
              <a:rPr lang="en-GB" altLang="en-US" sz="3200" dirty="0">
                <a:cs typeface="Arial" panose="020B0604020202020204"/>
              </a:rPr>
              <a:t>What is </a:t>
            </a:r>
            <a:r>
              <a:rPr lang="en-US" sz="3200" dirty="0">
                <a:cs typeface="Arial" panose="020B0604020202020204"/>
              </a:rPr>
              <a:t>Literacy</a:t>
            </a:r>
            <a:r>
              <a:rPr lang="en-GB" altLang="en-US" sz="3200" dirty="0">
                <a:cs typeface="Arial" panose="020B0604020202020204"/>
              </a:rPr>
              <a:t>?</a:t>
            </a:r>
            <a:endParaRPr lang="en-US" sz="3200" dirty="0">
              <a:cs typeface="Arial" panose="020B0604020202020204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Literacy traditionally means being able to read and write</a:t>
            </a:r>
            <a:r>
              <a:rPr lang="en-GB" altLang="en-US" sz="2800" dirty="0">
                <a:ea typeface="+mn-lt"/>
                <a:cs typeface="+mn-lt"/>
              </a:rPr>
              <a:t>.</a:t>
            </a:r>
            <a:endParaRPr lang="en-US" sz="2800" dirty="0">
              <a:ea typeface="+mn-lt"/>
              <a:cs typeface="+mn-lt"/>
            </a:endParaRPr>
          </a:p>
          <a:p>
            <a:pPr lvl="1"/>
            <a:r>
              <a:rPr lang="en-US" sz="2800" i="1" dirty="0">
                <a:ea typeface="+mn-lt"/>
                <a:cs typeface="+mn-lt"/>
              </a:rPr>
              <a:t>Literacy is the ability to read and use written information and to write appropriately in a range of contexts</a:t>
            </a:r>
            <a:r>
              <a:rPr lang="en-US" sz="3200" dirty="0">
                <a:ea typeface="+mn-lt"/>
                <a:cs typeface="+mn-lt"/>
              </a:rPr>
              <a:t>…” </a:t>
            </a:r>
          </a:p>
          <a:p>
            <a:pPr marL="397510" lvl="1" indent="0">
              <a:buNone/>
            </a:pPr>
            <a:r>
              <a:rPr lang="en-GB" altLang="en-US" dirty="0">
                <a:ea typeface="+mn-lt"/>
                <a:cs typeface="+mn-lt"/>
              </a:rPr>
              <a:t>					</a:t>
            </a:r>
            <a:r>
              <a:rPr lang="en-US" dirty="0">
                <a:ea typeface="+mn-lt"/>
                <a:cs typeface="+mn-lt"/>
              </a:rPr>
              <a:t>Australian language and literacy policy (2001)</a:t>
            </a:r>
          </a:p>
          <a:p>
            <a:pPr>
              <a:buFont typeface="Wingdings" panose="05000000000000000000" charset="0"/>
              <a:buChar char="o"/>
            </a:pPr>
            <a:r>
              <a:rPr lang="en-GB" altLang="en-US" sz="3200" dirty="0">
                <a:cs typeface="Arial" panose="020B0604020202020204"/>
              </a:rPr>
              <a:t>What is Digital?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400" i="1" dirty="0">
                <a:ea typeface="+mn-lt"/>
                <a:cs typeface="+mn-lt"/>
              </a:rPr>
              <a:t>Digital describes systems that generate and process binary data. 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involving or relating to the use of computer technology</a:t>
            </a:r>
            <a:r>
              <a:rPr lang="en-GB" altLang="en-US" sz="2400" dirty="0">
                <a:ea typeface="+mn-lt"/>
                <a:cs typeface="+mn-lt"/>
              </a:rPr>
              <a:t>. </a:t>
            </a:r>
          </a:p>
          <a:p>
            <a:pPr lvl="2"/>
            <a:r>
              <a:rPr lang="en-US" sz="1600" dirty="0">
                <a:cs typeface="Arial" panose="020B0604020202020204"/>
              </a:rPr>
              <a:t>Computers are fundamentally digital machines because they process information that has been encoded as binary values either one that’s positive (represented as 1) or one that’s non-positive (represented as 0).</a:t>
            </a:r>
          </a:p>
          <a:p>
            <a:pPr lvl="2"/>
            <a:r>
              <a:rPr lang="en-GB" altLang="en-US" sz="1600" dirty="0">
                <a:cs typeface="Arial" panose="020B0604020202020204"/>
              </a:rPr>
              <a:t>Examples of digita items: camera, clock, radio etc...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455" y="179705"/>
            <a:ext cx="7200900" cy="851535"/>
          </a:xfrm>
        </p:spPr>
        <p:txBody>
          <a:bodyPr/>
          <a:lstStyle/>
          <a:p>
            <a:r>
              <a:rPr lang="en-GB" altLang="en-US"/>
              <a:t>TYPES OF LITERACY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1F7C5-DE48-406D-9510-96A752DAF414}" type="slidenum">
              <a:rPr lang="en-US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65" y="1031240"/>
            <a:ext cx="7985125" cy="582676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135255"/>
            <a:ext cx="7740015" cy="694055"/>
          </a:xfrm>
        </p:spPr>
        <p:txBody>
          <a:bodyPr>
            <a:normAutofit/>
          </a:bodyPr>
          <a:lstStyle/>
          <a:p>
            <a:r>
              <a:rPr lang="en-GB" altLang="en-US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DEFINING</a:t>
            </a:r>
            <a:r>
              <a:rPr lang="en-US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DIGITAL LITERACY</a:t>
            </a:r>
            <a:endParaRPr lang="en-US" b="1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884237"/>
            <a:ext cx="8305800" cy="5978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charset="0"/>
              <a:buChar char="q"/>
            </a:pPr>
            <a:r>
              <a:rPr lang="en-US" sz="2800" b="1" dirty="0">
                <a:ea typeface="+mn-lt"/>
                <a:cs typeface="+mn-lt"/>
              </a:rPr>
              <a:t>WHAT IS DIGITAL LITERACY?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Is the reading and writing of digital texts.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for example being able to ‘read’ a website by navigating through hyperlinks and ‘writing’ by uploading digital photos to a social networking site. </a:t>
            </a:r>
            <a:endParaRPr lang="en-US" i="0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In this sense, digital literacy means the functional skills required to operate and communicate with technology and media.</a:t>
            </a:r>
            <a:endParaRPr lang="en-US" i="0">
              <a:cs typeface="Arial" panose="020B0604020202020204"/>
            </a:endParaRPr>
          </a:p>
          <a:p>
            <a:pPr>
              <a:buFont typeface="Arial" panose="020B0604020202020204"/>
              <a:buChar char="•"/>
            </a:pPr>
            <a:r>
              <a:rPr lang="en-US" sz="2200" dirty="0">
                <a:ea typeface="+mn-lt"/>
                <a:cs typeface="+mn-lt"/>
              </a:rPr>
              <a:t>the ability to understand and use information in multiple formats from a wide range of sources when it is presented via computers in an ethical and responsible manner. </a:t>
            </a:r>
            <a:endParaRPr lang="en-US" dirty="0">
              <a:ea typeface="+mn-lt"/>
              <a:cs typeface="+mn-lt"/>
            </a:endParaRPr>
          </a:p>
          <a:p>
            <a:pPr marL="0" indent="0">
              <a:buFont typeface="Arial" panose="020B0604020202020204"/>
              <a:buNone/>
            </a:pPr>
            <a:r>
              <a:rPr lang="en-GB" altLang="en-US" dirty="0">
                <a:ea typeface="+mn-lt"/>
                <a:cs typeface="+mn-lt"/>
              </a:rPr>
              <a:t>						</a:t>
            </a:r>
            <a:r>
              <a:rPr lang="en-US" dirty="0">
                <a:ea typeface="+mn-lt"/>
                <a:cs typeface="+mn-lt"/>
              </a:rPr>
              <a:t>Paul Gilster , Digital Literacy (1997)</a:t>
            </a:r>
            <a:endParaRPr lang="en-US" dirty="0">
              <a:cs typeface="Arial" panose="020B0604020202020204"/>
            </a:endParaRPr>
          </a:p>
          <a:p>
            <a:pPr algn="l">
              <a:buClrTx/>
              <a:buSzTx/>
              <a:buChar char="•"/>
            </a:pPr>
            <a:r>
              <a:rPr lang="en-US" sz="2200" dirty="0">
                <a:ea typeface="+mn-lt"/>
                <a:cs typeface="+mn-lt"/>
              </a:rPr>
              <a:t>Digital literacy refers to an individual's ability to find, evaluate, and clearly communicate information through typing and other media on various digital platforms</a:t>
            </a:r>
            <a:r>
              <a:rPr lang="en-GB" altLang="en-US" sz="2200" dirty="0">
                <a:ea typeface="+mn-lt"/>
                <a:cs typeface="+mn-lt"/>
              </a:rPr>
              <a:t>. 		</a:t>
            </a:r>
            <a:r>
              <a:rPr lang="en-US" sz="1800" dirty="0">
                <a:ea typeface="+mn-lt"/>
                <a:cs typeface="+mn-lt"/>
              </a:rPr>
              <a:t>Wikipedia </a:t>
            </a:r>
            <a:r>
              <a:rPr lang="en-GB" altLang="en-US" sz="1800" dirty="0">
                <a:ea typeface="+mn-lt"/>
                <a:cs typeface="+mn-lt"/>
              </a:rPr>
              <a:t>(2022)</a:t>
            </a:r>
            <a:endParaRPr lang="en-GB" altLang="en-US" sz="2200" dirty="0">
              <a:ea typeface="+mn-lt"/>
              <a:cs typeface="+mn-lt"/>
            </a:endParaRPr>
          </a:p>
          <a:p>
            <a:pPr algn="l">
              <a:buClrTx/>
              <a:buSzTx/>
              <a:buChar char="•"/>
            </a:pPr>
            <a:r>
              <a:rPr lang="en-US" sz="2200" dirty="0">
                <a:ea typeface="+mn-lt"/>
                <a:cs typeface="+mn-lt"/>
              </a:rPr>
              <a:t>The ability to critically understand digital media content and applications; and the knowledge and capacity to create with digital technology.</a:t>
            </a:r>
            <a:endParaRPr lang="en-US" dirty="0">
              <a:cs typeface="Arial" panose="020B0604020202020204"/>
            </a:endParaRPr>
          </a:p>
          <a:p>
            <a:pPr>
              <a:buNone/>
            </a:pPr>
            <a:endParaRPr lang="en-US" dirty="0">
              <a:cs typeface="Arial" panose="020B0604020202020204"/>
            </a:endParaRPr>
          </a:p>
          <a:p>
            <a:pPr>
              <a:buNone/>
            </a:pPr>
            <a:endParaRPr lang="en-US" dirty="0"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23" y="40263"/>
            <a:ext cx="7200900" cy="101421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n-lt"/>
                <a:cs typeface="+mn-lt"/>
                <a:sym typeface="+mn-ea"/>
              </a:rPr>
              <a:t>Why call it "Digital Literacy"?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340" y="660400"/>
            <a:ext cx="8375650" cy="9563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457200">
              <a:lnSpc>
                <a:spcPct val="7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Many organizations use different terms such as ICT (information and communication technology), educational technology, computer literacy, and others. </a:t>
            </a:r>
          </a:p>
          <a:p>
            <a:pPr marL="0" indent="0" defTabSz="457200" eaLnBrk="1" hangingPunct="1">
              <a:lnSpc>
                <a:spcPct val="80000"/>
              </a:lnSpc>
              <a:spcBef>
                <a:spcPts val="750"/>
              </a:spcBef>
              <a:buClr>
                <a:srgbClr val="F0A22E"/>
              </a:buClr>
              <a:buSzPct val="70000"/>
              <a:buFont typeface="Wingdings 2" panose="05020102010507070707" pitchFamily="18" charset="2"/>
              <a:buNone/>
              <a:defRPr/>
            </a:pPr>
            <a:endParaRPr lang="en-US" dirty="0">
              <a:latin typeface="Times New Roman" panose="020206030504050203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51685" y="1757680"/>
            <a:ext cx="4934585" cy="51073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altLang="en-US" sz="40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j-ea"/>
                <a:cs typeface="+mj-cs"/>
              </a:rPr>
              <a:t>DIGITAL LITERACY COMPETENCIES</a:t>
            </a:r>
          </a:p>
        </p:txBody>
      </p:sp>
      <p:pic>
        <p:nvPicPr>
          <p:cNvPr id="4" name="Picture 4" descr="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655" y="1624330"/>
            <a:ext cx="7356475" cy="4931410"/>
          </a:xfr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65405"/>
            <a:ext cx="7086600" cy="647065"/>
          </a:xfrm>
        </p:spPr>
        <p:txBody>
          <a:bodyPr/>
          <a:lstStyle/>
          <a:p>
            <a:r>
              <a:rPr lang="en-US" b="1" dirty="0"/>
              <a:t>EXAMPLES OF DIGITAL LITERACY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864870"/>
            <a:ext cx="8305800" cy="5989320"/>
          </a:xfrm>
        </p:spPr>
        <p:txBody>
          <a:bodyPr/>
          <a:lstStyle/>
          <a:p>
            <a:pPr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to use web browsers, search engines, email, text, wiki, blogs, Photoshop, Powerpoint, video creation/editing software , etc. to showcase learning.</a:t>
            </a:r>
          </a:p>
          <a:p>
            <a:pPr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online resources for accuracy / trustworthiness of information.</a:t>
            </a:r>
          </a:p>
          <a:p>
            <a:pPr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online classes to enhance learning in the classroom.</a:t>
            </a:r>
          </a:p>
          <a:p>
            <a:pPr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Choosing appropriate media to showcase learning -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 what platforms will best illustrate your message and learning to peers and educators.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4000"/>
              </a:lnSpc>
              <a:spcAft>
                <a:spcPts val="50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an interactive whiteboard in the classroom for lessons and allowing students to use the interactive whiteboard on a daily basis.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65405"/>
            <a:ext cx="7086600" cy="647065"/>
          </a:xfrm>
        </p:spPr>
        <p:txBody>
          <a:bodyPr/>
          <a:lstStyle/>
          <a:p>
            <a:r>
              <a:rPr lang="en-US" b="1" dirty="0"/>
              <a:t>EXAMPLES OF DIGITAL LITERACY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864870"/>
            <a:ext cx="8305800" cy="4240530"/>
          </a:xfrm>
        </p:spPr>
        <p:txBody>
          <a:bodyPr/>
          <a:lstStyle/>
          <a:p>
            <a:r>
              <a:rPr lang="en-US" sz="2800" dirty="0"/>
              <a:t>Encouraging students to use technology to showcase their learning.</a:t>
            </a:r>
          </a:p>
          <a:p>
            <a:r>
              <a:rPr lang="en-US" sz="2800" dirty="0"/>
              <a:t>Using the web ( web sites video, music) to enhance the learning of your students.</a:t>
            </a:r>
          </a:p>
          <a:p>
            <a:r>
              <a:rPr lang="en-US" sz="2800" dirty="0"/>
              <a:t>Students and teachers creating online content to be utilized both in and out of the classroom.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z="28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76923C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5016</Words>
  <Application>Microsoft Office PowerPoint</Application>
  <PresentationFormat>On-screen Show (4:3)</PresentationFormat>
  <Paragraphs>113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1_Crop</vt:lpstr>
      <vt:lpstr>PowerPoint Presentation</vt:lpstr>
      <vt:lpstr>PRESENTATIONAL OUTLINE</vt:lpstr>
      <vt:lpstr>DEFINING DIGITAL LITERACY</vt:lpstr>
      <vt:lpstr>TYPES OF LITERACY</vt:lpstr>
      <vt:lpstr>DEFINING DIGITAL LITERACY</vt:lpstr>
      <vt:lpstr>Why call it "Digital Literacy"?</vt:lpstr>
      <vt:lpstr>PowerPoint Presentation</vt:lpstr>
      <vt:lpstr>EXAMPLES OF DIGITAL LITERACY</vt:lpstr>
      <vt:lpstr>EXAMPLES OF DIGITAL LITERACY</vt:lpstr>
      <vt:lpstr>DIGITAL LITERACY EMBEDDED  IN THE CLASSROOM THROUGH TECHNOLOGY</vt:lpstr>
      <vt:lpstr>THE REAL-WORLD IMPORTANCE  OF DIGITAL LITERACY</vt:lpstr>
      <vt:lpstr>TRANSFORMING THE WAY WE LEARN</vt:lpstr>
      <vt:lpstr>CENTRAL UNIVERSITY DIGITAL PLATFORM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Emerging Technologies</dc:title>
  <dc:creator>Michael Owusu Agyekum</dc:creator>
  <cp:keywords>KINGSFORD KISSI MIREKU Ph. D.</cp:keywords>
  <cp:lastModifiedBy>Prof SKBA</cp:lastModifiedBy>
  <cp:revision>795</cp:revision>
  <dcterms:created xsi:type="dcterms:W3CDTF">2019-08-05T17:43:00Z</dcterms:created>
  <dcterms:modified xsi:type="dcterms:W3CDTF">2022-03-12T15:11:57Z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2057-11.2.0.8668</vt:lpwstr>
  </property>
</Properties>
</file>