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9" r:id="rId3"/>
    <p:sldId id="260" r:id="rId4"/>
    <p:sldId id="261" r:id="rId5"/>
    <p:sldId id="262" r:id="rId6"/>
    <p:sldId id="323" r:id="rId7"/>
    <p:sldId id="319" r:id="rId8"/>
    <p:sldId id="320" r:id="rId9"/>
    <p:sldId id="263" r:id="rId10"/>
    <p:sldId id="264" r:id="rId11"/>
    <p:sldId id="265" r:id="rId12"/>
    <p:sldId id="282" r:id="rId13"/>
    <p:sldId id="283" r:id="rId14"/>
    <p:sldId id="284" r:id="rId15"/>
    <p:sldId id="28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58"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21"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4/14/2022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4EBD6-622A-4989-AA1A-EF05A40A3F39}" type="slidenum">
              <a:rPr lang="en-US"/>
              <a:pPr/>
              <a:t>2</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a:buFontTx/>
              <a:buChar char="•"/>
            </a:pPr>
            <a:r>
              <a:rPr lang="en-US">
                <a:latin typeface="Times New Roman" pitchFamily="18" charset="0"/>
              </a:rPr>
              <a:t>To process data into information, computers need to work in </a:t>
            </a:r>
            <a:r>
              <a:rPr lang="en-US" b="1">
                <a:latin typeface="Times New Roman" pitchFamily="18" charset="0"/>
              </a:rPr>
              <a:t>binary language</a:t>
            </a:r>
            <a:r>
              <a:rPr lang="en-US">
                <a:latin typeface="Times New Roman" pitchFamily="18" charset="0"/>
              </a:rPr>
              <a:t>, which consists of two numbers: 0 and 1. </a:t>
            </a:r>
          </a:p>
          <a:p>
            <a:pPr>
              <a:buFontTx/>
              <a:buChar char="•"/>
            </a:pPr>
            <a:r>
              <a:rPr lang="en-US">
                <a:latin typeface="Times New Roman" pitchFamily="18" charset="0"/>
              </a:rPr>
              <a:t>Everything a computer does is broken down into a series of 0s and 1s. </a:t>
            </a:r>
          </a:p>
          <a:p>
            <a:pPr>
              <a:buFontTx/>
              <a:buChar char="•"/>
            </a:pPr>
            <a:r>
              <a:rPr lang="en-US">
                <a:latin typeface="Times New Roman" pitchFamily="18" charset="0"/>
              </a:rPr>
              <a:t>Because modern computers are electronic, digital machines, they understand only two states of existence: on and off. Computers represent these two possibilities, or states, using the digits)1 and 0. </a:t>
            </a:r>
          </a:p>
          <a:p>
            <a:pPr>
              <a:buFontTx/>
              <a:buChar char="•"/>
            </a:pPr>
            <a:r>
              <a:rPr lang="en-US" b="1">
                <a:latin typeface="Times New Roman" pitchFamily="18" charset="0"/>
              </a:rPr>
              <a:t>Electronic</a:t>
            </a:r>
            <a:r>
              <a:rPr lang="en-US">
                <a:latin typeface="Times New Roman" pitchFamily="18" charset="0"/>
              </a:rPr>
              <a:t> </a:t>
            </a:r>
            <a:r>
              <a:rPr lang="en-US" b="1">
                <a:latin typeface="Times New Roman" pitchFamily="18" charset="0"/>
              </a:rPr>
              <a:t>switches</a:t>
            </a:r>
            <a:r>
              <a:rPr lang="en-US">
                <a:latin typeface="Times New Roman" pitchFamily="18" charset="0"/>
              </a:rPr>
              <a:t> are devices inside the computer that can be flipped between these two states: 1 or 0, on or off.</a:t>
            </a:r>
          </a:p>
          <a:p>
            <a:pPr>
              <a:buFontTx/>
              <a:buChar char="•"/>
            </a:pPr>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9EA6B7-0004-44C7-B653-E19F8A3723E8}" type="slidenum">
              <a:rPr lang="en-US" smtClean="0"/>
              <a:pPr/>
              <a:t>12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5EF8950-BB37-42F4-B03D-E05FB85B38CA}" type="slidenum">
              <a:rPr lang="en-US" smtClean="0"/>
              <a:pPr/>
              <a:t>13</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9B93A5C-60A7-4B9E-91FB-5DEF883EE168}" type="slidenum">
              <a:rPr lang="en-US" smtClean="0"/>
              <a:pPr/>
              <a:t>14</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8BB8918-8B92-4018-BE60-3213449EA319}" type="slidenum">
              <a:rPr lang="en-US" smtClean="0"/>
              <a:pPr/>
              <a:t>15</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29159-DCF6-4C0D-B78E-55FAC01C39B4}" type="slidenum">
              <a:rPr lang="en-US"/>
              <a:pPr/>
              <a:t>16</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a:buFontTx/>
              <a:buChar char="•"/>
            </a:pPr>
            <a:r>
              <a:rPr lang="en-US">
                <a:latin typeface="Helvetica" pitchFamily="1" charset="0"/>
              </a:rPr>
              <a:t>The </a:t>
            </a:r>
            <a:r>
              <a:rPr lang="en-US" b="1">
                <a:latin typeface="Helvetica" pitchFamily="1" charset="0"/>
              </a:rPr>
              <a:t>central processing unit</a:t>
            </a:r>
            <a:r>
              <a:rPr lang="en-US">
                <a:latin typeface="Helvetica" pitchFamily="1" charset="0"/>
              </a:rPr>
              <a:t> (</a:t>
            </a:r>
            <a:r>
              <a:rPr lang="en-US" b="1">
                <a:latin typeface="Helvetica" pitchFamily="1" charset="0"/>
              </a:rPr>
              <a:t>CPU </a:t>
            </a:r>
            <a:r>
              <a:rPr lang="en-US">
                <a:latin typeface="Helvetica" pitchFamily="1" charset="0"/>
              </a:rPr>
              <a:t>or</a:t>
            </a:r>
            <a:r>
              <a:rPr lang="en-US" b="1">
                <a:latin typeface="Helvetica" pitchFamily="1" charset="0"/>
              </a:rPr>
              <a:t> processor</a:t>
            </a:r>
            <a:r>
              <a:rPr lang="en-US">
                <a:latin typeface="Helvetica" pitchFamily="1" charset="0"/>
              </a:rPr>
              <a:t>) executes every instruction given to your computer. The entire CPU fits on a tiny chip, called the microprocessor,</a:t>
            </a:r>
            <a:r>
              <a:rPr lang="en-US" b="1">
                <a:latin typeface="Helvetica" pitchFamily="1" charset="0"/>
              </a:rPr>
              <a:t> </a:t>
            </a:r>
            <a:r>
              <a:rPr lang="en-US">
                <a:latin typeface="Helvetica" pitchFamily="1" charset="0"/>
              </a:rPr>
              <a:t>which</a:t>
            </a:r>
            <a:r>
              <a:rPr lang="en-US" b="1">
                <a:latin typeface="Helvetica" pitchFamily="1" charset="0"/>
              </a:rPr>
              <a:t> </a:t>
            </a:r>
            <a:r>
              <a:rPr lang="en-US">
                <a:latin typeface="Helvetica" pitchFamily="1" charset="0"/>
              </a:rPr>
              <a:t>contains all of the hardware responsible for processing information, including millions of transistors.</a:t>
            </a:r>
          </a:p>
          <a:p>
            <a:pPr>
              <a:buFontTx/>
              <a:buChar char="•"/>
            </a:pPr>
            <a:r>
              <a:rPr lang="en-US">
                <a:latin typeface="Times New Roman" pitchFamily="18" charset="0"/>
              </a:rPr>
              <a:t>The CPU is located in the system unit on the computer’s </a:t>
            </a:r>
            <a:r>
              <a:rPr lang="en-US" b="1">
                <a:latin typeface="Times New Roman" pitchFamily="18" charset="0"/>
              </a:rPr>
              <a:t>motherboard.</a:t>
            </a:r>
          </a:p>
          <a:p>
            <a:pPr>
              <a:buFontTx/>
              <a:buChar char="•"/>
            </a:pPr>
            <a:r>
              <a:rPr lang="en-US">
                <a:latin typeface="Times New Roman" pitchFamily="18" charset="0"/>
              </a:rPr>
              <a:t>Both Intel and AMD chips are used in the majority of Windows-based PCs. </a:t>
            </a:r>
            <a:r>
              <a:rPr lang="en-US">
                <a:latin typeface="Helvetica" pitchFamily="1" charset="0"/>
              </a:rPr>
              <a:t>Apple computer systems use a different CPU design. The G4 and PowerPC G5 chip were used by Apple machines for over ten years. In 2005, Apple announced all of their systems would be redesigned to use Intel CPUs. </a:t>
            </a:r>
          </a:p>
          <a:p>
            <a:pPr>
              <a:buFontTx/>
              <a:buChar char="•"/>
            </a:pPr>
            <a:r>
              <a:rPr lang="en-US">
                <a:latin typeface="Times New Roman" pitchFamily="18" charset="0"/>
              </a:rPr>
              <a:t>The primary distinction between CPUs is processing power, which is determined by the number of transistors on each CPU. The greatest differentiators are how quickly the processor can work (called its </a:t>
            </a:r>
            <a:r>
              <a:rPr lang="en-US" i="1">
                <a:latin typeface="Times New Roman" pitchFamily="18" charset="0"/>
              </a:rPr>
              <a:t>clock speed</a:t>
            </a:r>
            <a:r>
              <a:rPr lang="en-US">
                <a:latin typeface="Times New Roman" pitchFamily="18" charset="0"/>
              </a:rPr>
              <a:t>) and the amount of immediate access memory the CPU has (called its </a:t>
            </a:r>
            <a:r>
              <a:rPr lang="en-US" i="1">
                <a:latin typeface="Times New Roman" pitchFamily="18" charset="0"/>
              </a:rPr>
              <a:t>cache memory</a:t>
            </a:r>
            <a:r>
              <a:rPr lang="en-US">
                <a:latin typeface="Times New Roman" pitchFamily="18"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4B1D3-24D0-465D-B914-BC846249CBEA}" type="slidenum">
              <a:rPr lang="en-US"/>
              <a:pPr/>
              <a:t>18</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pPr>
              <a:lnSpc>
                <a:spcPct val="96000"/>
              </a:lnSpc>
              <a:buFontTx/>
              <a:buChar char="•"/>
            </a:pPr>
            <a:r>
              <a:rPr lang="en-US">
                <a:latin typeface="Times New Roman" pitchFamily="18" charset="0"/>
              </a:rPr>
              <a:t>Any program you run on your computer is actually a long series of binary code, 1s and 0s, describing a specific set of commands the CPU must perform. Each CPU is a bit different in the exact steps it follows to perform its tasks, but all CPUs must perform a series of similar general steps. These steps, referred to as a CPU</a:t>
            </a:r>
            <a:r>
              <a:rPr lang="en-US" b="1">
                <a:latin typeface="Times New Roman" pitchFamily="18" charset="0"/>
              </a:rPr>
              <a:t> machine cycle</a:t>
            </a:r>
            <a:r>
              <a:rPr lang="en-US">
                <a:latin typeface="Times New Roman" pitchFamily="18" charset="0"/>
              </a:rPr>
              <a:t> (or </a:t>
            </a:r>
            <a:r>
              <a:rPr lang="en-US" b="1">
                <a:latin typeface="Times New Roman" pitchFamily="18" charset="0"/>
              </a:rPr>
              <a:t>processing cycle</a:t>
            </a:r>
            <a:r>
              <a:rPr lang="en-US">
                <a:latin typeface="Times New Roman" pitchFamily="18" charset="0"/>
              </a:rPr>
              <a:t>) are:</a:t>
            </a:r>
          </a:p>
          <a:p>
            <a:pPr>
              <a:lnSpc>
                <a:spcPct val="96000"/>
              </a:lnSpc>
              <a:spcBef>
                <a:spcPts val="400"/>
              </a:spcBef>
              <a:spcAft>
                <a:spcPts val="200"/>
              </a:spcAft>
            </a:pPr>
            <a:r>
              <a:rPr lang="en-US">
                <a:latin typeface="Times New Roman" pitchFamily="18" charset="0"/>
              </a:rPr>
              <a:t>1. </a:t>
            </a:r>
            <a:r>
              <a:rPr lang="en-US" b="1">
                <a:latin typeface="Times New Roman" pitchFamily="18" charset="0"/>
              </a:rPr>
              <a:t>Fetch</a:t>
            </a:r>
            <a:r>
              <a:rPr lang="en-US">
                <a:latin typeface="Times New Roman" pitchFamily="18" charset="0"/>
              </a:rPr>
              <a:t>: When any program begins to run, the 1s and 0s that make up the program’s binary code must be “fetched” from their temporary storage location in RAM and moved to the CPU before they can be executed.</a:t>
            </a:r>
          </a:p>
          <a:p>
            <a:pPr>
              <a:lnSpc>
                <a:spcPct val="96000"/>
              </a:lnSpc>
              <a:spcBef>
                <a:spcPts val="200"/>
              </a:spcBef>
              <a:spcAft>
                <a:spcPts val="200"/>
              </a:spcAft>
            </a:pPr>
            <a:r>
              <a:rPr lang="en-US">
                <a:latin typeface="Times New Roman" pitchFamily="18" charset="0"/>
              </a:rPr>
              <a:t>2. </a:t>
            </a:r>
            <a:r>
              <a:rPr lang="en-US" b="1">
                <a:latin typeface="Times New Roman" pitchFamily="18" charset="0"/>
              </a:rPr>
              <a:t>Decode</a:t>
            </a:r>
            <a:r>
              <a:rPr lang="en-US">
                <a:latin typeface="Times New Roman" pitchFamily="18" charset="0"/>
              </a:rPr>
              <a:t>: Once the program’s binary code is in the CPU, it is decoded into the commands the CPU understands.</a:t>
            </a:r>
          </a:p>
          <a:p>
            <a:pPr>
              <a:lnSpc>
                <a:spcPct val="96000"/>
              </a:lnSpc>
              <a:spcBef>
                <a:spcPts val="200"/>
              </a:spcBef>
              <a:spcAft>
                <a:spcPts val="200"/>
              </a:spcAft>
            </a:pPr>
            <a:r>
              <a:rPr lang="en-US">
                <a:latin typeface="Times New Roman" pitchFamily="18" charset="0"/>
              </a:rPr>
              <a:t>3 </a:t>
            </a:r>
            <a:r>
              <a:rPr lang="en-US" b="1">
                <a:latin typeface="Times New Roman" pitchFamily="18" charset="0"/>
              </a:rPr>
              <a:t>Execute</a:t>
            </a:r>
            <a:r>
              <a:rPr lang="en-US">
                <a:latin typeface="Times New Roman" pitchFamily="18" charset="0"/>
              </a:rPr>
              <a:t>: Next, the CPU actually performs the work described in the command. Specialized hardware on the CPU performs addition, subtraction, multiplication, division, and other mathematical and logical operations at incredible speeds.</a:t>
            </a:r>
          </a:p>
          <a:p>
            <a:pPr>
              <a:lnSpc>
                <a:spcPct val="96000"/>
              </a:lnSpc>
              <a:spcBef>
                <a:spcPts val="200"/>
              </a:spcBef>
              <a:spcAft>
                <a:spcPts val="600"/>
              </a:spcAft>
            </a:pPr>
            <a:r>
              <a:rPr lang="en-US">
                <a:latin typeface="Palatino" charset="0"/>
              </a:rPr>
              <a:t>4. </a:t>
            </a:r>
            <a:r>
              <a:rPr lang="en-US" b="1">
                <a:latin typeface="Palatino" charset="0"/>
              </a:rPr>
              <a:t>Store:</a:t>
            </a:r>
            <a:r>
              <a:rPr lang="en-US">
                <a:latin typeface="Palatino" charset="0"/>
              </a:rPr>
              <a:t> The result is stored in </a:t>
            </a:r>
            <a:r>
              <a:rPr lang="en-US" b="1">
                <a:latin typeface="Palatino" charset="0"/>
              </a:rPr>
              <a:t>registers</a:t>
            </a:r>
            <a:r>
              <a:rPr lang="en-US">
                <a:latin typeface="Palatino" charset="0"/>
              </a:rPr>
              <a:t>, special memory storage areas built into the CPU</a:t>
            </a:r>
            <a:r>
              <a:rPr lang="en-US" b="1">
                <a:latin typeface="Palatino" charset="0"/>
              </a:rPr>
              <a:t>,</a:t>
            </a:r>
            <a:r>
              <a:rPr lang="en-US">
                <a:latin typeface="Palatino" charset="0"/>
              </a:rPr>
              <a:t> which are the most expensive, fastest memory in your computer. The CPU is then ready to fetch the next set of bits encoding the next instruction.</a:t>
            </a:r>
          </a:p>
          <a:p>
            <a:pPr>
              <a:lnSpc>
                <a:spcPct val="96000"/>
              </a:lnSpc>
              <a:spcBef>
                <a:spcPts val="200"/>
              </a:spcBef>
              <a:spcAft>
                <a:spcPts val="600"/>
              </a:spcAft>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DD3D0-70AB-409D-8626-06DA963514CE}" type="slidenum">
              <a:rPr lang="en-US"/>
              <a:pPr/>
              <a:t>19</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pPr>
              <a:buFontTx/>
              <a:buChar char="•"/>
            </a:pPr>
            <a:r>
              <a:rPr lang="en-US">
                <a:latin typeface="Times New Roman" pitchFamily="18" charset="0"/>
              </a:rPr>
              <a:t>To move from one stage of the machine cycle to the next, the motherboard contains a built-in </a:t>
            </a:r>
            <a:r>
              <a:rPr lang="en-US" b="1">
                <a:latin typeface="Times New Roman" pitchFamily="18" charset="0"/>
              </a:rPr>
              <a:t>system clock</a:t>
            </a:r>
            <a:r>
              <a:rPr lang="en-US">
                <a:latin typeface="Times New Roman" pitchFamily="18" charset="0"/>
              </a:rPr>
              <a:t>. </a:t>
            </a:r>
          </a:p>
          <a:p>
            <a:pPr>
              <a:buFontTx/>
              <a:buChar char="•"/>
            </a:pPr>
            <a:r>
              <a:rPr lang="en-US">
                <a:latin typeface="Times New Roman" pitchFamily="18" charset="0"/>
              </a:rPr>
              <a:t>This internal clock is a special crystal that controls when the CPU moves to the next stage of processing.</a:t>
            </a:r>
          </a:p>
          <a:p>
            <a:pPr>
              <a:buFontTx/>
              <a:buChar char="•"/>
            </a:pPr>
            <a:r>
              <a:rPr lang="en-US">
                <a:latin typeface="Times New Roman" pitchFamily="18" charset="0"/>
              </a:rPr>
              <a:t>These “ticks” of the system clock, known as the </a:t>
            </a:r>
            <a:r>
              <a:rPr lang="en-US" b="1">
                <a:latin typeface="Times New Roman" pitchFamily="18" charset="0"/>
              </a:rPr>
              <a:t>clock cycle</a:t>
            </a:r>
            <a:r>
              <a:rPr lang="en-US">
                <a:latin typeface="Times New Roman" pitchFamily="18" charset="0"/>
              </a:rPr>
              <a:t>, set the pace by which the computer moves from process to process. </a:t>
            </a:r>
          </a:p>
          <a:p>
            <a:pPr>
              <a:buFontTx/>
              <a:buChar char="•"/>
            </a:pPr>
            <a:r>
              <a:rPr lang="en-US">
                <a:latin typeface="Times New Roman" pitchFamily="18" charset="0"/>
              </a:rPr>
              <a:t>The pace, known as </a:t>
            </a:r>
            <a:r>
              <a:rPr lang="en-US" b="1">
                <a:latin typeface="Times New Roman" pitchFamily="18" charset="0"/>
              </a:rPr>
              <a:t>clock speed</a:t>
            </a:r>
            <a:r>
              <a:rPr lang="en-US">
                <a:latin typeface="Times New Roman" pitchFamily="18" charset="0"/>
              </a:rPr>
              <a:t>, is measured in Hz. Today’s system clocks are measured in GHz, or one billion clock ticks per second.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9A918-D8B4-4230-BDBE-FD280439E70A}" type="slidenum">
              <a:rPr lang="en-US"/>
              <a:pPr/>
              <a:t>20</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pPr>
              <a:buFontTx/>
              <a:buChar char="•"/>
            </a:pPr>
            <a:r>
              <a:rPr lang="en-US">
                <a:latin typeface="Times New Roman" pitchFamily="18" charset="0"/>
              </a:rPr>
              <a:t>The </a:t>
            </a:r>
            <a:r>
              <a:rPr lang="en-US" b="1">
                <a:latin typeface="Times New Roman" pitchFamily="18" charset="0"/>
              </a:rPr>
              <a:t>control unit</a:t>
            </a:r>
            <a:r>
              <a:rPr lang="en-US">
                <a:latin typeface="Helvetica" pitchFamily="1" charset="0"/>
              </a:rPr>
              <a:t> </a:t>
            </a:r>
            <a:r>
              <a:rPr lang="en-US">
                <a:latin typeface="Times New Roman" pitchFamily="18" charset="0"/>
              </a:rPr>
              <a:t>of the CPU manages the switches inside the CPU. </a:t>
            </a:r>
          </a:p>
          <a:p>
            <a:pPr>
              <a:buFontTx/>
              <a:buChar char="•"/>
            </a:pPr>
            <a:r>
              <a:rPr lang="en-US">
                <a:latin typeface="Times New Roman" pitchFamily="18" charset="0"/>
              </a:rPr>
              <a:t>It is programmed by CPU designers to remember the sequence of processing stages for that CPU and how each switch in the CPU should be set, on or off, for each stage. </a:t>
            </a:r>
          </a:p>
          <a:p>
            <a:pPr>
              <a:buFontTx/>
              <a:buChar char="•"/>
            </a:pPr>
            <a:r>
              <a:rPr lang="en-US">
                <a:latin typeface="Times New Roman" pitchFamily="18" charset="0"/>
              </a:rPr>
              <a:t>As soon as the system clock says so, the control unit moves each switch to its correct setting (on or off) and then performs the work of that stage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A2B7A-B90B-4FEC-96EC-0BE2A4E07456}" type="slidenum">
              <a:rPr lang="en-US"/>
              <a:pPr/>
              <a:t>21</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pPr>
              <a:buFontTx/>
              <a:buChar char="•"/>
            </a:pPr>
            <a:r>
              <a:rPr lang="en-US">
                <a:latin typeface="Times New Roman" pitchFamily="18" charset="0"/>
              </a:rPr>
              <a:t>The</a:t>
            </a:r>
            <a:r>
              <a:rPr lang="en-US" b="1">
                <a:latin typeface="Times New Roman" pitchFamily="18" charset="0"/>
              </a:rPr>
              <a:t> arithmetic logic unit (ALU) </a:t>
            </a:r>
            <a:r>
              <a:rPr lang="en-US">
                <a:latin typeface="Times New Roman" pitchFamily="18" charset="0"/>
              </a:rPr>
              <a:t>is the part of the CPU designed to perform mathematical operations such as addition, subtraction, multiplication, and division and to test comparing values as greater than, less than, or equal to. </a:t>
            </a:r>
          </a:p>
          <a:p>
            <a:pPr>
              <a:buFontTx/>
              <a:buChar char="•"/>
            </a:pPr>
            <a:r>
              <a:rPr lang="en-US">
                <a:latin typeface="Times New Roman" pitchFamily="18" charset="0"/>
              </a:rPr>
              <a:t>The ALU also performs logical OR, AND, and NOT operations. The ALU is specially designed to execute such calculations flawlessly and with incredible speed.</a:t>
            </a:r>
          </a:p>
          <a:p>
            <a:pPr>
              <a:buFontTx/>
              <a:buChar char="•"/>
            </a:pPr>
            <a:r>
              <a:rPr lang="en-US">
                <a:latin typeface="Times New Roman" pitchFamily="18" charset="0"/>
              </a:rPr>
              <a:t>The ALU is fed data from the CPU’s registers. The amount of data a CPU can process at a time is based in part on the amount of data each register can hold. The number of bits a computer can work with at a time is referred to as its </a:t>
            </a:r>
            <a:r>
              <a:rPr lang="en-US" b="1">
                <a:latin typeface="Times New Roman" pitchFamily="18" charset="0"/>
              </a:rPr>
              <a:t>word size</a:t>
            </a:r>
            <a:r>
              <a:rPr lang="en-US">
                <a:latin typeface="Times New Roman" pitchFamily="18" charset="0"/>
              </a:rPr>
              <a:t>. Therefore, a 64-bit processor can process more information faster than a 32-bit processor.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13BB2-C5E3-46C9-AD1A-A47D8CC1B491}" type="slidenum">
              <a:rPr lang="en-US"/>
              <a:pPr/>
              <a:t>22</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a:buFontTx/>
              <a:buChar char="•"/>
            </a:pPr>
            <a:r>
              <a:rPr lang="en-US">
                <a:latin typeface="Times New Roman" pitchFamily="18" charset="0"/>
              </a:rPr>
              <a:t>Cache memory consists of small blocks of memory located directly on and next to the CPU chip. </a:t>
            </a:r>
          </a:p>
          <a:p>
            <a:pPr>
              <a:buFontTx/>
              <a:buChar char="•"/>
            </a:pPr>
            <a:r>
              <a:rPr lang="en-US">
                <a:latin typeface="Times New Roman" pitchFamily="18" charset="0"/>
              </a:rPr>
              <a:t>These memory blocks are holding places for recently or frequently used instructions or data that the CPU needs the most. </a:t>
            </a:r>
          </a:p>
          <a:p>
            <a:pPr>
              <a:buFontTx/>
              <a:buChar char="•"/>
            </a:pPr>
            <a:r>
              <a:rPr lang="en-US">
                <a:latin typeface="Times New Roman" pitchFamily="18" charset="0"/>
              </a:rPr>
              <a:t>When these instructions or data are stored in cache memory, the CPU can more quickly retrieve them than if it had to access the instructions or data in RAM.</a:t>
            </a:r>
          </a:p>
          <a:p>
            <a:pPr>
              <a:buFontTx/>
              <a:buChar char="•"/>
            </a:pPr>
            <a:r>
              <a:rPr lang="en-US">
                <a:latin typeface="Times New Roman" pitchFamily="18" charset="0"/>
              </a:rPr>
              <a:t>Modern CPU designs include a number of types of cache memory. </a:t>
            </a:r>
            <a:r>
              <a:rPr lang="en-US" i="1">
                <a:latin typeface="Times New Roman" pitchFamily="18" charset="0"/>
              </a:rPr>
              <a:t>Level 1 cache</a:t>
            </a:r>
            <a:r>
              <a:rPr lang="en-US">
                <a:latin typeface="Times New Roman" pitchFamily="18" charset="0"/>
              </a:rPr>
              <a:t> is a block of memory that is built onto the CPU chip for the storage of data or commands that have just been used. </a:t>
            </a:r>
            <a:r>
              <a:rPr lang="en-US" i="1">
                <a:latin typeface="Times New Roman" pitchFamily="18" charset="0"/>
              </a:rPr>
              <a:t>Level 2 cache </a:t>
            </a:r>
            <a:r>
              <a:rPr lang="en-US">
                <a:latin typeface="Times New Roman" pitchFamily="18" charset="0"/>
              </a:rPr>
              <a:t>is located on the CPU chip but is slightly farther away from the CPU, or it’s on a separate chip next to the CPU and therefore takes somewhat longer to access. Some newer CPUs have an additional third level of cache memory storage, called </a:t>
            </a:r>
            <a:r>
              <a:rPr lang="en-US" i="1">
                <a:latin typeface="Times New Roman" pitchFamily="18" charset="0"/>
              </a:rPr>
              <a:t>Level 3 cache</a:t>
            </a:r>
            <a:r>
              <a:rPr lang="en-US">
                <a:latin typeface="Times New Roman"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714B4-189E-4AB3-A28D-D8D378AE71B9}" type="slidenum">
              <a:rPr lang="en-US"/>
              <a:pPr/>
              <a:t>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pPr>
              <a:buFontTx/>
              <a:buChar char="•"/>
            </a:pPr>
            <a:r>
              <a:rPr lang="en-US">
                <a:latin typeface="Times New Roman" pitchFamily="18" charset="0"/>
              </a:rPr>
              <a:t>Early computers used devices called </a:t>
            </a:r>
            <a:r>
              <a:rPr lang="en-US" b="1">
                <a:latin typeface="Times New Roman" pitchFamily="18" charset="0"/>
              </a:rPr>
              <a:t>vacuum tubes</a:t>
            </a:r>
            <a:r>
              <a:rPr lang="en-US">
                <a:latin typeface="Times New Roman" pitchFamily="18" charset="0"/>
              </a:rPr>
              <a:t> as switches. Vacuum tubes act as computer switches by allowing or blocking the flow of electrical current. The problem with vacuum tubes is that they take up a lot of space and they produce a lot of heat. Thus, vacuum tubes make for impractical switching devices in personal computers.</a:t>
            </a:r>
          </a:p>
          <a:p>
            <a:pPr>
              <a:buFontTx/>
              <a:buChar char="•"/>
            </a:pPr>
            <a:r>
              <a:rPr lang="en-US">
                <a:latin typeface="Times New Roman" pitchFamily="18" charset="0"/>
              </a:rPr>
              <a:t>Since the vacuum tubes, two major revolutions have occurred in the design of switches, and consequently computers, to make them smaller and faster: the invention of the </a:t>
            </a:r>
            <a:r>
              <a:rPr lang="en-US" i="1">
                <a:latin typeface="Times New Roman" pitchFamily="18" charset="0"/>
              </a:rPr>
              <a:t>transistor</a:t>
            </a:r>
            <a:r>
              <a:rPr lang="en-US">
                <a:latin typeface="Times New Roman" pitchFamily="18" charset="0"/>
              </a:rPr>
              <a:t> and the fabrication of </a:t>
            </a:r>
            <a:r>
              <a:rPr lang="en-US" i="1">
                <a:latin typeface="Times New Roman" pitchFamily="18" charset="0"/>
              </a:rPr>
              <a:t>integrated circuits</a:t>
            </a:r>
            <a:r>
              <a:rPr lang="en-US">
                <a:latin typeface="Times New Roman" pitchFamily="18" charset="0"/>
              </a:rPr>
              <a:t>.</a:t>
            </a:r>
          </a:p>
          <a:p>
            <a:pPr>
              <a:buFontTx/>
              <a:buChar char="•"/>
            </a:pPr>
            <a:r>
              <a:rPr lang="en-US" b="1">
                <a:latin typeface="Times New Roman" pitchFamily="18" charset="0"/>
              </a:rPr>
              <a:t>Transistors</a:t>
            </a:r>
            <a:r>
              <a:rPr lang="en-US">
                <a:latin typeface="Times New Roman" pitchFamily="18" charset="0"/>
              </a:rPr>
              <a:t> are electrical switches built out of layers of a special type of material called a </a:t>
            </a:r>
            <a:r>
              <a:rPr lang="en-US" b="1">
                <a:latin typeface="Times New Roman" pitchFamily="18" charset="0"/>
              </a:rPr>
              <a:t>semiconductor</a:t>
            </a:r>
            <a:r>
              <a:rPr lang="en-US">
                <a:latin typeface="Times New Roman" pitchFamily="18" charset="0"/>
              </a:rPr>
              <a:t>. A semiconductor is any material that can be controlled to either conduct electricity or act as an insulator (to not allow electricity to pass through). Silicon, which is found in common sand, is the semiconductor material used to make transistors.</a:t>
            </a:r>
          </a:p>
          <a:p>
            <a:pPr>
              <a:buFontTx/>
              <a:buChar char="•"/>
            </a:pPr>
            <a:r>
              <a:rPr lang="en-US" b="1">
                <a:latin typeface="Times New Roman" pitchFamily="18" charset="0"/>
              </a:rPr>
              <a:t>Integrated circuits</a:t>
            </a:r>
            <a:r>
              <a:rPr lang="en-US">
                <a:latin typeface="Times New Roman" pitchFamily="18" charset="0"/>
              </a:rPr>
              <a:t> (or chips) are very small regions of semiconductor material that support a huge number of transistors. Along with all the many transistors, other components critical to a circuit board (such as resistors, capacitors, and diodes) are also located on the integrated circuit. Most integrated circuits are no more than a quarter inch in size.</a:t>
            </a:r>
          </a:p>
          <a:p>
            <a:pPr>
              <a:buFontTx/>
              <a:buChar char="•"/>
            </a:pPr>
            <a:r>
              <a:rPr lang="en-US">
                <a:latin typeface="Times New Roman" pitchFamily="18" charset="0"/>
              </a:rPr>
              <a:t>Integrated circuits have enabled computer designers to create small yet powerful </a:t>
            </a:r>
            <a:r>
              <a:rPr lang="en-US" b="1">
                <a:latin typeface="Times New Roman" pitchFamily="18" charset="0"/>
              </a:rPr>
              <a:t>microprocessors</a:t>
            </a:r>
            <a:r>
              <a:rPr lang="en-US">
                <a:latin typeface="Times New Roman" pitchFamily="18" charset="0"/>
              </a:rPr>
              <a:t>, which are chips that contain a CPU.</a:t>
            </a:r>
          </a:p>
          <a:p>
            <a:pPr>
              <a:buFontTx/>
              <a:buChar char="•"/>
            </a:pPr>
            <a:r>
              <a:rPr lang="en-US"/>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65DB4-3519-4D8A-ABA3-350ED4969393}" type="slidenum">
              <a:rPr lang="en-US"/>
              <a:pPr/>
              <a:t>23</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a:buFontTx/>
              <a:buChar char="•"/>
            </a:pPr>
            <a:r>
              <a:rPr lang="en-US" b="1">
                <a:latin typeface="Helvetica" pitchFamily="1" charset="0"/>
              </a:rPr>
              <a:t>Random access memory (RAM)</a:t>
            </a:r>
            <a:r>
              <a:rPr lang="en-US">
                <a:latin typeface="Helvetica" pitchFamily="1" charset="0"/>
              </a:rPr>
              <a:t> is volatile, meaning that when you turn off your computer, the data stored in RAM is erased. </a:t>
            </a:r>
          </a:p>
          <a:p>
            <a:pPr>
              <a:buFontTx/>
              <a:buChar char="•"/>
            </a:pPr>
            <a:r>
              <a:rPr lang="en-US">
                <a:latin typeface="Times New Roman" pitchFamily="18" charset="0"/>
              </a:rPr>
              <a:t>There are several kinds of RAM. Each type of RAM has a very different internal design, allowing some types to work at much faster speeds and to transfer data much more quickly than others.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A953F-6C9A-42AD-A90F-97EEB4811781}" type="slidenum">
              <a:rPr lang="en-US"/>
              <a:pPr/>
              <a:t>24</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pPr>
              <a:buFontTx/>
              <a:buChar char="•"/>
            </a:pPr>
            <a:r>
              <a:rPr lang="en-US">
                <a:latin typeface="Times New Roman" pitchFamily="18" charset="0"/>
              </a:rPr>
              <a:t>The cheapest and most basic type of RAM is</a:t>
            </a:r>
            <a:r>
              <a:rPr lang="en-US" b="1">
                <a:latin typeface="Times New Roman" pitchFamily="18" charset="0"/>
              </a:rPr>
              <a:t> dynamic RAM (DRAM)</a:t>
            </a:r>
            <a:r>
              <a:rPr lang="en-US">
                <a:latin typeface="Times New Roman" pitchFamily="18" charset="0"/>
              </a:rPr>
              <a:t>.</a:t>
            </a:r>
            <a:r>
              <a:rPr lang="en-US" b="1">
                <a:latin typeface="Times New Roman" pitchFamily="18" charset="0"/>
              </a:rPr>
              <a:t> </a:t>
            </a:r>
            <a:r>
              <a:rPr lang="en-US">
                <a:latin typeface="Times New Roman" pitchFamily="18" charset="0"/>
              </a:rPr>
              <a:t>It is used in older systems or in systems in which cost is an important factor.</a:t>
            </a:r>
          </a:p>
          <a:p>
            <a:pPr>
              <a:buFontTx/>
              <a:buChar char="•"/>
            </a:pPr>
            <a:r>
              <a:rPr lang="en-US">
                <a:latin typeface="Times New Roman" pitchFamily="18" charset="0"/>
              </a:rPr>
              <a:t>In storing 1 bit of data inside DRAM, a transistor and a capacitor are used. A transistor is a switch that can be turned on or off. A capacitor is a device that acts like a storage space for the charged electrons coming from the transistors. To store a 1, the transistor is turned to the “on” position and it fills the capacitor with charge. </a:t>
            </a:r>
          </a:p>
          <a:p>
            <a:pPr>
              <a:buFontTx/>
              <a:buChar char="•"/>
            </a:pPr>
            <a:r>
              <a:rPr lang="en-US">
                <a:latin typeface="Times New Roman" pitchFamily="18" charset="0"/>
              </a:rPr>
              <a:t>If the capacitor is just filled with charge once, it eventually loses its charge. A 1 bit might now be read as a 0 and the data stored there would be corrupted. To make sure each capacitor holding a 1 value is filled with enough charge to be read as a 1 at any time, a refresh signal is applied. The refresh will flood current through the open transistors to refill the capacitors so they continue to store a valid 1. </a:t>
            </a:r>
          </a:p>
          <a:p>
            <a:pPr>
              <a:buFontTx/>
              <a:buChar char="•"/>
            </a:pPr>
            <a:r>
              <a:rPr lang="en-US">
                <a:latin typeface="Times New Roman" pitchFamily="18" charset="0"/>
              </a:rPr>
              <a:t>A variety of types of DRAM are on the market, each with different performance levels and prices. </a:t>
            </a:r>
          </a:p>
          <a:p>
            <a:r>
              <a:rPr lang="en-US">
                <a:latin typeface="Times New Roman" pitchFamily="18" charset="0"/>
              </a:rPr>
              <a:t>-S</a:t>
            </a:r>
            <a:r>
              <a:rPr lang="en-US" i="1">
                <a:latin typeface="Times New Roman" pitchFamily="18" charset="0"/>
              </a:rPr>
              <a:t>ynchronous DRAM (SDRAM)</a:t>
            </a:r>
            <a:r>
              <a:rPr lang="en-US">
                <a:latin typeface="Times New Roman" pitchFamily="18" charset="0"/>
              </a:rPr>
              <a:t> is much faster than traditional DRAM. </a:t>
            </a:r>
          </a:p>
          <a:p>
            <a:r>
              <a:rPr lang="en-US">
                <a:latin typeface="Times New Roman" pitchFamily="18" charset="0"/>
              </a:rPr>
              <a:t>-The current standard of DRAM in home systems is </a:t>
            </a:r>
            <a:r>
              <a:rPr lang="en-US" i="1">
                <a:latin typeface="Times New Roman" pitchFamily="18" charset="0"/>
              </a:rPr>
              <a:t>double data rate synchronous DRAM (DDR SDRAM).</a:t>
            </a:r>
            <a:r>
              <a:rPr lang="en-US">
                <a:latin typeface="Times New Roman" pitchFamily="18" charset="0"/>
              </a:rPr>
              <a:t> DDR SDRAM is faster than regular SDRAM but not as fast as DDR2 SDRAM, which is the most recent entry on the market. </a:t>
            </a:r>
          </a:p>
          <a:p>
            <a:pPr>
              <a:buFontTx/>
              <a:buChar char="•"/>
            </a:pPr>
            <a:r>
              <a:rPr lang="en-US">
                <a:latin typeface="Times New Roman" pitchFamily="18" charset="0"/>
              </a:rPr>
              <a:t>Each of these types of DRAM increases the speed with which the CPU can access data, but also increases the cost of the memory modules.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47208-D762-4276-ADB0-8CFFD5A7C688}" type="slidenum">
              <a:rPr lang="en-US"/>
              <a:pPr/>
              <a:t>25</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pPr>
              <a:buFontTx/>
              <a:buChar char="•"/>
            </a:pPr>
            <a:r>
              <a:rPr lang="en-US">
                <a:latin typeface="Times New Roman" pitchFamily="18" charset="0"/>
              </a:rPr>
              <a:t>All of the refresh signals required to keep the data “fresh” in DRAM take time. A faster type of RAM is </a:t>
            </a:r>
            <a:r>
              <a:rPr lang="en-US" b="1">
                <a:latin typeface="Times New Roman" pitchFamily="18" charset="0"/>
              </a:rPr>
              <a:t>static RAM (SRAM)</a:t>
            </a:r>
            <a:r>
              <a:rPr lang="en-US">
                <a:latin typeface="Times New Roman" pitchFamily="18" charset="0"/>
              </a:rPr>
              <a:t>.</a:t>
            </a:r>
          </a:p>
          <a:p>
            <a:pPr>
              <a:buFontTx/>
              <a:buChar char="•"/>
            </a:pPr>
            <a:r>
              <a:rPr lang="en-US">
                <a:latin typeface="Times New Roman" pitchFamily="18" charset="0"/>
              </a:rPr>
              <a:t>In SRAM, more transistors are used to store a single bit, but no capacitor is needed. This eliminates the need for a refresh signal, thus making SRAM much faster than DRAM.</a:t>
            </a:r>
          </a:p>
          <a:p>
            <a:pPr>
              <a:buFontTx/>
              <a:buChar char="•"/>
            </a:pPr>
            <a:r>
              <a:rPr lang="en-US">
                <a:latin typeface="Times New Roman" pitchFamily="18" charset="0"/>
              </a:rPr>
              <a:t> However, because it is more expensive than DRAM, it is used only in locations such as the CPU’s cache, where the system demands the fastest possible storage.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22F35-01EE-4A44-905D-AF36A6963D6C}" type="slidenum">
              <a:rPr lang="en-US"/>
              <a:pPr/>
              <a:t>26</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pPr>
              <a:buFontTx/>
              <a:buChar char="•"/>
            </a:pPr>
            <a:r>
              <a:rPr lang="en-US">
                <a:latin typeface="Helvetica" pitchFamily="1" charset="0"/>
              </a:rPr>
              <a:t>A </a:t>
            </a:r>
            <a:r>
              <a:rPr lang="en-US" b="1">
                <a:latin typeface="Helvetica" pitchFamily="1" charset="0"/>
              </a:rPr>
              <a:t>bus</a:t>
            </a:r>
            <a:r>
              <a:rPr lang="en-US">
                <a:latin typeface="Helvetica" pitchFamily="1" charset="0"/>
              </a:rPr>
              <a:t> is an electrical wire in the computer’s circuitry—the highway that data (or bits) travels on between the computer’s various components. </a:t>
            </a:r>
          </a:p>
          <a:p>
            <a:pPr>
              <a:buFontTx/>
              <a:buChar char="•"/>
            </a:pPr>
            <a:r>
              <a:rPr lang="en-US">
                <a:latin typeface="Helvetica" pitchFamily="1" charset="0"/>
              </a:rPr>
              <a:t>Computers have two different kinds of buses. </a:t>
            </a:r>
          </a:p>
          <a:p>
            <a:r>
              <a:rPr lang="en-US" b="1">
                <a:latin typeface="Helvetica" pitchFamily="1" charset="0"/>
              </a:rPr>
              <a:t>-Local buses </a:t>
            </a:r>
            <a:r>
              <a:rPr lang="en-US">
                <a:latin typeface="Helvetica" pitchFamily="1" charset="0"/>
              </a:rPr>
              <a:t>are on the motherboard and</a:t>
            </a:r>
            <a:r>
              <a:rPr lang="en-US" i="1">
                <a:latin typeface="Helvetica" pitchFamily="1" charset="0"/>
              </a:rPr>
              <a:t> </a:t>
            </a:r>
            <a:r>
              <a:rPr lang="en-US">
                <a:latin typeface="Helvetica" pitchFamily="1" charset="0"/>
              </a:rPr>
              <a:t>run between the CPU and the main system memory.</a:t>
            </a:r>
          </a:p>
          <a:p>
            <a:r>
              <a:rPr lang="en-US">
                <a:latin typeface="Helvetica" pitchFamily="1" charset="0"/>
              </a:rPr>
              <a:t>- Most systems also have another type of bus, called an </a:t>
            </a:r>
            <a:r>
              <a:rPr lang="en-US" b="1">
                <a:latin typeface="Helvetica" pitchFamily="1" charset="0"/>
              </a:rPr>
              <a:t>expansion bus</a:t>
            </a:r>
            <a:r>
              <a:rPr lang="en-US">
                <a:latin typeface="Helvetica" pitchFamily="1" charset="0"/>
              </a:rPr>
              <a:t>,</a:t>
            </a:r>
            <a:r>
              <a:rPr lang="en-US" b="1">
                <a:latin typeface="Helvetica" pitchFamily="1" charset="0"/>
              </a:rPr>
              <a:t> </a:t>
            </a:r>
            <a:r>
              <a:rPr lang="en-US">
                <a:latin typeface="Helvetica" pitchFamily="1" charset="0"/>
              </a:rPr>
              <a:t>which expands the capabilities of your computer by allowing a range of different expansion cards (such as video cards and sound cards) to communicate with the motherboard.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2E6D5-847D-477A-966C-88771916B6CF}" type="slidenum">
              <a:rPr lang="en-US"/>
              <a:pPr/>
              <a:t>27</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pPr>
              <a:buFontTx/>
              <a:buChar char="•"/>
            </a:pPr>
            <a:r>
              <a:rPr lang="en-US">
                <a:latin typeface="Times New Roman" pitchFamily="18" charset="0"/>
              </a:rPr>
              <a:t>Some buses move data along more quickly than others, whereas some can move more data at one time.</a:t>
            </a:r>
          </a:p>
          <a:p>
            <a:pPr>
              <a:buFontTx/>
              <a:buChar char="•"/>
            </a:pPr>
            <a:r>
              <a:rPr lang="en-US">
                <a:latin typeface="Times New Roman" pitchFamily="18" charset="0"/>
              </a:rPr>
              <a:t> The rate of speed that data moves from one location to another, known as </a:t>
            </a:r>
            <a:r>
              <a:rPr lang="en-US" b="1">
                <a:latin typeface="Times New Roman" pitchFamily="18" charset="0"/>
              </a:rPr>
              <a:t>bus clock speed</a:t>
            </a:r>
            <a:r>
              <a:rPr lang="en-US">
                <a:latin typeface="Times New Roman" pitchFamily="18" charset="0"/>
              </a:rPr>
              <a:t>, affects the overall performance of the computer. Bus clock speed is measured in units of megahertz (MHz), or millions of clock cycles per second. </a:t>
            </a:r>
          </a:p>
          <a:p>
            <a:pPr>
              <a:buFontTx/>
              <a:buChar char="•"/>
            </a:pPr>
            <a:r>
              <a:rPr lang="en-US">
                <a:latin typeface="Times New Roman" pitchFamily="18" charset="0"/>
              </a:rPr>
              <a:t>The width of the bus (or the </a:t>
            </a:r>
            <a:r>
              <a:rPr lang="en-US" b="1">
                <a:latin typeface="Times New Roman" pitchFamily="18" charset="0"/>
              </a:rPr>
              <a:t>bus width</a:t>
            </a:r>
            <a:r>
              <a:rPr lang="en-US">
                <a:latin typeface="Times New Roman" pitchFamily="18" charset="0"/>
              </a:rPr>
              <a:t>) determines how many bits of data can be sent along a given bus at any one time. The wider the bus, the more data that can be sent at one time. Bus width is measured in terms of bits, so a 32-bit bus can carry more data at one time than a 16-bit bus.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815F6-BE6A-4DE0-BE53-4D8B84075F7B}" type="slidenum">
              <a:rPr lang="en-US"/>
              <a:pPr/>
              <a:t>28</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pPr>
              <a:buFontTx/>
              <a:buChar char="•"/>
            </a:pPr>
            <a:r>
              <a:rPr lang="en-US">
                <a:latin typeface="Times New Roman" pitchFamily="18" charset="0"/>
              </a:rPr>
              <a:t>Expansion buses provide the pathways that enable the CPU to communicate with the peripheral devices attached through expansion cards.</a:t>
            </a:r>
          </a:p>
          <a:p>
            <a:pPr>
              <a:buFontTx/>
              <a:buChar char="•"/>
            </a:pPr>
            <a:r>
              <a:rPr lang="en-US">
                <a:latin typeface="Times New Roman" pitchFamily="18" charset="0"/>
              </a:rPr>
              <a:t>Expansion buses have evolved to provide faster transfer speeds and wider bit widths to deliver higher data transfer rates to the many peripheral devices you may connect to your computer. </a:t>
            </a:r>
          </a:p>
          <a:p>
            <a:pPr>
              <a:buFontTx/>
              <a:buChar char="•"/>
            </a:pPr>
            <a:r>
              <a:rPr lang="en-US">
                <a:latin typeface="Times New Roman" pitchFamily="18" charset="0"/>
              </a:rPr>
              <a:t>There are several types of expansion buses. </a:t>
            </a:r>
          </a:p>
          <a:p>
            <a:r>
              <a:rPr lang="en-US">
                <a:latin typeface="Times New Roman" pitchFamily="18" charset="0"/>
              </a:rPr>
              <a:t>-Older computers include buses such as the </a:t>
            </a:r>
            <a:r>
              <a:rPr lang="en-US" b="1">
                <a:latin typeface="Times New Roman" pitchFamily="18" charset="0"/>
              </a:rPr>
              <a:t>Industry Standard Architecture (ISA) bus</a:t>
            </a:r>
            <a:r>
              <a:rPr lang="en-US">
                <a:latin typeface="Times New Roman" pitchFamily="18" charset="0"/>
              </a:rPr>
              <a:t> and the </a:t>
            </a:r>
            <a:r>
              <a:rPr lang="en-US" b="1">
                <a:latin typeface="Times New Roman" pitchFamily="18" charset="0"/>
              </a:rPr>
              <a:t>Extended Industry Standard Architecture (EISA) bus </a:t>
            </a:r>
            <a:r>
              <a:rPr lang="en-US">
                <a:latin typeface="Times New Roman" pitchFamily="18" charset="0"/>
              </a:rPr>
              <a:t>to connect devices such as the mouse, modem, and sound cards. These are being replaced by faster, more efficient connections.</a:t>
            </a:r>
          </a:p>
          <a:p>
            <a:r>
              <a:rPr lang="en-US">
                <a:latin typeface="Times New Roman" pitchFamily="18" charset="0"/>
              </a:rPr>
              <a:t>-In a modern computer system, you’ll find </a:t>
            </a:r>
            <a:r>
              <a:rPr lang="en-US" b="1">
                <a:latin typeface="Times New Roman" pitchFamily="18" charset="0"/>
              </a:rPr>
              <a:t>Peripheral Component Interconnect (PCI)</a:t>
            </a:r>
            <a:r>
              <a:rPr lang="en-US">
                <a:latin typeface="Times New Roman" pitchFamily="18" charset="0"/>
              </a:rPr>
              <a:t> </a:t>
            </a:r>
            <a:r>
              <a:rPr lang="en-US" b="1">
                <a:latin typeface="Times New Roman" pitchFamily="18" charset="0"/>
              </a:rPr>
              <a:t>buses</a:t>
            </a:r>
            <a:r>
              <a:rPr lang="en-US">
                <a:latin typeface="Times New Roman" pitchFamily="18" charset="0"/>
              </a:rPr>
              <a:t>. PCI expansion buses connect directly to the CPU and support such devices as network cards and sound cards. </a:t>
            </a:r>
          </a:p>
          <a:p>
            <a:r>
              <a:rPr lang="en-US">
                <a:latin typeface="Times New Roman" pitchFamily="18" charset="0"/>
              </a:rPr>
              <a:t>-On current systems, you’ll also find </a:t>
            </a:r>
            <a:r>
              <a:rPr lang="en-US" b="1">
                <a:latin typeface="Times New Roman" pitchFamily="18" charset="0"/>
              </a:rPr>
              <a:t>Accelerated Graphics Port (AGP)</a:t>
            </a:r>
            <a:r>
              <a:rPr lang="en-US">
                <a:latin typeface="Times New Roman" pitchFamily="18" charset="0"/>
              </a:rPr>
              <a:t> </a:t>
            </a:r>
            <a:r>
              <a:rPr lang="en-US" b="1">
                <a:latin typeface="Times New Roman" pitchFamily="18" charset="0"/>
              </a:rPr>
              <a:t>buses</a:t>
            </a:r>
            <a:r>
              <a:rPr lang="en-US">
                <a:latin typeface="Times New Roman" pitchFamily="18" charset="0"/>
              </a:rPr>
              <a:t>. The AGP bus design was specialized to help move three-dimensional graphics data quickly. It establishes a direct pathway between the graphics card and main memory so that data does not have to ride on the PCI bus, clogging up other system data being moved about.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5AB0F-81C4-401D-860F-6475610BAD80}" type="slidenum">
              <a:rPr lang="en-US"/>
              <a:pPr/>
              <a:t>29</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pPr>
              <a:buFontTx/>
              <a:buChar char="•"/>
            </a:pPr>
            <a:r>
              <a:rPr lang="en-US">
                <a:latin typeface="Times New Roman" pitchFamily="18" charset="0"/>
              </a:rPr>
              <a:t>Gordon Moore, the cofounder of processor manufacturer Intel, predicted more than 25 years ago that the number of transistors on a processor would double every 18 months. Known as Moore’s Law, this prediction has been remarkably accurate—but only with tremendous engineering ingenuity. The first 8086 chip had only 29,000 transistors and ran at 5 MHz. Advances in the number of transistors on processors through the 1970s, 1980s, and 1990s continued to align with Moore’s prediction.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3F723-BAB2-4354-90DD-43E8510DC405}" type="slidenum">
              <a:rPr lang="en-US"/>
              <a:pPr/>
              <a:t>30</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pPr>
              <a:buFontTx/>
              <a:buChar char="•"/>
            </a:pPr>
            <a:r>
              <a:rPr lang="en-US"/>
              <a:t>One method found to speed up a CPU is called </a:t>
            </a:r>
            <a:r>
              <a:rPr lang="en-US" b="1"/>
              <a:t>pipelining</a:t>
            </a:r>
            <a:r>
              <a:rPr lang="en-US"/>
              <a:t>.</a:t>
            </a:r>
          </a:p>
          <a:p>
            <a:pPr>
              <a:buFontTx/>
              <a:buChar char="•"/>
            </a:pPr>
            <a:r>
              <a:rPr lang="en-US">
                <a:latin typeface="Helvetica" pitchFamily="1" charset="0"/>
              </a:rPr>
              <a:t>As an instruction is processed, the CPU runs through the four stages of processing in a sequential order: fetch, decode, execute, store. </a:t>
            </a:r>
            <a:r>
              <a:rPr lang="en-US" b="1">
                <a:latin typeface="Helvetica" pitchFamily="1" charset="0"/>
              </a:rPr>
              <a:t>Pipelining</a:t>
            </a:r>
            <a:r>
              <a:rPr lang="en-US">
                <a:latin typeface="Helvetica" pitchFamily="1" charset="0"/>
              </a:rPr>
              <a:t> is a technique that allows the CPU to work on more than one instruction (or stage of processing) at a time, thereby boosting CPU performance.</a:t>
            </a:r>
            <a:r>
              <a:rPr lang="en-US"/>
              <a:t> and is used in some fashion in all modern CPUs. </a:t>
            </a:r>
          </a:p>
          <a:p>
            <a:pPr>
              <a:buFontTx/>
              <a:buChar char="•"/>
            </a:pPr>
            <a:r>
              <a:rPr lang="en-US"/>
              <a:t>Instead of the CPU carrying out one step of the machine cycle on every pulse of the system clock, the CPU performs different parts of the cycle simultaneously, theoretically making the CPU four times faster. Chip makers have also designed special instruction sets to handle multimedia content, again speeding up the overall performance of the system.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1CBD5-3230-4ABB-BEC0-D2AA39706381}" type="slidenum">
              <a:rPr lang="en-US"/>
              <a:pPr/>
              <a:t>31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pPr>
              <a:buFontTx/>
              <a:buChar char="•"/>
            </a:pPr>
            <a:r>
              <a:rPr lang="en-US">
                <a:latin typeface="Times New Roman" pitchFamily="18" charset="0"/>
              </a:rPr>
              <a:t>Although the vast majority of home and work desktop systems today use only one processor, it is becoming increasingly common to use dual processors. A </a:t>
            </a:r>
            <a:r>
              <a:rPr lang="en-US" b="1">
                <a:latin typeface="Times New Roman" pitchFamily="18" charset="0"/>
              </a:rPr>
              <a:t>dual-processor</a:t>
            </a:r>
            <a:r>
              <a:rPr lang="en-US">
                <a:latin typeface="Times New Roman" pitchFamily="18" charset="0"/>
              </a:rPr>
              <a:t> design has two separate CPU chips installed on the same system. Operating systems such as Windows XP Professional and Apple’s Mac OS X are able to work with dual processors and automatically decide how to share the workload between them.</a:t>
            </a:r>
          </a:p>
          <a:p>
            <a:pPr>
              <a:buFontTx/>
              <a:buChar char="•"/>
            </a:pPr>
            <a:r>
              <a:rPr lang="en-US">
                <a:latin typeface="Times New Roman" pitchFamily="18" charset="0"/>
              </a:rPr>
              <a:t>Certain types of problems are well suited to a </a:t>
            </a:r>
            <a:r>
              <a:rPr lang="en-US" b="1">
                <a:latin typeface="Times New Roman" pitchFamily="18" charset="0"/>
              </a:rPr>
              <a:t>parallel-processing</a:t>
            </a:r>
            <a:r>
              <a:rPr lang="en-US">
                <a:latin typeface="Times New Roman" pitchFamily="18" charset="0"/>
              </a:rPr>
              <a:t> environment. In parallel processing, there is a large network of computers, with each computer working on a portion of the same problem simultaneously. To be a good candidate for parallel processing, a problem must be one that can be divided into a set of tasks that can be run simultaneously. If the next step of an algorithm can be started only after the results of the previous step have been computed, parallel processing will present no advantages.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98044AE-78CE-403A-BC32-8FD586511236}" type="slidenum">
              <a:rPr lang="en-US" smtClean="0"/>
              <a:pPr/>
              <a:t>33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B17DF-B82E-479E-AF7F-43315DFAC295}" type="slidenum">
              <a:rPr lang="en-US"/>
              <a:pPr/>
              <a:t>4</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pPr>
              <a:buFontTx/>
              <a:buChar char="•"/>
            </a:pPr>
            <a:r>
              <a:rPr lang="en-US">
                <a:latin typeface="Times New Roman" pitchFamily="18" charset="0"/>
              </a:rPr>
              <a:t>To manipulate the on/off switches, the computer works in binary language, which uses only two digits, 1 and 0. </a:t>
            </a:r>
          </a:p>
          <a:p>
            <a:pPr>
              <a:buFontTx/>
              <a:buChar char="•"/>
            </a:pPr>
            <a:r>
              <a:rPr lang="en-US"/>
              <a:t>On is 1 and off is 0. Thus, electricity becomes numbers.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089ABC-597B-4C9D-8FA1-1D1417FCF3B8}" type="slidenum">
              <a:rPr lang="en-US" smtClean="0"/>
              <a:pPr/>
              <a:t>34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59F9A5E-4BAE-4433-AC14-463CBAE53F4D}" type="slidenum">
              <a:rPr lang="en-US" smtClean="0"/>
              <a:pPr/>
              <a:t>35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DFB54D3-6208-400A-BFCA-9315EC386461}" type="slidenum">
              <a:rPr lang="en-US" smtClean="0"/>
              <a:pPr/>
              <a:t>36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4BD92B9-BFE8-4F66-9298-54150D08EC70}" type="slidenum">
              <a:rPr lang="en-US" smtClean="0"/>
              <a:pPr/>
              <a:t>37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Dynamic RAM (DRAM) must 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64CD338-45F3-4754-BB72-B21F38457C5D}" type="slidenum">
              <a:rPr lang="en-US" smtClean="0"/>
              <a:pPr/>
              <a:t>38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D9F761F-A7D0-4CC2-A6A2-66E47EBE4A1B}"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A0FA6AA-11ED-43F0-8AAC-52218BEE93DB}" type="slidenum">
              <a:rPr lang="en-US" smtClean="0"/>
              <a:pPr/>
              <a:t>40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A6054DF-536F-472A-B5AF-165C64BF0792}" type="slidenum">
              <a:rPr lang="en-US" smtClean="0"/>
              <a:pPr/>
              <a:t>41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B29A2CF-25D4-4B84-ABB0-BD596B52C8EE}" type="slidenum">
              <a:rPr lang="en-US" smtClean="0"/>
              <a:pPr/>
              <a:t>42</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EF28D18-BA1A-4023-83D7-BD42CA50E1CC}" type="slidenum">
              <a:rPr lang="en-US" smtClean="0"/>
              <a:pPr/>
              <a:t>43</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5285B-E2AC-4FB9-8C59-2E2CB4C58CCE}" type="slidenum">
              <a:rPr lang="en-US"/>
              <a:pPr/>
              <a:t>5</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a:buFontTx/>
              <a:buChar char="•"/>
            </a:pPr>
            <a:r>
              <a:rPr lang="en-US">
                <a:latin typeface="Times New Roman" pitchFamily="18" charset="0"/>
              </a:rPr>
              <a:t>Computers describe a number as powers of 2 because each switch can be in one of two positions: on or off. This numbering system is referred to as the </a:t>
            </a:r>
            <a:r>
              <a:rPr lang="en-US" b="1">
                <a:latin typeface="Times New Roman" pitchFamily="18" charset="0"/>
              </a:rPr>
              <a:t>binary number system</a:t>
            </a:r>
            <a:r>
              <a:rPr lang="en-US">
                <a:latin typeface="Times New Roman" pitchFamily="18" charset="0"/>
              </a:rPr>
              <a:t>. It is the number system used by computers to represent all data.</a:t>
            </a:r>
          </a:p>
          <a:p>
            <a:pPr>
              <a:buFontTx/>
              <a:buChar char="•"/>
            </a:pPr>
            <a:r>
              <a:rPr lang="en-US">
                <a:latin typeface="Times New Roman" pitchFamily="18" charset="0"/>
              </a:rPr>
              <a:t>Because it only includes two digits (1 and 0), the binary number system is also referred to as the </a:t>
            </a:r>
            <a:r>
              <a:rPr lang="en-US" b="1">
                <a:latin typeface="Times New Roman" pitchFamily="18" charset="0"/>
              </a:rPr>
              <a:t>base 2</a:t>
            </a:r>
            <a:r>
              <a:rPr lang="en-US">
                <a:latin typeface="Times New Roman" pitchFamily="18" charset="0"/>
              </a:rPr>
              <a:t> </a:t>
            </a:r>
            <a:r>
              <a:rPr lang="en-US" b="1">
                <a:latin typeface="Times New Roman" pitchFamily="18" charset="0"/>
              </a:rPr>
              <a:t>number system</a:t>
            </a:r>
            <a:r>
              <a:rPr lang="en-US">
                <a:latin typeface="Times New Roman" pitchFamily="18" charset="0"/>
              </a:rPr>
              <a:t>.</a:t>
            </a:r>
            <a:r>
              <a:rPr lang="en-US" b="1">
                <a:latin typeface="Times New Roman" pitchFamily="18" charset="0"/>
              </a:rPr>
              <a:t> </a:t>
            </a:r>
          </a:p>
          <a:p>
            <a:pPr>
              <a:buFontTx/>
              <a:buChar char="•"/>
            </a:pPr>
            <a:r>
              <a:rPr lang="en-US">
                <a:latin typeface="Times New Roman" pitchFamily="18" charset="0"/>
              </a:rPr>
              <a:t>Binary numbers are used to represent </a:t>
            </a:r>
            <a:r>
              <a:rPr lang="en-US" i="1">
                <a:latin typeface="Times New Roman" pitchFamily="18" charset="0"/>
              </a:rPr>
              <a:t>every</a:t>
            </a:r>
            <a:r>
              <a:rPr lang="en-US">
                <a:latin typeface="Times New Roman" pitchFamily="18" charset="0"/>
              </a:rPr>
              <a:t> piece of data stored in a computer: all of the numbers, all of the letters, and all of the instructions that the computer uses to execute work.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34A0E47-A8E8-4680-A5E5-5899A90E74B6}" type="slidenum">
              <a:rPr lang="en-US" smtClean="0"/>
              <a:pPr/>
              <a:t>44</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44B4DCE-FFC7-4E09-8CEE-AACD0C1046AE}" type="slidenum">
              <a:rPr lang="en-US" smtClean="0"/>
              <a:pPr/>
              <a:t>45</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0" y="303213"/>
            <a:ext cx="1588" cy="1587"/>
          </a:xfrm>
          <a:ln/>
        </p:spPr>
      </p:sp>
      <p:sp>
        <p:nvSpPr>
          <p:cNvPr id="41987"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0348913" y="303213"/>
            <a:ext cx="20699413" cy="15525750"/>
          </a:xfrm>
          <a:ln/>
        </p:spPr>
      </p:sp>
      <p:sp>
        <p:nvSpPr>
          <p:cNvPr id="7270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0348913" y="303213"/>
            <a:ext cx="20699413" cy="15525750"/>
          </a:xfrm>
          <a:ln/>
        </p:spPr>
      </p:sp>
      <p:sp>
        <p:nvSpPr>
          <p:cNvPr id="7373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0348913" y="303213"/>
            <a:ext cx="20699413" cy="15525750"/>
          </a:xfrm>
          <a:ln/>
        </p:spPr>
      </p:sp>
      <p:sp>
        <p:nvSpPr>
          <p:cNvPr id="7475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0" y="303213"/>
            <a:ext cx="1588" cy="1587"/>
          </a:xfrm>
          <a:ln/>
        </p:spPr>
      </p:sp>
      <p:sp>
        <p:nvSpPr>
          <p:cNvPr id="43011"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0" y="303213"/>
            <a:ext cx="1588" cy="1587"/>
          </a:xfrm>
          <a:ln/>
        </p:spPr>
      </p:sp>
      <p:sp>
        <p:nvSpPr>
          <p:cNvPr id="44035"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2EAD07DE-8C34-4705-8714-C25420BE2EF3}" type="slidenum">
              <a:rPr lang="en-US"/>
              <a:pPr/>
              <a:t>53</a:t>
            </a:fld>
            <a:endParaRPr lang="en-US"/>
          </a:p>
        </p:txBody>
      </p:sp>
      <p:sp>
        <p:nvSpPr>
          <p:cNvPr id="45059" name="Rectangle 2"/>
          <p:cNvSpPr>
            <a:spLocks noGrp="1" noRot="1" noChangeAspect="1" noChangeArrowheads="1" noTextEdit="1"/>
          </p:cNvSpPr>
          <p:nvPr>
            <p:ph type="sldImg"/>
          </p:nvPr>
        </p:nvSpPr>
        <p:spPr>
          <a:xfrm>
            <a:off x="-10348913" y="303213"/>
            <a:ext cx="20699413" cy="15525750"/>
          </a:xfrm>
          <a:ln/>
        </p:spPr>
      </p:sp>
      <p:sp>
        <p:nvSpPr>
          <p:cNvPr id="45060" name="Rectangle 3"/>
          <p:cNvSpPr txBox="1">
            <a:spLocks noGrp="1" noChangeArrowheads="1"/>
          </p:cNvSpPr>
          <p:nvPr>
            <p:ph type="body" idx="1"/>
          </p:nvPr>
        </p:nvSpPr>
        <p:spPr>
          <a:noFill/>
          <a:ln/>
        </p:spPr>
        <p:txBody>
          <a:bodyPr/>
          <a:lstStyle/>
          <a:p>
            <a:pPr>
              <a:buFontTx/>
              <a:buChar char="•"/>
            </a:pPr>
            <a:r>
              <a:rPr lang="en-US" smtClean="0"/>
              <a:t>So you see how to convert numbers from base 10 to base 2, or binary state that the computer understands. Similarly, we need a system that converts letters and other symbols to a binary state. </a:t>
            </a:r>
          </a:p>
          <a:p>
            <a:pPr>
              <a:buFontTx/>
              <a:buChar char="•"/>
            </a:pPr>
            <a:r>
              <a:rPr lang="en-US" smtClean="0"/>
              <a:t>To provide a consistent means for representing letters and other characters, there are codes that dictate how to represent characters in binary format. Most of today’s computers use the </a:t>
            </a:r>
            <a:r>
              <a:rPr lang="en-US" b="1" smtClean="0"/>
              <a:t>American Standard Code for Information Interchange (ASCII code)</a:t>
            </a:r>
            <a:r>
              <a:rPr lang="en-US" smtClean="0"/>
              <a:t> to represent each letter or character as an 8-bit (or 1-byte) binary code.</a:t>
            </a:r>
          </a:p>
          <a:p>
            <a:pPr>
              <a:buFontTx/>
              <a:buChar char="•"/>
            </a:pPr>
            <a:r>
              <a:rPr lang="en-US" smtClean="0"/>
              <a:t>The ASCII code represents the 26 uppercase letters and 26 lowercase letters used in the English language, along with a number of punctuation symbols and other special characters, using 8 bits. Eight bits is the standard length upon which computers are built.</a:t>
            </a:r>
          </a:p>
          <a:p>
            <a:pPr>
              <a:buFontTx/>
              <a:buChar char="•"/>
            </a:pPr>
            <a:r>
              <a:rPr lang="en-US" smtClean="0"/>
              <a:t>Because it represents letters and characters using only 8 bits, the ASCII code can assign only 256 (or 2</a:t>
            </a:r>
            <a:r>
              <a:rPr lang="en-US" baseline="30000" smtClean="0"/>
              <a:t>8</a:t>
            </a:r>
            <a:r>
              <a:rPr lang="en-US" smtClean="0"/>
              <a:t>) different codes for unique characters and letters. Although this is enough to represent English and many other characters found in the world’s languages, ASCII code cannot represent </a:t>
            </a:r>
            <a:r>
              <a:rPr lang="en-US" i="1" smtClean="0"/>
              <a:t>all</a:t>
            </a:r>
            <a:r>
              <a:rPr lang="en-US" smtClean="0"/>
              <a:t> languages and symbols. </a:t>
            </a:r>
          </a:p>
          <a:p>
            <a:pPr>
              <a:buFontTx/>
              <a:buChar char="•"/>
            </a:pPr>
            <a:r>
              <a:rPr lang="en-US" smtClean="0"/>
              <a:t>Thus, a new encoding scheme, called </a:t>
            </a:r>
            <a:r>
              <a:rPr lang="en-US" b="1" smtClean="0"/>
              <a:t>Unicode</a:t>
            </a:r>
            <a:r>
              <a:rPr lang="en-US" smtClean="0"/>
              <a:t>, was created. By using 16 bits instead of the 8 bits used in ASCII, Unicode can represent more than 65,000 unique character symbols, enabling it to represent the alphabets of all modern languages and all historic languages and notational systems.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xfrm>
            <a:off x="0" y="303213"/>
            <a:ext cx="1588" cy="1587"/>
          </a:xfrm>
          <a:ln/>
        </p:spPr>
      </p:sp>
      <p:sp>
        <p:nvSpPr>
          <p:cNvPr id="46083"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0" y="303213"/>
            <a:ext cx="1588" cy="1587"/>
          </a:xfrm>
          <a:ln/>
        </p:spPr>
      </p:sp>
      <p:sp>
        <p:nvSpPr>
          <p:cNvPr id="47107"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0" y="303213"/>
            <a:ext cx="1588" cy="1587"/>
          </a:xfrm>
          <a:ln/>
        </p:spPr>
      </p:sp>
      <p:sp>
        <p:nvSpPr>
          <p:cNvPr id="48131"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BEBE5972-704F-4E2D-B1B3-67676C8D22A2}" type="slidenum">
              <a:rPr lang="en-US"/>
              <a:pPr/>
              <a:t>57</a:t>
            </a:fld>
            <a:endParaRPr lang="en-US"/>
          </a:p>
        </p:txBody>
      </p:sp>
      <p:sp>
        <p:nvSpPr>
          <p:cNvPr id="49155" name="Rectangle 2"/>
          <p:cNvSpPr>
            <a:spLocks noGrp="1" noRot="1" noChangeAspect="1" noChangeArrowheads="1" noTextEdit="1"/>
          </p:cNvSpPr>
          <p:nvPr>
            <p:ph type="sldImg"/>
          </p:nvPr>
        </p:nvSpPr>
        <p:spPr>
          <a:xfrm>
            <a:off x="-10348913" y="303213"/>
            <a:ext cx="20699413" cy="15525750"/>
          </a:xfrm>
          <a:ln/>
        </p:spPr>
      </p:sp>
      <p:sp>
        <p:nvSpPr>
          <p:cNvPr id="49156" name="Rectangle 3"/>
          <p:cNvSpPr txBox="1">
            <a:spLocks noGrp="1" noChangeArrowheads="1"/>
          </p:cNvSpPr>
          <p:nvPr>
            <p:ph type="body" idx="1"/>
          </p:nvPr>
        </p:nvSpPr>
        <p:spPr>
          <a:noFill/>
          <a:ln/>
        </p:spPr>
        <p:txBody>
          <a:bodyPr/>
          <a:lstStyle/>
          <a:p>
            <a:pPr>
              <a:buFontTx/>
              <a:buChar char="•"/>
            </a:pPr>
            <a:r>
              <a:rPr lang="en-US" smtClean="0"/>
              <a:t>ASCII stands for the American Standard Code for Information Interchange. It serves as the foundation for electricity becoming information.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0" y="303213"/>
            <a:ext cx="1588" cy="1587"/>
          </a:xfrm>
          <a:ln/>
        </p:spPr>
      </p:sp>
      <p:sp>
        <p:nvSpPr>
          <p:cNvPr id="50179"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0348913" y="303213"/>
            <a:ext cx="20699413" cy="15525750"/>
          </a:xfrm>
          <a:ln/>
        </p:spPr>
      </p:sp>
      <p:sp>
        <p:nvSpPr>
          <p:cNvPr id="7577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0348913" y="303213"/>
            <a:ext cx="20699413" cy="15525750"/>
          </a:xfrm>
          <a:ln/>
        </p:spPr>
      </p:sp>
      <p:sp>
        <p:nvSpPr>
          <p:cNvPr id="7680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0348913" y="303213"/>
            <a:ext cx="20699413" cy="15525750"/>
          </a:xfrm>
          <a:ln/>
        </p:spPr>
      </p:sp>
      <p:sp>
        <p:nvSpPr>
          <p:cNvPr id="7782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990600" y="303213"/>
            <a:ext cx="4876800" cy="3657600"/>
          </a:xfrm>
          <a:ln/>
        </p:spPr>
      </p:sp>
      <p:sp>
        <p:nvSpPr>
          <p:cNvPr id="51203"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990600" y="303213"/>
            <a:ext cx="4876800" cy="3657600"/>
          </a:xfrm>
          <a:ln/>
        </p:spPr>
      </p:sp>
      <p:sp>
        <p:nvSpPr>
          <p:cNvPr id="52227"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0" y="303213"/>
            <a:ext cx="1588" cy="1587"/>
          </a:xfrm>
          <a:ln/>
        </p:spPr>
      </p:sp>
      <p:sp>
        <p:nvSpPr>
          <p:cNvPr id="53251"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0" y="303213"/>
            <a:ext cx="1588" cy="1587"/>
          </a:xfrm>
          <a:ln/>
        </p:spPr>
      </p:sp>
      <p:sp>
        <p:nvSpPr>
          <p:cNvPr id="38915" name="Rectangle 2"/>
          <p:cNvSpPr txBox="1">
            <a:spLocks noGrp="1" noChangeArrowheads="1"/>
          </p:cNvSpPr>
          <p:nvPr>
            <p:ph type="body" idx="1"/>
          </p:nvPr>
        </p:nvSpPr>
        <p:spPr>
          <a:xfrm>
            <a:off x="503238" y="4316413"/>
            <a:ext cx="5856287" cy="4060825"/>
          </a:xfrm>
          <a:noFill/>
          <a:ln/>
        </p:spPr>
        <p:txBody>
          <a:bodyPr wrap="none" anchor="ct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0348913" y="303213"/>
            <a:ext cx="20699413" cy="15525750"/>
          </a:xfrm>
          <a:ln/>
        </p:spPr>
      </p:sp>
      <p:sp>
        <p:nvSpPr>
          <p:cNvPr id="7885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0348913" y="303213"/>
            <a:ext cx="20699413" cy="15525750"/>
          </a:xfrm>
          <a:ln/>
        </p:spPr>
      </p:sp>
      <p:sp>
        <p:nvSpPr>
          <p:cNvPr id="7987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0348913" y="303213"/>
            <a:ext cx="20699413" cy="15525750"/>
          </a:xfrm>
          <a:ln/>
        </p:spPr>
      </p:sp>
      <p:sp>
        <p:nvSpPr>
          <p:cNvPr id="6963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5A6CB-1F59-4330-A36B-318CF2583A78}" type="slidenum">
              <a:rPr lang="en-US"/>
              <a:pPr/>
              <a:t>10</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a:buFontTx/>
              <a:buChar char="•"/>
            </a:pPr>
            <a:r>
              <a:rPr lang="en-US">
                <a:latin typeface="Times New Roman" pitchFamily="18" charset="0"/>
              </a:rPr>
              <a:t>So you see how to convert numbers from base 10 to base 2, or binary state that the computer understands. Similarly, we need a system that converts letters and other symbols to a binary state. </a:t>
            </a:r>
          </a:p>
          <a:p>
            <a:pPr>
              <a:buFontTx/>
              <a:buChar char="•"/>
            </a:pPr>
            <a:r>
              <a:rPr lang="en-US">
                <a:latin typeface="Times New Roman" pitchFamily="18" charset="0"/>
              </a:rPr>
              <a:t>To provide a consistent means for representing letters and other characters, there are codes that dictate how to represent characters in binary format. Most of today’s computers use the </a:t>
            </a:r>
            <a:r>
              <a:rPr lang="en-US" b="1">
                <a:latin typeface="Times New Roman" pitchFamily="18" charset="0"/>
              </a:rPr>
              <a:t>American Standard Code for Information Interchange (ASCII code)</a:t>
            </a:r>
            <a:r>
              <a:rPr lang="en-US">
                <a:latin typeface="Times New Roman" pitchFamily="18" charset="0"/>
              </a:rPr>
              <a:t> to represent each letter or character as an 8-bit (or 1-byte) binary code.</a:t>
            </a:r>
          </a:p>
          <a:p>
            <a:pPr>
              <a:buFontTx/>
              <a:buChar char="•"/>
            </a:pPr>
            <a:r>
              <a:rPr lang="en-US">
                <a:latin typeface="Times New Roman" pitchFamily="18" charset="0"/>
              </a:rPr>
              <a:t>The ASCII code represents the 26 uppercase letters and 26 lowercase letters used in the English language, along with a number of punctuation symbols and other special characters, using 8 bits. Eight bits is the standard length upon which computers are built.</a:t>
            </a:r>
          </a:p>
          <a:p>
            <a:pPr>
              <a:buFontTx/>
              <a:buChar char="•"/>
            </a:pPr>
            <a:r>
              <a:rPr lang="en-US">
                <a:latin typeface="Times New Roman" pitchFamily="18" charset="0"/>
              </a:rPr>
              <a:t>Because it represents letters and characters using only 8 bits, the ASCII code can assign only 256 (or 2</a:t>
            </a:r>
            <a:r>
              <a:rPr lang="en-US" baseline="30000">
                <a:latin typeface="Times New Roman" pitchFamily="18" charset="0"/>
              </a:rPr>
              <a:t>8</a:t>
            </a:r>
            <a:r>
              <a:rPr lang="en-US">
                <a:latin typeface="Times New Roman" pitchFamily="18" charset="0"/>
              </a:rPr>
              <a:t>) different codes for unique characters and letters. Although this is enough to represent English and many other characters found in the world’s languages, ASCII code cannot represent </a:t>
            </a:r>
            <a:r>
              <a:rPr lang="en-US" i="1">
                <a:latin typeface="Times New Roman" pitchFamily="18" charset="0"/>
              </a:rPr>
              <a:t>all</a:t>
            </a:r>
            <a:r>
              <a:rPr lang="en-US">
                <a:latin typeface="Times New Roman" pitchFamily="18" charset="0"/>
              </a:rPr>
              <a:t> languages and symbols. </a:t>
            </a:r>
          </a:p>
          <a:p>
            <a:pPr>
              <a:buFontTx/>
              <a:buChar char="•"/>
            </a:pPr>
            <a:r>
              <a:rPr lang="en-US">
                <a:latin typeface="Times New Roman" pitchFamily="18" charset="0"/>
              </a:rPr>
              <a:t>Thus, a new encoding scheme, called </a:t>
            </a:r>
            <a:r>
              <a:rPr lang="en-US" b="1">
                <a:latin typeface="Times New Roman" pitchFamily="18" charset="0"/>
              </a:rPr>
              <a:t>Unicode</a:t>
            </a:r>
            <a:r>
              <a:rPr lang="en-US">
                <a:latin typeface="Times New Roman" pitchFamily="18" charset="0"/>
              </a:rPr>
              <a:t>, was created. By using 16 bits instead of the 8 bits used in ASCII, Unicode can represent more than 65,000 unique character symbols, enabling it to represent the alphabets of all modern languages and all historic languages and notational systems.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A1DB5-9AAC-4E55-9505-E658A6B149D5}" type="slidenum">
              <a:rPr lang="en-US"/>
              <a:pPr/>
              <a:t>11</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a:buFontTx/>
              <a:buChar char="•"/>
            </a:pPr>
            <a:r>
              <a:rPr lang="en-US"/>
              <a:t>ASCII stands for the American Standard Code for Information Interchange. It serves as the foundation for electricity becoming information.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5225"/>
            <a:ext cx="2895600" cy="476250"/>
          </a:xfrm>
        </p:spPr>
        <p:txBody>
          <a:bodyPr/>
          <a:lstStyle>
            <a:lvl1pPr>
              <a:defRPr/>
            </a:lvl1pPr>
          </a:lstStyle>
          <a:p>
            <a:endParaRPr lang="en-US"/>
          </a:p>
        </p:txBody>
      </p:sp>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5225"/>
            <a:ext cx="2895600" cy="476250"/>
          </a:xfrm>
        </p:spPr>
        <p:txBody>
          <a:bodyPr/>
          <a:lstStyle>
            <a:lvl1pPr>
              <a:defRPr/>
            </a:lvl1pPr>
          </a:lstStyle>
          <a:p>
            <a:endParaRPr lang="en-US"/>
          </a:p>
        </p:txBody>
      </p:sp>
    </p:spTree>
  </p:cSld>
  <p:clrMapOvr>
    <a:masterClrMapping/>
  </p:clrMapOvr>
  <p:transition>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245225"/>
            <a:ext cx="2895600" cy="476250"/>
          </a:xfrm>
        </p:spPr>
        <p:txBody>
          <a:bodyPr/>
          <a:lstStyle>
            <a:lvl1pPr>
              <a:defRPr/>
            </a:lvl1pPr>
          </a:lstStyle>
          <a:p>
            <a:endParaRPr lang="en-US"/>
          </a:p>
        </p:txBody>
      </p:sp>
    </p:spTree>
  </p:cSld>
  <p:clrMapOvr>
    <a:masterClrMapping/>
  </p:clrMapOvr>
  <p:transition>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5225"/>
            <a:ext cx="2895600" cy="476250"/>
          </a:xfrm>
        </p:spPr>
        <p:txBody>
          <a:bodyPr/>
          <a:lstStyle>
            <a:lvl1pPr>
              <a:defRPr/>
            </a:lvl1pPr>
          </a:lstStyle>
          <a:p>
            <a:endParaRPr 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4/14/2022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ppt_09_unit4_clip2_300.wm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ITEC 101 FUNDAMENTALS OF IT</a:t>
            </a:r>
            <a:endParaRPr lang="en-US" dirty="0"/>
          </a:p>
        </p:txBody>
      </p:sp>
      <p:sp>
        <p:nvSpPr>
          <p:cNvPr id="3" name="Subtitle 2"/>
          <p:cNvSpPr>
            <a:spLocks noGrp="1"/>
          </p:cNvSpPr>
          <p:nvPr>
            <p:ph type="subTitle" idx="1"/>
          </p:nvPr>
        </p:nvSpPr>
        <p:spPr/>
        <p:txBody>
          <a:bodyPr>
            <a:normAutofit/>
          </a:bodyPr>
          <a:lstStyle/>
          <a:p>
            <a:r>
              <a:rPr lang="en-US" dirty="0" smtClean="0"/>
              <a:t>DANIEL OBUOBI, DCSIT,CU</a:t>
            </a:r>
          </a:p>
          <a:p>
            <a:r>
              <a:rPr lang="en-US" dirty="0" smtClean="0"/>
              <a:t>NUMBER SYSTEMS &amp; DATA REPRESENTATION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sz="4000"/>
              <a:t>Representing Letters and Symbols</a:t>
            </a:r>
          </a:p>
        </p:txBody>
      </p:sp>
      <p:sp>
        <p:nvSpPr>
          <p:cNvPr id="72780" name="Rectangle 76"/>
          <p:cNvSpPr>
            <a:spLocks noGrp="1" noChangeArrowheads="1"/>
          </p:cNvSpPr>
          <p:nvPr>
            <p:ph type="body" sz="half" idx="3"/>
          </p:nvPr>
        </p:nvSpPr>
        <p:spPr>
          <a:xfrm>
            <a:off x="0" y="1447800"/>
            <a:ext cx="4495800" cy="2438400"/>
          </a:xfrm>
        </p:spPr>
        <p:txBody>
          <a:bodyPr/>
          <a:lstStyle/>
          <a:p>
            <a:r>
              <a:rPr lang="en-US" sz="2800"/>
              <a:t>American Standard Code for Information Interchange (ASCII)</a:t>
            </a:r>
          </a:p>
          <a:p>
            <a:pPr lvl="1"/>
            <a:r>
              <a:rPr lang="en-US" sz="2000"/>
              <a:t>8 bits = 1 byte = alphanumeric character or symbol</a:t>
            </a:r>
          </a:p>
          <a:p>
            <a:pPr lvl="1"/>
            <a:r>
              <a:rPr lang="en-US" sz="2000"/>
              <a:t>256 different combinations</a:t>
            </a:r>
          </a:p>
          <a:p>
            <a:endParaRPr lang="en-US" sz="2800"/>
          </a:p>
          <a:p>
            <a:endParaRPr lang="en-US" sz="2800"/>
          </a:p>
          <a:p>
            <a:endParaRPr lang="en-US" sz="2800"/>
          </a:p>
        </p:txBody>
      </p:sp>
      <p:sp>
        <p:nvSpPr>
          <p:cNvPr id="72911" name="Rectangle 207"/>
          <p:cNvSpPr>
            <a:spLocks noChangeArrowheads="1"/>
          </p:cNvSpPr>
          <p:nvPr/>
        </p:nvSpPr>
        <p:spPr bwMode="auto">
          <a:xfrm>
            <a:off x="4495800" y="1600200"/>
            <a:ext cx="4267200" cy="2187575"/>
          </a:xfrm>
          <a:prstGeom prst="rect">
            <a:avLst/>
          </a:prstGeom>
          <a:noFill/>
          <a:ln w="9525">
            <a:noFill/>
            <a:miter lim="800000"/>
            <a:headEnd/>
            <a:tailEnd/>
          </a:ln>
          <a:effectLst/>
        </p:spPr>
        <p:txBody>
          <a:bodyPr/>
          <a:lstStyle/>
          <a:p>
            <a:pPr marL="342900" indent="-342900" algn="l">
              <a:spcBef>
                <a:spcPct val="20000"/>
              </a:spcBef>
              <a:buFontTx/>
              <a:buChar char="•"/>
            </a:pPr>
            <a:r>
              <a:rPr lang="en-US" sz="2800" dirty="0">
                <a:effectLst>
                  <a:outerShdw blurRad="38100" dist="38100" dir="2700000" algn="tl">
                    <a:srgbClr val="C0C0C0"/>
                  </a:outerShdw>
                </a:effectLst>
              </a:rPr>
              <a:t>Unicode</a:t>
            </a:r>
          </a:p>
          <a:p>
            <a:pPr marL="742950" lvl="1" indent="-285750" algn="l">
              <a:spcBef>
                <a:spcPct val="20000"/>
              </a:spcBef>
              <a:buFontTx/>
              <a:buChar char="–"/>
            </a:pPr>
            <a:r>
              <a:rPr lang="en-US" sz="2000" dirty="0">
                <a:effectLst>
                  <a:outerShdw blurRad="38100" dist="38100" dir="2700000" algn="tl">
                    <a:srgbClr val="C0C0C0"/>
                  </a:outerShdw>
                </a:effectLst>
              </a:rPr>
              <a:t>16 bits equal 1 byte</a:t>
            </a:r>
          </a:p>
          <a:p>
            <a:pPr marL="742950" lvl="1" indent="-285750" algn="l">
              <a:spcBef>
                <a:spcPct val="20000"/>
              </a:spcBef>
              <a:buFontTx/>
              <a:buChar char="–"/>
            </a:pPr>
            <a:r>
              <a:rPr lang="en-US" sz="2000" dirty="0">
                <a:effectLst>
                  <a:outerShdw blurRad="38100" dist="38100" dir="2700000" algn="tl">
                    <a:srgbClr val="C0C0C0"/>
                  </a:outerShdw>
                </a:effectLst>
              </a:rPr>
              <a:t>65,000 different combinations, used for all languages</a:t>
            </a:r>
          </a:p>
        </p:txBody>
      </p:sp>
      <p:sp>
        <p:nvSpPr>
          <p:cNvPr id="72917" name="Text Box 213"/>
          <p:cNvSpPr txBox="1">
            <a:spLocks noChangeArrowheads="1"/>
          </p:cNvSpPr>
          <p:nvPr/>
        </p:nvSpPr>
        <p:spPr bwMode="auto">
          <a:xfrm>
            <a:off x="1905000" y="3886200"/>
            <a:ext cx="4114800" cy="2443163"/>
          </a:xfrm>
          <a:prstGeom prst="rect">
            <a:avLst/>
          </a:prstGeom>
          <a:noFill/>
          <a:ln w="9525" algn="ctr">
            <a:noFill/>
            <a:miter lim="800000"/>
            <a:headEnd/>
            <a:tailEnd/>
          </a:ln>
          <a:effectLst/>
        </p:spPr>
        <p:txBody>
          <a:bodyPr>
            <a:spAutoFit/>
          </a:bodyPr>
          <a:lstStyle/>
          <a:p>
            <a:pPr>
              <a:spcBef>
                <a:spcPct val="50000"/>
              </a:spcBef>
            </a:pPr>
            <a:r>
              <a:rPr lang="en-US" sz="2800" dirty="0"/>
              <a:t>01100001 = a</a:t>
            </a:r>
          </a:p>
          <a:p>
            <a:pPr>
              <a:spcBef>
                <a:spcPct val="50000"/>
              </a:spcBef>
            </a:pPr>
            <a:r>
              <a:rPr lang="en-US" sz="2800" dirty="0"/>
              <a:t>01000001 = A</a:t>
            </a:r>
          </a:p>
          <a:p>
            <a:pPr>
              <a:spcBef>
                <a:spcPct val="50000"/>
              </a:spcBef>
            </a:pPr>
            <a:r>
              <a:rPr lang="en-US" sz="2800" dirty="0"/>
              <a:t>00100011 = #</a:t>
            </a:r>
          </a:p>
          <a:p>
            <a:pPr>
              <a:spcBef>
                <a:spcPct val="50000"/>
              </a:spcBef>
            </a:pPr>
            <a:r>
              <a:rPr lang="en-US" sz="2800" dirty="0"/>
              <a:t>01101101 = m</a:t>
            </a:r>
            <a:endParaRPr lang="en-US" dirty="0"/>
          </a:p>
        </p:txBody>
      </p:sp>
      <p:sp>
        <p:nvSpPr>
          <p:cNvPr id="72919" name="Text Box 215"/>
          <p:cNvSpPr txBox="1">
            <a:spLocks noChangeArrowheads="1"/>
          </p:cNvSpPr>
          <p:nvPr/>
        </p:nvSpPr>
        <p:spPr bwMode="auto">
          <a:xfrm>
            <a:off x="304800" y="4724400"/>
            <a:ext cx="2133600" cy="762000"/>
          </a:xfrm>
          <a:prstGeom prst="rect">
            <a:avLst/>
          </a:prstGeom>
          <a:noFill/>
          <a:ln w="9525" algn="ctr">
            <a:noFill/>
            <a:miter lim="800000"/>
            <a:headEnd/>
            <a:tailEnd/>
          </a:ln>
          <a:effectLst/>
        </p:spPr>
        <p:txBody>
          <a:bodyPr>
            <a:spAutoFit/>
          </a:bodyPr>
          <a:lstStyle/>
          <a:p>
            <a:pPr>
              <a:spcBef>
                <a:spcPct val="50000"/>
              </a:spcBef>
            </a:pPr>
            <a:r>
              <a:rPr lang="en-US">
                <a:solidFill>
                  <a:schemeClr val="bg1"/>
                </a:solidFill>
              </a:rPr>
              <a:t>ASCII</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ASCII Chart</a:t>
            </a:r>
          </a:p>
        </p:txBody>
      </p:sp>
      <p:sp useBgFill="1">
        <p:nvSpPr>
          <p:cNvPr id="73732" name="Rectangle 4"/>
          <p:cNvSpPr>
            <a:spLocks noChangeArrowheads="1"/>
          </p:cNvSpPr>
          <p:nvPr/>
        </p:nvSpPr>
        <p:spPr bwMode="auto">
          <a:xfrm>
            <a:off x="3276600" y="6400800"/>
            <a:ext cx="2057400" cy="457200"/>
          </a:xfrm>
          <a:prstGeom prst="rect">
            <a:avLst/>
          </a:prstGeom>
          <a:ln w="9525" algn="ctr">
            <a:noFill/>
            <a:miter lim="800000"/>
            <a:headEnd/>
            <a:tailEnd/>
          </a:ln>
          <a:effectLst/>
        </p:spPr>
        <p:txBody>
          <a:bodyPr wrap="none" anchor="ctr">
            <a:spAutoFit/>
          </a:bodyPr>
          <a:lstStyle/>
          <a:p>
            <a:endParaRPr lang="en-US"/>
          </a:p>
        </p:txBody>
      </p:sp>
      <p:sp>
        <p:nvSpPr>
          <p:cNvPr id="73735" name="Rectangle 7">
            <a:hlinkClick r:id="rId3" action="ppaction://hlinksldjump"/>
          </p:cNvPr>
          <p:cNvSpPr>
            <a:spLocks noChangeArrowheads="1"/>
          </p:cNvSpPr>
          <p:nvPr/>
        </p:nvSpPr>
        <p:spPr bwMode="auto">
          <a:xfrm>
            <a:off x="0" y="0"/>
            <a:ext cx="1588" cy="1588"/>
          </a:xfrm>
          <a:prstGeom prst="rect">
            <a:avLst/>
          </a:prstGeom>
          <a:noFill/>
          <a:ln w="9525" algn="ctr">
            <a:noFill/>
            <a:miter lim="800000"/>
            <a:headEnd/>
            <a:tailEnd/>
          </a:ln>
          <a:effectLst/>
        </p:spPr>
        <p:txBody>
          <a:bodyPr wrap="none" anchor="ctr">
            <a:spAutoFit/>
          </a:bodyPr>
          <a:lstStyle/>
          <a:p>
            <a:endParaRPr lang="en-US"/>
          </a:p>
        </p:txBody>
      </p:sp>
      <p:pic>
        <p:nvPicPr>
          <p:cNvPr id="73737" name="Picture 9" descr="ASCII"/>
          <p:cNvPicPr>
            <a:picLocks noChangeAspect="1" noChangeArrowheads="1"/>
          </p:cNvPicPr>
          <p:nvPr/>
        </p:nvPicPr>
        <p:blipFill>
          <a:blip r:embed="rId4"/>
          <a:srcRect l="4903" t="1515" r="1961" b="28787"/>
          <a:stretch>
            <a:fillRect/>
          </a:stretch>
        </p:blipFill>
        <p:spPr bwMode="auto">
          <a:xfrm>
            <a:off x="2133600" y="1371600"/>
            <a:ext cx="5105400" cy="49450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fade">
                                      <p:cBhvr>
                                        <p:cTn id="7" dur="20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Data Representation</a:t>
            </a:r>
          </a:p>
        </p:txBody>
      </p:sp>
      <p:sp>
        <p:nvSpPr>
          <p:cNvPr id="21507" name="Rectangle 3"/>
          <p:cNvSpPr>
            <a:spLocks noGrp="1" noChangeArrowheads="1"/>
          </p:cNvSpPr>
          <p:nvPr>
            <p:ph type="body" idx="1"/>
          </p:nvPr>
        </p:nvSpPr>
        <p:spPr>
          <a:xfrm>
            <a:off x="304800" y="1090613"/>
            <a:ext cx="8585200" cy="585787"/>
          </a:xfrm>
        </p:spPr>
        <p:txBody>
          <a:bodyPr/>
          <a:lstStyle/>
          <a:p>
            <a:pPr>
              <a:buFont typeface="Monotype Sorts" pitchFamily="2" charset="2"/>
              <a:buNone/>
            </a:pPr>
            <a:r>
              <a:rPr lang="en-US" smtClean="0"/>
              <a:t>How do computers represent data?</a:t>
            </a:r>
          </a:p>
        </p:txBody>
      </p:sp>
      <p:sp>
        <p:nvSpPr>
          <p:cNvPr id="21508"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4.13 Fig. 4-13</a:t>
            </a:r>
          </a:p>
        </p:txBody>
      </p:sp>
      <p:grpSp>
        <p:nvGrpSpPr>
          <p:cNvPr id="2" name="Group 21"/>
          <p:cNvGrpSpPr>
            <a:grpSpLocks/>
          </p:cNvGrpSpPr>
          <p:nvPr/>
        </p:nvGrpSpPr>
        <p:grpSpPr bwMode="auto">
          <a:xfrm>
            <a:off x="7847013" y="6402388"/>
            <a:ext cx="860425" cy="271462"/>
            <a:chOff x="4943" y="4033"/>
            <a:chExt cx="542" cy="171"/>
          </a:xfrm>
        </p:grpSpPr>
        <p:sp>
          <p:nvSpPr>
            <p:cNvPr id="21513"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1514"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21510" name="Picture 24" descr="Fig04-13"/>
          <p:cNvPicPr>
            <a:picLocks noChangeAspect="1" noChangeArrowheads="1"/>
          </p:cNvPicPr>
          <p:nvPr/>
        </p:nvPicPr>
        <p:blipFill>
          <a:blip r:embed="rId3"/>
          <a:srcRect/>
          <a:stretch>
            <a:fillRect/>
          </a:stretch>
        </p:blipFill>
        <p:spPr bwMode="auto">
          <a:xfrm>
            <a:off x="457200" y="2286000"/>
            <a:ext cx="4572000" cy="2928938"/>
          </a:xfrm>
          <a:prstGeom prst="rect">
            <a:avLst/>
          </a:prstGeom>
          <a:noFill/>
          <a:ln w="9525">
            <a:noFill/>
            <a:miter lim="800000"/>
            <a:headEnd/>
            <a:tailEnd/>
          </a:ln>
        </p:spPr>
      </p:pic>
      <p:sp>
        <p:nvSpPr>
          <p:cNvPr id="21511" name="Rectangle 25"/>
          <p:cNvSpPr>
            <a:spLocks noChangeArrowheads="1"/>
          </p:cNvSpPr>
          <p:nvPr/>
        </p:nvSpPr>
        <p:spPr bwMode="auto">
          <a:xfrm>
            <a:off x="5041900" y="2233613"/>
            <a:ext cx="3733800" cy="1709737"/>
          </a:xfrm>
          <a:prstGeom prst="rect">
            <a:avLst/>
          </a:prstGeom>
          <a:noFill/>
          <a:ln w="9525">
            <a:noFill/>
            <a:miter lim="800000"/>
            <a:headEnd/>
            <a:tailEnd/>
          </a:ln>
        </p:spPr>
        <p:txBody>
          <a:bodyPr/>
          <a:lstStyle/>
          <a:p>
            <a:pPr marL="406400" indent="-406400">
              <a:spcBef>
                <a:spcPct val="20000"/>
              </a:spcBef>
              <a:buClr>
                <a:srgbClr val="D94439"/>
              </a:buClr>
              <a:buFont typeface="Wingdings" pitchFamily="2" charset="2"/>
              <a:buChar char="§"/>
            </a:pPr>
            <a:r>
              <a:rPr kumimoji="1" lang="en-US">
                <a:solidFill>
                  <a:srgbClr val="000000"/>
                </a:solidFill>
                <a:latin typeface="Times New Roman" pitchFamily="18" charset="0"/>
              </a:rPr>
              <a:t>Recognize only two discrete states: on or off</a:t>
            </a:r>
          </a:p>
          <a:p>
            <a:pPr marL="406400" indent="-406400">
              <a:spcBef>
                <a:spcPct val="20000"/>
              </a:spcBef>
              <a:buClr>
                <a:srgbClr val="D94439"/>
              </a:buClr>
              <a:buFont typeface="Wingdings" pitchFamily="2" charset="2"/>
              <a:buChar char="§"/>
            </a:pPr>
            <a:r>
              <a:rPr kumimoji="1" lang="en-US">
                <a:solidFill>
                  <a:srgbClr val="000000"/>
                </a:solidFill>
                <a:latin typeface="Times New Roman" pitchFamily="18" charset="0"/>
              </a:rPr>
              <a:t>Use a </a:t>
            </a:r>
            <a:r>
              <a:rPr kumimoji="1" lang="en-US" b="1">
                <a:solidFill>
                  <a:schemeClr val="hlink"/>
                </a:solidFill>
                <a:latin typeface="Times New Roman" pitchFamily="18" charset="0"/>
              </a:rPr>
              <a:t>binary system</a:t>
            </a:r>
            <a:r>
              <a:rPr kumimoji="1" lang="en-US">
                <a:solidFill>
                  <a:srgbClr val="000000"/>
                </a:solidFill>
                <a:latin typeface="Times New Roman" pitchFamily="18" charset="0"/>
              </a:rPr>
              <a:t> to recognize two states</a:t>
            </a:r>
          </a:p>
          <a:p>
            <a:pPr marL="406400" indent="-406400">
              <a:buClr>
                <a:schemeClr val="hlink"/>
              </a:buClr>
              <a:buFont typeface="Wingdings" pitchFamily="2" charset="2"/>
              <a:buChar char="§"/>
            </a:pPr>
            <a:r>
              <a:rPr kumimoji="1" lang="en-US">
                <a:solidFill>
                  <a:srgbClr val="000000"/>
                </a:solidFill>
                <a:latin typeface="Times New Roman" pitchFamily="18" charset="0"/>
              </a:rPr>
              <a:t>Use Number system with two unique digits: 0 and 1, called </a:t>
            </a:r>
            <a:r>
              <a:rPr kumimoji="1" lang="en-US" b="1">
                <a:solidFill>
                  <a:schemeClr val="hlink"/>
                </a:solidFill>
                <a:latin typeface="Times New Roman" pitchFamily="18" charset="0"/>
              </a:rPr>
              <a:t>bits</a:t>
            </a:r>
            <a:r>
              <a:rPr kumimoji="1" lang="en-US">
                <a:solidFill>
                  <a:srgbClr val="000000"/>
                </a:solidFill>
                <a:latin typeface="Times New Roman" pitchFamily="18" charset="0"/>
              </a:rPr>
              <a:t> (short for binary digits)</a:t>
            </a:r>
          </a:p>
        </p:txBody>
      </p:sp>
      <p:sp>
        <p:nvSpPr>
          <p:cNvPr id="21512" name="Rectangle 26"/>
          <p:cNvSpPr>
            <a:spLocks noChangeArrowheads="1"/>
          </p:cNvSpPr>
          <p:nvPr/>
        </p:nvSpPr>
        <p:spPr bwMode="auto">
          <a:xfrm>
            <a:off x="304800" y="1547813"/>
            <a:ext cx="8585200" cy="5857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Most computers are</a:t>
            </a:r>
            <a:r>
              <a:rPr kumimoji="1" lang="en-US" sz="2600">
                <a:solidFill>
                  <a:srgbClr val="000000"/>
                </a:solidFill>
                <a:latin typeface="Times New Roman" pitchFamily="18" charset="0"/>
              </a:rPr>
              <a:t> </a:t>
            </a:r>
            <a:r>
              <a:rPr kumimoji="1" lang="en-US" sz="2600" b="1">
                <a:solidFill>
                  <a:schemeClr val="hlink"/>
                </a:solidFill>
                <a:latin typeface="Times New Roman" pitchFamily="18" charset="0"/>
              </a:rPr>
              <a:t>digital</a:t>
            </a:r>
            <a:endParaRPr kumimoji="1" lang="en-US" sz="2600">
              <a:solidFill>
                <a:schemeClr val="hlink"/>
              </a:solidFill>
              <a:latin typeface="Arial Unicode MS"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Data Representation</a:t>
            </a:r>
          </a:p>
        </p:txBody>
      </p:sp>
      <p:sp>
        <p:nvSpPr>
          <p:cNvPr id="22531" name="Rectangle 3"/>
          <p:cNvSpPr>
            <a:spLocks noGrp="1" noChangeArrowheads="1"/>
          </p:cNvSpPr>
          <p:nvPr>
            <p:ph type="body" idx="1"/>
          </p:nvPr>
        </p:nvSpPr>
        <p:spPr>
          <a:xfrm>
            <a:off x="304800" y="1090613"/>
            <a:ext cx="8229600" cy="661987"/>
          </a:xfrm>
        </p:spPr>
        <p:txBody>
          <a:bodyPr/>
          <a:lstStyle/>
          <a:p>
            <a:pPr>
              <a:buFont typeface="Monotype Sorts" pitchFamily="2" charset="2"/>
              <a:buNone/>
            </a:pPr>
            <a:r>
              <a:rPr lang="en-US" smtClean="0"/>
              <a:t>What is a</a:t>
            </a:r>
            <a:r>
              <a:rPr lang="en-US" b="0" smtClean="0"/>
              <a:t> </a:t>
            </a:r>
            <a:r>
              <a:rPr lang="en-US" smtClean="0">
                <a:solidFill>
                  <a:schemeClr val="hlink"/>
                </a:solidFill>
              </a:rPr>
              <a:t>byte</a:t>
            </a:r>
            <a:r>
              <a:rPr lang="en-US" smtClean="0"/>
              <a:t>?</a:t>
            </a:r>
          </a:p>
        </p:txBody>
      </p:sp>
      <p:sp>
        <p:nvSpPr>
          <p:cNvPr id="22532"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4.13 Fig. 4-14</a:t>
            </a:r>
          </a:p>
        </p:txBody>
      </p:sp>
      <p:grpSp>
        <p:nvGrpSpPr>
          <p:cNvPr id="2" name="Group 21"/>
          <p:cNvGrpSpPr>
            <a:grpSpLocks/>
          </p:cNvGrpSpPr>
          <p:nvPr/>
        </p:nvGrpSpPr>
        <p:grpSpPr bwMode="auto">
          <a:xfrm>
            <a:off x="7847013" y="6402388"/>
            <a:ext cx="860425" cy="271462"/>
            <a:chOff x="4943" y="4033"/>
            <a:chExt cx="542" cy="171"/>
          </a:xfrm>
        </p:grpSpPr>
        <p:sp>
          <p:nvSpPr>
            <p:cNvPr id="22536"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2537"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22534" name="Rectangle 25"/>
          <p:cNvSpPr>
            <a:spLocks noChangeArrowheads="1"/>
          </p:cNvSpPr>
          <p:nvPr/>
        </p:nvSpPr>
        <p:spPr bwMode="auto">
          <a:xfrm>
            <a:off x="304800" y="1524000"/>
            <a:ext cx="8229600" cy="4757738"/>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Eight bits grouped together as a unit</a:t>
            </a:r>
          </a:p>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Provides enough different combinations of 0s and 1s to represent 256 individual characters</a:t>
            </a:r>
          </a:p>
          <a:p>
            <a:pPr marL="1028700" lvl="2" indent="-457200">
              <a:spcBef>
                <a:spcPct val="20000"/>
              </a:spcBef>
              <a:buClr>
                <a:srgbClr val="D94439"/>
              </a:buClr>
              <a:buFont typeface="Wingdings" pitchFamily="2" charset="2"/>
              <a:buChar char="§"/>
            </a:pPr>
            <a:r>
              <a:rPr kumimoji="1" lang="en-US">
                <a:solidFill>
                  <a:srgbClr val="000000"/>
                </a:solidFill>
                <a:latin typeface="Times New Roman" pitchFamily="18" charset="0"/>
              </a:rPr>
              <a:t>Numbers</a:t>
            </a:r>
          </a:p>
          <a:p>
            <a:pPr marL="1028700" lvl="2" indent="-457200">
              <a:spcBef>
                <a:spcPct val="20000"/>
              </a:spcBef>
              <a:buClr>
                <a:srgbClr val="D94439"/>
              </a:buClr>
              <a:buFont typeface="Wingdings" pitchFamily="2" charset="2"/>
              <a:buChar char="§"/>
            </a:pPr>
            <a:r>
              <a:rPr kumimoji="1" lang="en-US">
                <a:solidFill>
                  <a:srgbClr val="000000"/>
                </a:solidFill>
                <a:latin typeface="Times New Roman" pitchFamily="18" charset="0"/>
              </a:rPr>
              <a:t>Uppercase </a:t>
            </a:r>
            <a:br>
              <a:rPr kumimoji="1" lang="en-US">
                <a:solidFill>
                  <a:srgbClr val="000000"/>
                </a:solidFill>
                <a:latin typeface="Times New Roman" pitchFamily="18" charset="0"/>
              </a:rPr>
            </a:br>
            <a:r>
              <a:rPr kumimoji="1" lang="en-US">
                <a:solidFill>
                  <a:srgbClr val="000000"/>
                </a:solidFill>
                <a:latin typeface="Times New Roman" pitchFamily="18" charset="0"/>
              </a:rPr>
              <a:t>and lowercase </a:t>
            </a:r>
            <a:br>
              <a:rPr kumimoji="1" lang="en-US">
                <a:solidFill>
                  <a:srgbClr val="000000"/>
                </a:solidFill>
                <a:latin typeface="Times New Roman" pitchFamily="18" charset="0"/>
              </a:rPr>
            </a:br>
            <a:r>
              <a:rPr kumimoji="1" lang="en-US">
                <a:solidFill>
                  <a:srgbClr val="000000"/>
                </a:solidFill>
                <a:latin typeface="Times New Roman" pitchFamily="18" charset="0"/>
              </a:rPr>
              <a:t>letters</a:t>
            </a:r>
          </a:p>
          <a:p>
            <a:pPr marL="1028700" lvl="2" indent="-457200">
              <a:spcBef>
                <a:spcPct val="20000"/>
              </a:spcBef>
              <a:buClr>
                <a:srgbClr val="D94439"/>
              </a:buClr>
              <a:buFont typeface="Wingdings" pitchFamily="2" charset="2"/>
              <a:buChar char="§"/>
            </a:pPr>
            <a:r>
              <a:rPr kumimoji="1" lang="en-US">
                <a:solidFill>
                  <a:srgbClr val="000000"/>
                </a:solidFill>
                <a:latin typeface="Times New Roman" pitchFamily="18" charset="0"/>
              </a:rPr>
              <a:t>Punctuation </a:t>
            </a:r>
            <a:br>
              <a:rPr kumimoji="1" lang="en-US">
                <a:solidFill>
                  <a:srgbClr val="000000"/>
                </a:solidFill>
                <a:latin typeface="Times New Roman" pitchFamily="18" charset="0"/>
              </a:rPr>
            </a:br>
            <a:r>
              <a:rPr kumimoji="1" lang="en-US">
                <a:solidFill>
                  <a:srgbClr val="000000"/>
                </a:solidFill>
                <a:latin typeface="Times New Roman" pitchFamily="18" charset="0"/>
              </a:rPr>
              <a:t>marks</a:t>
            </a:r>
          </a:p>
        </p:txBody>
      </p:sp>
      <p:pic>
        <p:nvPicPr>
          <p:cNvPr id="22535" name="Picture 27" descr="Fig04-14"/>
          <p:cNvPicPr>
            <a:picLocks noChangeAspect="1" noChangeArrowheads="1"/>
          </p:cNvPicPr>
          <p:nvPr/>
        </p:nvPicPr>
        <p:blipFill>
          <a:blip r:embed="rId3"/>
          <a:srcRect/>
          <a:stretch>
            <a:fillRect/>
          </a:stretch>
        </p:blipFill>
        <p:spPr bwMode="auto">
          <a:xfrm>
            <a:off x="3276600" y="3048000"/>
            <a:ext cx="5562600" cy="2481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Data Representation</a:t>
            </a:r>
          </a:p>
        </p:txBody>
      </p:sp>
      <p:sp>
        <p:nvSpPr>
          <p:cNvPr id="41987" name="Rectangle 3"/>
          <p:cNvSpPr>
            <a:spLocks noGrp="1" noChangeArrowheads="1"/>
          </p:cNvSpPr>
          <p:nvPr>
            <p:ph type="body" idx="1"/>
          </p:nvPr>
        </p:nvSpPr>
        <p:spPr>
          <a:xfrm>
            <a:off x="304800" y="1066800"/>
            <a:ext cx="8686800" cy="609600"/>
          </a:xfrm>
        </p:spPr>
        <p:txBody>
          <a:bodyPr/>
          <a:lstStyle/>
          <a:p>
            <a:pPr marL="0" indent="0">
              <a:buFont typeface="Monotype Sorts" pitchFamily="2" charset="2"/>
              <a:buNone/>
            </a:pPr>
            <a:r>
              <a:rPr lang="en-US" sz="2600" smtClean="0"/>
              <a:t>What are three popular coding systems to represent data?</a:t>
            </a:r>
          </a:p>
        </p:txBody>
      </p:sp>
      <p:sp>
        <p:nvSpPr>
          <p:cNvPr id="23556"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4.14</a:t>
            </a:r>
          </a:p>
        </p:txBody>
      </p:sp>
      <p:grpSp>
        <p:nvGrpSpPr>
          <p:cNvPr id="2" name="Group 21"/>
          <p:cNvGrpSpPr>
            <a:grpSpLocks/>
          </p:cNvGrpSpPr>
          <p:nvPr/>
        </p:nvGrpSpPr>
        <p:grpSpPr bwMode="auto">
          <a:xfrm>
            <a:off x="7847013" y="6402388"/>
            <a:ext cx="860425" cy="271462"/>
            <a:chOff x="4943" y="4033"/>
            <a:chExt cx="542" cy="171"/>
          </a:xfrm>
        </p:grpSpPr>
        <p:sp>
          <p:nvSpPr>
            <p:cNvPr id="23568"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3569"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42009" name="Rectangle 25"/>
          <p:cNvSpPr>
            <a:spLocks noChangeArrowheads="1"/>
          </p:cNvSpPr>
          <p:nvPr/>
        </p:nvSpPr>
        <p:spPr bwMode="auto">
          <a:xfrm>
            <a:off x="279400" y="1600200"/>
            <a:ext cx="8839200" cy="990600"/>
          </a:xfrm>
          <a:prstGeom prst="rect">
            <a:avLst/>
          </a:prstGeom>
          <a:noFill/>
          <a:ln w="9525">
            <a:noFill/>
            <a:miter lim="800000"/>
            <a:headEnd/>
            <a:tailEnd/>
          </a:ln>
        </p:spPr>
        <p:txBody>
          <a:bodyPr/>
          <a:lstStyle/>
          <a:p>
            <a:pPr marL="596900" lvl="1" indent="-444500">
              <a:spcBef>
                <a:spcPct val="5000"/>
              </a:spcBef>
              <a:buClr>
                <a:srgbClr val="D94439"/>
              </a:buClr>
              <a:buSzPct val="75000"/>
              <a:buFont typeface="Wingdings" pitchFamily="2" charset="2"/>
              <a:buChar char="Ø"/>
            </a:pPr>
            <a:r>
              <a:rPr kumimoji="1" lang="en-US" sz="2200" b="1">
                <a:solidFill>
                  <a:schemeClr val="hlink"/>
                </a:solidFill>
                <a:latin typeface="Times New Roman" pitchFamily="18" charset="0"/>
              </a:rPr>
              <a:t>ASCII</a:t>
            </a:r>
            <a:r>
              <a:rPr kumimoji="1" lang="en-US" sz="2200" b="1">
                <a:solidFill>
                  <a:srgbClr val="000000"/>
                </a:solidFill>
                <a:latin typeface="Times New Roman" pitchFamily="18" charset="0"/>
              </a:rPr>
              <a:t>—</a:t>
            </a:r>
            <a:r>
              <a:rPr kumimoji="1" lang="en-US" sz="2200" b="1">
                <a:solidFill>
                  <a:schemeClr val="hlink"/>
                </a:solidFill>
                <a:latin typeface="Times New Roman" pitchFamily="18" charset="0"/>
              </a:rPr>
              <a:t>A</a:t>
            </a:r>
            <a:r>
              <a:rPr kumimoji="1" lang="en-US" sz="2200" b="1">
                <a:solidFill>
                  <a:srgbClr val="000000"/>
                </a:solidFill>
                <a:latin typeface="Times New Roman" pitchFamily="18" charset="0"/>
              </a:rPr>
              <a:t>merican</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S</a:t>
            </a:r>
            <a:r>
              <a:rPr kumimoji="1" lang="en-US" sz="2200" b="1">
                <a:solidFill>
                  <a:srgbClr val="000000"/>
                </a:solidFill>
                <a:latin typeface="Times New Roman" pitchFamily="18" charset="0"/>
              </a:rPr>
              <a:t>tandard</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C</a:t>
            </a:r>
            <a:r>
              <a:rPr kumimoji="1" lang="en-US" sz="2200" b="1">
                <a:solidFill>
                  <a:srgbClr val="000000"/>
                </a:solidFill>
                <a:latin typeface="Times New Roman" pitchFamily="18" charset="0"/>
              </a:rPr>
              <a:t>ode</a:t>
            </a:r>
            <a:r>
              <a:rPr kumimoji="1" lang="en-US" sz="2200">
                <a:solidFill>
                  <a:srgbClr val="000000"/>
                </a:solidFill>
                <a:latin typeface="Times New Roman" pitchFamily="18" charset="0"/>
              </a:rPr>
              <a:t> </a:t>
            </a:r>
            <a:r>
              <a:rPr kumimoji="1" lang="en-US" sz="2200" b="1">
                <a:solidFill>
                  <a:srgbClr val="000000"/>
                </a:solidFill>
                <a:latin typeface="Times New Roman" pitchFamily="18" charset="0"/>
              </a:rPr>
              <a:t>for</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I</a:t>
            </a:r>
            <a:r>
              <a:rPr kumimoji="1" lang="en-US" sz="2200" b="1">
                <a:solidFill>
                  <a:srgbClr val="000000"/>
                </a:solidFill>
                <a:latin typeface="Times New Roman" pitchFamily="18" charset="0"/>
              </a:rPr>
              <a:t>nformation</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I</a:t>
            </a:r>
            <a:r>
              <a:rPr kumimoji="1" lang="en-US" sz="2200" b="1">
                <a:solidFill>
                  <a:srgbClr val="000000"/>
                </a:solidFill>
                <a:latin typeface="Times New Roman" pitchFamily="18" charset="0"/>
              </a:rPr>
              <a:t>nterchange</a:t>
            </a:r>
          </a:p>
          <a:p>
            <a:pPr marL="596900" lvl="1" indent="-444500">
              <a:spcBef>
                <a:spcPct val="5000"/>
              </a:spcBef>
              <a:buClr>
                <a:srgbClr val="D94439"/>
              </a:buClr>
              <a:buSzPct val="75000"/>
              <a:buFont typeface="Wingdings" pitchFamily="2" charset="2"/>
              <a:buChar char="Ø"/>
            </a:pPr>
            <a:r>
              <a:rPr kumimoji="1" lang="en-US" sz="2200" b="1">
                <a:solidFill>
                  <a:schemeClr val="hlink"/>
                </a:solidFill>
                <a:latin typeface="Times New Roman" pitchFamily="18" charset="0"/>
              </a:rPr>
              <a:t>EBCDIC</a:t>
            </a:r>
            <a:r>
              <a:rPr kumimoji="1" lang="en-US" sz="2200" b="1">
                <a:solidFill>
                  <a:srgbClr val="000000"/>
                </a:solidFill>
                <a:latin typeface="Times New Roman" pitchFamily="18" charset="0"/>
              </a:rPr>
              <a:t>—</a:t>
            </a:r>
            <a:r>
              <a:rPr kumimoji="1" lang="en-US" sz="2200" b="1">
                <a:solidFill>
                  <a:schemeClr val="hlink"/>
                </a:solidFill>
                <a:latin typeface="Times New Roman" pitchFamily="18" charset="0"/>
              </a:rPr>
              <a:t>E</a:t>
            </a:r>
            <a:r>
              <a:rPr kumimoji="1" lang="en-US" sz="2200" b="1">
                <a:solidFill>
                  <a:srgbClr val="000000"/>
                </a:solidFill>
                <a:latin typeface="Times New Roman" pitchFamily="18" charset="0"/>
              </a:rPr>
              <a:t>xtended</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B</a:t>
            </a:r>
            <a:r>
              <a:rPr kumimoji="1" lang="en-US" sz="2200" b="1">
                <a:solidFill>
                  <a:srgbClr val="000000"/>
                </a:solidFill>
                <a:latin typeface="Times New Roman" pitchFamily="18" charset="0"/>
              </a:rPr>
              <a:t>inary</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C</a:t>
            </a:r>
            <a:r>
              <a:rPr kumimoji="1" lang="en-US" sz="2200" b="1">
                <a:solidFill>
                  <a:srgbClr val="000000"/>
                </a:solidFill>
                <a:latin typeface="Times New Roman" pitchFamily="18" charset="0"/>
              </a:rPr>
              <a:t>oded </a:t>
            </a:r>
            <a:r>
              <a:rPr kumimoji="1" lang="en-US" sz="2200" b="1">
                <a:solidFill>
                  <a:schemeClr val="hlink"/>
                </a:solidFill>
                <a:latin typeface="Times New Roman" pitchFamily="18" charset="0"/>
              </a:rPr>
              <a:t>D</a:t>
            </a:r>
            <a:r>
              <a:rPr kumimoji="1" lang="en-US" sz="2200" b="1">
                <a:solidFill>
                  <a:srgbClr val="000000"/>
                </a:solidFill>
                <a:latin typeface="Times New Roman" pitchFamily="18" charset="0"/>
              </a:rPr>
              <a:t>ecimal</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I</a:t>
            </a:r>
            <a:r>
              <a:rPr kumimoji="1" lang="en-US" sz="2200" b="1">
                <a:solidFill>
                  <a:srgbClr val="000000"/>
                </a:solidFill>
                <a:latin typeface="Times New Roman" pitchFamily="18" charset="0"/>
              </a:rPr>
              <a:t>nterchange</a:t>
            </a:r>
            <a:r>
              <a:rPr kumimoji="1" lang="en-US" sz="2200">
                <a:solidFill>
                  <a:srgbClr val="000000"/>
                </a:solidFill>
                <a:latin typeface="Times New Roman" pitchFamily="18" charset="0"/>
              </a:rPr>
              <a:t> </a:t>
            </a:r>
            <a:r>
              <a:rPr kumimoji="1" lang="en-US" sz="2200" b="1">
                <a:solidFill>
                  <a:schemeClr val="hlink"/>
                </a:solidFill>
                <a:latin typeface="Times New Roman" pitchFamily="18" charset="0"/>
              </a:rPr>
              <a:t>C</a:t>
            </a:r>
            <a:r>
              <a:rPr kumimoji="1" lang="en-US" sz="2200" b="1">
                <a:solidFill>
                  <a:srgbClr val="000000"/>
                </a:solidFill>
                <a:latin typeface="Times New Roman" pitchFamily="18" charset="0"/>
              </a:rPr>
              <a:t>ode</a:t>
            </a:r>
          </a:p>
          <a:p>
            <a:pPr marL="596900" lvl="1" indent="-444500">
              <a:spcBef>
                <a:spcPct val="5000"/>
              </a:spcBef>
              <a:buClr>
                <a:srgbClr val="D94439"/>
              </a:buClr>
              <a:buSzPct val="75000"/>
              <a:buFont typeface="Wingdings" pitchFamily="2" charset="2"/>
              <a:buChar char="Ø"/>
            </a:pPr>
            <a:r>
              <a:rPr kumimoji="1" lang="en-US" sz="2200" b="1">
                <a:solidFill>
                  <a:schemeClr val="hlink"/>
                </a:solidFill>
                <a:latin typeface="Times New Roman" pitchFamily="18" charset="0"/>
              </a:rPr>
              <a:t>Unicode</a:t>
            </a:r>
            <a:r>
              <a:rPr kumimoji="1" lang="en-US" sz="2200" b="1">
                <a:solidFill>
                  <a:srgbClr val="000000"/>
                </a:solidFill>
                <a:latin typeface="Times New Roman" pitchFamily="18" charset="0"/>
              </a:rPr>
              <a:t>—coding scheme capable of representing all</a:t>
            </a:r>
            <a:br>
              <a:rPr kumimoji="1" lang="en-US" sz="2200" b="1">
                <a:solidFill>
                  <a:srgbClr val="000000"/>
                </a:solidFill>
                <a:latin typeface="Times New Roman" pitchFamily="18" charset="0"/>
              </a:rPr>
            </a:br>
            <a:r>
              <a:rPr kumimoji="1" lang="en-US" sz="2200" b="1">
                <a:solidFill>
                  <a:srgbClr val="000000"/>
                </a:solidFill>
                <a:latin typeface="Times New Roman" pitchFamily="18" charset="0"/>
              </a:rPr>
              <a:t>world’s languages</a:t>
            </a:r>
          </a:p>
        </p:txBody>
      </p:sp>
      <p:grpSp>
        <p:nvGrpSpPr>
          <p:cNvPr id="3" name="Group 38"/>
          <p:cNvGrpSpPr>
            <a:grpSpLocks/>
          </p:cNvGrpSpPr>
          <p:nvPr/>
        </p:nvGrpSpPr>
        <p:grpSpPr bwMode="auto">
          <a:xfrm>
            <a:off x="2108200" y="3033713"/>
            <a:ext cx="4876800" cy="1639887"/>
            <a:chOff x="1344" y="2183"/>
            <a:chExt cx="3072" cy="1033"/>
          </a:xfrm>
        </p:grpSpPr>
        <p:sp>
          <p:nvSpPr>
            <p:cNvPr id="23561" name="Rectangle 27"/>
            <p:cNvSpPr>
              <a:spLocks noChangeArrowheads="1"/>
            </p:cNvSpPr>
            <p:nvPr/>
          </p:nvSpPr>
          <p:spPr bwMode="auto">
            <a:xfrm>
              <a:off x="1344" y="2183"/>
              <a:ext cx="3056" cy="1033"/>
            </a:xfrm>
            <a:prstGeom prst="rect">
              <a:avLst/>
            </a:prstGeom>
            <a:gradFill rotWithShape="0">
              <a:gsLst>
                <a:gs pos="0">
                  <a:srgbClr val="0099CC"/>
                </a:gs>
                <a:gs pos="100000">
                  <a:srgbClr val="C0C0C0"/>
                </a:gs>
              </a:gsLst>
              <a:lin ang="5400000" scaled="1"/>
            </a:gradFill>
            <a:ln w="9525">
              <a:noFill/>
              <a:miter lim="800000"/>
              <a:headEnd/>
              <a:tailEnd/>
            </a:ln>
          </p:spPr>
          <p:txBody>
            <a:bodyPr wrap="none" anchor="ctr"/>
            <a:lstStyle/>
            <a:p>
              <a:endParaRPr lang="en-US"/>
            </a:p>
          </p:txBody>
        </p:sp>
        <p:sp>
          <p:nvSpPr>
            <p:cNvPr id="23562" name="Text Box 29"/>
            <p:cNvSpPr txBox="1">
              <a:spLocks noChangeArrowheads="1"/>
            </p:cNvSpPr>
            <p:nvPr/>
          </p:nvSpPr>
          <p:spPr bwMode="auto">
            <a:xfrm>
              <a:off x="1470" y="2183"/>
              <a:ext cx="2930" cy="243"/>
            </a:xfrm>
            <a:prstGeom prst="rect">
              <a:avLst/>
            </a:prstGeom>
            <a:noFill/>
            <a:ln w="9525">
              <a:noFill/>
              <a:miter lim="800000"/>
              <a:headEnd/>
              <a:tailEnd/>
            </a:ln>
          </p:spPr>
          <p:txBody>
            <a:bodyPr>
              <a:spAutoFit/>
            </a:bodyPr>
            <a:lstStyle/>
            <a:p>
              <a:pPr>
                <a:lnSpc>
                  <a:spcPct val="120000"/>
                </a:lnSpc>
                <a:tabLst>
                  <a:tab pos="1549400" algn="l"/>
                  <a:tab pos="2971800" algn="l"/>
                </a:tabLst>
              </a:pPr>
              <a:r>
                <a:rPr lang="en-US" sz="1600" b="1">
                  <a:solidFill>
                    <a:schemeClr val="bg2"/>
                  </a:solidFill>
                </a:rPr>
                <a:t>ASCII	Symbol	EBCDIC</a:t>
              </a:r>
              <a:endParaRPr lang="en-US" sz="1600">
                <a:solidFill>
                  <a:schemeClr val="bg2"/>
                </a:solidFill>
              </a:endParaRPr>
            </a:p>
          </p:txBody>
        </p:sp>
        <p:sp>
          <p:nvSpPr>
            <p:cNvPr id="23563" name="Line 30"/>
            <p:cNvSpPr>
              <a:spLocks noChangeShapeType="1"/>
            </p:cNvSpPr>
            <p:nvPr/>
          </p:nvSpPr>
          <p:spPr bwMode="auto">
            <a:xfrm>
              <a:off x="1344" y="2432"/>
              <a:ext cx="3056" cy="0"/>
            </a:xfrm>
            <a:prstGeom prst="line">
              <a:avLst/>
            </a:prstGeom>
            <a:noFill/>
            <a:ln w="57150">
              <a:solidFill>
                <a:schemeClr val="accent1"/>
              </a:solidFill>
              <a:miter lim="800000"/>
              <a:headEnd type="none" w="sm" len="med"/>
              <a:tailEnd type="none" w="sm" len="med"/>
            </a:ln>
          </p:spPr>
          <p:txBody>
            <a:bodyPr wrap="none"/>
            <a:lstStyle/>
            <a:p>
              <a:endParaRPr lang="en-US"/>
            </a:p>
          </p:txBody>
        </p:sp>
        <p:sp>
          <p:nvSpPr>
            <p:cNvPr id="23564" name="Line 33"/>
            <p:cNvSpPr>
              <a:spLocks noChangeShapeType="1"/>
            </p:cNvSpPr>
            <p:nvPr/>
          </p:nvSpPr>
          <p:spPr bwMode="auto">
            <a:xfrm>
              <a:off x="1344" y="2610"/>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3565" name="Line 34"/>
            <p:cNvSpPr>
              <a:spLocks noChangeShapeType="1"/>
            </p:cNvSpPr>
            <p:nvPr/>
          </p:nvSpPr>
          <p:spPr bwMode="auto">
            <a:xfrm>
              <a:off x="1344" y="2792"/>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3566" name="Line 35"/>
            <p:cNvSpPr>
              <a:spLocks noChangeShapeType="1"/>
            </p:cNvSpPr>
            <p:nvPr/>
          </p:nvSpPr>
          <p:spPr bwMode="auto">
            <a:xfrm>
              <a:off x="1344" y="2974"/>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3567" name="Text Box 36"/>
            <p:cNvSpPr txBox="1">
              <a:spLocks noChangeArrowheads="1"/>
            </p:cNvSpPr>
            <p:nvPr/>
          </p:nvSpPr>
          <p:spPr bwMode="auto">
            <a:xfrm>
              <a:off x="1392" y="2400"/>
              <a:ext cx="3024" cy="798"/>
            </a:xfrm>
            <a:prstGeom prst="rect">
              <a:avLst/>
            </a:prstGeom>
            <a:noFill/>
            <a:ln w="9525">
              <a:noFill/>
              <a:miter lim="800000"/>
              <a:headEnd/>
              <a:tailEnd/>
            </a:ln>
          </p:spPr>
          <p:txBody>
            <a:bodyPr>
              <a:spAutoFit/>
            </a:bodyPr>
            <a:lstStyle/>
            <a:p>
              <a:pPr>
                <a:lnSpc>
                  <a:spcPct val="120000"/>
                </a:lnSpc>
                <a:tabLst>
                  <a:tab pos="342900" algn="ctr"/>
                  <a:tab pos="2006600" algn="ctr"/>
                  <a:tab pos="3543300" algn="ctr"/>
                </a:tabLst>
              </a:pPr>
              <a:r>
                <a:rPr lang="en-US" sz="1600">
                  <a:solidFill>
                    <a:schemeClr val="bg2"/>
                  </a:solidFill>
                </a:rPr>
                <a:t>	00110000	0	11110000</a:t>
              </a:r>
            </a:p>
            <a:p>
              <a:pPr>
                <a:lnSpc>
                  <a:spcPct val="120000"/>
                </a:lnSpc>
                <a:tabLst>
                  <a:tab pos="342900" algn="ctr"/>
                  <a:tab pos="2006600" algn="ctr"/>
                  <a:tab pos="3543300" algn="ctr"/>
                </a:tabLst>
              </a:pPr>
              <a:r>
                <a:rPr lang="en-US" sz="1600">
                  <a:solidFill>
                    <a:schemeClr val="bg2"/>
                  </a:solidFill>
                </a:rPr>
                <a:t>	00110001	1	11110001</a:t>
              </a:r>
            </a:p>
            <a:p>
              <a:pPr>
                <a:lnSpc>
                  <a:spcPct val="120000"/>
                </a:lnSpc>
                <a:tabLst>
                  <a:tab pos="342900" algn="ctr"/>
                  <a:tab pos="2006600" algn="ctr"/>
                  <a:tab pos="3543300" algn="ctr"/>
                </a:tabLst>
              </a:pPr>
              <a:r>
                <a:rPr lang="en-US" sz="1600">
                  <a:solidFill>
                    <a:schemeClr val="bg2"/>
                  </a:solidFill>
                </a:rPr>
                <a:t>	00110010	2	11110010</a:t>
              </a:r>
            </a:p>
            <a:p>
              <a:pPr>
                <a:lnSpc>
                  <a:spcPct val="120000"/>
                </a:lnSpc>
                <a:tabLst>
                  <a:tab pos="342900" algn="ctr"/>
                  <a:tab pos="2006600" algn="ctr"/>
                  <a:tab pos="3543300" algn="ctr"/>
                </a:tabLst>
              </a:pPr>
              <a:r>
                <a:rPr lang="en-US" sz="1600">
                  <a:solidFill>
                    <a:schemeClr val="bg2"/>
                  </a:solidFill>
                </a:rPr>
                <a:t>	00110011	3	11110011</a:t>
              </a:r>
            </a:p>
          </p:txBody>
        </p:sp>
      </p:grpSp>
      <p:sp>
        <p:nvSpPr>
          <p:cNvPr id="42023" name="AutoShape 39"/>
          <p:cNvSpPr>
            <a:spLocks noChangeArrowheads="1"/>
          </p:cNvSpPr>
          <p:nvPr/>
        </p:nvSpPr>
        <p:spPr bwMode="auto">
          <a:xfrm>
            <a:off x="1425575" y="4873625"/>
            <a:ext cx="3606800" cy="1781175"/>
          </a:xfrm>
          <a:prstGeom prst="flowChartAlternateProcess">
            <a:avLst/>
          </a:prstGeom>
          <a:solidFill>
            <a:srgbClr val="00CCFF"/>
          </a:solidFill>
          <a:ln w="9525">
            <a:solidFill>
              <a:srgbClr val="00008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sz="1200" b="1" i="1">
                <a:solidFill>
                  <a:srgbClr val="660033"/>
                </a:solidFill>
                <a:latin typeface="Arial" charset="0"/>
              </a:rPr>
              <a:t>ASCII = 8 bit system</a:t>
            </a:r>
          </a:p>
          <a:p>
            <a:pPr algn="ctr">
              <a:spcBef>
                <a:spcPct val="50000"/>
              </a:spcBef>
              <a:defRPr/>
            </a:pPr>
            <a:r>
              <a:rPr lang="en-US" sz="1200" b="1" i="1">
                <a:solidFill>
                  <a:srgbClr val="660033"/>
                </a:solidFill>
                <a:latin typeface="Arial" charset="0"/>
              </a:rPr>
              <a:t>Therefore 2</a:t>
            </a:r>
            <a:r>
              <a:rPr lang="en-US" sz="1400" b="1" i="1" baseline="30000">
                <a:solidFill>
                  <a:srgbClr val="660033"/>
                </a:solidFill>
                <a:latin typeface="Arial" charset="0"/>
              </a:rPr>
              <a:t>8</a:t>
            </a:r>
            <a:r>
              <a:rPr lang="en-US" sz="1200" b="1" i="1" baseline="30000">
                <a:solidFill>
                  <a:srgbClr val="660033"/>
                </a:solidFill>
                <a:latin typeface="Arial" charset="0"/>
              </a:rPr>
              <a:t> </a:t>
            </a:r>
            <a:r>
              <a:rPr lang="en-US" sz="1200" b="1" i="1">
                <a:solidFill>
                  <a:srgbClr val="660033"/>
                </a:solidFill>
                <a:latin typeface="Arial" charset="0"/>
              </a:rPr>
              <a:t>= 256 possible combinations</a:t>
            </a:r>
          </a:p>
          <a:p>
            <a:pPr algn="ctr">
              <a:spcBef>
                <a:spcPct val="50000"/>
              </a:spcBef>
              <a:defRPr/>
            </a:pPr>
            <a:r>
              <a:rPr lang="en-US" sz="1200" b="1" i="1">
                <a:solidFill>
                  <a:srgbClr val="660033"/>
                </a:solidFill>
                <a:latin typeface="Arial" charset="0"/>
              </a:rPr>
              <a:t>EBCDIC also 8 bit system</a:t>
            </a:r>
          </a:p>
          <a:p>
            <a:pPr algn="ctr">
              <a:spcBef>
                <a:spcPct val="50000"/>
              </a:spcBef>
              <a:defRPr/>
            </a:pPr>
            <a:endParaRPr lang="en-US" sz="1200" b="1" i="1">
              <a:solidFill>
                <a:srgbClr val="660033"/>
              </a:solidFill>
              <a:latin typeface="Arial" charset="0"/>
            </a:endParaRPr>
          </a:p>
          <a:p>
            <a:pPr algn="ctr">
              <a:spcBef>
                <a:spcPct val="50000"/>
              </a:spcBef>
              <a:defRPr/>
            </a:pPr>
            <a:r>
              <a:rPr lang="en-US" sz="1200" b="1" i="1">
                <a:solidFill>
                  <a:srgbClr val="660033"/>
                </a:solidFill>
                <a:latin typeface="Arial" charset="0"/>
              </a:rPr>
              <a:t>UNICODE = 16 bit system</a:t>
            </a:r>
          </a:p>
          <a:p>
            <a:pPr algn="ctr">
              <a:spcBef>
                <a:spcPct val="50000"/>
              </a:spcBef>
              <a:defRPr/>
            </a:pPr>
            <a:r>
              <a:rPr lang="en-US" sz="1200" b="1" i="1">
                <a:solidFill>
                  <a:srgbClr val="660033"/>
                </a:solidFill>
                <a:latin typeface="Arial" charset="0"/>
              </a:rPr>
              <a:t>How many possible combinations?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2000"/>
                                  </p:stCondLst>
                                  <p:childTnLst>
                                    <p:set>
                                      <p:cBhvr>
                                        <p:cTn id="10" dur="1" fill="hold">
                                          <p:stCondLst>
                                            <p:cond delay="499"/>
                                          </p:stCondLst>
                                        </p:cTn>
                                        <p:tgtEl>
                                          <p:spTgt spid="3"/>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0"/>
                                  </p:stCondLst>
                                  <p:childTnLst>
                                    <p:set>
                                      <p:cBhvr>
                                        <p:cTn id="13" dur="1" fill="hold">
                                          <p:stCondLst>
                                            <p:cond delay="0"/>
                                          </p:stCondLst>
                                        </p:cTn>
                                        <p:tgtEl>
                                          <p:spTgt spid="42009">
                                            <p:txEl>
                                              <p:pRg st="0" end="0"/>
                                            </p:txEl>
                                          </p:spTgt>
                                        </p:tgtEl>
                                        <p:attrNameLst>
                                          <p:attrName>style.visibility</p:attrName>
                                        </p:attrNameLst>
                                      </p:cBhvr>
                                      <p:to>
                                        <p:strVal val="visible"/>
                                      </p:to>
                                    </p:set>
                                    <p:animEffect transition="in" filter="wipe(left)">
                                      <p:cBhvr>
                                        <p:cTn id="14" dur="500"/>
                                        <p:tgtEl>
                                          <p:spTgt spid="42009">
                                            <p:txEl>
                                              <p:pRg st="0" end="0"/>
                                            </p:txEl>
                                          </p:spTgt>
                                        </p:tgtEl>
                                      </p:cBhvr>
                                    </p:animEffect>
                                  </p:childTnLst>
                                </p:cTn>
                              </p:par>
                            </p:childTnLst>
                          </p:cTn>
                        </p:par>
                        <p:par>
                          <p:cTn id="15" fill="hold">
                            <p:stCondLst>
                              <p:cond delay="8500"/>
                            </p:stCondLst>
                            <p:childTnLst>
                              <p:par>
                                <p:cTn id="16" presetID="22" presetClass="entr" presetSubtype="8" fill="hold" grpId="0" nodeType="afterEffect">
                                  <p:stCondLst>
                                    <p:cond delay="5000"/>
                                  </p:stCondLst>
                                  <p:childTnLst>
                                    <p:set>
                                      <p:cBhvr>
                                        <p:cTn id="17" dur="1" fill="hold">
                                          <p:stCondLst>
                                            <p:cond delay="0"/>
                                          </p:stCondLst>
                                        </p:cTn>
                                        <p:tgtEl>
                                          <p:spTgt spid="42009">
                                            <p:txEl>
                                              <p:pRg st="1" end="1"/>
                                            </p:txEl>
                                          </p:spTgt>
                                        </p:tgtEl>
                                        <p:attrNameLst>
                                          <p:attrName>style.visibility</p:attrName>
                                        </p:attrNameLst>
                                      </p:cBhvr>
                                      <p:to>
                                        <p:strVal val="visible"/>
                                      </p:to>
                                    </p:set>
                                    <p:animEffect transition="in" filter="wipe(left)">
                                      <p:cBhvr>
                                        <p:cTn id="18" dur="500"/>
                                        <p:tgtEl>
                                          <p:spTgt spid="42009">
                                            <p:txEl>
                                              <p:pRg st="1" end="1"/>
                                            </p:txEl>
                                          </p:spTgt>
                                        </p:tgtEl>
                                      </p:cBhvr>
                                    </p:animEffect>
                                  </p:childTnLst>
                                </p:cTn>
                              </p:par>
                            </p:childTnLst>
                          </p:cTn>
                        </p:par>
                        <p:par>
                          <p:cTn id="19" fill="hold">
                            <p:stCondLst>
                              <p:cond delay="14000"/>
                            </p:stCondLst>
                            <p:childTnLst>
                              <p:par>
                                <p:cTn id="20" presetID="22" presetClass="entr" presetSubtype="8" fill="hold" grpId="0" nodeType="afterEffect">
                                  <p:stCondLst>
                                    <p:cond delay="5000"/>
                                  </p:stCondLst>
                                  <p:childTnLst>
                                    <p:set>
                                      <p:cBhvr>
                                        <p:cTn id="21" dur="1" fill="hold">
                                          <p:stCondLst>
                                            <p:cond delay="0"/>
                                          </p:stCondLst>
                                        </p:cTn>
                                        <p:tgtEl>
                                          <p:spTgt spid="42009">
                                            <p:txEl>
                                              <p:pRg st="2" end="2"/>
                                            </p:txEl>
                                          </p:spTgt>
                                        </p:tgtEl>
                                        <p:attrNameLst>
                                          <p:attrName>style.visibility</p:attrName>
                                        </p:attrNameLst>
                                      </p:cBhvr>
                                      <p:to>
                                        <p:strVal val="visible"/>
                                      </p:to>
                                    </p:set>
                                    <p:animEffect transition="in" filter="wipe(left)">
                                      <p:cBhvr>
                                        <p:cTn id="22" dur="500"/>
                                        <p:tgtEl>
                                          <p:spTgt spid="42009">
                                            <p:txEl>
                                              <p:pRg st="2" end="2"/>
                                            </p:txEl>
                                          </p:spTgt>
                                        </p:tgtEl>
                                      </p:cBhvr>
                                    </p:animEffect>
                                  </p:childTnLst>
                                </p:cTn>
                              </p:par>
                            </p:childTnLst>
                          </p:cTn>
                        </p:par>
                        <p:par>
                          <p:cTn id="23" fill="hold">
                            <p:stCondLst>
                              <p:cond delay="19500"/>
                            </p:stCondLst>
                            <p:childTnLst>
                              <p:par>
                                <p:cTn id="24" presetID="1" presetClass="entr" presetSubtype="0" fill="hold" nodeType="after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4" autoUpdateAnimBg="0" advAuto="0"/>
      <p:bldP spid="42009" grpId="0" build="p" bldLvl="4" autoUpdateAnimBg="0" advAuto="5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Data Representation</a:t>
            </a:r>
          </a:p>
        </p:txBody>
      </p:sp>
      <p:sp>
        <p:nvSpPr>
          <p:cNvPr id="24579" name="Rectangle 3"/>
          <p:cNvSpPr>
            <a:spLocks noGrp="1" noChangeArrowheads="1"/>
          </p:cNvSpPr>
          <p:nvPr>
            <p:ph type="body" idx="1"/>
          </p:nvPr>
        </p:nvSpPr>
        <p:spPr>
          <a:xfrm>
            <a:off x="304800" y="1090613"/>
            <a:ext cx="8585200" cy="655637"/>
          </a:xfrm>
        </p:spPr>
        <p:txBody>
          <a:bodyPr/>
          <a:lstStyle/>
          <a:p>
            <a:pPr>
              <a:buFont typeface="Monotype Sorts" pitchFamily="2" charset="2"/>
              <a:buNone/>
            </a:pPr>
            <a:r>
              <a:rPr lang="en-US" smtClean="0"/>
              <a:t>How is a letter converted to binary form and back?</a:t>
            </a:r>
          </a:p>
        </p:txBody>
      </p:sp>
      <p:sp>
        <p:nvSpPr>
          <p:cNvPr id="24580"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4.15 Fig. 4-16</a:t>
            </a:r>
          </a:p>
        </p:txBody>
      </p:sp>
      <p:grpSp>
        <p:nvGrpSpPr>
          <p:cNvPr id="2" name="Group 21"/>
          <p:cNvGrpSpPr>
            <a:grpSpLocks/>
          </p:cNvGrpSpPr>
          <p:nvPr/>
        </p:nvGrpSpPr>
        <p:grpSpPr bwMode="auto">
          <a:xfrm>
            <a:off x="7847013" y="6402388"/>
            <a:ext cx="860425" cy="271462"/>
            <a:chOff x="4943" y="4033"/>
            <a:chExt cx="542" cy="171"/>
          </a:xfrm>
        </p:grpSpPr>
        <p:sp>
          <p:nvSpPr>
            <p:cNvPr id="24594"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4595"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24582" name="Picture 27" descr="Fig04-16b"/>
          <p:cNvPicPr>
            <a:picLocks noChangeAspect="1" noChangeArrowheads="1"/>
          </p:cNvPicPr>
          <p:nvPr/>
        </p:nvPicPr>
        <p:blipFill>
          <a:blip r:embed="rId3"/>
          <a:srcRect b="1579"/>
          <a:stretch>
            <a:fillRect/>
          </a:stretch>
        </p:blipFill>
        <p:spPr bwMode="auto">
          <a:xfrm>
            <a:off x="4773613" y="2928938"/>
            <a:ext cx="2438400" cy="1947862"/>
          </a:xfrm>
          <a:prstGeom prst="rect">
            <a:avLst/>
          </a:prstGeom>
          <a:noFill/>
          <a:ln w="9525">
            <a:noFill/>
            <a:miter lim="800000"/>
            <a:headEnd/>
            <a:tailEnd/>
          </a:ln>
        </p:spPr>
      </p:pic>
      <p:grpSp>
        <p:nvGrpSpPr>
          <p:cNvPr id="3" name="Group 36"/>
          <p:cNvGrpSpPr>
            <a:grpSpLocks/>
          </p:cNvGrpSpPr>
          <p:nvPr/>
        </p:nvGrpSpPr>
        <p:grpSpPr bwMode="auto">
          <a:xfrm>
            <a:off x="241300" y="1676400"/>
            <a:ext cx="4343400" cy="1290638"/>
            <a:chOff x="0" y="1056"/>
            <a:chExt cx="2736" cy="813"/>
          </a:xfrm>
        </p:grpSpPr>
        <p:pic>
          <p:nvPicPr>
            <p:cNvPr id="24592" name="Picture 24" descr="Fig04-16a"/>
            <p:cNvPicPr>
              <a:picLocks noChangeAspect="1" noChangeArrowheads="1"/>
            </p:cNvPicPr>
            <p:nvPr/>
          </p:nvPicPr>
          <p:blipFill>
            <a:blip r:embed="rId4"/>
            <a:srcRect/>
            <a:stretch>
              <a:fillRect/>
            </a:stretch>
          </p:blipFill>
          <p:spPr bwMode="auto">
            <a:xfrm>
              <a:off x="0" y="1296"/>
              <a:ext cx="1824" cy="573"/>
            </a:xfrm>
            <a:prstGeom prst="rect">
              <a:avLst/>
            </a:prstGeom>
            <a:noFill/>
            <a:ln w="9525">
              <a:noFill/>
              <a:miter lim="800000"/>
              <a:headEnd/>
              <a:tailEnd/>
            </a:ln>
          </p:spPr>
        </p:pic>
        <p:sp>
          <p:nvSpPr>
            <p:cNvPr id="24593" name="Rectangle 28"/>
            <p:cNvSpPr>
              <a:spLocks noChangeArrowheads="1"/>
            </p:cNvSpPr>
            <p:nvPr/>
          </p:nvSpPr>
          <p:spPr bwMode="auto">
            <a:xfrm>
              <a:off x="1776" y="1056"/>
              <a:ext cx="960" cy="768"/>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1.</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400">
                  <a:solidFill>
                    <a:srgbClr val="000000"/>
                  </a:solidFill>
                  <a:latin typeface="Times New Roman" pitchFamily="18" charset="0"/>
                </a:rPr>
                <a:t>The user presses the capital letter </a:t>
              </a:r>
              <a:r>
                <a:rPr kumimoji="1" lang="en-US" sz="1600" b="1">
                  <a:solidFill>
                    <a:schemeClr val="hlink"/>
                  </a:solidFill>
                  <a:latin typeface="Times New Roman" pitchFamily="18" charset="0"/>
                </a:rPr>
                <a:t>D</a:t>
              </a:r>
              <a:r>
                <a:rPr kumimoji="1" lang="en-US" sz="1400">
                  <a:solidFill>
                    <a:srgbClr val="000000"/>
                  </a:solidFill>
                  <a:latin typeface="Times New Roman" pitchFamily="18" charset="0"/>
                </a:rPr>
                <a:t> (shift+D key) on the keyboard.</a:t>
              </a:r>
            </a:p>
          </p:txBody>
        </p:sp>
      </p:grpSp>
      <p:sp>
        <p:nvSpPr>
          <p:cNvPr id="24584" name="Rectangle 30"/>
          <p:cNvSpPr>
            <a:spLocks noChangeArrowheads="1"/>
          </p:cNvSpPr>
          <p:nvPr/>
        </p:nvSpPr>
        <p:spPr bwMode="auto">
          <a:xfrm>
            <a:off x="6781800" y="1828800"/>
            <a:ext cx="2286000" cy="1006475"/>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2.</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400">
                <a:solidFill>
                  <a:srgbClr val="000000"/>
                </a:solidFill>
                <a:latin typeface="Times New Roman" pitchFamily="18" charset="0"/>
              </a:rPr>
              <a:t>An electronic signal for the capital letter </a:t>
            </a:r>
            <a:r>
              <a:rPr kumimoji="1" lang="en-US" sz="1600" b="1">
                <a:solidFill>
                  <a:schemeClr val="hlink"/>
                </a:solidFill>
                <a:latin typeface="Times New Roman" pitchFamily="18" charset="0"/>
              </a:rPr>
              <a:t>D</a:t>
            </a:r>
            <a:r>
              <a:rPr kumimoji="1" lang="en-US" sz="1400">
                <a:solidFill>
                  <a:srgbClr val="000000"/>
                </a:solidFill>
                <a:latin typeface="Times New Roman" pitchFamily="18" charset="0"/>
              </a:rPr>
              <a:t> is sent to the system unit.</a:t>
            </a:r>
          </a:p>
        </p:txBody>
      </p:sp>
      <p:sp>
        <p:nvSpPr>
          <p:cNvPr id="24585" name="Rectangle 31"/>
          <p:cNvSpPr>
            <a:spLocks noChangeArrowheads="1"/>
          </p:cNvSpPr>
          <p:nvPr/>
        </p:nvSpPr>
        <p:spPr bwMode="auto">
          <a:xfrm>
            <a:off x="5257800" y="4724400"/>
            <a:ext cx="2590800" cy="1219200"/>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3.</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400">
                <a:solidFill>
                  <a:srgbClr val="000000"/>
                </a:solidFill>
                <a:latin typeface="Times New Roman" pitchFamily="18" charset="0"/>
              </a:rPr>
              <a:t>The signal for the capital letter </a:t>
            </a:r>
            <a:r>
              <a:rPr kumimoji="1" lang="en-US" sz="1600" b="1">
                <a:solidFill>
                  <a:schemeClr val="hlink"/>
                </a:solidFill>
                <a:latin typeface="Times New Roman" pitchFamily="18" charset="0"/>
              </a:rPr>
              <a:t>D</a:t>
            </a:r>
            <a:r>
              <a:rPr kumimoji="1" lang="en-US" sz="1400">
                <a:solidFill>
                  <a:srgbClr val="000000"/>
                </a:solidFill>
                <a:latin typeface="Times New Roman" pitchFamily="18" charset="0"/>
              </a:rPr>
              <a:t> is converted to its ASCII binary code (01000100) and is stored in memory for processing.</a:t>
            </a:r>
          </a:p>
        </p:txBody>
      </p:sp>
      <p:grpSp>
        <p:nvGrpSpPr>
          <p:cNvPr id="4" name="Group 37"/>
          <p:cNvGrpSpPr>
            <a:grpSpLocks/>
          </p:cNvGrpSpPr>
          <p:nvPr/>
        </p:nvGrpSpPr>
        <p:grpSpPr bwMode="auto">
          <a:xfrm>
            <a:off x="228600" y="3505200"/>
            <a:ext cx="2895600" cy="2514600"/>
            <a:chOff x="144" y="2208"/>
            <a:chExt cx="1824" cy="1584"/>
          </a:xfrm>
        </p:grpSpPr>
        <p:pic>
          <p:nvPicPr>
            <p:cNvPr id="24590" name="Picture 26" descr="Fig04-16c"/>
            <p:cNvPicPr>
              <a:picLocks noChangeAspect="1" noChangeArrowheads="1"/>
            </p:cNvPicPr>
            <p:nvPr/>
          </p:nvPicPr>
          <p:blipFill>
            <a:blip r:embed="rId5"/>
            <a:srcRect r="3261" b="2184"/>
            <a:stretch>
              <a:fillRect/>
            </a:stretch>
          </p:blipFill>
          <p:spPr bwMode="auto">
            <a:xfrm>
              <a:off x="768" y="2208"/>
              <a:ext cx="1200" cy="988"/>
            </a:xfrm>
            <a:prstGeom prst="rect">
              <a:avLst/>
            </a:prstGeom>
            <a:noFill/>
            <a:ln w="9525">
              <a:noFill/>
              <a:miter lim="800000"/>
              <a:headEnd/>
              <a:tailEnd/>
            </a:ln>
          </p:spPr>
        </p:pic>
        <p:sp>
          <p:nvSpPr>
            <p:cNvPr id="24591" name="Rectangle 32"/>
            <p:cNvSpPr>
              <a:spLocks noChangeArrowheads="1"/>
            </p:cNvSpPr>
            <p:nvPr/>
          </p:nvSpPr>
          <p:spPr bwMode="auto">
            <a:xfrm>
              <a:off x="144" y="3024"/>
              <a:ext cx="1584" cy="768"/>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4.</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400">
                  <a:solidFill>
                    <a:srgbClr val="000000"/>
                  </a:solidFill>
                  <a:latin typeface="Times New Roman" pitchFamily="18" charset="0"/>
                </a:rPr>
                <a:t>After processing, the binary code for the capital letter </a:t>
              </a:r>
              <a:r>
                <a:rPr kumimoji="1" lang="en-US" sz="1600" b="1">
                  <a:solidFill>
                    <a:schemeClr val="hlink"/>
                  </a:solidFill>
                  <a:latin typeface="Times New Roman" pitchFamily="18" charset="0"/>
                </a:rPr>
                <a:t>D</a:t>
              </a:r>
              <a:r>
                <a:rPr kumimoji="1" lang="en-US" sz="1400">
                  <a:solidFill>
                    <a:srgbClr val="000000"/>
                  </a:solidFill>
                  <a:latin typeface="Times New Roman" pitchFamily="18" charset="0"/>
                </a:rPr>
                <a:t> is converted to an image, and displayed on the output device.</a:t>
              </a:r>
            </a:p>
          </p:txBody>
        </p:sp>
      </p:grpSp>
      <p:sp>
        <p:nvSpPr>
          <p:cNvPr id="24587" name="Arc 33"/>
          <p:cNvSpPr>
            <a:spLocks/>
          </p:cNvSpPr>
          <p:nvPr/>
        </p:nvSpPr>
        <p:spPr bwMode="auto">
          <a:xfrm rot="4840666">
            <a:off x="6743700" y="3314700"/>
            <a:ext cx="1981200" cy="1295400"/>
          </a:xfrm>
          <a:custGeom>
            <a:avLst/>
            <a:gdLst>
              <a:gd name="T0" fmla="*/ 0 w 29634"/>
              <a:gd name="T1" fmla="*/ 361943385 h 21600"/>
              <a:gd name="T2" fmla="*/ 2147483647 w 29634"/>
              <a:gd name="T3" fmla="*/ 2147483647 h 21600"/>
              <a:gd name="T4" fmla="*/ 2147483647 w 29634"/>
              <a:gd name="T5" fmla="*/ 2147483647 h 21600"/>
              <a:gd name="T6" fmla="*/ 0 60000 65536"/>
              <a:gd name="T7" fmla="*/ 0 60000 65536"/>
              <a:gd name="T8" fmla="*/ 0 60000 65536"/>
              <a:gd name="T9" fmla="*/ 0 w 29634"/>
              <a:gd name="T10" fmla="*/ 0 h 21600"/>
              <a:gd name="T11" fmla="*/ 29634 w 29634"/>
              <a:gd name="T12" fmla="*/ 21600 h 21600"/>
            </a:gdLst>
            <a:ahLst/>
            <a:cxnLst>
              <a:cxn ang="T6">
                <a:pos x="T0" y="T1"/>
              </a:cxn>
              <a:cxn ang="T7">
                <a:pos x="T2" y="T3"/>
              </a:cxn>
              <a:cxn ang="T8">
                <a:pos x="T4" y="T5"/>
              </a:cxn>
            </a:cxnLst>
            <a:rect l="T9" t="T10" r="T11" b="T12"/>
            <a:pathLst>
              <a:path w="29634" h="21600" fill="none" extrusionOk="0">
                <a:moveTo>
                  <a:pt x="-1" y="1677"/>
                </a:moveTo>
                <a:cubicBezTo>
                  <a:pt x="2643" y="570"/>
                  <a:pt x="5480" y="-1"/>
                  <a:pt x="8347" y="0"/>
                </a:cubicBezTo>
                <a:cubicBezTo>
                  <a:pt x="18862" y="0"/>
                  <a:pt x="27849" y="7572"/>
                  <a:pt x="29633" y="17935"/>
                </a:cubicBezTo>
              </a:path>
              <a:path w="29634" h="21600" stroke="0" extrusionOk="0">
                <a:moveTo>
                  <a:pt x="-1" y="1677"/>
                </a:moveTo>
                <a:cubicBezTo>
                  <a:pt x="2643" y="570"/>
                  <a:pt x="5480" y="-1"/>
                  <a:pt x="8347" y="0"/>
                </a:cubicBezTo>
                <a:cubicBezTo>
                  <a:pt x="18862" y="0"/>
                  <a:pt x="27849" y="7572"/>
                  <a:pt x="29633" y="17935"/>
                </a:cubicBezTo>
                <a:lnTo>
                  <a:pt x="8347" y="21600"/>
                </a:lnTo>
                <a:close/>
              </a:path>
            </a:pathLst>
          </a:custGeom>
          <a:noFill/>
          <a:ln w="254000">
            <a:solidFill>
              <a:schemeClr val="hlink"/>
            </a:solidFill>
            <a:miter lim="800000"/>
            <a:headEnd/>
            <a:tailEnd type="triangle" w="sm" len="sm"/>
          </a:ln>
        </p:spPr>
        <p:txBody>
          <a:bodyPr wrap="none" anchor="ctr"/>
          <a:lstStyle/>
          <a:p>
            <a:endParaRPr lang="en-US"/>
          </a:p>
        </p:txBody>
      </p:sp>
      <p:sp>
        <p:nvSpPr>
          <p:cNvPr id="24588" name="Arc 38"/>
          <p:cNvSpPr>
            <a:spLocks/>
          </p:cNvSpPr>
          <p:nvPr/>
        </p:nvSpPr>
        <p:spPr bwMode="auto">
          <a:xfrm rot="9500607">
            <a:off x="2971800" y="4724400"/>
            <a:ext cx="1981200" cy="1295400"/>
          </a:xfrm>
          <a:custGeom>
            <a:avLst/>
            <a:gdLst>
              <a:gd name="T0" fmla="*/ 0 w 29634"/>
              <a:gd name="T1" fmla="*/ 361943385 h 21600"/>
              <a:gd name="T2" fmla="*/ 2147483647 w 29634"/>
              <a:gd name="T3" fmla="*/ 2147483647 h 21600"/>
              <a:gd name="T4" fmla="*/ 2147483647 w 29634"/>
              <a:gd name="T5" fmla="*/ 2147483647 h 21600"/>
              <a:gd name="T6" fmla="*/ 0 60000 65536"/>
              <a:gd name="T7" fmla="*/ 0 60000 65536"/>
              <a:gd name="T8" fmla="*/ 0 60000 65536"/>
              <a:gd name="T9" fmla="*/ 0 w 29634"/>
              <a:gd name="T10" fmla="*/ 0 h 21600"/>
              <a:gd name="T11" fmla="*/ 29634 w 29634"/>
              <a:gd name="T12" fmla="*/ 21600 h 21600"/>
            </a:gdLst>
            <a:ahLst/>
            <a:cxnLst>
              <a:cxn ang="T6">
                <a:pos x="T0" y="T1"/>
              </a:cxn>
              <a:cxn ang="T7">
                <a:pos x="T2" y="T3"/>
              </a:cxn>
              <a:cxn ang="T8">
                <a:pos x="T4" y="T5"/>
              </a:cxn>
            </a:cxnLst>
            <a:rect l="T9" t="T10" r="T11" b="T12"/>
            <a:pathLst>
              <a:path w="29634" h="21600" fill="none" extrusionOk="0">
                <a:moveTo>
                  <a:pt x="-1" y="1677"/>
                </a:moveTo>
                <a:cubicBezTo>
                  <a:pt x="2643" y="570"/>
                  <a:pt x="5480" y="-1"/>
                  <a:pt x="8347" y="0"/>
                </a:cubicBezTo>
                <a:cubicBezTo>
                  <a:pt x="18862" y="0"/>
                  <a:pt x="27849" y="7572"/>
                  <a:pt x="29633" y="17935"/>
                </a:cubicBezTo>
              </a:path>
              <a:path w="29634" h="21600" stroke="0" extrusionOk="0">
                <a:moveTo>
                  <a:pt x="-1" y="1677"/>
                </a:moveTo>
                <a:cubicBezTo>
                  <a:pt x="2643" y="570"/>
                  <a:pt x="5480" y="-1"/>
                  <a:pt x="8347" y="0"/>
                </a:cubicBezTo>
                <a:cubicBezTo>
                  <a:pt x="18862" y="0"/>
                  <a:pt x="27849" y="7572"/>
                  <a:pt x="29633" y="17935"/>
                </a:cubicBezTo>
                <a:lnTo>
                  <a:pt x="8347" y="21600"/>
                </a:lnTo>
                <a:close/>
              </a:path>
            </a:pathLst>
          </a:custGeom>
          <a:noFill/>
          <a:ln w="254000">
            <a:solidFill>
              <a:schemeClr val="hlink"/>
            </a:solidFill>
            <a:miter lim="800000"/>
            <a:headEnd/>
            <a:tailEnd type="triangle" w="sm" len="sm"/>
          </a:ln>
        </p:spPr>
        <p:txBody>
          <a:bodyPr wrap="none" anchor="ctr"/>
          <a:lstStyle/>
          <a:p>
            <a:endParaRPr lang="en-US"/>
          </a:p>
        </p:txBody>
      </p:sp>
      <p:sp>
        <p:nvSpPr>
          <p:cNvPr id="24589" name="Arc 40"/>
          <p:cNvSpPr>
            <a:spLocks/>
          </p:cNvSpPr>
          <p:nvPr/>
        </p:nvSpPr>
        <p:spPr bwMode="auto">
          <a:xfrm rot="-1460768">
            <a:off x="4648200" y="1600200"/>
            <a:ext cx="1992313" cy="1295400"/>
          </a:xfrm>
          <a:custGeom>
            <a:avLst/>
            <a:gdLst>
              <a:gd name="T0" fmla="*/ 0 w 29798"/>
              <a:gd name="T1" fmla="*/ 377042226 h 21600"/>
              <a:gd name="T2" fmla="*/ 2147483647 w 29798"/>
              <a:gd name="T3" fmla="*/ 2147483647 h 21600"/>
              <a:gd name="T4" fmla="*/ 2147483647 w 29798"/>
              <a:gd name="T5" fmla="*/ 2147483647 h 21600"/>
              <a:gd name="T6" fmla="*/ 0 60000 65536"/>
              <a:gd name="T7" fmla="*/ 0 60000 65536"/>
              <a:gd name="T8" fmla="*/ 0 60000 65536"/>
              <a:gd name="T9" fmla="*/ 0 w 29798"/>
              <a:gd name="T10" fmla="*/ 0 h 21600"/>
              <a:gd name="T11" fmla="*/ 29798 w 29798"/>
              <a:gd name="T12" fmla="*/ 21600 h 21600"/>
            </a:gdLst>
            <a:ahLst/>
            <a:cxnLst>
              <a:cxn ang="T6">
                <a:pos x="T0" y="T1"/>
              </a:cxn>
              <a:cxn ang="T7">
                <a:pos x="T2" y="T3"/>
              </a:cxn>
              <a:cxn ang="T8">
                <a:pos x="T4" y="T5"/>
              </a:cxn>
            </a:cxnLst>
            <a:rect l="T9" t="T10" r="T11" b="T12"/>
            <a:pathLst>
              <a:path w="29798" h="21600" fill="none" extrusionOk="0">
                <a:moveTo>
                  <a:pt x="-1" y="1747"/>
                </a:moveTo>
                <a:cubicBezTo>
                  <a:pt x="2689" y="594"/>
                  <a:pt x="5584" y="-1"/>
                  <a:pt x="8511" y="0"/>
                </a:cubicBezTo>
                <a:cubicBezTo>
                  <a:pt x="19026" y="0"/>
                  <a:pt x="28013" y="7572"/>
                  <a:pt x="29797" y="17935"/>
                </a:cubicBezTo>
              </a:path>
              <a:path w="29798" h="21600" stroke="0" extrusionOk="0">
                <a:moveTo>
                  <a:pt x="-1" y="1747"/>
                </a:moveTo>
                <a:cubicBezTo>
                  <a:pt x="2689" y="594"/>
                  <a:pt x="5584" y="-1"/>
                  <a:pt x="8511" y="0"/>
                </a:cubicBezTo>
                <a:cubicBezTo>
                  <a:pt x="19026" y="0"/>
                  <a:pt x="28013" y="7572"/>
                  <a:pt x="29797" y="17935"/>
                </a:cubicBezTo>
                <a:lnTo>
                  <a:pt x="8511" y="21600"/>
                </a:lnTo>
                <a:close/>
              </a:path>
            </a:pathLst>
          </a:custGeom>
          <a:noFill/>
          <a:ln w="254000">
            <a:solidFill>
              <a:schemeClr val="hlink"/>
            </a:solidFill>
            <a:miter lim="800000"/>
            <a:headEnd/>
            <a:tailEnd type="triangl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2" name="Freeform 10"/>
          <p:cNvSpPr>
            <a:spLocks/>
          </p:cNvSpPr>
          <p:nvPr/>
        </p:nvSpPr>
        <p:spPr bwMode="auto">
          <a:xfrm>
            <a:off x="5562600" y="1752600"/>
            <a:ext cx="3276600" cy="1905000"/>
          </a:xfrm>
          <a:custGeom>
            <a:avLst/>
            <a:gdLst/>
            <a:ahLst/>
            <a:cxnLst>
              <a:cxn ang="0">
                <a:pos x="336" y="0"/>
              </a:cxn>
              <a:cxn ang="0">
                <a:pos x="0" y="960"/>
              </a:cxn>
              <a:cxn ang="0">
                <a:pos x="1056" y="1200"/>
              </a:cxn>
              <a:cxn ang="0">
                <a:pos x="1104" y="1104"/>
              </a:cxn>
              <a:cxn ang="0">
                <a:pos x="2064" y="1152"/>
              </a:cxn>
              <a:cxn ang="0">
                <a:pos x="2064" y="144"/>
              </a:cxn>
              <a:cxn ang="0">
                <a:pos x="240" y="48"/>
              </a:cxn>
              <a:cxn ang="0">
                <a:pos x="384" y="48"/>
              </a:cxn>
              <a:cxn ang="0">
                <a:pos x="336" y="96"/>
              </a:cxn>
              <a:cxn ang="0">
                <a:pos x="336" y="192"/>
              </a:cxn>
            </a:cxnLst>
            <a:rect l="0" t="0" r="r" b="b"/>
            <a:pathLst>
              <a:path w="2064" h="1200">
                <a:moveTo>
                  <a:pt x="336" y="0"/>
                </a:moveTo>
                <a:lnTo>
                  <a:pt x="0" y="960"/>
                </a:lnTo>
                <a:lnTo>
                  <a:pt x="1056" y="1200"/>
                </a:lnTo>
                <a:lnTo>
                  <a:pt x="1104" y="1104"/>
                </a:lnTo>
                <a:lnTo>
                  <a:pt x="2064" y="1152"/>
                </a:lnTo>
                <a:lnTo>
                  <a:pt x="2064" y="144"/>
                </a:lnTo>
                <a:lnTo>
                  <a:pt x="240" y="48"/>
                </a:lnTo>
                <a:lnTo>
                  <a:pt x="384" y="48"/>
                </a:lnTo>
                <a:lnTo>
                  <a:pt x="336" y="96"/>
                </a:lnTo>
                <a:lnTo>
                  <a:pt x="336" y="192"/>
                </a:lnTo>
              </a:path>
            </a:pathLst>
          </a:custGeom>
          <a:solidFill>
            <a:schemeClr val="bg1"/>
          </a:solidFill>
          <a:ln w="9525" cap="flat" cmpd="sng">
            <a:noFill/>
            <a:prstDash val="solid"/>
            <a:round/>
            <a:headEnd/>
            <a:tailEnd/>
          </a:ln>
          <a:effectLst/>
        </p:spPr>
        <p:txBody>
          <a:bodyPr anchor="ctr"/>
          <a:lstStyle/>
          <a:p>
            <a:endParaRPr lang="en-US"/>
          </a:p>
        </p:txBody>
      </p:sp>
      <p:sp>
        <p:nvSpPr>
          <p:cNvPr id="74754" name="Rectangle 2"/>
          <p:cNvSpPr>
            <a:spLocks noGrp="1" noChangeArrowheads="1"/>
          </p:cNvSpPr>
          <p:nvPr>
            <p:ph type="title"/>
          </p:nvPr>
        </p:nvSpPr>
        <p:spPr/>
        <p:txBody>
          <a:bodyPr>
            <a:normAutofit fontScale="90000"/>
          </a:bodyPr>
          <a:lstStyle/>
          <a:p>
            <a:r>
              <a:rPr lang="en-US" sz="4000"/>
              <a:t>The CPU: </a:t>
            </a:r>
            <a:br>
              <a:rPr lang="en-US" sz="4000"/>
            </a:br>
            <a:r>
              <a:rPr lang="en-US" sz="4000"/>
              <a:t>Processing Digital Information</a:t>
            </a:r>
          </a:p>
        </p:txBody>
      </p:sp>
      <p:sp>
        <p:nvSpPr>
          <p:cNvPr id="74755" name="Rectangle 3"/>
          <p:cNvSpPr>
            <a:spLocks noGrp="1" noChangeArrowheads="1"/>
          </p:cNvSpPr>
          <p:nvPr>
            <p:ph type="body" idx="1"/>
          </p:nvPr>
        </p:nvSpPr>
        <p:spPr>
          <a:xfrm>
            <a:off x="457200" y="1600200"/>
            <a:ext cx="4419600" cy="4525963"/>
          </a:xfrm>
        </p:spPr>
        <p:txBody>
          <a:bodyPr/>
          <a:lstStyle/>
          <a:p>
            <a:r>
              <a:rPr lang="en-US" sz="2800"/>
              <a:t>CPU is the brains of the computer</a:t>
            </a:r>
          </a:p>
          <a:p>
            <a:r>
              <a:rPr lang="en-US" sz="2800"/>
              <a:t>Different types of CPUs</a:t>
            </a:r>
          </a:p>
          <a:p>
            <a:pPr lvl="1"/>
            <a:r>
              <a:rPr lang="en-US" sz="2000"/>
              <a:t>Intel and AMD chips: Used in most Windows-based PCs</a:t>
            </a:r>
          </a:p>
          <a:p>
            <a:pPr lvl="1"/>
            <a:r>
              <a:rPr lang="en-US" sz="2000"/>
              <a:t>Apple systems use different CPU design</a:t>
            </a:r>
          </a:p>
          <a:p>
            <a:r>
              <a:rPr lang="en-US" sz="2800"/>
              <a:t>Differentiating CPUs</a:t>
            </a:r>
          </a:p>
          <a:p>
            <a:pPr lvl="1"/>
            <a:r>
              <a:rPr lang="en-US" sz="2400"/>
              <a:t>Processing power</a:t>
            </a:r>
          </a:p>
          <a:p>
            <a:pPr lvl="1"/>
            <a:r>
              <a:rPr lang="en-US" sz="2400"/>
              <a:t>Clock speed and cache</a:t>
            </a:r>
          </a:p>
        </p:txBody>
      </p:sp>
      <p:pic>
        <p:nvPicPr>
          <p:cNvPr id="74759" name="Picture 7"/>
          <p:cNvPicPr>
            <a:picLocks noChangeAspect="1" noChangeArrowheads="1"/>
          </p:cNvPicPr>
          <p:nvPr/>
        </p:nvPicPr>
        <p:blipFill>
          <a:blip r:embed="rId3">
            <a:clrChange>
              <a:clrFrom>
                <a:srgbClr val="FDFEFF"/>
              </a:clrFrom>
              <a:clrTo>
                <a:srgbClr val="FDFEFF">
                  <a:alpha val="0"/>
                </a:srgbClr>
              </a:clrTo>
            </a:clrChange>
          </a:blip>
          <a:srcRect/>
          <a:stretch>
            <a:fillRect/>
          </a:stretch>
        </p:blipFill>
        <p:spPr bwMode="auto">
          <a:xfrm>
            <a:off x="5334000" y="1752600"/>
            <a:ext cx="3676650" cy="2066925"/>
          </a:xfrm>
          <a:prstGeom prst="rect">
            <a:avLst/>
          </a:prstGeom>
          <a:noFill/>
        </p:spPr>
      </p:pic>
      <p:pic>
        <p:nvPicPr>
          <p:cNvPr id="74760" name="Picture 8"/>
          <p:cNvPicPr>
            <a:picLocks noChangeAspect="1" noChangeArrowheads="1"/>
          </p:cNvPicPr>
          <p:nvPr/>
        </p:nvPicPr>
        <p:blipFill>
          <a:blip r:embed="rId4">
            <a:clrChange>
              <a:clrFrom>
                <a:srgbClr val="F2EEEF"/>
              </a:clrFrom>
              <a:clrTo>
                <a:srgbClr val="F2EEEF">
                  <a:alpha val="0"/>
                </a:srgbClr>
              </a:clrTo>
            </a:clrChange>
          </a:blip>
          <a:srcRect/>
          <a:stretch>
            <a:fillRect/>
          </a:stretch>
        </p:blipFill>
        <p:spPr bwMode="auto">
          <a:xfrm>
            <a:off x="5943600" y="3962400"/>
            <a:ext cx="2286000" cy="2114550"/>
          </a:xfrm>
          <a:prstGeom prst="rect">
            <a:avLst/>
          </a:prstGeom>
          <a:noFill/>
        </p:spPr>
      </p:pic>
      <p:sp>
        <p:nvSpPr>
          <p:cNvPr id="74761" name="Rectangle 9"/>
          <p:cNvSpPr>
            <a:spLocks noChangeArrowheads="1"/>
          </p:cNvSpPr>
          <p:nvPr/>
        </p:nvSpPr>
        <p:spPr bwMode="auto">
          <a:xfrm>
            <a:off x="6019800" y="1752600"/>
            <a:ext cx="76200" cy="76200"/>
          </a:xfrm>
          <a:prstGeom prst="rect">
            <a:avLst/>
          </a:prstGeom>
          <a:no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675" name="Group 387"/>
          <p:cNvGraphicFramePr>
            <a:graphicFrameLocks noGrp="1"/>
          </p:cNvGraphicFramePr>
          <p:nvPr>
            <p:ph/>
          </p:nvPr>
        </p:nvGraphicFramePr>
        <p:xfrm>
          <a:off x="457200" y="685800"/>
          <a:ext cx="8229600" cy="5886133"/>
        </p:xfrm>
        <a:graphic>
          <a:graphicData uri="http://schemas.openxmlformats.org/drawingml/2006/table">
            <a:tbl>
              <a:tblPr/>
              <a:tblGrid>
                <a:gridCol w="1103313">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gridCol w="1260475">
                  <a:extLst>
                    <a:ext uri="{9D8B030D-6E8A-4147-A177-3AD203B41FA5}">
                      <a16:colId xmlns:a16="http://schemas.microsoft.com/office/drawing/2014/main" val="20002"/>
                    </a:ext>
                  </a:extLst>
                </a:gridCol>
                <a:gridCol w="882650">
                  <a:extLst>
                    <a:ext uri="{9D8B030D-6E8A-4147-A177-3AD203B41FA5}">
                      <a16:colId xmlns:a16="http://schemas.microsoft.com/office/drawing/2014/main" val="20003"/>
                    </a:ext>
                  </a:extLst>
                </a:gridCol>
                <a:gridCol w="957262">
                  <a:extLst>
                    <a:ext uri="{9D8B030D-6E8A-4147-A177-3AD203B41FA5}">
                      <a16:colId xmlns:a16="http://schemas.microsoft.com/office/drawing/2014/main" val="20004"/>
                    </a:ext>
                  </a:extLst>
                </a:gridCol>
                <a:gridCol w="2609850">
                  <a:extLst>
                    <a:ext uri="{9D8B030D-6E8A-4147-A177-3AD203B41FA5}">
                      <a16:colId xmlns:a16="http://schemas.microsoft.com/office/drawing/2014/main" val="20005"/>
                    </a:ext>
                  </a:extLst>
                </a:gridCol>
              </a:tblGrid>
              <a:tr h="381000">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cs typeface="Times New Roman" pitchFamily="18" charset="0"/>
                        </a:rPr>
                        <a:t>Processors on the Market Today</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Processor</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Manufacturer</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 of Transistors</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Typical Clock Speed</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Levels of Cache Storage</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Notes</a:t>
                      </a: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Athlon XP</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AMD</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54.3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2.2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AMD processor that competes against the Pentium 4</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Athlon 64 FX</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AMD</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106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2.6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64 bit processor for heavy computation and demanding video gaming needs</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Centrino</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Intel</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77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2.1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Designed specifically for mobile computer: has built-in wireless local network capabilities</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277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Itanium 2</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Intel</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410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1.6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Seen in high-end server computers</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661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Pentium 4</a:t>
                      </a:r>
                      <a:endParaRPr kumimoji="0" lang="en-US" sz="1000" b="1"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Extreme Edition</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Intel</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169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3.7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The latest version of the Pentium chip. It uses dual cores and hyperthreading to process four tasks at once.</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Pentium 4</a:t>
                      </a:r>
                      <a:endParaRPr kumimoji="0" lang="en-US" sz="1000" b="1"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Processor</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Intel</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55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2.6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The M is for mobile. The chip uses less power so it can run longer on a battery charge.</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730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PowerPC G4</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Motorola</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57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1.3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The only processor that, until 2006, </a:t>
                      </a:r>
                      <a:endParaRPr kumimoji="0" lang="en-US" sz="1000" b="0" i="0" u="none" strike="noStrike" cap="none" normalizeH="0" baseline="0" smtClean="0">
                        <a:ln>
                          <a:noFill/>
                        </a:ln>
                        <a:solidFill>
                          <a:schemeClr val="tx2"/>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 powered the Apple line of computers. (iMac, PowerBooks, and so 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Times New Roman" pitchFamily="18" charset="0"/>
                        </a:rPr>
                        <a:t>PowerPC G5</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IBM</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58 million</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2.5 GHz</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Times New Roman" pitchFamily="18" charset="0"/>
                        </a:rPr>
                        <a:t>Powerful 64-bit processor for heavy computational needs</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bl>
          </a:graphicData>
        </a:graphic>
      </p:graphicFrame>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The CPU Machine Cycle</a:t>
            </a:r>
          </a:p>
        </p:txBody>
      </p:sp>
      <p:sp>
        <p:nvSpPr>
          <p:cNvPr id="77827" name="Rectangle 3"/>
          <p:cNvSpPr>
            <a:spLocks noGrp="1" noChangeArrowheads="1"/>
          </p:cNvSpPr>
          <p:nvPr>
            <p:ph type="body" idx="1"/>
          </p:nvPr>
        </p:nvSpPr>
        <p:spPr>
          <a:xfrm>
            <a:off x="304800" y="1524000"/>
            <a:ext cx="8382000" cy="4525963"/>
          </a:xfrm>
        </p:spPr>
        <p:txBody>
          <a:bodyPr/>
          <a:lstStyle/>
          <a:p>
            <a:pPr>
              <a:lnSpc>
                <a:spcPct val="90000"/>
              </a:lnSpc>
            </a:pPr>
            <a:r>
              <a:rPr lang="en-US" sz="2800"/>
              <a:t>Fetch</a:t>
            </a:r>
            <a:endParaRPr lang="en-US" sz="2400"/>
          </a:p>
          <a:p>
            <a:pPr lvl="1">
              <a:lnSpc>
                <a:spcPct val="96000"/>
              </a:lnSpc>
              <a:spcBef>
                <a:spcPts val="400"/>
              </a:spcBef>
              <a:spcAft>
                <a:spcPts val="200"/>
              </a:spcAft>
            </a:pPr>
            <a:r>
              <a:rPr lang="en-US" sz="2400"/>
              <a:t>The program’s binary code is “fetched” from its temporary location in RAM and moved to the CPU</a:t>
            </a:r>
          </a:p>
          <a:p>
            <a:pPr>
              <a:lnSpc>
                <a:spcPct val="90000"/>
              </a:lnSpc>
            </a:pPr>
            <a:r>
              <a:rPr lang="en-US" sz="2800"/>
              <a:t>Decode</a:t>
            </a:r>
            <a:endParaRPr lang="en-US" sz="2400"/>
          </a:p>
          <a:p>
            <a:pPr lvl="1">
              <a:lnSpc>
                <a:spcPct val="96000"/>
              </a:lnSpc>
              <a:spcBef>
                <a:spcPts val="200"/>
              </a:spcBef>
              <a:spcAft>
                <a:spcPts val="200"/>
              </a:spcAft>
            </a:pPr>
            <a:r>
              <a:rPr lang="en-US" sz="2400"/>
              <a:t>The program’s binary code is decoded into commands the CPU understands.</a:t>
            </a:r>
            <a:endParaRPr lang="en-US" sz="2400">
              <a:latin typeface="Times New Roman" pitchFamily="18" charset="0"/>
            </a:endParaRPr>
          </a:p>
          <a:p>
            <a:pPr>
              <a:lnSpc>
                <a:spcPct val="90000"/>
              </a:lnSpc>
            </a:pPr>
            <a:r>
              <a:rPr lang="en-US" sz="2800"/>
              <a:t>Execute</a:t>
            </a:r>
            <a:endParaRPr lang="en-US" sz="2400"/>
          </a:p>
          <a:p>
            <a:pPr lvl="1">
              <a:lnSpc>
                <a:spcPct val="90000"/>
              </a:lnSpc>
            </a:pPr>
            <a:r>
              <a:rPr lang="en-US" sz="2400"/>
              <a:t>The ALU performs the calculations.</a:t>
            </a:r>
            <a:endParaRPr lang="en-US" sz="2000"/>
          </a:p>
          <a:p>
            <a:pPr>
              <a:lnSpc>
                <a:spcPct val="90000"/>
              </a:lnSpc>
            </a:pPr>
            <a:r>
              <a:rPr lang="en-US" sz="2800"/>
              <a:t>Store</a:t>
            </a:r>
            <a:endParaRPr lang="en-US" sz="2400"/>
          </a:p>
          <a:p>
            <a:pPr lvl="1">
              <a:lnSpc>
                <a:spcPct val="90000"/>
              </a:lnSpc>
            </a:pPr>
            <a:r>
              <a:rPr lang="en-US" sz="2400"/>
              <a:t>The results are stored in the registers</a:t>
            </a:r>
          </a:p>
          <a:p>
            <a:pPr lvl="1">
              <a:lnSpc>
                <a:spcPct val="90000"/>
              </a:lnSpc>
            </a:pPr>
            <a:endParaRPr lang="en-US" sz="2000"/>
          </a:p>
        </p:txBody>
      </p:sp>
      <p:sp>
        <p:nvSpPr>
          <p:cNvPr id="77828" name="Text Box 4"/>
          <p:cNvSpPr txBox="1">
            <a:spLocks noChangeArrowheads="1"/>
          </p:cNvSpPr>
          <p:nvPr/>
        </p:nvSpPr>
        <p:spPr bwMode="auto">
          <a:xfrm>
            <a:off x="5486400" y="5562600"/>
            <a:ext cx="3048000" cy="366713"/>
          </a:xfrm>
          <a:prstGeom prst="rect">
            <a:avLst/>
          </a:prstGeom>
          <a:noFill/>
          <a:ln w="9525" algn="ctr">
            <a:noFill/>
            <a:miter lim="800000"/>
            <a:headEnd/>
            <a:tailEnd/>
          </a:ln>
          <a:effectLst/>
        </p:spPr>
        <p:txBody>
          <a:bodyPr>
            <a:spAutoFit/>
          </a:bodyPr>
          <a:lstStyle/>
          <a:p>
            <a:pPr>
              <a:spcBef>
                <a:spcPct val="50000"/>
              </a:spcBef>
            </a:pPr>
            <a:endParaRPr lang="en-US" sz="1800">
              <a:solidFill>
                <a:schemeClr val="tx1"/>
              </a:solidFill>
            </a:endParaRPr>
          </a:p>
        </p:txBody>
      </p:sp>
      <p:sp>
        <p:nvSpPr>
          <p:cNvPr id="77829" name="Text Box 5">
            <a:hlinkClick r:id="rId3" action="ppaction://hlinkfile"/>
          </p:cNvPr>
          <p:cNvSpPr txBox="1">
            <a:spLocks noChangeArrowheads="1"/>
          </p:cNvSpPr>
          <p:nvPr/>
        </p:nvSpPr>
        <p:spPr bwMode="auto">
          <a:xfrm>
            <a:off x="6629400" y="4343400"/>
            <a:ext cx="2209800" cy="1130300"/>
          </a:xfrm>
          <a:prstGeom prst="rect">
            <a:avLst/>
          </a:prstGeom>
          <a:solidFill>
            <a:srgbClr val="FFCC66"/>
          </a:solidFill>
          <a:ln w="76200" cmpd="tri" algn="ctr">
            <a:solidFill>
              <a:srgbClr val="FF9933"/>
            </a:solidFill>
            <a:miter lim="800000"/>
            <a:headEnd/>
            <a:tailEnd/>
          </a:ln>
          <a:effectLst/>
        </p:spPr>
        <p:txBody>
          <a:bodyPr>
            <a:spAutoFit/>
          </a:bodyPr>
          <a:lstStyle/>
          <a:p>
            <a:pPr>
              <a:spcBef>
                <a:spcPct val="50000"/>
              </a:spcBef>
            </a:pPr>
            <a:r>
              <a:rPr lang="en-US" sz="1800" b="1">
                <a:latin typeface="Times New Roman" pitchFamily="18" charset="0"/>
              </a:rPr>
              <a:t>“Inside the Chip” by Intel</a:t>
            </a:r>
          </a:p>
          <a:p>
            <a:pPr>
              <a:spcBef>
                <a:spcPct val="50000"/>
              </a:spcBef>
            </a:pPr>
            <a:r>
              <a:rPr lang="en-US" sz="1800" b="1">
                <a:latin typeface="Times New Roman" pitchFamily="18" charset="0"/>
              </a:rPr>
              <a:t>Video Clip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fade">
                                      <p:cBhvr>
                                        <p:cTn id="7"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The System Clock</a:t>
            </a:r>
          </a:p>
        </p:txBody>
      </p:sp>
      <p:sp>
        <p:nvSpPr>
          <p:cNvPr id="79875" name="Rectangle 3"/>
          <p:cNvSpPr>
            <a:spLocks noGrp="1" noChangeArrowheads="1"/>
          </p:cNvSpPr>
          <p:nvPr>
            <p:ph type="body" idx="1"/>
          </p:nvPr>
        </p:nvSpPr>
        <p:spPr/>
        <p:txBody>
          <a:bodyPr/>
          <a:lstStyle/>
          <a:p>
            <a:r>
              <a:rPr lang="en-US"/>
              <a:t>Located on the motherboard</a:t>
            </a:r>
          </a:p>
          <a:p>
            <a:r>
              <a:rPr lang="en-US"/>
              <a:t>Controls the CPU’s processing cycles</a:t>
            </a:r>
          </a:p>
          <a:p>
            <a:r>
              <a:rPr lang="en-US"/>
              <a:t>Clock cycle</a:t>
            </a:r>
          </a:p>
          <a:p>
            <a:pPr lvl="1"/>
            <a:r>
              <a:rPr lang="en-US"/>
              <a:t>Pulse or tick </a:t>
            </a:r>
          </a:p>
          <a:p>
            <a:r>
              <a:rPr lang="en-US"/>
              <a:t>Clock speed</a:t>
            </a:r>
          </a:p>
          <a:p>
            <a:pPr lvl="1"/>
            <a:r>
              <a:rPr lang="en-US"/>
              <a:t>Number of pulses per second</a:t>
            </a:r>
          </a:p>
          <a:p>
            <a:pPr lvl="1"/>
            <a:r>
              <a:rPr lang="en-US"/>
              <a:t>Measured in hertz (Hz)</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Binary Language</a:t>
            </a:r>
          </a:p>
        </p:txBody>
      </p:sp>
      <p:sp>
        <p:nvSpPr>
          <p:cNvPr id="67587" name="Rectangle 3"/>
          <p:cNvSpPr>
            <a:spLocks noGrp="1" noChangeArrowheads="1"/>
          </p:cNvSpPr>
          <p:nvPr>
            <p:ph type="body" sz="half" idx="1"/>
          </p:nvPr>
        </p:nvSpPr>
        <p:spPr>
          <a:xfrm>
            <a:off x="457200" y="1600200"/>
            <a:ext cx="6553200" cy="4525963"/>
          </a:xfrm>
        </p:spPr>
        <p:txBody>
          <a:bodyPr/>
          <a:lstStyle/>
          <a:p>
            <a:r>
              <a:rPr lang="en-US"/>
              <a:t>Computers work in binary language</a:t>
            </a:r>
            <a:endParaRPr lang="en-US" sz="2800" b="1"/>
          </a:p>
          <a:p>
            <a:r>
              <a:rPr lang="en-US"/>
              <a:t>Consists of two numbers: 0 and 1</a:t>
            </a:r>
          </a:p>
          <a:p>
            <a:r>
              <a:rPr lang="en-US" sz="2800"/>
              <a:t>Everything a computer does is broken down into a series of 0s and 1s</a:t>
            </a:r>
          </a:p>
          <a:p>
            <a:r>
              <a:rPr lang="en-US" sz="2800"/>
              <a:t>Switches: Devices inside the computer that can be flipped between these two states: 1 or 0, on or off</a:t>
            </a:r>
            <a:endParaRPr lang="en-US" sz="2800">
              <a:latin typeface="Times New Roman" pitchFamily="18" charset="0"/>
            </a:endParaRPr>
          </a:p>
          <a:p>
            <a:endParaRPr lang="en-US" sz="2400"/>
          </a:p>
        </p:txBody>
      </p:sp>
      <p:pic>
        <p:nvPicPr>
          <p:cNvPr id="67595" name="Picture 11" descr="AAFOBBP0"/>
          <p:cNvPicPr>
            <a:picLocks noGrp="1" noChangeAspect="1" noChangeArrowheads="1"/>
          </p:cNvPicPr>
          <p:nvPr>
            <p:ph sz="half" idx="2"/>
          </p:nvPr>
        </p:nvPicPr>
        <p:blipFill>
          <a:blip r:embed="rId3"/>
          <a:srcRect/>
          <a:stretch>
            <a:fillRect/>
          </a:stretch>
        </p:blipFill>
        <p:spPr>
          <a:xfrm>
            <a:off x="7315200" y="1905000"/>
            <a:ext cx="1279525" cy="3279775"/>
          </a:xfrm>
          <a:noFill/>
          <a:ln/>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The Control Unit</a:t>
            </a:r>
          </a:p>
        </p:txBody>
      </p:sp>
      <p:sp>
        <p:nvSpPr>
          <p:cNvPr id="80899" name="Rectangle 3"/>
          <p:cNvSpPr>
            <a:spLocks noGrp="1" noChangeArrowheads="1"/>
          </p:cNvSpPr>
          <p:nvPr>
            <p:ph type="body" sz="half" idx="1"/>
          </p:nvPr>
        </p:nvSpPr>
        <p:spPr>
          <a:xfrm>
            <a:off x="457200" y="1600200"/>
            <a:ext cx="7162800" cy="4525963"/>
          </a:xfrm>
        </p:spPr>
        <p:txBody>
          <a:bodyPr/>
          <a:lstStyle/>
          <a:p>
            <a:pPr eaLnBrk="0" hangingPunct="0">
              <a:spcBef>
                <a:spcPct val="0"/>
              </a:spcBef>
            </a:pPr>
            <a:r>
              <a:rPr lang="en-US" sz="2800"/>
              <a:t>Manages the switches inside the CPU</a:t>
            </a:r>
          </a:p>
          <a:p>
            <a:r>
              <a:rPr lang="en-US" sz="2800"/>
              <a:t>Is programmed by CPU designers to remember the sequence of processing stages for that CPU </a:t>
            </a:r>
          </a:p>
          <a:p>
            <a:r>
              <a:rPr lang="en-US" sz="2800"/>
              <a:t>Moves each switch to its correct setting (on or off) and then performs the work of that stage</a:t>
            </a: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The Arithmetic Logic Unit (ALU)</a:t>
            </a:r>
          </a:p>
        </p:txBody>
      </p:sp>
      <p:sp>
        <p:nvSpPr>
          <p:cNvPr id="120835" name="Rectangle 3"/>
          <p:cNvSpPr>
            <a:spLocks noGrp="1" noChangeArrowheads="1"/>
          </p:cNvSpPr>
          <p:nvPr>
            <p:ph type="body" sz="half" idx="1"/>
          </p:nvPr>
        </p:nvSpPr>
        <p:spPr>
          <a:xfrm>
            <a:off x="457200" y="1600200"/>
            <a:ext cx="8077200" cy="4525963"/>
          </a:xfrm>
        </p:spPr>
        <p:txBody>
          <a:bodyPr/>
          <a:lstStyle/>
          <a:p>
            <a:pPr eaLnBrk="0" hangingPunct="0">
              <a:spcBef>
                <a:spcPct val="0"/>
              </a:spcBef>
            </a:pPr>
            <a:r>
              <a:rPr lang="en-US" sz="2800"/>
              <a:t>Part of the CPU designed to perform mathematical operations (addition, subtraction, multiplication, division, etc.)</a:t>
            </a:r>
          </a:p>
          <a:p>
            <a:pPr eaLnBrk="0" hangingPunct="0">
              <a:spcBef>
                <a:spcPct val="0"/>
              </a:spcBef>
            </a:pPr>
            <a:r>
              <a:rPr lang="en-US" sz="2800"/>
              <a:t>Also performs logical OR, AND, and NOT operations</a:t>
            </a:r>
          </a:p>
          <a:p>
            <a:r>
              <a:rPr lang="en-US" sz="2800"/>
              <a:t>Is fed data from the CPU registers</a:t>
            </a:r>
          </a:p>
          <a:p>
            <a:pPr lvl="1"/>
            <a:r>
              <a:rPr lang="en-US" sz="2400"/>
              <a:t>Word size: Number of bits a computer can work with at a time</a:t>
            </a:r>
            <a:endParaRPr lang="en-US" sz="2400">
              <a:latin typeface="Times New Roman" pitchFamily="18" charset="0"/>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Cache Memory</a:t>
            </a:r>
          </a:p>
        </p:txBody>
      </p:sp>
      <p:sp>
        <p:nvSpPr>
          <p:cNvPr id="118787" name="Rectangle 3"/>
          <p:cNvSpPr>
            <a:spLocks noGrp="1" noChangeArrowheads="1"/>
          </p:cNvSpPr>
          <p:nvPr>
            <p:ph type="body" sz="half" idx="1"/>
          </p:nvPr>
        </p:nvSpPr>
        <p:spPr>
          <a:xfrm>
            <a:off x="457200" y="1600200"/>
            <a:ext cx="4419600" cy="4525963"/>
          </a:xfrm>
        </p:spPr>
        <p:txBody>
          <a:bodyPr/>
          <a:lstStyle/>
          <a:p>
            <a:pPr>
              <a:lnSpc>
                <a:spcPct val="90000"/>
              </a:lnSpc>
            </a:pPr>
            <a:r>
              <a:rPr lang="en-US" sz="2800"/>
              <a:t>Small amount of memory located on the CPU chip or near it</a:t>
            </a:r>
          </a:p>
          <a:p>
            <a:pPr>
              <a:lnSpc>
                <a:spcPct val="90000"/>
              </a:lnSpc>
            </a:pPr>
            <a:r>
              <a:rPr lang="en-US" sz="2800"/>
              <a:t>Stores recent or frequently used instructions and data</a:t>
            </a:r>
          </a:p>
          <a:p>
            <a:pPr>
              <a:lnSpc>
                <a:spcPct val="90000"/>
              </a:lnSpc>
            </a:pPr>
            <a:r>
              <a:rPr lang="en-US" sz="2800"/>
              <a:t>Used for quick access by the CPU</a:t>
            </a:r>
          </a:p>
          <a:p>
            <a:pPr>
              <a:lnSpc>
                <a:spcPct val="90000"/>
              </a:lnSpc>
            </a:pPr>
            <a:r>
              <a:rPr lang="en-US" sz="2800"/>
              <a:t>Different levels of cache</a:t>
            </a:r>
          </a:p>
        </p:txBody>
      </p:sp>
      <p:pic>
        <p:nvPicPr>
          <p:cNvPr id="118788" name="Picture 4" descr="AAFOBBU0"/>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4725988" y="2540000"/>
            <a:ext cx="3883025" cy="2646363"/>
          </a:xfrm>
          <a:ln/>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p:txBody>
          <a:bodyPr>
            <a:normAutofit fontScale="90000"/>
          </a:bodyPr>
          <a:lstStyle/>
          <a:p>
            <a:r>
              <a:rPr lang="en-US" sz="4000"/>
              <a:t>RAM: The Next Level of </a:t>
            </a:r>
            <a:br>
              <a:rPr lang="en-US" sz="4000"/>
            </a:br>
            <a:r>
              <a:rPr lang="en-US" sz="4000"/>
              <a:t>Temporary Storage</a:t>
            </a:r>
          </a:p>
        </p:txBody>
      </p:sp>
      <p:sp>
        <p:nvSpPr>
          <p:cNvPr id="81924" name="Rectangle 4"/>
          <p:cNvSpPr>
            <a:spLocks noGrp="1" noChangeArrowheads="1"/>
          </p:cNvSpPr>
          <p:nvPr>
            <p:ph type="body" sz="half" idx="1"/>
          </p:nvPr>
        </p:nvSpPr>
        <p:spPr>
          <a:xfrm>
            <a:off x="457200" y="2133600"/>
            <a:ext cx="7696200" cy="4525963"/>
          </a:xfrm>
        </p:spPr>
        <p:txBody>
          <a:bodyPr/>
          <a:lstStyle/>
          <a:p>
            <a:r>
              <a:rPr lang="en-US" sz="2800">
                <a:latin typeface="Helvetica" pitchFamily="1" charset="0"/>
              </a:rPr>
              <a:t>Volatile: When you turn off your computer, the data is erased</a:t>
            </a:r>
          </a:p>
          <a:p>
            <a:r>
              <a:rPr lang="en-US" sz="2800"/>
              <a:t>Several kinds of RAM exist</a:t>
            </a:r>
          </a:p>
          <a:p>
            <a:r>
              <a:rPr lang="en-US" sz="2800"/>
              <a:t>Each type of RAM has a different design</a:t>
            </a:r>
          </a:p>
          <a:p>
            <a:pPr lvl="1"/>
            <a:r>
              <a:rPr lang="en-US" sz="2400"/>
              <a:t>Some types work at much faster speeds </a:t>
            </a:r>
          </a:p>
          <a:p>
            <a:pPr lvl="1"/>
            <a:r>
              <a:rPr lang="en-US" sz="2400"/>
              <a:t>Some transfer data more quickly</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4000"/>
              <a:t>Types of RAM: DRAM</a:t>
            </a:r>
          </a:p>
        </p:txBody>
      </p:sp>
      <p:sp>
        <p:nvSpPr>
          <p:cNvPr id="122883" name="Rectangle 3"/>
          <p:cNvSpPr>
            <a:spLocks noGrp="1" noChangeArrowheads="1"/>
          </p:cNvSpPr>
          <p:nvPr>
            <p:ph type="body" sz="half" idx="1"/>
          </p:nvPr>
        </p:nvSpPr>
        <p:spPr>
          <a:xfrm>
            <a:off x="457200" y="1600200"/>
            <a:ext cx="7924800" cy="4525963"/>
          </a:xfrm>
        </p:spPr>
        <p:txBody>
          <a:bodyPr/>
          <a:lstStyle/>
          <a:p>
            <a:pPr>
              <a:lnSpc>
                <a:spcPct val="90000"/>
              </a:lnSpc>
            </a:pPr>
            <a:r>
              <a:rPr lang="en-US" sz="2800"/>
              <a:t>Dynamic RAM (DRAM)</a:t>
            </a:r>
          </a:p>
          <a:p>
            <a:pPr lvl="1">
              <a:lnSpc>
                <a:spcPct val="90000"/>
              </a:lnSpc>
            </a:pPr>
            <a:r>
              <a:rPr lang="en-US" sz="2400"/>
              <a:t>Cheapest and most basic type of RAM </a:t>
            </a:r>
          </a:p>
          <a:p>
            <a:pPr lvl="1">
              <a:lnSpc>
                <a:spcPct val="90000"/>
              </a:lnSpc>
            </a:pPr>
            <a:r>
              <a:rPr lang="en-US" sz="2400"/>
              <a:t>Loses its electrical charge</a:t>
            </a:r>
          </a:p>
          <a:p>
            <a:pPr lvl="1">
              <a:lnSpc>
                <a:spcPct val="90000"/>
              </a:lnSpc>
            </a:pPr>
            <a:r>
              <a:rPr lang="en-US" sz="2400"/>
              <a:t>Needs to be refreshed</a:t>
            </a:r>
          </a:p>
          <a:p>
            <a:pPr lvl="1">
              <a:lnSpc>
                <a:spcPct val="90000"/>
              </a:lnSpc>
            </a:pPr>
            <a:r>
              <a:rPr lang="en-US" sz="2400"/>
              <a:t>Many types of DRAM</a:t>
            </a:r>
          </a:p>
          <a:p>
            <a:pPr lvl="2">
              <a:lnSpc>
                <a:spcPct val="90000"/>
              </a:lnSpc>
            </a:pPr>
            <a:r>
              <a:rPr lang="en-US"/>
              <a:t>SDRAM: Synchronous DRAM</a:t>
            </a:r>
          </a:p>
          <a:p>
            <a:pPr lvl="2">
              <a:lnSpc>
                <a:spcPct val="90000"/>
              </a:lnSpc>
            </a:pPr>
            <a:r>
              <a:rPr lang="en-US"/>
              <a:t>DDR SDRAM: Double data rate SDRAM</a:t>
            </a:r>
          </a:p>
          <a:p>
            <a:pPr lvl="1">
              <a:lnSpc>
                <a:spcPct val="90000"/>
              </a:lnSpc>
              <a:buFontTx/>
              <a:buNone/>
            </a:pPr>
            <a:endParaRPr lang="en-US" sz="1800"/>
          </a:p>
        </p:txBody>
      </p:sp>
      <p:pic>
        <p:nvPicPr>
          <p:cNvPr id="122884" name="Picture 4" descr="AAFOBBW0"/>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38400" y="4800600"/>
            <a:ext cx="4572000" cy="1392238"/>
          </a:xfrm>
          <a:ln/>
        </p:spPr>
      </p:pic>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z="4000"/>
              <a:t>Types of RAM: SRAM</a:t>
            </a:r>
          </a:p>
        </p:txBody>
      </p:sp>
      <p:sp>
        <p:nvSpPr>
          <p:cNvPr id="124931" name="Rectangle 3"/>
          <p:cNvSpPr>
            <a:spLocks noGrp="1" noChangeArrowheads="1"/>
          </p:cNvSpPr>
          <p:nvPr>
            <p:ph type="body" sz="half" idx="1"/>
          </p:nvPr>
        </p:nvSpPr>
        <p:spPr>
          <a:xfrm>
            <a:off x="457200" y="1600200"/>
            <a:ext cx="7315200" cy="4525963"/>
          </a:xfrm>
        </p:spPr>
        <p:txBody>
          <a:bodyPr/>
          <a:lstStyle/>
          <a:p>
            <a:pPr>
              <a:lnSpc>
                <a:spcPct val="90000"/>
              </a:lnSpc>
            </a:pPr>
            <a:r>
              <a:rPr lang="en-US" sz="2800"/>
              <a:t>Static RAM (SRAM)</a:t>
            </a:r>
          </a:p>
          <a:p>
            <a:pPr lvl="1">
              <a:lnSpc>
                <a:spcPct val="90000"/>
              </a:lnSpc>
            </a:pPr>
            <a:r>
              <a:rPr lang="en-US"/>
              <a:t>Does not lose its electrical charge</a:t>
            </a:r>
          </a:p>
          <a:p>
            <a:pPr lvl="1">
              <a:lnSpc>
                <a:spcPct val="90000"/>
              </a:lnSpc>
            </a:pPr>
            <a:r>
              <a:rPr lang="en-US"/>
              <a:t>Faster than DRAM</a:t>
            </a:r>
          </a:p>
          <a:p>
            <a:pPr lvl="1">
              <a:lnSpc>
                <a:spcPct val="90000"/>
              </a:lnSpc>
            </a:pPr>
            <a:r>
              <a:rPr lang="en-US"/>
              <a:t>More expensive than DRAM</a:t>
            </a:r>
          </a:p>
          <a:p>
            <a:pPr lvl="1">
              <a:lnSpc>
                <a:spcPct val="90000"/>
              </a:lnSpc>
            </a:pPr>
            <a:r>
              <a:rPr lang="en-US"/>
              <a:t>Used only in locations like cache memory</a:t>
            </a:r>
          </a:p>
          <a:p>
            <a:pPr lvl="1">
              <a:lnSpc>
                <a:spcPct val="90000"/>
              </a:lnSpc>
            </a:pPr>
            <a:endParaRPr lang="en-US"/>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457200" y="1600200"/>
            <a:ext cx="8229600" cy="3048000"/>
          </a:xfrm>
        </p:spPr>
        <p:txBody>
          <a:bodyPr/>
          <a:lstStyle/>
          <a:p>
            <a:r>
              <a:rPr lang="en-US" sz="2800"/>
              <a:t>Bus</a:t>
            </a:r>
          </a:p>
          <a:p>
            <a:pPr lvl="1"/>
            <a:r>
              <a:rPr lang="en-US" sz="2400"/>
              <a:t>Electrical pathway used to move data between components</a:t>
            </a:r>
          </a:p>
          <a:p>
            <a:pPr lvl="1"/>
            <a:r>
              <a:rPr lang="en-US" sz="2400"/>
              <a:t>Local bus: Connects the CPU with the memory</a:t>
            </a:r>
          </a:p>
          <a:p>
            <a:pPr lvl="1"/>
            <a:r>
              <a:rPr lang="en-US" sz="2400"/>
              <a:t>Expansion bus: Connects the CPU with peripheral devices</a:t>
            </a:r>
          </a:p>
        </p:txBody>
      </p:sp>
      <p:sp>
        <p:nvSpPr>
          <p:cNvPr id="82947" name="Rectangle 3"/>
          <p:cNvSpPr>
            <a:spLocks noGrp="1" noChangeArrowheads="1"/>
          </p:cNvSpPr>
          <p:nvPr>
            <p:ph type="title"/>
          </p:nvPr>
        </p:nvSpPr>
        <p:spPr/>
        <p:txBody>
          <a:bodyPr/>
          <a:lstStyle/>
          <a:p>
            <a:r>
              <a:rPr lang="en-US" sz="4000"/>
              <a:t>Buses: The CPU’s Data Highway</a:t>
            </a:r>
          </a:p>
        </p:txBody>
      </p:sp>
      <p:sp>
        <p:nvSpPr>
          <p:cNvPr id="82948" name="Rectangle 4"/>
          <p:cNvSpPr>
            <a:spLocks noChangeArrowheads="1"/>
          </p:cNvSpPr>
          <p:nvPr/>
        </p:nvSpPr>
        <p:spPr bwMode="auto">
          <a:xfrm>
            <a:off x="1524000" y="4953000"/>
            <a:ext cx="6324600" cy="1066800"/>
          </a:xfrm>
          <a:prstGeom prst="rect">
            <a:avLst/>
          </a:prstGeom>
          <a:solidFill>
            <a:srgbClr val="FFCC00"/>
          </a:solidFill>
          <a:ln w="9525" algn="ctr">
            <a:noFill/>
            <a:miter lim="800000"/>
            <a:headEnd/>
            <a:tailEnd/>
          </a:ln>
          <a:effectLst/>
        </p:spPr>
        <p:txBody>
          <a:bodyPr anchor="ctr">
            <a:spAutoFit/>
          </a:bodyPr>
          <a:lstStyle/>
          <a:p>
            <a:endParaRPr lang="en-US"/>
          </a:p>
        </p:txBody>
      </p:sp>
      <p:sp>
        <p:nvSpPr>
          <p:cNvPr id="82949" name="Text Box 5"/>
          <p:cNvSpPr txBox="1">
            <a:spLocks noChangeArrowheads="1"/>
          </p:cNvSpPr>
          <p:nvPr/>
        </p:nvSpPr>
        <p:spPr bwMode="auto">
          <a:xfrm>
            <a:off x="1524000" y="4953000"/>
            <a:ext cx="1219200" cy="366713"/>
          </a:xfrm>
          <a:prstGeom prst="rect">
            <a:avLst/>
          </a:prstGeom>
          <a:noFill/>
          <a:ln w="9525" algn="ctr">
            <a:noFill/>
            <a:miter lim="800000"/>
            <a:headEnd/>
            <a:tailEnd/>
          </a:ln>
          <a:effectLst/>
        </p:spPr>
        <p:txBody>
          <a:bodyPr>
            <a:spAutoFit/>
          </a:bodyPr>
          <a:lstStyle/>
          <a:p>
            <a:pPr algn="l">
              <a:spcBef>
                <a:spcPct val="50000"/>
              </a:spcBef>
            </a:pPr>
            <a:r>
              <a:rPr lang="en-US" sz="1800">
                <a:solidFill>
                  <a:schemeClr val="tx1"/>
                </a:solidFill>
              </a:rPr>
              <a:t>01100010</a:t>
            </a:r>
          </a:p>
        </p:txBody>
      </p:sp>
      <p:sp>
        <p:nvSpPr>
          <p:cNvPr id="82950" name="Text Box 6"/>
          <p:cNvSpPr txBox="1">
            <a:spLocks noChangeArrowheads="1"/>
          </p:cNvSpPr>
          <p:nvPr/>
        </p:nvSpPr>
        <p:spPr bwMode="auto">
          <a:xfrm>
            <a:off x="1524000" y="5410200"/>
            <a:ext cx="1219200" cy="366713"/>
          </a:xfrm>
          <a:prstGeom prst="rect">
            <a:avLst/>
          </a:prstGeom>
          <a:noFill/>
          <a:ln w="9525" algn="ctr">
            <a:noFill/>
            <a:miter lim="800000"/>
            <a:headEnd/>
            <a:tailEnd/>
          </a:ln>
          <a:effectLst/>
        </p:spPr>
        <p:txBody>
          <a:bodyPr>
            <a:spAutoFit/>
          </a:bodyPr>
          <a:lstStyle/>
          <a:p>
            <a:pPr algn="l">
              <a:spcBef>
                <a:spcPct val="50000"/>
              </a:spcBef>
            </a:pPr>
            <a:r>
              <a:rPr lang="en-US" sz="1800">
                <a:solidFill>
                  <a:schemeClr val="tx1"/>
                </a:solidFill>
              </a:rPr>
              <a:t>01110011</a:t>
            </a:r>
          </a:p>
        </p:txBody>
      </p:sp>
      <p:sp>
        <p:nvSpPr>
          <p:cNvPr id="82951" name="Text Box 7"/>
          <p:cNvSpPr txBox="1">
            <a:spLocks noChangeArrowheads="1"/>
          </p:cNvSpPr>
          <p:nvPr/>
        </p:nvSpPr>
        <p:spPr bwMode="auto">
          <a:xfrm>
            <a:off x="1524000" y="5181600"/>
            <a:ext cx="1219200" cy="366713"/>
          </a:xfrm>
          <a:prstGeom prst="rect">
            <a:avLst/>
          </a:prstGeom>
          <a:noFill/>
          <a:ln w="9525" algn="ctr">
            <a:noFill/>
            <a:miter lim="800000"/>
            <a:headEnd/>
            <a:tailEnd/>
          </a:ln>
          <a:effectLst/>
        </p:spPr>
        <p:txBody>
          <a:bodyPr>
            <a:spAutoFit/>
          </a:bodyPr>
          <a:lstStyle/>
          <a:p>
            <a:pPr algn="l">
              <a:spcBef>
                <a:spcPct val="50000"/>
              </a:spcBef>
            </a:pPr>
            <a:r>
              <a:rPr lang="en-US" sz="1800">
                <a:solidFill>
                  <a:schemeClr val="tx1"/>
                </a:solidFill>
              </a:rPr>
              <a:t>01001000</a:t>
            </a:r>
          </a:p>
        </p:txBody>
      </p:sp>
      <p:sp>
        <p:nvSpPr>
          <p:cNvPr id="82952" name="Text Box 8"/>
          <p:cNvSpPr txBox="1">
            <a:spLocks noChangeArrowheads="1"/>
          </p:cNvSpPr>
          <p:nvPr/>
        </p:nvSpPr>
        <p:spPr bwMode="auto">
          <a:xfrm>
            <a:off x="1524000" y="5638800"/>
            <a:ext cx="1219200" cy="366713"/>
          </a:xfrm>
          <a:prstGeom prst="rect">
            <a:avLst/>
          </a:prstGeom>
          <a:noFill/>
          <a:ln w="9525" algn="ctr">
            <a:noFill/>
            <a:miter lim="800000"/>
            <a:headEnd/>
            <a:tailEnd/>
          </a:ln>
          <a:effectLst/>
        </p:spPr>
        <p:txBody>
          <a:bodyPr>
            <a:spAutoFit/>
          </a:bodyPr>
          <a:lstStyle/>
          <a:p>
            <a:pPr algn="l">
              <a:spcBef>
                <a:spcPct val="50000"/>
              </a:spcBef>
            </a:pPr>
            <a:r>
              <a:rPr lang="en-US" sz="1800">
                <a:solidFill>
                  <a:schemeClr val="tx1"/>
                </a:solidFill>
              </a:rPr>
              <a:t>00100111</a:t>
            </a:r>
          </a:p>
        </p:txBody>
      </p:sp>
      <p:pic>
        <p:nvPicPr>
          <p:cNvPr id="82953" name="Picture 9" descr="intel 4"/>
          <p:cNvPicPr>
            <a:picLocks noChangeAspect="1" noChangeArrowheads="1"/>
          </p:cNvPicPr>
          <p:nvPr/>
        </p:nvPicPr>
        <p:blipFill>
          <a:blip r:embed="rId3">
            <a:clrChange>
              <a:clrFrom>
                <a:srgbClr val="4D521C"/>
              </a:clrFrom>
              <a:clrTo>
                <a:srgbClr val="4D521C">
                  <a:alpha val="0"/>
                </a:srgbClr>
              </a:clrTo>
            </a:clrChange>
          </a:blip>
          <a:srcRect/>
          <a:stretch>
            <a:fillRect/>
          </a:stretch>
        </p:blipFill>
        <p:spPr bwMode="auto">
          <a:xfrm>
            <a:off x="914400" y="4648200"/>
            <a:ext cx="2057400" cy="1612900"/>
          </a:xfrm>
          <a:prstGeom prst="rect">
            <a:avLst/>
          </a:prstGeom>
          <a:noFill/>
        </p:spPr>
      </p:pic>
      <p:pic>
        <p:nvPicPr>
          <p:cNvPr id="82954" name="Picture 10" descr="ram"/>
          <p:cNvPicPr>
            <a:picLocks noChangeAspect="1" noChangeArrowheads="1"/>
          </p:cNvPicPr>
          <p:nvPr/>
        </p:nvPicPr>
        <p:blipFill>
          <a:blip r:embed="rId4"/>
          <a:srcRect/>
          <a:stretch>
            <a:fillRect/>
          </a:stretch>
        </p:blipFill>
        <p:spPr bwMode="auto">
          <a:xfrm rot="-1957534">
            <a:off x="6662738" y="3841750"/>
            <a:ext cx="2628900" cy="26289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2953"/>
                                        </p:tgtEl>
                                        <p:attrNameLst>
                                          <p:attrName>style.visibility</p:attrName>
                                        </p:attrNameLst>
                                      </p:cBhvr>
                                      <p:to>
                                        <p:strVal val="visible"/>
                                      </p:to>
                                    </p:set>
                                    <p:anim calcmode="lin" valueType="num">
                                      <p:cBhvr>
                                        <p:cTn id="7" dur="1000" fill="hold"/>
                                        <p:tgtEl>
                                          <p:spTgt spid="82953"/>
                                        </p:tgtEl>
                                        <p:attrNameLst>
                                          <p:attrName>ppt_w</p:attrName>
                                        </p:attrNameLst>
                                      </p:cBhvr>
                                      <p:tavLst>
                                        <p:tav tm="0">
                                          <p:val>
                                            <p:fltVal val="0"/>
                                          </p:val>
                                        </p:tav>
                                        <p:tav tm="100000">
                                          <p:val>
                                            <p:strVal val="#ppt_w"/>
                                          </p:val>
                                        </p:tav>
                                      </p:tavLst>
                                    </p:anim>
                                    <p:anim calcmode="lin" valueType="num">
                                      <p:cBhvr>
                                        <p:cTn id="8" dur="1000" fill="hold"/>
                                        <p:tgtEl>
                                          <p:spTgt spid="82953"/>
                                        </p:tgtEl>
                                        <p:attrNameLst>
                                          <p:attrName>ppt_h</p:attrName>
                                        </p:attrNameLst>
                                      </p:cBhvr>
                                      <p:tavLst>
                                        <p:tav tm="0">
                                          <p:val>
                                            <p:fltVal val="0"/>
                                          </p:val>
                                        </p:tav>
                                        <p:tav tm="100000">
                                          <p:val>
                                            <p:strVal val="#ppt_h"/>
                                          </p:val>
                                        </p:tav>
                                      </p:tavLst>
                                    </p:anim>
                                    <p:animEffect transition="in" filter="fade">
                                      <p:cBhvr>
                                        <p:cTn id="9" dur="1000"/>
                                        <p:tgtEl>
                                          <p:spTgt spid="8295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2948"/>
                                        </p:tgtEl>
                                        <p:attrNameLst>
                                          <p:attrName>style.visibility</p:attrName>
                                        </p:attrNameLst>
                                      </p:cBhvr>
                                      <p:to>
                                        <p:strVal val="visible"/>
                                      </p:to>
                                    </p:set>
                                    <p:animEffect transition="in" filter="wipe(left)">
                                      <p:cBhvr>
                                        <p:cTn id="13" dur="1000"/>
                                        <p:tgtEl>
                                          <p:spTgt spid="82948"/>
                                        </p:tgtEl>
                                      </p:cBhvr>
                                    </p:animEffect>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82954"/>
                                        </p:tgtEl>
                                        <p:attrNameLst>
                                          <p:attrName>style.visibility</p:attrName>
                                        </p:attrNameLst>
                                      </p:cBhvr>
                                      <p:to>
                                        <p:strVal val="visible"/>
                                      </p:to>
                                    </p:set>
                                    <p:anim calcmode="lin" valueType="num">
                                      <p:cBhvr>
                                        <p:cTn id="17" dur="1000" fill="hold"/>
                                        <p:tgtEl>
                                          <p:spTgt spid="82954"/>
                                        </p:tgtEl>
                                        <p:attrNameLst>
                                          <p:attrName>ppt_w</p:attrName>
                                        </p:attrNameLst>
                                      </p:cBhvr>
                                      <p:tavLst>
                                        <p:tav tm="0">
                                          <p:val>
                                            <p:fltVal val="0"/>
                                          </p:val>
                                        </p:tav>
                                        <p:tav tm="100000">
                                          <p:val>
                                            <p:strVal val="#ppt_w"/>
                                          </p:val>
                                        </p:tav>
                                      </p:tavLst>
                                    </p:anim>
                                    <p:anim calcmode="lin" valueType="num">
                                      <p:cBhvr>
                                        <p:cTn id="18" dur="1000" fill="hold"/>
                                        <p:tgtEl>
                                          <p:spTgt spid="82954"/>
                                        </p:tgtEl>
                                        <p:attrNameLst>
                                          <p:attrName>ppt_h</p:attrName>
                                        </p:attrNameLst>
                                      </p:cBhvr>
                                      <p:tavLst>
                                        <p:tav tm="0">
                                          <p:val>
                                            <p:fltVal val="0"/>
                                          </p:val>
                                        </p:tav>
                                        <p:tav tm="100000">
                                          <p:val>
                                            <p:strVal val="#ppt_h"/>
                                          </p:val>
                                        </p:tav>
                                      </p:tavLst>
                                    </p:anim>
                                    <p:animEffect transition="in" filter="fade">
                                      <p:cBhvr>
                                        <p:cTn id="19" dur="1000"/>
                                        <p:tgtEl>
                                          <p:spTgt spid="82954"/>
                                        </p:tgtEl>
                                      </p:cBhvr>
                                    </p:animEffect>
                                  </p:childTnLst>
                                </p:cTn>
                              </p:par>
                            </p:childTnLst>
                          </p:cTn>
                        </p:par>
                        <p:par>
                          <p:cTn id="20" fill="hold">
                            <p:stCondLst>
                              <p:cond delay="3000"/>
                            </p:stCondLst>
                            <p:childTnLst>
                              <p:par>
                                <p:cTn id="21" presetID="1" presetClass="entr" presetSubtype="0" fill="hold" grpId="0" nodeType="afterEffect">
                                  <p:stCondLst>
                                    <p:cond delay="0"/>
                                  </p:stCondLst>
                                  <p:childTnLst>
                                    <p:set>
                                      <p:cBhvr>
                                        <p:cTn id="22" dur="1" fill="hold">
                                          <p:stCondLst>
                                            <p:cond delay="0"/>
                                          </p:stCondLst>
                                        </p:cTn>
                                        <p:tgtEl>
                                          <p:spTgt spid="829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9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49"/>
                                        </p:tgtEl>
                                        <p:attrNameLst>
                                          <p:attrName>style.visibility</p:attrName>
                                        </p:attrNameLst>
                                      </p:cBhvr>
                                      <p:to>
                                        <p:strVal val="visible"/>
                                      </p:to>
                                    </p:set>
                                  </p:childTnLst>
                                </p:cTn>
                              </p:par>
                            </p:childTnLst>
                          </p:cTn>
                        </p:par>
                        <p:par>
                          <p:cTn id="29" fill="hold">
                            <p:stCondLst>
                              <p:cond delay="3000"/>
                            </p:stCondLst>
                            <p:childTnLst>
                              <p:par>
                                <p:cTn id="30" presetID="63" presetClass="path" presetSubtype="0" repeatCount="indefinite" accel="50000" decel="50000" autoRev="1" fill="hold" grpId="1" nodeType="afterEffect">
                                  <p:stCondLst>
                                    <p:cond delay="0"/>
                                  </p:stCondLst>
                                  <p:childTnLst>
                                    <p:animMotion origin="layout" path="M -3.33333E-6 -2.59259E-6 L 0.61667 -0.0044 " pathEditMode="relative" rAng="0" ptsTypes="AA">
                                      <p:cBhvr>
                                        <p:cTn id="31" dur="1000" fill="hold"/>
                                        <p:tgtEl>
                                          <p:spTgt spid="82952"/>
                                        </p:tgtEl>
                                        <p:attrNameLst>
                                          <p:attrName>ppt_x</p:attrName>
                                          <p:attrName>ppt_y</p:attrName>
                                        </p:attrNameLst>
                                      </p:cBhvr>
                                      <p:rCtr x="30800" y="-200"/>
                                    </p:animMotion>
                                  </p:childTnLst>
                                </p:cTn>
                              </p:par>
                              <p:par>
                                <p:cTn id="32" presetID="63" presetClass="path" presetSubtype="0" repeatCount="indefinite" accel="50000" decel="50000" autoRev="1" fill="hold" grpId="1" nodeType="withEffect">
                                  <p:stCondLst>
                                    <p:cond delay="0"/>
                                  </p:stCondLst>
                                  <p:childTnLst>
                                    <p:animMotion origin="layout" path="M -3.33333E-6 7.40741E-7 L 0.61667 -0.0044 " pathEditMode="relative" rAng="0" ptsTypes="AA">
                                      <p:cBhvr>
                                        <p:cTn id="33" dur="1000" fill="hold"/>
                                        <p:tgtEl>
                                          <p:spTgt spid="82950"/>
                                        </p:tgtEl>
                                        <p:attrNameLst>
                                          <p:attrName>ppt_x</p:attrName>
                                          <p:attrName>ppt_y</p:attrName>
                                        </p:attrNameLst>
                                      </p:cBhvr>
                                      <p:rCtr x="30800" y="-200"/>
                                    </p:animMotion>
                                  </p:childTnLst>
                                </p:cTn>
                              </p:par>
                              <p:par>
                                <p:cTn id="34" presetID="63" presetClass="path" presetSubtype="0" repeatCount="indefinite" accel="50000" decel="50000" autoRev="1" fill="hold" grpId="1" nodeType="withEffect">
                                  <p:stCondLst>
                                    <p:cond delay="0"/>
                                  </p:stCondLst>
                                  <p:childTnLst>
                                    <p:animMotion origin="layout" path="M -3.33333E-6 4.07407E-6 L 0.61667 -0.0044 " pathEditMode="relative" rAng="0" ptsTypes="AA">
                                      <p:cBhvr>
                                        <p:cTn id="35" dur="1000" fill="hold"/>
                                        <p:tgtEl>
                                          <p:spTgt spid="82951"/>
                                        </p:tgtEl>
                                        <p:attrNameLst>
                                          <p:attrName>ppt_x</p:attrName>
                                          <p:attrName>ppt_y</p:attrName>
                                        </p:attrNameLst>
                                      </p:cBhvr>
                                      <p:rCtr x="30800" y="-200"/>
                                    </p:animMotion>
                                  </p:childTnLst>
                                </p:cTn>
                              </p:par>
                              <p:par>
                                <p:cTn id="36" presetID="63" presetClass="path" presetSubtype="0" repeatCount="indefinite" accel="50000" decel="50000" autoRev="1" fill="hold" grpId="1" nodeType="withEffect">
                                  <p:stCondLst>
                                    <p:cond delay="0"/>
                                  </p:stCondLst>
                                  <p:childTnLst>
                                    <p:animMotion origin="layout" path="M -3.33333E-6 -2.59259E-6 L 0.61667 -0.0044 " pathEditMode="relative" rAng="0" ptsTypes="AA">
                                      <p:cBhvr>
                                        <p:cTn id="37" dur="1000" fill="hold"/>
                                        <p:tgtEl>
                                          <p:spTgt spid="82949"/>
                                        </p:tgtEl>
                                        <p:attrNameLst>
                                          <p:attrName>ppt_x</p:attrName>
                                          <p:attrName>ppt_y</p:attrName>
                                        </p:attrNameLst>
                                      </p:cBhvr>
                                      <p:rCtr x="308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p:bldP spid="82949" grpId="1"/>
      <p:bldP spid="82950" grpId="0"/>
      <p:bldP spid="82950" grpId="1"/>
      <p:bldP spid="82951" grpId="0"/>
      <p:bldP spid="82951" grpId="1"/>
      <p:bldP spid="82952" grpId="0"/>
      <p:bldP spid="8295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descr="circuit_board"/>
          <p:cNvSpPr>
            <a:spLocks noChangeArrowheads="1"/>
          </p:cNvSpPr>
          <p:nvPr/>
        </p:nvSpPr>
        <p:spPr bwMode="auto">
          <a:xfrm rot="16200000">
            <a:off x="5029200" y="2362200"/>
            <a:ext cx="4038600" cy="2971800"/>
          </a:xfrm>
          <a:prstGeom prst="roundRect">
            <a:avLst>
              <a:gd name="adj" fmla="val 16667"/>
            </a:avLst>
          </a:prstGeom>
          <a:blipFill dpi="0" rotWithShape="1">
            <a:blip r:embed="rId3"/>
            <a:srcRect/>
            <a:stretch>
              <a:fillRect/>
            </a:stretch>
          </a:blipFill>
          <a:ln w="9525" algn="ctr">
            <a:noFill/>
            <a:round/>
            <a:headEnd/>
            <a:tailEnd/>
          </a:ln>
          <a:effectLst/>
        </p:spPr>
        <p:txBody>
          <a:bodyPr anchor="ctr">
            <a:spAutoFit/>
          </a:bodyPr>
          <a:lstStyle/>
          <a:p>
            <a:endParaRPr lang="en-US"/>
          </a:p>
        </p:txBody>
      </p:sp>
      <p:sp>
        <p:nvSpPr>
          <p:cNvPr id="83971" name="Rectangle 3"/>
          <p:cNvSpPr>
            <a:spLocks noGrp="1" noChangeArrowheads="1"/>
          </p:cNvSpPr>
          <p:nvPr>
            <p:ph type="title"/>
          </p:nvPr>
        </p:nvSpPr>
        <p:spPr/>
        <p:txBody>
          <a:bodyPr/>
          <a:lstStyle/>
          <a:p>
            <a:r>
              <a:rPr lang="en-US"/>
              <a:t>Bus Performance</a:t>
            </a:r>
          </a:p>
        </p:txBody>
      </p:sp>
      <p:sp>
        <p:nvSpPr>
          <p:cNvPr id="83974" name="Rectangle 6"/>
          <p:cNvSpPr>
            <a:spLocks noGrp="1" noChangeArrowheads="1"/>
          </p:cNvSpPr>
          <p:nvPr>
            <p:ph type="body" idx="1"/>
          </p:nvPr>
        </p:nvSpPr>
        <p:spPr>
          <a:xfrm>
            <a:off x="228600" y="1798638"/>
            <a:ext cx="5105400" cy="4525962"/>
          </a:xfrm>
          <a:noFill/>
        </p:spPr>
        <p:txBody>
          <a:bodyPr>
            <a:flatTx/>
          </a:bodyPr>
          <a:lstStyle/>
          <a:p>
            <a:pPr>
              <a:lnSpc>
                <a:spcPct val="80000"/>
              </a:lnSpc>
            </a:pPr>
            <a:r>
              <a:rPr lang="en-US" sz="2800" b="1"/>
              <a:t>Bus clock speed</a:t>
            </a:r>
          </a:p>
          <a:p>
            <a:pPr lvl="1">
              <a:lnSpc>
                <a:spcPct val="80000"/>
              </a:lnSpc>
            </a:pPr>
            <a:r>
              <a:rPr lang="en-US" sz="2400" b="1"/>
              <a:t>Rate of speed data moves from one location to another</a:t>
            </a:r>
          </a:p>
          <a:p>
            <a:pPr lvl="1">
              <a:lnSpc>
                <a:spcPct val="80000"/>
              </a:lnSpc>
            </a:pPr>
            <a:r>
              <a:rPr lang="en-US" sz="2400" b="1"/>
              <a:t>Measured in Mhz (millions of clock cycles per second)</a:t>
            </a:r>
          </a:p>
          <a:p>
            <a:pPr>
              <a:lnSpc>
                <a:spcPct val="80000"/>
              </a:lnSpc>
            </a:pPr>
            <a:r>
              <a:rPr lang="en-US" sz="2800" b="1"/>
              <a:t>Bus width</a:t>
            </a:r>
          </a:p>
          <a:p>
            <a:pPr lvl="1">
              <a:lnSpc>
                <a:spcPct val="80000"/>
              </a:lnSpc>
            </a:pPr>
            <a:r>
              <a:rPr lang="en-US" sz="2400" b="1"/>
              <a:t>The number of bits of data moved on a bus at any one time</a:t>
            </a:r>
          </a:p>
          <a:p>
            <a:pPr lvl="1">
              <a:lnSpc>
                <a:spcPct val="80000"/>
              </a:lnSpc>
            </a:pPr>
            <a:r>
              <a:rPr lang="en-US" sz="2400" b="1"/>
              <a:t>Measured in bits</a:t>
            </a:r>
          </a:p>
          <a:p>
            <a:pPr lvl="2">
              <a:lnSpc>
                <a:spcPct val="80000"/>
              </a:lnSpc>
            </a:pPr>
            <a:r>
              <a:rPr lang="en-US" sz="2000" b="1"/>
              <a:t>16 bits</a:t>
            </a:r>
          </a:p>
          <a:p>
            <a:pPr lvl="2">
              <a:lnSpc>
                <a:spcPct val="80000"/>
              </a:lnSpc>
            </a:pPr>
            <a:r>
              <a:rPr lang="en-US" sz="2000" b="1"/>
              <a:t>32 bits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p:txBody>
          <a:bodyPr/>
          <a:lstStyle/>
          <a:p>
            <a:r>
              <a:rPr lang="en-US"/>
              <a:t>Types of Expansion Buses</a:t>
            </a:r>
          </a:p>
        </p:txBody>
      </p:sp>
      <p:sp>
        <p:nvSpPr>
          <p:cNvPr id="84998" name="Rectangle 6"/>
          <p:cNvSpPr>
            <a:spLocks noGrp="1" noChangeArrowheads="1"/>
          </p:cNvSpPr>
          <p:nvPr>
            <p:ph type="body" idx="1"/>
          </p:nvPr>
        </p:nvSpPr>
        <p:spPr>
          <a:xfrm>
            <a:off x="609600" y="1447800"/>
            <a:ext cx="8229600" cy="4267200"/>
          </a:xfrm>
          <a:noFill/>
        </p:spPr>
        <p:txBody>
          <a:bodyPr>
            <a:flatTx/>
          </a:bodyPr>
          <a:lstStyle/>
          <a:p>
            <a:pPr>
              <a:lnSpc>
                <a:spcPct val="90000"/>
              </a:lnSpc>
            </a:pPr>
            <a:r>
              <a:rPr lang="en-US" sz="2800"/>
              <a:t>ISA and EISA</a:t>
            </a:r>
          </a:p>
          <a:p>
            <a:pPr lvl="1">
              <a:lnSpc>
                <a:spcPct val="90000"/>
              </a:lnSpc>
            </a:pPr>
            <a:r>
              <a:rPr lang="en-US" sz="2400"/>
              <a:t>Found on older computers</a:t>
            </a:r>
          </a:p>
          <a:p>
            <a:pPr lvl="1">
              <a:lnSpc>
                <a:spcPct val="90000"/>
              </a:lnSpc>
            </a:pPr>
            <a:r>
              <a:rPr lang="en-US" sz="2400"/>
              <a:t>Connects mouse, modem, and sound card</a:t>
            </a:r>
          </a:p>
          <a:p>
            <a:pPr>
              <a:lnSpc>
                <a:spcPct val="90000"/>
              </a:lnSpc>
            </a:pPr>
            <a:r>
              <a:rPr lang="en-US" sz="2800"/>
              <a:t>PCI</a:t>
            </a:r>
          </a:p>
          <a:p>
            <a:pPr lvl="1">
              <a:lnSpc>
                <a:spcPct val="90000"/>
              </a:lnSpc>
            </a:pPr>
            <a:r>
              <a:rPr lang="en-US" sz="2400"/>
              <a:t>Faster than ISA and EISA</a:t>
            </a:r>
          </a:p>
          <a:p>
            <a:pPr lvl="1">
              <a:lnSpc>
                <a:spcPct val="90000"/>
              </a:lnSpc>
            </a:pPr>
            <a:r>
              <a:rPr lang="en-US" sz="2400"/>
              <a:t>Found on modern computers</a:t>
            </a:r>
          </a:p>
          <a:p>
            <a:pPr lvl="1">
              <a:lnSpc>
                <a:spcPct val="90000"/>
              </a:lnSpc>
            </a:pPr>
            <a:r>
              <a:rPr lang="en-US" sz="2400"/>
              <a:t>Connects network, modem, and sound cards</a:t>
            </a:r>
          </a:p>
          <a:p>
            <a:pPr>
              <a:lnSpc>
                <a:spcPct val="90000"/>
              </a:lnSpc>
            </a:pPr>
            <a:r>
              <a:rPr lang="en-US" sz="2800"/>
              <a:t>AGP</a:t>
            </a:r>
          </a:p>
          <a:p>
            <a:pPr lvl="1">
              <a:lnSpc>
                <a:spcPct val="90000"/>
              </a:lnSpc>
            </a:pPr>
            <a:r>
              <a:rPr lang="en-US" sz="2400"/>
              <a:t>Used for three-dimensional graphics</a:t>
            </a:r>
          </a:p>
          <a:p>
            <a:pPr lvl="1">
              <a:lnSpc>
                <a:spcPct val="90000"/>
              </a:lnSpc>
            </a:pPr>
            <a:r>
              <a:rPr lang="en-US" sz="2400"/>
              <a:t>Connects the graphics card and memory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Moore’s Law</a:t>
            </a:r>
          </a:p>
        </p:txBody>
      </p:sp>
      <p:sp>
        <p:nvSpPr>
          <p:cNvPr id="107523" name="Rectangle 3"/>
          <p:cNvSpPr>
            <a:spLocks noGrp="1" noChangeArrowheads="1"/>
          </p:cNvSpPr>
          <p:nvPr>
            <p:ph type="body" idx="1"/>
          </p:nvPr>
        </p:nvSpPr>
        <p:spPr/>
        <p:txBody>
          <a:bodyPr/>
          <a:lstStyle/>
          <a:p>
            <a:r>
              <a:rPr lang="en-US"/>
              <a:t>Number of transistors on a CPU will double every 18 months</a:t>
            </a:r>
          </a:p>
          <a:p>
            <a:r>
              <a:rPr lang="en-US"/>
              <a:t>First chip had 29,000 transistors</a:t>
            </a:r>
          </a:p>
          <a:p>
            <a:r>
              <a:rPr lang="en-US"/>
              <a:t>Pentium chip 169,000,000 transistors</a:t>
            </a:r>
          </a:p>
          <a:p>
            <a:r>
              <a:rPr lang="en-US"/>
              <a:t>Moore’s Law has been accurate for 25 years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p:cNvPicPr>
            <a:picLocks noChangeAspect="1" noChangeArrowheads="1"/>
          </p:cNvPicPr>
          <p:nvPr/>
        </p:nvPicPr>
        <p:blipFill>
          <a:blip r:embed="rId3"/>
          <a:srcRect/>
          <a:stretch>
            <a:fillRect/>
          </a:stretch>
        </p:blipFill>
        <p:spPr bwMode="auto">
          <a:xfrm>
            <a:off x="4267200" y="3962400"/>
            <a:ext cx="2178050" cy="2209800"/>
          </a:xfrm>
          <a:prstGeom prst="rect">
            <a:avLst/>
          </a:prstGeom>
          <a:noFill/>
          <a:ln w="9525" algn="ctr">
            <a:noFill/>
            <a:miter lim="800000"/>
            <a:headEnd/>
            <a:tailEnd/>
          </a:ln>
          <a:effectLst/>
        </p:spPr>
      </p:pic>
      <p:pic>
        <p:nvPicPr>
          <p:cNvPr id="126979" name="Picture 3" descr="transistors"/>
          <p:cNvPicPr>
            <a:picLocks noChangeAspect="1" noChangeArrowheads="1"/>
          </p:cNvPicPr>
          <p:nvPr/>
        </p:nvPicPr>
        <p:blipFill>
          <a:blip r:embed="rId4"/>
          <a:srcRect/>
          <a:stretch>
            <a:fillRect/>
          </a:stretch>
        </p:blipFill>
        <p:spPr bwMode="auto">
          <a:xfrm>
            <a:off x="6858000" y="3352800"/>
            <a:ext cx="1993900" cy="1509713"/>
          </a:xfrm>
          <a:prstGeom prst="rect">
            <a:avLst/>
          </a:prstGeom>
          <a:noFill/>
        </p:spPr>
      </p:pic>
      <p:sp>
        <p:nvSpPr>
          <p:cNvPr id="126980" name="Rectangle 4"/>
          <p:cNvSpPr>
            <a:spLocks noGrp="1" noChangeArrowheads="1"/>
          </p:cNvSpPr>
          <p:nvPr>
            <p:ph type="title"/>
          </p:nvPr>
        </p:nvSpPr>
        <p:spPr/>
        <p:txBody>
          <a:bodyPr/>
          <a:lstStyle/>
          <a:p>
            <a:r>
              <a:rPr lang="en-US"/>
              <a:t>Switches</a:t>
            </a:r>
          </a:p>
        </p:txBody>
      </p:sp>
      <p:sp>
        <p:nvSpPr>
          <p:cNvPr id="126981" name="Rectangle 5"/>
          <p:cNvSpPr>
            <a:spLocks noGrp="1" noChangeArrowheads="1"/>
          </p:cNvSpPr>
          <p:nvPr>
            <p:ph type="body" idx="1"/>
          </p:nvPr>
        </p:nvSpPr>
        <p:spPr>
          <a:xfrm>
            <a:off x="457200" y="1600200"/>
            <a:ext cx="5791200" cy="3352800"/>
          </a:xfrm>
        </p:spPr>
        <p:txBody>
          <a:bodyPr/>
          <a:lstStyle/>
          <a:p>
            <a:pPr>
              <a:lnSpc>
                <a:spcPct val="90000"/>
              </a:lnSpc>
            </a:pPr>
            <a:r>
              <a:rPr lang="en-US" sz="2800"/>
              <a:t>Non-mechanical devices in computers that open and close circuits</a:t>
            </a:r>
          </a:p>
          <a:p>
            <a:pPr>
              <a:lnSpc>
                <a:spcPct val="90000"/>
              </a:lnSpc>
            </a:pPr>
            <a:r>
              <a:rPr lang="en-US" sz="2800"/>
              <a:t>Types of electronic switches:</a:t>
            </a:r>
          </a:p>
          <a:p>
            <a:pPr lvl="1">
              <a:lnSpc>
                <a:spcPct val="90000"/>
              </a:lnSpc>
            </a:pPr>
            <a:r>
              <a:rPr lang="en-US" sz="2400"/>
              <a:t>Vacuum tubes</a:t>
            </a:r>
          </a:p>
          <a:p>
            <a:pPr lvl="1">
              <a:lnSpc>
                <a:spcPct val="90000"/>
              </a:lnSpc>
            </a:pPr>
            <a:r>
              <a:rPr lang="en-US" sz="2400"/>
              <a:t>Transistors:</a:t>
            </a:r>
          </a:p>
          <a:p>
            <a:pPr lvl="2">
              <a:lnSpc>
                <a:spcPct val="90000"/>
              </a:lnSpc>
            </a:pPr>
            <a:r>
              <a:rPr lang="en-US" sz="2000"/>
              <a:t>Semiconductors </a:t>
            </a:r>
          </a:p>
          <a:p>
            <a:pPr lvl="1">
              <a:lnSpc>
                <a:spcPct val="90000"/>
              </a:lnSpc>
            </a:pPr>
            <a:r>
              <a:rPr lang="en-US" sz="2400"/>
              <a:t>Integrated circuits</a:t>
            </a:r>
          </a:p>
        </p:txBody>
      </p:sp>
      <p:pic>
        <p:nvPicPr>
          <p:cNvPr id="126982" name="Picture 6" descr="vacuum"/>
          <p:cNvPicPr>
            <a:picLocks noChangeAspect="1" noChangeArrowheads="1"/>
          </p:cNvPicPr>
          <p:nvPr/>
        </p:nvPicPr>
        <p:blipFill>
          <a:blip r:embed="rId5"/>
          <a:srcRect/>
          <a:stretch>
            <a:fillRect/>
          </a:stretch>
        </p:blipFill>
        <p:spPr bwMode="auto">
          <a:xfrm>
            <a:off x="7239000" y="1143000"/>
            <a:ext cx="1371600" cy="1828800"/>
          </a:xfrm>
          <a:prstGeom prst="rect">
            <a:avLst/>
          </a:prstGeom>
          <a:noFill/>
        </p:spPr>
      </p:pic>
      <p:sp>
        <p:nvSpPr>
          <p:cNvPr id="126983" name="Text Box 7"/>
          <p:cNvSpPr txBox="1">
            <a:spLocks noChangeArrowheads="1"/>
          </p:cNvSpPr>
          <p:nvPr/>
        </p:nvSpPr>
        <p:spPr bwMode="auto">
          <a:xfrm>
            <a:off x="6858000" y="2940050"/>
            <a:ext cx="2057400" cy="336550"/>
          </a:xfrm>
          <a:prstGeom prst="rect">
            <a:avLst/>
          </a:prstGeom>
          <a:noFill/>
          <a:ln w="9525" algn="ctr">
            <a:noFill/>
            <a:miter lim="800000"/>
            <a:headEnd/>
            <a:tailEnd/>
          </a:ln>
          <a:effectLst/>
        </p:spPr>
        <p:txBody>
          <a:bodyPr>
            <a:spAutoFit/>
          </a:bodyPr>
          <a:lstStyle/>
          <a:p>
            <a:pPr>
              <a:spcBef>
                <a:spcPct val="50000"/>
              </a:spcBef>
            </a:pPr>
            <a:r>
              <a:rPr lang="en-US" sz="1600">
                <a:solidFill>
                  <a:schemeClr val="bg1"/>
                </a:solidFill>
              </a:rPr>
              <a:t>Vacuum Tube</a:t>
            </a:r>
          </a:p>
        </p:txBody>
      </p:sp>
      <p:sp>
        <p:nvSpPr>
          <p:cNvPr id="126984" name="Text Box 8"/>
          <p:cNvSpPr txBox="1">
            <a:spLocks noChangeArrowheads="1"/>
          </p:cNvSpPr>
          <p:nvPr/>
        </p:nvSpPr>
        <p:spPr bwMode="auto">
          <a:xfrm>
            <a:off x="6781800" y="4953000"/>
            <a:ext cx="2057400" cy="336550"/>
          </a:xfrm>
          <a:prstGeom prst="rect">
            <a:avLst/>
          </a:prstGeom>
          <a:noFill/>
          <a:ln w="9525" algn="ctr">
            <a:noFill/>
            <a:miter lim="800000"/>
            <a:headEnd/>
            <a:tailEnd/>
          </a:ln>
          <a:effectLst/>
        </p:spPr>
        <p:txBody>
          <a:bodyPr>
            <a:spAutoFit/>
          </a:bodyPr>
          <a:lstStyle/>
          <a:p>
            <a:pPr>
              <a:spcBef>
                <a:spcPct val="50000"/>
              </a:spcBef>
            </a:pPr>
            <a:r>
              <a:rPr lang="en-US" sz="1600">
                <a:solidFill>
                  <a:schemeClr val="bg1"/>
                </a:solidFill>
              </a:rPr>
              <a:t>Transistors</a:t>
            </a:r>
          </a:p>
        </p:txBody>
      </p:sp>
      <p:sp>
        <p:nvSpPr>
          <p:cNvPr id="126985" name="Text Box 9"/>
          <p:cNvSpPr txBox="1">
            <a:spLocks noChangeArrowheads="1"/>
          </p:cNvSpPr>
          <p:nvPr/>
        </p:nvSpPr>
        <p:spPr bwMode="auto">
          <a:xfrm>
            <a:off x="4343400" y="6172200"/>
            <a:ext cx="2057400" cy="336550"/>
          </a:xfrm>
          <a:prstGeom prst="rect">
            <a:avLst/>
          </a:prstGeom>
          <a:noFill/>
          <a:ln w="9525" algn="ctr">
            <a:noFill/>
            <a:miter lim="800000"/>
            <a:headEnd/>
            <a:tailEnd/>
          </a:ln>
          <a:effectLst/>
        </p:spPr>
        <p:txBody>
          <a:bodyPr>
            <a:spAutoFit/>
          </a:bodyPr>
          <a:lstStyle/>
          <a:p>
            <a:pPr>
              <a:spcBef>
                <a:spcPct val="50000"/>
              </a:spcBef>
            </a:pPr>
            <a:r>
              <a:rPr lang="en-US" sz="1600">
                <a:solidFill>
                  <a:schemeClr val="bg1"/>
                </a:solidFill>
              </a:rPr>
              <a:t>Integrated Circuits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Making Computers Faster</a:t>
            </a:r>
          </a:p>
        </p:txBody>
      </p:sp>
      <p:sp>
        <p:nvSpPr>
          <p:cNvPr id="86019" name="Rectangle 3"/>
          <p:cNvSpPr>
            <a:spLocks noGrp="1" noChangeArrowheads="1"/>
          </p:cNvSpPr>
          <p:nvPr>
            <p:ph type="body" idx="1"/>
          </p:nvPr>
        </p:nvSpPr>
        <p:spPr>
          <a:xfrm>
            <a:off x="457200" y="1371600"/>
            <a:ext cx="8229600" cy="4525963"/>
          </a:xfrm>
        </p:spPr>
        <p:txBody>
          <a:bodyPr/>
          <a:lstStyle/>
          <a:p>
            <a:r>
              <a:rPr lang="en-US"/>
              <a:t>Pipelining: The CPU processes more than one instruction at a time</a:t>
            </a:r>
          </a:p>
        </p:txBody>
      </p:sp>
      <p:sp>
        <p:nvSpPr>
          <p:cNvPr id="86020" name="Text Box 4"/>
          <p:cNvSpPr txBox="1">
            <a:spLocks noChangeArrowheads="1"/>
          </p:cNvSpPr>
          <p:nvPr/>
        </p:nvSpPr>
        <p:spPr bwMode="auto">
          <a:xfrm>
            <a:off x="533400" y="32004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400">
              <a:solidFill>
                <a:schemeClr val="tx1"/>
              </a:solidFill>
            </a:endParaRPr>
          </a:p>
        </p:txBody>
      </p:sp>
      <p:sp>
        <p:nvSpPr>
          <p:cNvPr id="86021" name="Text Box 5"/>
          <p:cNvSpPr txBox="1">
            <a:spLocks noChangeArrowheads="1"/>
          </p:cNvSpPr>
          <p:nvPr/>
        </p:nvSpPr>
        <p:spPr bwMode="auto">
          <a:xfrm>
            <a:off x="1447800" y="32004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400">
              <a:solidFill>
                <a:schemeClr val="tx1"/>
              </a:solidFill>
            </a:endParaRPr>
          </a:p>
        </p:txBody>
      </p:sp>
      <p:sp>
        <p:nvSpPr>
          <p:cNvPr id="86022" name="Text Box 6"/>
          <p:cNvSpPr txBox="1">
            <a:spLocks noChangeArrowheads="1"/>
          </p:cNvSpPr>
          <p:nvPr/>
        </p:nvSpPr>
        <p:spPr bwMode="auto">
          <a:xfrm>
            <a:off x="2438400" y="32004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400">
              <a:solidFill>
                <a:schemeClr val="tx1"/>
              </a:solidFill>
            </a:endParaRPr>
          </a:p>
        </p:txBody>
      </p:sp>
      <p:sp>
        <p:nvSpPr>
          <p:cNvPr id="86023" name="Text Box 7"/>
          <p:cNvSpPr txBox="1">
            <a:spLocks noChangeArrowheads="1"/>
          </p:cNvSpPr>
          <p:nvPr/>
        </p:nvSpPr>
        <p:spPr bwMode="auto">
          <a:xfrm>
            <a:off x="3429000" y="32004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400">
              <a:solidFill>
                <a:schemeClr val="tx1"/>
              </a:solidFill>
            </a:endParaRPr>
          </a:p>
        </p:txBody>
      </p:sp>
      <p:sp>
        <p:nvSpPr>
          <p:cNvPr id="86024" name="Text Box 8"/>
          <p:cNvSpPr txBox="1">
            <a:spLocks noChangeArrowheads="1"/>
          </p:cNvSpPr>
          <p:nvPr/>
        </p:nvSpPr>
        <p:spPr bwMode="auto">
          <a:xfrm>
            <a:off x="4495800" y="35814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800">
              <a:solidFill>
                <a:schemeClr val="tx1"/>
              </a:solidFill>
            </a:endParaRPr>
          </a:p>
        </p:txBody>
      </p:sp>
      <p:sp>
        <p:nvSpPr>
          <p:cNvPr id="86025" name="Text Box 9"/>
          <p:cNvSpPr txBox="1">
            <a:spLocks noChangeArrowheads="1"/>
          </p:cNvSpPr>
          <p:nvPr/>
        </p:nvSpPr>
        <p:spPr bwMode="auto">
          <a:xfrm>
            <a:off x="5410200" y="35814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800">
              <a:solidFill>
                <a:schemeClr val="tx1"/>
              </a:solidFill>
            </a:endParaRPr>
          </a:p>
        </p:txBody>
      </p:sp>
      <p:sp>
        <p:nvSpPr>
          <p:cNvPr id="86026" name="Text Box 10"/>
          <p:cNvSpPr txBox="1">
            <a:spLocks noChangeArrowheads="1"/>
          </p:cNvSpPr>
          <p:nvPr/>
        </p:nvSpPr>
        <p:spPr bwMode="auto">
          <a:xfrm>
            <a:off x="6400800" y="35814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800">
              <a:solidFill>
                <a:schemeClr val="tx1"/>
              </a:solidFill>
            </a:endParaRPr>
          </a:p>
        </p:txBody>
      </p:sp>
      <p:sp>
        <p:nvSpPr>
          <p:cNvPr id="86027" name="Text Box 11"/>
          <p:cNvSpPr txBox="1">
            <a:spLocks noChangeArrowheads="1"/>
          </p:cNvSpPr>
          <p:nvPr/>
        </p:nvSpPr>
        <p:spPr bwMode="auto">
          <a:xfrm>
            <a:off x="7391400" y="35814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800">
              <a:solidFill>
                <a:schemeClr val="tx1"/>
              </a:solidFill>
            </a:endParaRPr>
          </a:p>
        </p:txBody>
      </p:sp>
      <p:sp>
        <p:nvSpPr>
          <p:cNvPr id="86028" name="Text Box 12"/>
          <p:cNvSpPr txBox="1">
            <a:spLocks noChangeArrowheads="1"/>
          </p:cNvSpPr>
          <p:nvPr/>
        </p:nvSpPr>
        <p:spPr bwMode="auto">
          <a:xfrm>
            <a:off x="533400" y="2895600"/>
            <a:ext cx="1447800" cy="277813"/>
          </a:xfrm>
          <a:prstGeom prst="rect">
            <a:avLst/>
          </a:prstGeom>
          <a:noFill/>
          <a:ln w="9525" algn="ctr">
            <a:noFill/>
            <a:miter lim="800000"/>
            <a:headEnd/>
            <a:tailEnd/>
          </a:ln>
          <a:effectLst/>
        </p:spPr>
        <p:txBody>
          <a:bodyPr>
            <a:spAutoFit/>
          </a:bodyPr>
          <a:lstStyle/>
          <a:p>
            <a:pPr algn="l">
              <a:spcBef>
                <a:spcPct val="50000"/>
              </a:spcBef>
            </a:pPr>
            <a:r>
              <a:rPr lang="en-US" sz="1200" b="1">
                <a:solidFill>
                  <a:schemeClr val="bg1"/>
                </a:solidFill>
                <a:latin typeface="Verdana" pitchFamily="34" charset="0"/>
              </a:rPr>
              <a:t>Instruction 1</a:t>
            </a:r>
          </a:p>
        </p:txBody>
      </p:sp>
      <p:sp>
        <p:nvSpPr>
          <p:cNvPr id="86029" name="Text Box 13"/>
          <p:cNvSpPr txBox="1">
            <a:spLocks noChangeArrowheads="1"/>
          </p:cNvSpPr>
          <p:nvPr/>
        </p:nvSpPr>
        <p:spPr bwMode="auto">
          <a:xfrm>
            <a:off x="4495800" y="3276600"/>
            <a:ext cx="1447800" cy="277813"/>
          </a:xfrm>
          <a:prstGeom prst="rect">
            <a:avLst/>
          </a:prstGeom>
          <a:noFill/>
          <a:ln w="9525" algn="ctr">
            <a:noFill/>
            <a:miter lim="800000"/>
            <a:headEnd/>
            <a:tailEnd/>
          </a:ln>
          <a:effectLst/>
        </p:spPr>
        <p:txBody>
          <a:bodyPr>
            <a:spAutoFit/>
          </a:bodyPr>
          <a:lstStyle/>
          <a:p>
            <a:pPr algn="l">
              <a:spcBef>
                <a:spcPct val="50000"/>
              </a:spcBef>
            </a:pPr>
            <a:r>
              <a:rPr lang="en-US" sz="1200" b="1">
                <a:solidFill>
                  <a:schemeClr val="bg1"/>
                </a:solidFill>
                <a:latin typeface="Verdana" pitchFamily="34" charset="0"/>
              </a:rPr>
              <a:t>Instruction 2</a:t>
            </a:r>
          </a:p>
        </p:txBody>
      </p:sp>
      <p:sp>
        <p:nvSpPr>
          <p:cNvPr id="86030" name="Text Box 14"/>
          <p:cNvSpPr txBox="1">
            <a:spLocks noChangeArrowheads="1"/>
          </p:cNvSpPr>
          <p:nvPr/>
        </p:nvSpPr>
        <p:spPr bwMode="auto">
          <a:xfrm>
            <a:off x="2819400" y="2667000"/>
            <a:ext cx="3048000" cy="401638"/>
          </a:xfrm>
          <a:prstGeom prst="rect">
            <a:avLst/>
          </a:prstGeom>
          <a:noFill/>
          <a:ln w="9525" algn="ctr">
            <a:noFill/>
            <a:miter lim="800000"/>
            <a:headEnd/>
            <a:tailEnd/>
          </a:ln>
          <a:effectLst/>
        </p:spPr>
        <p:txBody>
          <a:bodyPr>
            <a:spAutoFit/>
          </a:bodyPr>
          <a:lstStyle/>
          <a:p>
            <a:pPr algn="l">
              <a:spcBef>
                <a:spcPct val="50000"/>
              </a:spcBef>
            </a:pPr>
            <a:r>
              <a:rPr lang="en-US" sz="2000" b="1">
                <a:solidFill>
                  <a:schemeClr val="bg1"/>
                </a:solidFill>
                <a:latin typeface="Verdana" pitchFamily="34" charset="0"/>
              </a:rPr>
              <a:t>Non-pipelined CPU</a:t>
            </a:r>
          </a:p>
        </p:txBody>
      </p:sp>
      <p:sp>
        <p:nvSpPr>
          <p:cNvPr id="86031" name="Text Box 15"/>
          <p:cNvSpPr txBox="1">
            <a:spLocks noChangeArrowheads="1"/>
          </p:cNvSpPr>
          <p:nvPr/>
        </p:nvSpPr>
        <p:spPr bwMode="auto">
          <a:xfrm>
            <a:off x="1524000" y="45720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800">
              <a:solidFill>
                <a:schemeClr val="tx1"/>
              </a:solidFill>
            </a:endParaRPr>
          </a:p>
        </p:txBody>
      </p:sp>
      <p:sp>
        <p:nvSpPr>
          <p:cNvPr id="86032" name="Text Box 16"/>
          <p:cNvSpPr txBox="1">
            <a:spLocks noChangeArrowheads="1"/>
          </p:cNvSpPr>
          <p:nvPr/>
        </p:nvSpPr>
        <p:spPr bwMode="auto">
          <a:xfrm>
            <a:off x="2438400" y="45720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800">
              <a:solidFill>
                <a:schemeClr val="tx1"/>
              </a:solidFill>
            </a:endParaRPr>
          </a:p>
        </p:txBody>
      </p:sp>
      <p:sp>
        <p:nvSpPr>
          <p:cNvPr id="86033" name="Text Box 17"/>
          <p:cNvSpPr txBox="1">
            <a:spLocks noChangeArrowheads="1"/>
          </p:cNvSpPr>
          <p:nvPr/>
        </p:nvSpPr>
        <p:spPr bwMode="auto">
          <a:xfrm>
            <a:off x="3429000" y="45720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800">
              <a:solidFill>
                <a:schemeClr val="tx1"/>
              </a:solidFill>
            </a:endParaRPr>
          </a:p>
        </p:txBody>
      </p:sp>
      <p:sp>
        <p:nvSpPr>
          <p:cNvPr id="86034" name="Text Box 18"/>
          <p:cNvSpPr txBox="1">
            <a:spLocks noChangeArrowheads="1"/>
          </p:cNvSpPr>
          <p:nvPr/>
        </p:nvSpPr>
        <p:spPr bwMode="auto">
          <a:xfrm>
            <a:off x="4419600" y="45720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800">
              <a:solidFill>
                <a:schemeClr val="tx1"/>
              </a:solidFill>
            </a:endParaRPr>
          </a:p>
        </p:txBody>
      </p:sp>
      <p:sp>
        <p:nvSpPr>
          <p:cNvPr id="86035" name="Text Box 19"/>
          <p:cNvSpPr txBox="1">
            <a:spLocks noChangeArrowheads="1"/>
          </p:cNvSpPr>
          <p:nvPr/>
        </p:nvSpPr>
        <p:spPr bwMode="auto">
          <a:xfrm>
            <a:off x="2438400" y="49530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800">
              <a:solidFill>
                <a:schemeClr val="tx1"/>
              </a:solidFill>
            </a:endParaRPr>
          </a:p>
        </p:txBody>
      </p:sp>
      <p:sp>
        <p:nvSpPr>
          <p:cNvPr id="86036" name="Text Box 20"/>
          <p:cNvSpPr txBox="1">
            <a:spLocks noChangeArrowheads="1"/>
          </p:cNvSpPr>
          <p:nvPr/>
        </p:nvSpPr>
        <p:spPr bwMode="auto">
          <a:xfrm>
            <a:off x="3352800" y="49530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800">
              <a:solidFill>
                <a:schemeClr val="tx1"/>
              </a:solidFill>
            </a:endParaRPr>
          </a:p>
        </p:txBody>
      </p:sp>
      <p:sp>
        <p:nvSpPr>
          <p:cNvPr id="86037" name="Text Box 21"/>
          <p:cNvSpPr txBox="1">
            <a:spLocks noChangeArrowheads="1"/>
          </p:cNvSpPr>
          <p:nvPr/>
        </p:nvSpPr>
        <p:spPr bwMode="auto">
          <a:xfrm>
            <a:off x="4343400" y="49530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800">
              <a:solidFill>
                <a:schemeClr val="tx1"/>
              </a:solidFill>
            </a:endParaRPr>
          </a:p>
        </p:txBody>
      </p:sp>
      <p:sp>
        <p:nvSpPr>
          <p:cNvPr id="86038" name="Text Box 22"/>
          <p:cNvSpPr txBox="1">
            <a:spLocks noChangeArrowheads="1"/>
          </p:cNvSpPr>
          <p:nvPr/>
        </p:nvSpPr>
        <p:spPr bwMode="auto">
          <a:xfrm>
            <a:off x="5334000" y="49530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800">
              <a:solidFill>
                <a:schemeClr val="tx1"/>
              </a:solidFill>
            </a:endParaRPr>
          </a:p>
        </p:txBody>
      </p:sp>
      <p:sp>
        <p:nvSpPr>
          <p:cNvPr id="86039" name="Text Box 23"/>
          <p:cNvSpPr txBox="1">
            <a:spLocks noChangeArrowheads="1"/>
          </p:cNvSpPr>
          <p:nvPr/>
        </p:nvSpPr>
        <p:spPr bwMode="auto">
          <a:xfrm>
            <a:off x="3352800" y="53340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800">
              <a:solidFill>
                <a:schemeClr val="tx1"/>
              </a:solidFill>
            </a:endParaRPr>
          </a:p>
        </p:txBody>
      </p:sp>
      <p:sp>
        <p:nvSpPr>
          <p:cNvPr id="86040" name="Text Box 24"/>
          <p:cNvSpPr txBox="1">
            <a:spLocks noChangeArrowheads="1"/>
          </p:cNvSpPr>
          <p:nvPr/>
        </p:nvSpPr>
        <p:spPr bwMode="auto">
          <a:xfrm>
            <a:off x="4267200" y="53340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800">
              <a:solidFill>
                <a:schemeClr val="tx1"/>
              </a:solidFill>
            </a:endParaRPr>
          </a:p>
        </p:txBody>
      </p:sp>
      <p:sp>
        <p:nvSpPr>
          <p:cNvPr id="86041" name="Text Box 25"/>
          <p:cNvSpPr txBox="1">
            <a:spLocks noChangeArrowheads="1"/>
          </p:cNvSpPr>
          <p:nvPr/>
        </p:nvSpPr>
        <p:spPr bwMode="auto">
          <a:xfrm>
            <a:off x="5257800" y="53340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800">
              <a:solidFill>
                <a:schemeClr val="tx1"/>
              </a:solidFill>
            </a:endParaRPr>
          </a:p>
        </p:txBody>
      </p:sp>
      <p:sp>
        <p:nvSpPr>
          <p:cNvPr id="86042" name="Text Box 26"/>
          <p:cNvSpPr txBox="1">
            <a:spLocks noChangeArrowheads="1"/>
          </p:cNvSpPr>
          <p:nvPr/>
        </p:nvSpPr>
        <p:spPr bwMode="auto">
          <a:xfrm>
            <a:off x="6248400" y="53340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800">
              <a:solidFill>
                <a:schemeClr val="tx1"/>
              </a:solidFill>
            </a:endParaRPr>
          </a:p>
        </p:txBody>
      </p:sp>
      <p:sp>
        <p:nvSpPr>
          <p:cNvPr id="86043" name="Text Box 27"/>
          <p:cNvSpPr txBox="1">
            <a:spLocks noChangeArrowheads="1"/>
          </p:cNvSpPr>
          <p:nvPr/>
        </p:nvSpPr>
        <p:spPr bwMode="auto">
          <a:xfrm>
            <a:off x="4343400" y="5715000"/>
            <a:ext cx="990600" cy="309563"/>
          </a:xfrm>
          <a:prstGeom prst="rect">
            <a:avLst/>
          </a:prstGeom>
          <a:solidFill>
            <a:srgbClr val="CCFFFF"/>
          </a:solidFill>
          <a:ln w="9525" algn="ctr">
            <a:noFill/>
            <a:miter lim="800000"/>
            <a:headEnd/>
            <a:tailEnd/>
          </a:ln>
          <a:effectLst/>
        </p:spPr>
        <p:txBody>
          <a:bodyPr>
            <a:spAutoFit/>
          </a:bodyPr>
          <a:lstStyle/>
          <a:p>
            <a:r>
              <a:rPr lang="en-US" sz="1400" b="1">
                <a:solidFill>
                  <a:schemeClr val="tx1"/>
                </a:solidFill>
                <a:latin typeface="Verdana" pitchFamily="34" charset="0"/>
              </a:rPr>
              <a:t>Fetch </a:t>
            </a:r>
            <a:endParaRPr lang="en-US" sz="1800">
              <a:solidFill>
                <a:schemeClr val="tx1"/>
              </a:solidFill>
            </a:endParaRPr>
          </a:p>
        </p:txBody>
      </p:sp>
      <p:sp>
        <p:nvSpPr>
          <p:cNvPr id="86044" name="Text Box 28"/>
          <p:cNvSpPr txBox="1">
            <a:spLocks noChangeArrowheads="1"/>
          </p:cNvSpPr>
          <p:nvPr/>
        </p:nvSpPr>
        <p:spPr bwMode="auto">
          <a:xfrm>
            <a:off x="5257800" y="5715000"/>
            <a:ext cx="990600" cy="309563"/>
          </a:xfrm>
          <a:prstGeom prst="rect">
            <a:avLst/>
          </a:prstGeom>
          <a:solidFill>
            <a:srgbClr val="FFFF99"/>
          </a:solidFill>
          <a:ln w="9525" algn="ctr">
            <a:noFill/>
            <a:miter lim="800000"/>
            <a:headEnd/>
            <a:tailEnd/>
          </a:ln>
          <a:effectLst/>
        </p:spPr>
        <p:txBody>
          <a:bodyPr>
            <a:spAutoFit/>
          </a:bodyPr>
          <a:lstStyle/>
          <a:p>
            <a:r>
              <a:rPr lang="en-US" sz="1400" b="1">
                <a:solidFill>
                  <a:schemeClr val="tx1"/>
                </a:solidFill>
                <a:latin typeface="Verdana" pitchFamily="34" charset="0"/>
              </a:rPr>
              <a:t>Decode  </a:t>
            </a:r>
            <a:endParaRPr lang="en-US" sz="1800">
              <a:solidFill>
                <a:schemeClr val="tx1"/>
              </a:solidFill>
            </a:endParaRPr>
          </a:p>
        </p:txBody>
      </p:sp>
      <p:sp>
        <p:nvSpPr>
          <p:cNvPr id="86045" name="Text Box 29"/>
          <p:cNvSpPr txBox="1">
            <a:spLocks noChangeArrowheads="1"/>
          </p:cNvSpPr>
          <p:nvPr/>
        </p:nvSpPr>
        <p:spPr bwMode="auto">
          <a:xfrm>
            <a:off x="6248400" y="5715000"/>
            <a:ext cx="990600" cy="309563"/>
          </a:xfrm>
          <a:prstGeom prst="rect">
            <a:avLst/>
          </a:prstGeom>
          <a:solidFill>
            <a:srgbClr val="CCFFCC"/>
          </a:solidFill>
          <a:ln w="9525" algn="ctr">
            <a:noFill/>
            <a:miter lim="800000"/>
            <a:headEnd/>
            <a:tailEnd/>
          </a:ln>
          <a:effectLst/>
        </p:spPr>
        <p:txBody>
          <a:bodyPr>
            <a:spAutoFit/>
          </a:bodyPr>
          <a:lstStyle/>
          <a:p>
            <a:r>
              <a:rPr lang="en-US" sz="1400" b="1">
                <a:solidFill>
                  <a:schemeClr val="tx1"/>
                </a:solidFill>
                <a:latin typeface="Verdana" pitchFamily="34" charset="0"/>
              </a:rPr>
              <a:t>Execute  </a:t>
            </a:r>
            <a:endParaRPr lang="en-US" sz="1800">
              <a:solidFill>
                <a:schemeClr val="tx1"/>
              </a:solidFill>
            </a:endParaRPr>
          </a:p>
        </p:txBody>
      </p:sp>
      <p:sp>
        <p:nvSpPr>
          <p:cNvPr id="86046" name="Text Box 30"/>
          <p:cNvSpPr txBox="1">
            <a:spLocks noChangeArrowheads="1"/>
          </p:cNvSpPr>
          <p:nvPr/>
        </p:nvSpPr>
        <p:spPr bwMode="auto">
          <a:xfrm>
            <a:off x="7239000" y="5715000"/>
            <a:ext cx="990600" cy="309563"/>
          </a:xfrm>
          <a:prstGeom prst="rect">
            <a:avLst/>
          </a:prstGeom>
          <a:solidFill>
            <a:srgbClr val="E4AEC9"/>
          </a:solidFill>
          <a:ln w="9525" algn="ctr">
            <a:noFill/>
            <a:miter lim="800000"/>
            <a:headEnd/>
            <a:tailEnd/>
          </a:ln>
          <a:effectLst/>
        </p:spPr>
        <p:txBody>
          <a:bodyPr>
            <a:spAutoFit/>
          </a:bodyPr>
          <a:lstStyle/>
          <a:p>
            <a:r>
              <a:rPr lang="en-US" sz="1400" b="1">
                <a:solidFill>
                  <a:schemeClr val="tx1"/>
                </a:solidFill>
                <a:latin typeface="Verdana" pitchFamily="34" charset="0"/>
              </a:rPr>
              <a:t>Store  </a:t>
            </a:r>
            <a:endParaRPr lang="en-US" sz="1800">
              <a:solidFill>
                <a:schemeClr val="tx1"/>
              </a:solidFill>
            </a:endParaRPr>
          </a:p>
        </p:txBody>
      </p:sp>
      <p:sp>
        <p:nvSpPr>
          <p:cNvPr id="86047" name="Text Box 31"/>
          <p:cNvSpPr txBox="1">
            <a:spLocks noChangeArrowheads="1"/>
          </p:cNvSpPr>
          <p:nvPr/>
        </p:nvSpPr>
        <p:spPr bwMode="auto">
          <a:xfrm>
            <a:off x="0" y="4572000"/>
            <a:ext cx="1524000" cy="277813"/>
          </a:xfrm>
          <a:prstGeom prst="rect">
            <a:avLst/>
          </a:prstGeom>
          <a:noFill/>
          <a:ln w="9525" algn="ctr">
            <a:noFill/>
            <a:miter lim="800000"/>
            <a:headEnd/>
            <a:tailEnd/>
          </a:ln>
          <a:effectLst/>
        </p:spPr>
        <p:txBody>
          <a:bodyPr>
            <a:spAutoFit/>
          </a:bodyPr>
          <a:lstStyle/>
          <a:p>
            <a:r>
              <a:rPr lang="en-US" sz="1200" b="1">
                <a:solidFill>
                  <a:schemeClr val="bg1"/>
                </a:solidFill>
                <a:latin typeface="Verdana" pitchFamily="34" charset="0"/>
              </a:rPr>
              <a:t>Instruction 1</a:t>
            </a:r>
            <a:endParaRPr lang="en-US" sz="1200">
              <a:solidFill>
                <a:schemeClr val="tx1"/>
              </a:solidFill>
              <a:latin typeface="Verdana" pitchFamily="34" charset="0"/>
            </a:endParaRPr>
          </a:p>
        </p:txBody>
      </p:sp>
      <p:sp>
        <p:nvSpPr>
          <p:cNvPr id="86048" name="Text Box 32"/>
          <p:cNvSpPr txBox="1">
            <a:spLocks noChangeArrowheads="1"/>
          </p:cNvSpPr>
          <p:nvPr/>
        </p:nvSpPr>
        <p:spPr bwMode="auto">
          <a:xfrm>
            <a:off x="914400" y="4953000"/>
            <a:ext cx="1524000" cy="277813"/>
          </a:xfrm>
          <a:prstGeom prst="rect">
            <a:avLst/>
          </a:prstGeom>
          <a:noFill/>
          <a:ln w="9525" algn="ctr">
            <a:noFill/>
            <a:miter lim="800000"/>
            <a:headEnd/>
            <a:tailEnd/>
          </a:ln>
          <a:effectLst/>
        </p:spPr>
        <p:txBody>
          <a:bodyPr>
            <a:spAutoFit/>
          </a:bodyPr>
          <a:lstStyle/>
          <a:p>
            <a:r>
              <a:rPr lang="en-US" sz="1200" b="1">
                <a:solidFill>
                  <a:schemeClr val="bg1"/>
                </a:solidFill>
                <a:latin typeface="Verdana" pitchFamily="34" charset="0"/>
              </a:rPr>
              <a:t>Instruction 2</a:t>
            </a:r>
            <a:endParaRPr lang="en-US" sz="1800">
              <a:solidFill>
                <a:schemeClr val="tx1"/>
              </a:solidFill>
            </a:endParaRPr>
          </a:p>
        </p:txBody>
      </p:sp>
      <p:sp>
        <p:nvSpPr>
          <p:cNvPr id="86049" name="Text Box 33"/>
          <p:cNvSpPr txBox="1">
            <a:spLocks noChangeArrowheads="1"/>
          </p:cNvSpPr>
          <p:nvPr/>
        </p:nvSpPr>
        <p:spPr bwMode="auto">
          <a:xfrm>
            <a:off x="1828800" y="5334000"/>
            <a:ext cx="1524000" cy="277813"/>
          </a:xfrm>
          <a:prstGeom prst="rect">
            <a:avLst/>
          </a:prstGeom>
          <a:noFill/>
          <a:ln w="9525" algn="ctr">
            <a:noFill/>
            <a:miter lim="800000"/>
            <a:headEnd/>
            <a:tailEnd/>
          </a:ln>
          <a:effectLst/>
        </p:spPr>
        <p:txBody>
          <a:bodyPr>
            <a:spAutoFit/>
          </a:bodyPr>
          <a:lstStyle/>
          <a:p>
            <a:r>
              <a:rPr lang="en-US" sz="1200" b="1">
                <a:solidFill>
                  <a:schemeClr val="bg1"/>
                </a:solidFill>
                <a:latin typeface="Verdana" pitchFamily="34" charset="0"/>
              </a:rPr>
              <a:t>Instruction 3</a:t>
            </a:r>
            <a:endParaRPr lang="en-US" sz="1800">
              <a:solidFill>
                <a:schemeClr val="tx1"/>
              </a:solidFill>
            </a:endParaRPr>
          </a:p>
        </p:txBody>
      </p:sp>
      <p:sp>
        <p:nvSpPr>
          <p:cNvPr id="86050" name="Text Box 34"/>
          <p:cNvSpPr txBox="1">
            <a:spLocks noChangeArrowheads="1"/>
          </p:cNvSpPr>
          <p:nvPr/>
        </p:nvSpPr>
        <p:spPr bwMode="auto">
          <a:xfrm>
            <a:off x="2819400" y="5715000"/>
            <a:ext cx="1524000" cy="277813"/>
          </a:xfrm>
          <a:prstGeom prst="rect">
            <a:avLst/>
          </a:prstGeom>
          <a:noFill/>
          <a:ln w="9525" algn="ctr">
            <a:noFill/>
            <a:miter lim="800000"/>
            <a:headEnd/>
            <a:tailEnd/>
          </a:ln>
          <a:effectLst/>
        </p:spPr>
        <p:txBody>
          <a:bodyPr>
            <a:spAutoFit/>
          </a:bodyPr>
          <a:lstStyle/>
          <a:p>
            <a:r>
              <a:rPr lang="en-US" sz="1200" b="1">
                <a:solidFill>
                  <a:schemeClr val="bg1"/>
                </a:solidFill>
                <a:latin typeface="Verdana" pitchFamily="34" charset="0"/>
              </a:rPr>
              <a:t>Instruction 4</a:t>
            </a:r>
            <a:endParaRPr lang="en-US" sz="1800">
              <a:solidFill>
                <a:schemeClr val="tx1"/>
              </a:solidFill>
            </a:endParaRPr>
          </a:p>
        </p:txBody>
      </p:sp>
      <p:sp>
        <p:nvSpPr>
          <p:cNvPr id="86051" name="Text Box 35"/>
          <p:cNvSpPr txBox="1">
            <a:spLocks noChangeArrowheads="1"/>
          </p:cNvSpPr>
          <p:nvPr/>
        </p:nvSpPr>
        <p:spPr bwMode="auto">
          <a:xfrm>
            <a:off x="2971800" y="4114800"/>
            <a:ext cx="3048000" cy="401638"/>
          </a:xfrm>
          <a:prstGeom prst="rect">
            <a:avLst/>
          </a:prstGeom>
          <a:noFill/>
          <a:ln w="9525" algn="ctr">
            <a:noFill/>
            <a:miter lim="800000"/>
            <a:headEnd/>
            <a:tailEnd/>
          </a:ln>
          <a:effectLst/>
        </p:spPr>
        <p:txBody>
          <a:bodyPr>
            <a:spAutoFit/>
          </a:bodyPr>
          <a:lstStyle/>
          <a:p>
            <a:pPr algn="l">
              <a:spcBef>
                <a:spcPct val="50000"/>
              </a:spcBef>
            </a:pPr>
            <a:r>
              <a:rPr lang="en-US" sz="2000" b="1">
                <a:solidFill>
                  <a:schemeClr val="bg1"/>
                </a:solidFill>
                <a:latin typeface="Verdana" pitchFamily="34" charset="0"/>
              </a:rPr>
              <a:t>Pipelined CPU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28"/>
                                        </p:tgtEl>
                                        <p:attrNameLst>
                                          <p:attrName>style.visibility</p:attrName>
                                        </p:attrNameLst>
                                      </p:cBhvr>
                                      <p:to>
                                        <p:strVal val="visible"/>
                                      </p:to>
                                    </p:set>
                                    <p:animEffect transition="in" filter="wipe(left)">
                                      <p:cBhvr>
                                        <p:cTn id="7" dur="500"/>
                                        <p:tgtEl>
                                          <p:spTgt spid="860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20"/>
                                        </p:tgtEl>
                                        <p:attrNameLst>
                                          <p:attrName>style.visibility</p:attrName>
                                        </p:attrNameLst>
                                      </p:cBhvr>
                                      <p:to>
                                        <p:strVal val="visible"/>
                                      </p:to>
                                    </p:set>
                                    <p:animEffect transition="in" filter="wipe(left)">
                                      <p:cBhvr>
                                        <p:cTn id="11" dur="500"/>
                                        <p:tgtEl>
                                          <p:spTgt spid="860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21"/>
                                        </p:tgtEl>
                                        <p:attrNameLst>
                                          <p:attrName>style.visibility</p:attrName>
                                        </p:attrNameLst>
                                      </p:cBhvr>
                                      <p:to>
                                        <p:strVal val="visible"/>
                                      </p:to>
                                    </p:set>
                                    <p:animEffect transition="in" filter="wipe(left)">
                                      <p:cBhvr>
                                        <p:cTn id="15" dur="500"/>
                                        <p:tgtEl>
                                          <p:spTgt spid="860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6022"/>
                                        </p:tgtEl>
                                        <p:attrNameLst>
                                          <p:attrName>style.visibility</p:attrName>
                                        </p:attrNameLst>
                                      </p:cBhvr>
                                      <p:to>
                                        <p:strVal val="visible"/>
                                      </p:to>
                                    </p:set>
                                    <p:animEffect transition="in" filter="wipe(left)">
                                      <p:cBhvr>
                                        <p:cTn id="19" dur="500"/>
                                        <p:tgtEl>
                                          <p:spTgt spid="8602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6023"/>
                                        </p:tgtEl>
                                        <p:attrNameLst>
                                          <p:attrName>style.visibility</p:attrName>
                                        </p:attrNameLst>
                                      </p:cBhvr>
                                      <p:to>
                                        <p:strVal val="visible"/>
                                      </p:to>
                                    </p:set>
                                    <p:animEffect transition="in" filter="wipe(left)">
                                      <p:cBhvr>
                                        <p:cTn id="23" dur="500"/>
                                        <p:tgtEl>
                                          <p:spTgt spid="8602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6029"/>
                                        </p:tgtEl>
                                        <p:attrNameLst>
                                          <p:attrName>style.visibility</p:attrName>
                                        </p:attrNameLst>
                                      </p:cBhvr>
                                      <p:to>
                                        <p:strVal val="visible"/>
                                      </p:to>
                                    </p:set>
                                    <p:animEffect transition="in" filter="wipe(left)">
                                      <p:cBhvr>
                                        <p:cTn id="27" dur="500"/>
                                        <p:tgtEl>
                                          <p:spTgt spid="860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6024"/>
                                        </p:tgtEl>
                                        <p:attrNameLst>
                                          <p:attrName>style.visibility</p:attrName>
                                        </p:attrNameLst>
                                      </p:cBhvr>
                                      <p:to>
                                        <p:strVal val="visible"/>
                                      </p:to>
                                    </p:set>
                                    <p:animEffect transition="in" filter="wipe(left)">
                                      <p:cBhvr>
                                        <p:cTn id="31" dur="500"/>
                                        <p:tgtEl>
                                          <p:spTgt spid="8602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6025"/>
                                        </p:tgtEl>
                                        <p:attrNameLst>
                                          <p:attrName>style.visibility</p:attrName>
                                        </p:attrNameLst>
                                      </p:cBhvr>
                                      <p:to>
                                        <p:strVal val="visible"/>
                                      </p:to>
                                    </p:set>
                                    <p:animEffect transition="in" filter="wipe(left)">
                                      <p:cBhvr>
                                        <p:cTn id="35" dur="500"/>
                                        <p:tgtEl>
                                          <p:spTgt spid="8602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86026"/>
                                        </p:tgtEl>
                                        <p:attrNameLst>
                                          <p:attrName>style.visibility</p:attrName>
                                        </p:attrNameLst>
                                      </p:cBhvr>
                                      <p:to>
                                        <p:strVal val="visible"/>
                                      </p:to>
                                    </p:set>
                                    <p:animEffect transition="in" filter="wipe(left)">
                                      <p:cBhvr>
                                        <p:cTn id="39" dur="500"/>
                                        <p:tgtEl>
                                          <p:spTgt spid="86026"/>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6027"/>
                                        </p:tgtEl>
                                        <p:attrNameLst>
                                          <p:attrName>style.visibility</p:attrName>
                                        </p:attrNameLst>
                                      </p:cBhvr>
                                      <p:to>
                                        <p:strVal val="visible"/>
                                      </p:to>
                                    </p:set>
                                    <p:animEffect transition="in" filter="wipe(left)">
                                      <p:cBhvr>
                                        <p:cTn id="43" dur="500"/>
                                        <p:tgtEl>
                                          <p:spTgt spid="8602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6047"/>
                                        </p:tgtEl>
                                        <p:attrNameLst>
                                          <p:attrName>style.visibility</p:attrName>
                                        </p:attrNameLst>
                                      </p:cBhvr>
                                      <p:to>
                                        <p:strVal val="visible"/>
                                      </p:to>
                                    </p:set>
                                    <p:animEffect transition="in" filter="wipe(left)">
                                      <p:cBhvr>
                                        <p:cTn id="47" dur="500"/>
                                        <p:tgtEl>
                                          <p:spTgt spid="86047"/>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86031"/>
                                        </p:tgtEl>
                                        <p:attrNameLst>
                                          <p:attrName>style.visibility</p:attrName>
                                        </p:attrNameLst>
                                      </p:cBhvr>
                                      <p:to>
                                        <p:strVal val="visible"/>
                                      </p:to>
                                    </p:set>
                                    <p:animEffect transition="in" filter="wipe(left)">
                                      <p:cBhvr>
                                        <p:cTn id="51" dur="500"/>
                                        <p:tgtEl>
                                          <p:spTgt spid="86031"/>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6048"/>
                                        </p:tgtEl>
                                        <p:attrNameLst>
                                          <p:attrName>style.visibility</p:attrName>
                                        </p:attrNameLst>
                                      </p:cBhvr>
                                      <p:to>
                                        <p:strVal val="visible"/>
                                      </p:to>
                                    </p:set>
                                    <p:animEffect transition="in" filter="wipe(left)">
                                      <p:cBhvr>
                                        <p:cTn id="55" dur="500"/>
                                        <p:tgtEl>
                                          <p:spTgt spid="860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86032"/>
                                        </p:tgtEl>
                                        <p:attrNameLst>
                                          <p:attrName>style.visibility</p:attrName>
                                        </p:attrNameLst>
                                      </p:cBhvr>
                                      <p:to>
                                        <p:strVal val="visible"/>
                                      </p:to>
                                    </p:set>
                                    <p:animEffect transition="in" filter="wipe(left)">
                                      <p:cBhvr>
                                        <p:cTn id="59" dur="500"/>
                                        <p:tgtEl>
                                          <p:spTgt spid="86032"/>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86035"/>
                                        </p:tgtEl>
                                        <p:attrNameLst>
                                          <p:attrName>style.visibility</p:attrName>
                                        </p:attrNameLst>
                                      </p:cBhvr>
                                      <p:to>
                                        <p:strVal val="visible"/>
                                      </p:to>
                                    </p:set>
                                    <p:animEffect transition="in" filter="wipe(left)">
                                      <p:cBhvr>
                                        <p:cTn id="63" dur="500"/>
                                        <p:tgtEl>
                                          <p:spTgt spid="86035"/>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86049"/>
                                        </p:tgtEl>
                                        <p:attrNameLst>
                                          <p:attrName>style.visibility</p:attrName>
                                        </p:attrNameLst>
                                      </p:cBhvr>
                                      <p:to>
                                        <p:strVal val="visible"/>
                                      </p:to>
                                    </p:set>
                                    <p:animEffect transition="in" filter="wipe(left)">
                                      <p:cBhvr>
                                        <p:cTn id="67" dur="500"/>
                                        <p:tgtEl>
                                          <p:spTgt spid="86049"/>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86033"/>
                                        </p:tgtEl>
                                        <p:attrNameLst>
                                          <p:attrName>style.visibility</p:attrName>
                                        </p:attrNameLst>
                                      </p:cBhvr>
                                      <p:to>
                                        <p:strVal val="visible"/>
                                      </p:to>
                                    </p:set>
                                    <p:animEffect transition="in" filter="wipe(left)">
                                      <p:cBhvr>
                                        <p:cTn id="71" dur="500"/>
                                        <p:tgtEl>
                                          <p:spTgt spid="86033"/>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86036"/>
                                        </p:tgtEl>
                                        <p:attrNameLst>
                                          <p:attrName>style.visibility</p:attrName>
                                        </p:attrNameLst>
                                      </p:cBhvr>
                                      <p:to>
                                        <p:strVal val="visible"/>
                                      </p:to>
                                    </p:set>
                                    <p:animEffect transition="in" filter="wipe(left)">
                                      <p:cBhvr>
                                        <p:cTn id="75" dur="500"/>
                                        <p:tgtEl>
                                          <p:spTgt spid="86036"/>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86039"/>
                                        </p:tgtEl>
                                        <p:attrNameLst>
                                          <p:attrName>style.visibility</p:attrName>
                                        </p:attrNameLst>
                                      </p:cBhvr>
                                      <p:to>
                                        <p:strVal val="visible"/>
                                      </p:to>
                                    </p:set>
                                    <p:animEffect transition="in" filter="wipe(left)">
                                      <p:cBhvr>
                                        <p:cTn id="79" dur="500"/>
                                        <p:tgtEl>
                                          <p:spTgt spid="86039"/>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86050"/>
                                        </p:tgtEl>
                                        <p:attrNameLst>
                                          <p:attrName>style.visibility</p:attrName>
                                        </p:attrNameLst>
                                      </p:cBhvr>
                                      <p:to>
                                        <p:strVal val="visible"/>
                                      </p:to>
                                    </p:set>
                                    <p:animEffect transition="in" filter="wipe(left)">
                                      <p:cBhvr>
                                        <p:cTn id="83" dur="500"/>
                                        <p:tgtEl>
                                          <p:spTgt spid="8605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86034"/>
                                        </p:tgtEl>
                                        <p:attrNameLst>
                                          <p:attrName>style.visibility</p:attrName>
                                        </p:attrNameLst>
                                      </p:cBhvr>
                                      <p:to>
                                        <p:strVal val="visible"/>
                                      </p:to>
                                    </p:set>
                                    <p:animEffect transition="in" filter="wipe(left)">
                                      <p:cBhvr>
                                        <p:cTn id="87" dur="500"/>
                                        <p:tgtEl>
                                          <p:spTgt spid="86034"/>
                                        </p:tgtEl>
                                      </p:cBhvr>
                                    </p:animEffect>
                                  </p:childTnLst>
                                </p:cTn>
                              </p:par>
                            </p:childTnLst>
                          </p:cTn>
                        </p:par>
                        <p:par>
                          <p:cTn id="88" fill="hold">
                            <p:stCondLst>
                              <p:cond delay="10500"/>
                            </p:stCondLst>
                            <p:childTnLst>
                              <p:par>
                                <p:cTn id="89" presetID="22" presetClass="entr" presetSubtype="8" fill="hold" grpId="0" nodeType="afterEffect">
                                  <p:stCondLst>
                                    <p:cond delay="0"/>
                                  </p:stCondLst>
                                  <p:childTnLst>
                                    <p:set>
                                      <p:cBhvr>
                                        <p:cTn id="90" dur="1" fill="hold">
                                          <p:stCondLst>
                                            <p:cond delay="0"/>
                                          </p:stCondLst>
                                        </p:cTn>
                                        <p:tgtEl>
                                          <p:spTgt spid="86037"/>
                                        </p:tgtEl>
                                        <p:attrNameLst>
                                          <p:attrName>style.visibility</p:attrName>
                                        </p:attrNameLst>
                                      </p:cBhvr>
                                      <p:to>
                                        <p:strVal val="visible"/>
                                      </p:to>
                                    </p:set>
                                    <p:animEffect transition="in" filter="wipe(left)">
                                      <p:cBhvr>
                                        <p:cTn id="91" dur="500"/>
                                        <p:tgtEl>
                                          <p:spTgt spid="86037"/>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86040"/>
                                        </p:tgtEl>
                                        <p:attrNameLst>
                                          <p:attrName>style.visibility</p:attrName>
                                        </p:attrNameLst>
                                      </p:cBhvr>
                                      <p:to>
                                        <p:strVal val="visible"/>
                                      </p:to>
                                    </p:set>
                                    <p:animEffect transition="in" filter="wipe(left)">
                                      <p:cBhvr>
                                        <p:cTn id="95" dur="500"/>
                                        <p:tgtEl>
                                          <p:spTgt spid="86040"/>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86043"/>
                                        </p:tgtEl>
                                        <p:attrNameLst>
                                          <p:attrName>style.visibility</p:attrName>
                                        </p:attrNameLst>
                                      </p:cBhvr>
                                      <p:to>
                                        <p:strVal val="visible"/>
                                      </p:to>
                                    </p:set>
                                    <p:animEffect transition="in" filter="wipe(left)">
                                      <p:cBhvr>
                                        <p:cTn id="99" dur="500"/>
                                        <p:tgtEl>
                                          <p:spTgt spid="86043"/>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86038"/>
                                        </p:tgtEl>
                                        <p:attrNameLst>
                                          <p:attrName>style.visibility</p:attrName>
                                        </p:attrNameLst>
                                      </p:cBhvr>
                                      <p:to>
                                        <p:strVal val="visible"/>
                                      </p:to>
                                    </p:set>
                                    <p:animEffect transition="in" filter="wipe(left)">
                                      <p:cBhvr>
                                        <p:cTn id="103" dur="500"/>
                                        <p:tgtEl>
                                          <p:spTgt spid="86038"/>
                                        </p:tgtEl>
                                      </p:cBhvr>
                                    </p:animEffect>
                                  </p:childTnLst>
                                </p:cTn>
                              </p:par>
                            </p:childTnLst>
                          </p:cTn>
                        </p:par>
                        <p:par>
                          <p:cTn id="104" fill="hold">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86041"/>
                                        </p:tgtEl>
                                        <p:attrNameLst>
                                          <p:attrName>style.visibility</p:attrName>
                                        </p:attrNameLst>
                                      </p:cBhvr>
                                      <p:to>
                                        <p:strVal val="visible"/>
                                      </p:to>
                                    </p:set>
                                    <p:animEffect transition="in" filter="wipe(left)">
                                      <p:cBhvr>
                                        <p:cTn id="107" dur="500"/>
                                        <p:tgtEl>
                                          <p:spTgt spid="86041"/>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86044"/>
                                        </p:tgtEl>
                                        <p:attrNameLst>
                                          <p:attrName>style.visibility</p:attrName>
                                        </p:attrNameLst>
                                      </p:cBhvr>
                                      <p:to>
                                        <p:strVal val="visible"/>
                                      </p:to>
                                    </p:set>
                                    <p:animEffect transition="in" filter="wipe(left)">
                                      <p:cBhvr>
                                        <p:cTn id="111" dur="500"/>
                                        <p:tgtEl>
                                          <p:spTgt spid="86044"/>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86042"/>
                                        </p:tgtEl>
                                        <p:attrNameLst>
                                          <p:attrName>style.visibility</p:attrName>
                                        </p:attrNameLst>
                                      </p:cBhvr>
                                      <p:to>
                                        <p:strVal val="visible"/>
                                      </p:to>
                                    </p:set>
                                    <p:animEffect transition="in" filter="wipe(left)">
                                      <p:cBhvr>
                                        <p:cTn id="115" dur="500"/>
                                        <p:tgtEl>
                                          <p:spTgt spid="86042"/>
                                        </p:tgtEl>
                                      </p:cBhvr>
                                    </p:animEffect>
                                  </p:childTnLst>
                                </p:cTn>
                              </p:par>
                            </p:childTnLst>
                          </p:cTn>
                        </p:par>
                        <p:par>
                          <p:cTn id="116" fill="hold">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86045"/>
                                        </p:tgtEl>
                                        <p:attrNameLst>
                                          <p:attrName>style.visibility</p:attrName>
                                        </p:attrNameLst>
                                      </p:cBhvr>
                                      <p:to>
                                        <p:strVal val="visible"/>
                                      </p:to>
                                    </p:set>
                                    <p:animEffect transition="in" filter="wipe(left)">
                                      <p:cBhvr>
                                        <p:cTn id="119" dur="500"/>
                                        <p:tgtEl>
                                          <p:spTgt spid="86045"/>
                                        </p:tgtEl>
                                      </p:cBhvr>
                                    </p:animEffect>
                                  </p:childTnLst>
                                </p:cTn>
                              </p:par>
                            </p:childTnLst>
                          </p:cTn>
                        </p:par>
                        <p:par>
                          <p:cTn id="120" fill="hold">
                            <p:stCondLst>
                              <p:cond delay="14500"/>
                            </p:stCondLst>
                            <p:childTnLst>
                              <p:par>
                                <p:cTn id="121" presetID="22" presetClass="entr" presetSubtype="8" fill="hold" grpId="0" nodeType="afterEffect">
                                  <p:stCondLst>
                                    <p:cond delay="0"/>
                                  </p:stCondLst>
                                  <p:childTnLst>
                                    <p:set>
                                      <p:cBhvr>
                                        <p:cTn id="122" dur="1" fill="hold">
                                          <p:stCondLst>
                                            <p:cond delay="0"/>
                                          </p:stCondLst>
                                        </p:cTn>
                                        <p:tgtEl>
                                          <p:spTgt spid="86046"/>
                                        </p:tgtEl>
                                        <p:attrNameLst>
                                          <p:attrName>style.visibility</p:attrName>
                                        </p:attrNameLst>
                                      </p:cBhvr>
                                      <p:to>
                                        <p:strVal val="visible"/>
                                      </p:to>
                                    </p:set>
                                    <p:animEffect transition="in" filter="wipe(left)">
                                      <p:cBhvr>
                                        <p:cTn id="123" dur="500"/>
                                        <p:tgtEl>
                                          <p:spTgt spid="86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autoUpdateAnimBg="0"/>
      <p:bldP spid="86021" grpId="0" animBg="1" autoUpdateAnimBg="0"/>
      <p:bldP spid="86022" grpId="0" animBg="1" autoUpdateAnimBg="0"/>
      <p:bldP spid="86023" grpId="0" animBg="1" autoUpdateAnimBg="0"/>
      <p:bldP spid="86024" grpId="0" animBg="1" autoUpdateAnimBg="0"/>
      <p:bldP spid="86025" grpId="0" animBg="1" autoUpdateAnimBg="0"/>
      <p:bldP spid="86026" grpId="0" animBg="1" autoUpdateAnimBg="0"/>
      <p:bldP spid="86027" grpId="0" animBg="1" autoUpdateAnimBg="0"/>
      <p:bldP spid="86028" grpId="0" autoUpdateAnimBg="0"/>
      <p:bldP spid="86029" grpId="0" autoUpdateAnimBg="0"/>
      <p:bldP spid="86031" grpId="0" animBg="1" autoUpdateAnimBg="0"/>
      <p:bldP spid="86032" grpId="0" animBg="1" autoUpdateAnimBg="0"/>
      <p:bldP spid="86033" grpId="0" animBg="1" autoUpdateAnimBg="0"/>
      <p:bldP spid="86034" grpId="0" animBg="1" autoUpdateAnimBg="0"/>
      <p:bldP spid="86035" grpId="0" animBg="1" autoUpdateAnimBg="0"/>
      <p:bldP spid="86036" grpId="0" animBg="1" autoUpdateAnimBg="0"/>
      <p:bldP spid="86037" grpId="0" animBg="1" autoUpdateAnimBg="0"/>
      <p:bldP spid="86038" grpId="0" animBg="1" autoUpdateAnimBg="0"/>
      <p:bldP spid="86039" grpId="0" animBg="1" autoUpdateAnimBg="0"/>
      <p:bldP spid="86040" grpId="0" animBg="1" autoUpdateAnimBg="0"/>
      <p:bldP spid="86041" grpId="0" animBg="1" autoUpdateAnimBg="0"/>
      <p:bldP spid="86042" grpId="0" animBg="1" autoUpdateAnimBg="0"/>
      <p:bldP spid="86043" grpId="0" animBg="1" autoUpdateAnimBg="0"/>
      <p:bldP spid="86044" grpId="0" animBg="1" autoUpdateAnimBg="0"/>
      <p:bldP spid="86045" grpId="0" animBg="1" autoUpdateAnimBg="0"/>
      <p:bldP spid="86046" grpId="0" animBg="1" autoUpdateAnimBg="0"/>
      <p:bldP spid="86047" grpId="0" autoUpdateAnimBg="0"/>
      <p:bldP spid="86048" grpId="0" autoUpdateAnimBg="0"/>
      <p:bldP spid="86049" grpId="0" autoUpdateAnimBg="0"/>
      <p:bldP spid="8605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Making Computers Faster</a:t>
            </a:r>
          </a:p>
        </p:txBody>
      </p:sp>
      <p:sp>
        <p:nvSpPr>
          <p:cNvPr id="87043" name="Rectangle 3"/>
          <p:cNvSpPr>
            <a:spLocks noGrp="1" noChangeArrowheads="1"/>
          </p:cNvSpPr>
          <p:nvPr>
            <p:ph type="body" idx="1"/>
          </p:nvPr>
        </p:nvSpPr>
        <p:spPr>
          <a:xfrm>
            <a:off x="457200" y="1600200"/>
            <a:ext cx="4343400" cy="4525963"/>
          </a:xfrm>
        </p:spPr>
        <p:txBody>
          <a:bodyPr/>
          <a:lstStyle/>
          <a:p>
            <a:r>
              <a:rPr lang="en-US" sz="2800"/>
              <a:t>Dual processing</a:t>
            </a:r>
          </a:p>
          <a:p>
            <a:pPr lvl="1"/>
            <a:r>
              <a:rPr lang="en-US" sz="2400"/>
              <a:t>Two CPUs on the same system</a:t>
            </a:r>
          </a:p>
          <a:p>
            <a:pPr lvl="1"/>
            <a:r>
              <a:rPr lang="en-US" sz="2400"/>
              <a:t>Each processor shares the workload</a:t>
            </a:r>
          </a:p>
          <a:p>
            <a:r>
              <a:rPr lang="en-US" sz="2800"/>
              <a:t>Parallel processing</a:t>
            </a:r>
          </a:p>
          <a:p>
            <a:pPr lvl="1"/>
            <a:r>
              <a:rPr lang="en-US" sz="2400"/>
              <a:t>Network of computers</a:t>
            </a:r>
          </a:p>
          <a:p>
            <a:pPr lvl="1"/>
            <a:r>
              <a:rPr lang="en-US" sz="2400"/>
              <a:t>Each computer works on a portion of the problem simultaneously</a:t>
            </a:r>
          </a:p>
        </p:txBody>
      </p:sp>
      <p:pic>
        <p:nvPicPr>
          <p:cNvPr id="87044" name="Picture 4" descr="dual2"/>
          <p:cNvPicPr>
            <a:picLocks noChangeAspect="1" noChangeArrowheads="1"/>
          </p:cNvPicPr>
          <p:nvPr/>
        </p:nvPicPr>
        <p:blipFill>
          <a:blip r:embed="rId3"/>
          <a:srcRect/>
          <a:stretch>
            <a:fillRect/>
          </a:stretch>
        </p:blipFill>
        <p:spPr bwMode="auto">
          <a:xfrm>
            <a:off x="4800600" y="2514600"/>
            <a:ext cx="4076700" cy="2825750"/>
          </a:xfrm>
          <a:prstGeom prst="rect">
            <a:avLst/>
          </a:prstGeom>
          <a:noFill/>
        </p:spPr>
      </p:pic>
      <p:sp>
        <p:nvSpPr>
          <p:cNvPr id="87045" name="Text Box 5"/>
          <p:cNvSpPr txBox="1">
            <a:spLocks noChangeArrowheads="1"/>
          </p:cNvSpPr>
          <p:nvPr/>
        </p:nvSpPr>
        <p:spPr bwMode="auto">
          <a:xfrm>
            <a:off x="5791200" y="2133600"/>
            <a:ext cx="2438400" cy="369888"/>
          </a:xfrm>
          <a:prstGeom prst="rect">
            <a:avLst/>
          </a:prstGeom>
          <a:noFill/>
          <a:ln w="9525" algn="ctr">
            <a:noFill/>
            <a:miter lim="800000"/>
            <a:headEnd/>
            <a:tailEnd/>
          </a:ln>
          <a:effectLst/>
        </p:spPr>
        <p:txBody>
          <a:bodyPr>
            <a:spAutoFit/>
          </a:bodyPr>
          <a:lstStyle/>
          <a:p>
            <a:pPr>
              <a:spcBef>
                <a:spcPct val="50000"/>
              </a:spcBef>
            </a:pPr>
            <a:r>
              <a:rPr lang="en-US" sz="1800" b="1">
                <a:solidFill>
                  <a:srgbClr val="FFFBDD"/>
                </a:solidFill>
                <a:latin typeface="Verdana" pitchFamily="34" charset="0"/>
              </a:rPr>
              <a:t>Dual processors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NOW</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Memory</a:t>
            </a:r>
          </a:p>
        </p:txBody>
      </p:sp>
      <p:sp>
        <p:nvSpPr>
          <p:cNvPr id="25603" name="Rectangle 3"/>
          <p:cNvSpPr>
            <a:spLocks noGrp="1" noChangeArrowheads="1"/>
          </p:cNvSpPr>
          <p:nvPr>
            <p:ph type="body" idx="1"/>
          </p:nvPr>
        </p:nvSpPr>
        <p:spPr>
          <a:xfrm>
            <a:off x="304800" y="1090613"/>
            <a:ext cx="4800600" cy="4757737"/>
          </a:xfrm>
        </p:spPr>
        <p:txBody>
          <a:bodyPr/>
          <a:lstStyle/>
          <a:p>
            <a:pPr>
              <a:buFont typeface="Monotype Sorts" pitchFamily="2" charset="2"/>
              <a:buNone/>
            </a:pPr>
            <a:r>
              <a:rPr lang="en-US" smtClean="0"/>
              <a:t>What is</a:t>
            </a:r>
            <a:r>
              <a:rPr lang="en-US" b="0" smtClean="0"/>
              <a:t> </a:t>
            </a:r>
            <a:r>
              <a:rPr lang="en-US" smtClean="0">
                <a:solidFill>
                  <a:schemeClr val="hlink"/>
                </a:solidFill>
              </a:rPr>
              <a:t>memory</a:t>
            </a:r>
            <a:r>
              <a:rPr lang="en-US" smtClean="0"/>
              <a:t>?</a:t>
            </a:r>
          </a:p>
        </p:txBody>
      </p:sp>
      <p:sp>
        <p:nvSpPr>
          <p:cNvPr id="25604"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4.15 Fig. 4-17</a:t>
            </a:r>
          </a:p>
        </p:txBody>
      </p:sp>
      <p:grpSp>
        <p:nvGrpSpPr>
          <p:cNvPr id="2" name="Group 21"/>
          <p:cNvGrpSpPr>
            <a:grpSpLocks/>
          </p:cNvGrpSpPr>
          <p:nvPr/>
        </p:nvGrpSpPr>
        <p:grpSpPr bwMode="auto">
          <a:xfrm>
            <a:off x="7847013" y="6402388"/>
            <a:ext cx="860425" cy="271462"/>
            <a:chOff x="4943" y="4033"/>
            <a:chExt cx="542" cy="171"/>
          </a:xfrm>
        </p:grpSpPr>
        <p:sp>
          <p:nvSpPr>
            <p:cNvPr id="25612"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5613"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25606" name="Picture 24" descr="Fig04-17"/>
          <p:cNvPicPr>
            <a:picLocks noChangeAspect="1" noChangeArrowheads="1"/>
          </p:cNvPicPr>
          <p:nvPr/>
        </p:nvPicPr>
        <p:blipFill>
          <a:blip r:embed="rId3"/>
          <a:srcRect/>
          <a:stretch>
            <a:fillRect/>
          </a:stretch>
        </p:blipFill>
        <p:spPr bwMode="auto">
          <a:xfrm>
            <a:off x="4038600" y="1335088"/>
            <a:ext cx="4800600" cy="4024312"/>
          </a:xfrm>
          <a:prstGeom prst="rect">
            <a:avLst/>
          </a:prstGeom>
          <a:noFill/>
          <a:ln w="9525">
            <a:noFill/>
            <a:miter lim="800000"/>
            <a:headEnd/>
            <a:tailEnd/>
          </a:ln>
        </p:spPr>
      </p:pic>
      <p:sp>
        <p:nvSpPr>
          <p:cNvPr id="25607" name="Rectangle 25"/>
          <p:cNvSpPr>
            <a:spLocks noChangeArrowheads="1"/>
          </p:cNvSpPr>
          <p:nvPr/>
        </p:nvSpPr>
        <p:spPr bwMode="auto">
          <a:xfrm>
            <a:off x="304800" y="1524000"/>
            <a:ext cx="4800600" cy="4757738"/>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Electronic components that store instructions, data, and results</a:t>
            </a:r>
          </a:p>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Consists of one or </a:t>
            </a:r>
            <a:br>
              <a:rPr kumimoji="1" lang="en-US" b="1">
                <a:solidFill>
                  <a:srgbClr val="000000"/>
                </a:solidFill>
                <a:latin typeface="Times New Roman" pitchFamily="18" charset="0"/>
              </a:rPr>
            </a:br>
            <a:r>
              <a:rPr kumimoji="1" lang="en-US" b="1">
                <a:solidFill>
                  <a:srgbClr val="000000"/>
                </a:solidFill>
                <a:latin typeface="Times New Roman" pitchFamily="18" charset="0"/>
              </a:rPr>
              <a:t>more chips on </a:t>
            </a:r>
            <a:br>
              <a:rPr kumimoji="1" lang="en-US" b="1">
                <a:solidFill>
                  <a:srgbClr val="000000"/>
                </a:solidFill>
                <a:latin typeface="Times New Roman" pitchFamily="18" charset="0"/>
              </a:rPr>
            </a:br>
            <a:r>
              <a:rPr kumimoji="1" lang="en-US" b="1">
                <a:solidFill>
                  <a:srgbClr val="000000"/>
                </a:solidFill>
                <a:latin typeface="Times New Roman" pitchFamily="18" charset="0"/>
              </a:rPr>
              <a:t>motherboard or</a:t>
            </a:r>
            <a:br>
              <a:rPr kumimoji="1" lang="en-US" b="1">
                <a:solidFill>
                  <a:srgbClr val="000000"/>
                </a:solidFill>
                <a:latin typeface="Times New Roman" pitchFamily="18" charset="0"/>
              </a:rPr>
            </a:br>
            <a:r>
              <a:rPr kumimoji="1" lang="en-US" b="1">
                <a:solidFill>
                  <a:srgbClr val="000000"/>
                </a:solidFill>
                <a:latin typeface="Times New Roman" pitchFamily="18" charset="0"/>
              </a:rPr>
              <a:t>other circuit board</a:t>
            </a:r>
          </a:p>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Each byte stored </a:t>
            </a:r>
            <a:br>
              <a:rPr kumimoji="1" lang="en-US" b="1">
                <a:solidFill>
                  <a:srgbClr val="000000"/>
                </a:solidFill>
                <a:latin typeface="Times New Roman" pitchFamily="18" charset="0"/>
              </a:rPr>
            </a:br>
            <a:r>
              <a:rPr kumimoji="1" lang="en-US" b="1">
                <a:solidFill>
                  <a:srgbClr val="000000"/>
                </a:solidFill>
                <a:latin typeface="Times New Roman" pitchFamily="18" charset="0"/>
              </a:rPr>
              <a:t>in unique location </a:t>
            </a:r>
            <a:br>
              <a:rPr kumimoji="1" lang="en-US" b="1">
                <a:solidFill>
                  <a:srgbClr val="000000"/>
                </a:solidFill>
                <a:latin typeface="Times New Roman" pitchFamily="18" charset="0"/>
              </a:rPr>
            </a:br>
            <a:r>
              <a:rPr kumimoji="1" lang="en-US" b="1">
                <a:solidFill>
                  <a:srgbClr val="000000"/>
                </a:solidFill>
                <a:latin typeface="Times New Roman" pitchFamily="18" charset="0"/>
              </a:rPr>
              <a:t>called an</a:t>
            </a:r>
            <a:r>
              <a:rPr kumimoji="1" lang="en-US">
                <a:solidFill>
                  <a:srgbClr val="000000"/>
                </a:solidFill>
                <a:latin typeface="Times New Roman" pitchFamily="18" charset="0"/>
              </a:rPr>
              <a:t> </a:t>
            </a:r>
            <a:r>
              <a:rPr kumimoji="1" lang="en-US" b="1">
                <a:solidFill>
                  <a:schemeClr val="hlink"/>
                </a:solidFill>
                <a:latin typeface="Times New Roman" pitchFamily="18" charset="0"/>
              </a:rPr>
              <a:t>address</a:t>
            </a:r>
            <a:r>
              <a:rPr kumimoji="1" lang="en-US" b="1">
                <a:solidFill>
                  <a:schemeClr val="bg2"/>
                </a:solidFill>
                <a:latin typeface="Times New Roman" pitchFamily="18" charset="0"/>
              </a:rPr>
              <a:t>, </a:t>
            </a:r>
            <a:br>
              <a:rPr kumimoji="1" lang="en-US" b="1">
                <a:solidFill>
                  <a:schemeClr val="bg2"/>
                </a:solidFill>
                <a:latin typeface="Times New Roman" pitchFamily="18" charset="0"/>
              </a:rPr>
            </a:br>
            <a:r>
              <a:rPr kumimoji="1" lang="en-US" b="1">
                <a:solidFill>
                  <a:schemeClr val="bg2"/>
                </a:solidFill>
                <a:latin typeface="Times New Roman" pitchFamily="18" charset="0"/>
              </a:rPr>
              <a:t>similar to addresses </a:t>
            </a:r>
            <a:br>
              <a:rPr kumimoji="1" lang="en-US" b="1">
                <a:solidFill>
                  <a:schemeClr val="bg2"/>
                </a:solidFill>
                <a:latin typeface="Times New Roman" pitchFamily="18" charset="0"/>
              </a:rPr>
            </a:br>
            <a:r>
              <a:rPr kumimoji="1" lang="en-US" b="1">
                <a:solidFill>
                  <a:schemeClr val="bg2"/>
                </a:solidFill>
                <a:latin typeface="Times New Roman" pitchFamily="18" charset="0"/>
              </a:rPr>
              <a:t>on a passenger train</a:t>
            </a:r>
            <a:endParaRPr kumimoji="1" lang="en-US" b="1">
              <a:solidFill>
                <a:schemeClr val="hlink"/>
              </a:solidFill>
              <a:latin typeface="Times New Roman" pitchFamily="18" charset="0"/>
            </a:endParaRPr>
          </a:p>
        </p:txBody>
      </p:sp>
      <p:sp>
        <p:nvSpPr>
          <p:cNvPr id="25608" name="Rectangle 26"/>
          <p:cNvSpPr>
            <a:spLocks noChangeArrowheads="1"/>
          </p:cNvSpPr>
          <p:nvPr/>
        </p:nvSpPr>
        <p:spPr bwMode="auto">
          <a:xfrm>
            <a:off x="5715000" y="990600"/>
            <a:ext cx="920750" cy="304800"/>
          </a:xfrm>
          <a:prstGeom prst="rect">
            <a:avLst/>
          </a:prstGeom>
          <a:noFill/>
          <a:ln w="9525">
            <a:noFill/>
            <a:miter lim="800000"/>
            <a:headEnd/>
            <a:tailEnd/>
          </a:ln>
        </p:spPr>
        <p:txBody>
          <a:bodyPr wrap="none">
            <a:spAutoFit/>
          </a:bodyPr>
          <a:lstStyle/>
          <a:p>
            <a:r>
              <a:rPr kumimoji="1" lang="en-US" sz="1400" b="1">
                <a:solidFill>
                  <a:srgbClr val="000000"/>
                </a:solidFill>
                <a:latin typeface="Times New Roman" pitchFamily="18" charset="0"/>
              </a:rPr>
              <a:t>Seat #2B4</a:t>
            </a:r>
          </a:p>
        </p:txBody>
      </p:sp>
      <p:sp>
        <p:nvSpPr>
          <p:cNvPr id="25609" name="Rectangle 27"/>
          <p:cNvSpPr>
            <a:spLocks noChangeArrowheads="1"/>
          </p:cNvSpPr>
          <p:nvPr/>
        </p:nvSpPr>
        <p:spPr bwMode="auto">
          <a:xfrm>
            <a:off x="6705600" y="990600"/>
            <a:ext cx="920750" cy="304800"/>
          </a:xfrm>
          <a:prstGeom prst="rect">
            <a:avLst/>
          </a:prstGeom>
          <a:noFill/>
          <a:ln w="9525">
            <a:noFill/>
            <a:miter lim="800000"/>
            <a:headEnd/>
            <a:tailEnd/>
          </a:ln>
        </p:spPr>
        <p:txBody>
          <a:bodyPr wrap="none">
            <a:spAutoFit/>
          </a:bodyPr>
          <a:lstStyle/>
          <a:p>
            <a:r>
              <a:rPr kumimoji="1" lang="en-US" sz="1400" b="1">
                <a:solidFill>
                  <a:srgbClr val="000000"/>
                </a:solidFill>
                <a:latin typeface="Times New Roman" pitchFamily="18" charset="0"/>
              </a:rPr>
              <a:t>Seat #2B3</a:t>
            </a:r>
          </a:p>
        </p:txBody>
      </p:sp>
      <p:sp>
        <p:nvSpPr>
          <p:cNvPr id="25610" name="Line 28"/>
          <p:cNvSpPr>
            <a:spLocks noChangeShapeType="1"/>
          </p:cNvSpPr>
          <p:nvPr/>
        </p:nvSpPr>
        <p:spPr bwMode="auto">
          <a:xfrm>
            <a:off x="6172200" y="1295400"/>
            <a:ext cx="0" cy="685800"/>
          </a:xfrm>
          <a:prstGeom prst="line">
            <a:avLst/>
          </a:prstGeom>
          <a:noFill/>
          <a:ln w="9525">
            <a:solidFill>
              <a:schemeClr val="tx1"/>
            </a:solidFill>
            <a:miter lim="800000"/>
            <a:headEnd/>
            <a:tailEnd type="triangle" w="med" len="med"/>
          </a:ln>
        </p:spPr>
        <p:txBody>
          <a:bodyPr wrap="none"/>
          <a:lstStyle/>
          <a:p>
            <a:endParaRPr lang="en-US"/>
          </a:p>
        </p:txBody>
      </p:sp>
      <p:sp>
        <p:nvSpPr>
          <p:cNvPr id="25611" name="Line 29"/>
          <p:cNvSpPr>
            <a:spLocks noChangeShapeType="1"/>
          </p:cNvSpPr>
          <p:nvPr/>
        </p:nvSpPr>
        <p:spPr bwMode="auto">
          <a:xfrm>
            <a:off x="7086600" y="1295400"/>
            <a:ext cx="0" cy="6858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Memory</a:t>
            </a:r>
          </a:p>
        </p:txBody>
      </p:sp>
      <p:sp>
        <p:nvSpPr>
          <p:cNvPr id="26627" name="Rectangle 3"/>
          <p:cNvSpPr>
            <a:spLocks noGrp="1" noChangeArrowheads="1"/>
          </p:cNvSpPr>
          <p:nvPr>
            <p:ph type="body" idx="1"/>
          </p:nvPr>
        </p:nvSpPr>
        <p:spPr>
          <a:xfrm>
            <a:off x="304800" y="1090613"/>
            <a:ext cx="8585200" cy="1042987"/>
          </a:xfrm>
        </p:spPr>
        <p:txBody>
          <a:bodyPr/>
          <a:lstStyle/>
          <a:p>
            <a:pPr>
              <a:buFont typeface="Monotype Sorts" pitchFamily="2" charset="2"/>
              <a:buNone/>
            </a:pPr>
            <a:r>
              <a:rPr lang="en-US" smtClean="0"/>
              <a:t>How is memory measured?</a:t>
            </a:r>
          </a:p>
        </p:txBody>
      </p:sp>
      <p:sp>
        <p:nvSpPr>
          <p:cNvPr id="26628"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4.16 Fig. 4-18</a:t>
            </a:r>
          </a:p>
        </p:txBody>
      </p:sp>
      <p:grpSp>
        <p:nvGrpSpPr>
          <p:cNvPr id="2" name="Group 21"/>
          <p:cNvGrpSpPr>
            <a:grpSpLocks/>
          </p:cNvGrpSpPr>
          <p:nvPr/>
        </p:nvGrpSpPr>
        <p:grpSpPr bwMode="auto">
          <a:xfrm>
            <a:off x="7847013" y="6402388"/>
            <a:ext cx="860425" cy="271462"/>
            <a:chOff x="4943" y="4033"/>
            <a:chExt cx="542" cy="171"/>
          </a:xfrm>
        </p:grpSpPr>
        <p:sp>
          <p:nvSpPr>
            <p:cNvPr id="26639"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6640"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grpSp>
        <p:nvGrpSpPr>
          <p:cNvPr id="3" name="Group 38"/>
          <p:cNvGrpSpPr>
            <a:grpSpLocks/>
          </p:cNvGrpSpPr>
          <p:nvPr/>
        </p:nvGrpSpPr>
        <p:grpSpPr bwMode="auto">
          <a:xfrm>
            <a:off x="1905000" y="2514600"/>
            <a:ext cx="4876800" cy="1639888"/>
            <a:chOff x="1200" y="1584"/>
            <a:chExt cx="3072" cy="1033"/>
          </a:xfrm>
        </p:grpSpPr>
        <p:sp>
          <p:nvSpPr>
            <p:cNvPr id="26632" name="Rectangle 26"/>
            <p:cNvSpPr>
              <a:spLocks noChangeArrowheads="1"/>
            </p:cNvSpPr>
            <p:nvPr/>
          </p:nvSpPr>
          <p:spPr bwMode="auto">
            <a:xfrm>
              <a:off x="1200" y="1584"/>
              <a:ext cx="3056" cy="1033"/>
            </a:xfrm>
            <a:prstGeom prst="rect">
              <a:avLst/>
            </a:prstGeom>
            <a:gradFill rotWithShape="0">
              <a:gsLst>
                <a:gs pos="0">
                  <a:srgbClr val="0099CC"/>
                </a:gs>
                <a:gs pos="100000">
                  <a:srgbClr val="C0C0C0"/>
                </a:gs>
              </a:gsLst>
              <a:lin ang="5400000" scaled="1"/>
            </a:gradFill>
            <a:ln w="9525">
              <a:noFill/>
              <a:miter lim="800000"/>
              <a:headEnd/>
              <a:tailEnd/>
            </a:ln>
          </p:spPr>
          <p:txBody>
            <a:bodyPr wrap="none" anchor="ctr"/>
            <a:lstStyle/>
            <a:p>
              <a:endParaRPr lang="en-US"/>
            </a:p>
          </p:txBody>
        </p:sp>
        <p:sp>
          <p:nvSpPr>
            <p:cNvPr id="26633" name="Text Box 28"/>
            <p:cNvSpPr txBox="1">
              <a:spLocks noChangeArrowheads="1"/>
            </p:cNvSpPr>
            <p:nvPr/>
          </p:nvSpPr>
          <p:spPr bwMode="auto">
            <a:xfrm>
              <a:off x="1326" y="1584"/>
              <a:ext cx="2930" cy="243"/>
            </a:xfrm>
            <a:prstGeom prst="rect">
              <a:avLst/>
            </a:prstGeom>
            <a:noFill/>
            <a:ln w="9525">
              <a:noFill/>
              <a:miter lim="800000"/>
              <a:headEnd/>
              <a:tailEnd/>
            </a:ln>
          </p:spPr>
          <p:txBody>
            <a:bodyPr>
              <a:spAutoFit/>
            </a:bodyPr>
            <a:lstStyle/>
            <a:p>
              <a:pPr>
                <a:lnSpc>
                  <a:spcPct val="120000"/>
                </a:lnSpc>
                <a:tabLst>
                  <a:tab pos="1143000" algn="l"/>
                  <a:tab pos="2692400" algn="l"/>
                </a:tabLst>
              </a:pPr>
              <a:r>
                <a:rPr lang="en-US" sz="1600" b="1">
                  <a:solidFill>
                    <a:schemeClr val="bg2"/>
                  </a:solidFill>
                </a:rPr>
                <a:t>Term	Abbreviation	Approximate Size</a:t>
              </a:r>
              <a:endParaRPr lang="en-US" sz="1600">
                <a:solidFill>
                  <a:schemeClr val="bg2"/>
                </a:solidFill>
              </a:endParaRPr>
            </a:p>
          </p:txBody>
        </p:sp>
        <p:sp>
          <p:nvSpPr>
            <p:cNvPr id="26634" name="Line 29"/>
            <p:cNvSpPr>
              <a:spLocks noChangeShapeType="1"/>
            </p:cNvSpPr>
            <p:nvPr/>
          </p:nvSpPr>
          <p:spPr bwMode="auto">
            <a:xfrm>
              <a:off x="1200" y="1824"/>
              <a:ext cx="3056" cy="0"/>
            </a:xfrm>
            <a:prstGeom prst="line">
              <a:avLst/>
            </a:prstGeom>
            <a:noFill/>
            <a:ln w="57150">
              <a:solidFill>
                <a:schemeClr val="accent1"/>
              </a:solidFill>
              <a:miter lim="800000"/>
              <a:headEnd type="none" w="sm" len="med"/>
              <a:tailEnd type="none" w="sm" len="med"/>
            </a:ln>
          </p:spPr>
          <p:txBody>
            <a:bodyPr wrap="none"/>
            <a:lstStyle/>
            <a:p>
              <a:endParaRPr lang="en-US"/>
            </a:p>
          </p:txBody>
        </p:sp>
        <p:sp>
          <p:nvSpPr>
            <p:cNvPr id="26635" name="Line 32"/>
            <p:cNvSpPr>
              <a:spLocks noChangeShapeType="1"/>
            </p:cNvSpPr>
            <p:nvPr/>
          </p:nvSpPr>
          <p:spPr bwMode="auto">
            <a:xfrm>
              <a:off x="1200" y="2011"/>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6636" name="Line 33"/>
            <p:cNvSpPr>
              <a:spLocks noChangeShapeType="1"/>
            </p:cNvSpPr>
            <p:nvPr/>
          </p:nvSpPr>
          <p:spPr bwMode="auto">
            <a:xfrm>
              <a:off x="1200" y="2193"/>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6637" name="Line 34"/>
            <p:cNvSpPr>
              <a:spLocks noChangeShapeType="1"/>
            </p:cNvSpPr>
            <p:nvPr/>
          </p:nvSpPr>
          <p:spPr bwMode="auto">
            <a:xfrm>
              <a:off x="1200" y="2375"/>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26638" name="Text Box 35"/>
            <p:cNvSpPr txBox="1">
              <a:spLocks noChangeArrowheads="1"/>
            </p:cNvSpPr>
            <p:nvPr/>
          </p:nvSpPr>
          <p:spPr bwMode="auto">
            <a:xfrm>
              <a:off x="1200" y="1801"/>
              <a:ext cx="3072" cy="798"/>
            </a:xfrm>
            <a:prstGeom prst="rect">
              <a:avLst/>
            </a:prstGeom>
            <a:noFill/>
            <a:ln w="9525">
              <a:noFill/>
              <a:miter lim="800000"/>
              <a:headEnd/>
              <a:tailEnd/>
            </a:ln>
          </p:spPr>
          <p:txBody>
            <a:bodyPr>
              <a:spAutoFit/>
            </a:bodyPr>
            <a:lstStyle/>
            <a:p>
              <a:pPr>
                <a:lnSpc>
                  <a:spcPct val="120000"/>
                </a:lnSpc>
                <a:tabLst>
                  <a:tab pos="406400" algn="ctr"/>
                  <a:tab pos="1892300" algn="ctr"/>
                  <a:tab pos="3721100" algn="ctr"/>
                </a:tabLst>
              </a:pPr>
              <a:r>
                <a:rPr lang="en-US" sz="1600">
                  <a:solidFill>
                    <a:schemeClr val="bg2"/>
                  </a:solidFill>
                </a:rPr>
                <a:t>	Kilobyte	KB or K	1 thousand bytes</a:t>
              </a:r>
            </a:p>
            <a:p>
              <a:pPr>
                <a:lnSpc>
                  <a:spcPct val="120000"/>
                </a:lnSpc>
                <a:tabLst>
                  <a:tab pos="406400" algn="ctr"/>
                  <a:tab pos="1892300" algn="ctr"/>
                  <a:tab pos="3721100" algn="ctr"/>
                </a:tabLst>
              </a:pPr>
              <a:r>
                <a:rPr lang="en-US" sz="1600">
                  <a:solidFill>
                    <a:schemeClr val="bg2"/>
                  </a:solidFill>
                </a:rPr>
                <a:t>	Megabyte	MB	1 million bytes</a:t>
              </a:r>
            </a:p>
            <a:p>
              <a:pPr>
                <a:lnSpc>
                  <a:spcPct val="120000"/>
                </a:lnSpc>
                <a:tabLst>
                  <a:tab pos="406400" algn="ctr"/>
                  <a:tab pos="1892300" algn="ctr"/>
                  <a:tab pos="3721100" algn="ctr"/>
                </a:tabLst>
              </a:pPr>
              <a:r>
                <a:rPr lang="en-US" sz="1600">
                  <a:solidFill>
                    <a:schemeClr val="bg2"/>
                  </a:solidFill>
                </a:rPr>
                <a:t>	Gigabyte	GB	1 billion bytes</a:t>
              </a:r>
            </a:p>
            <a:p>
              <a:pPr>
                <a:lnSpc>
                  <a:spcPct val="120000"/>
                </a:lnSpc>
                <a:tabLst>
                  <a:tab pos="406400" algn="ctr"/>
                  <a:tab pos="1892300" algn="ctr"/>
                  <a:tab pos="3721100" algn="ctr"/>
                </a:tabLst>
              </a:pPr>
              <a:r>
                <a:rPr lang="en-US" sz="1600">
                  <a:solidFill>
                    <a:schemeClr val="bg2"/>
                  </a:solidFill>
                </a:rPr>
                <a:t>	Terabyte	TB	1 trillion bytes</a:t>
              </a:r>
            </a:p>
          </p:txBody>
        </p:sp>
      </p:grpSp>
      <p:sp>
        <p:nvSpPr>
          <p:cNvPr id="26631" name="Rectangle 37"/>
          <p:cNvSpPr>
            <a:spLocks noChangeArrowheads="1"/>
          </p:cNvSpPr>
          <p:nvPr/>
        </p:nvSpPr>
        <p:spPr bwMode="auto">
          <a:xfrm>
            <a:off x="304800" y="1547813"/>
            <a:ext cx="8585200" cy="10429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By number of bytes available for storage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Memory</a:t>
            </a:r>
          </a:p>
        </p:txBody>
      </p:sp>
      <p:sp>
        <p:nvSpPr>
          <p:cNvPr id="27651" name="Rectangle 3"/>
          <p:cNvSpPr>
            <a:spLocks noGrp="1" noChangeArrowheads="1"/>
          </p:cNvSpPr>
          <p:nvPr>
            <p:ph type="body" idx="1"/>
          </p:nvPr>
        </p:nvSpPr>
        <p:spPr>
          <a:xfrm>
            <a:off x="304800" y="1090613"/>
            <a:ext cx="8585200" cy="661987"/>
          </a:xfrm>
        </p:spPr>
        <p:txBody>
          <a:bodyPr/>
          <a:lstStyle/>
          <a:p>
            <a:pPr>
              <a:buFont typeface="Monotype Sorts" pitchFamily="2" charset="2"/>
              <a:buNone/>
            </a:pPr>
            <a:r>
              <a:rPr lang="en-US" smtClean="0"/>
              <a:t>What is</a:t>
            </a:r>
            <a:r>
              <a:rPr lang="en-US" b="0" smtClean="0"/>
              <a:t> </a:t>
            </a:r>
            <a:r>
              <a:rPr lang="en-US" smtClean="0">
                <a:solidFill>
                  <a:schemeClr val="hlink"/>
                </a:solidFill>
              </a:rPr>
              <a:t>random access memory (RAM)</a:t>
            </a:r>
            <a:r>
              <a:rPr lang="en-US" smtClean="0">
                <a:solidFill>
                  <a:schemeClr val="bg2"/>
                </a:solidFill>
              </a:rPr>
              <a:t>?</a:t>
            </a:r>
            <a:endParaRPr lang="en-US" smtClean="0"/>
          </a:p>
        </p:txBody>
      </p:sp>
      <p:sp>
        <p:nvSpPr>
          <p:cNvPr id="27652"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4.17</a:t>
            </a:r>
          </a:p>
        </p:txBody>
      </p:sp>
      <p:grpSp>
        <p:nvGrpSpPr>
          <p:cNvPr id="2" name="Group 21"/>
          <p:cNvGrpSpPr>
            <a:grpSpLocks/>
          </p:cNvGrpSpPr>
          <p:nvPr/>
        </p:nvGrpSpPr>
        <p:grpSpPr bwMode="auto">
          <a:xfrm>
            <a:off x="7847013" y="6402388"/>
            <a:ext cx="860425" cy="271462"/>
            <a:chOff x="4943" y="4033"/>
            <a:chExt cx="542" cy="171"/>
          </a:xfrm>
        </p:grpSpPr>
        <p:sp>
          <p:nvSpPr>
            <p:cNvPr id="27681"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7682"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50225" name="AutoShape 49"/>
          <p:cNvSpPr>
            <a:spLocks noChangeArrowheads="1"/>
          </p:cNvSpPr>
          <p:nvPr/>
        </p:nvSpPr>
        <p:spPr bwMode="auto">
          <a:xfrm>
            <a:off x="5027613" y="4470400"/>
            <a:ext cx="3505200" cy="1295400"/>
          </a:xfrm>
          <a:prstGeom prst="cube">
            <a:avLst>
              <a:gd name="adj" fmla="val 6431"/>
            </a:avLst>
          </a:prstGeom>
          <a:solidFill>
            <a:srgbClr val="FF9900"/>
          </a:solidFill>
          <a:ln w="9525">
            <a:noFill/>
            <a:miter lim="800000"/>
            <a:headEnd/>
            <a:tailEnd/>
          </a:ln>
          <a:effectLst/>
        </p:spPr>
        <p:txBody>
          <a:bodyPr wrap="none" anchor="ctr"/>
          <a:lstStyle/>
          <a:p>
            <a:pPr algn="ctr">
              <a:defRPr/>
            </a:pPr>
            <a:r>
              <a:rPr kumimoji="1" lang="en-US" sz="2200" b="1">
                <a:solidFill>
                  <a:srgbClr val="FFFFCC"/>
                </a:solidFill>
                <a:effectLst>
                  <a:outerShdw blurRad="38100" dist="38100" dir="2700000" algn="tl">
                    <a:srgbClr val="000000"/>
                  </a:outerShdw>
                </a:effectLst>
                <a:latin typeface="Times New Roman" pitchFamily="18" charset="0"/>
              </a:rPr>
              <a:t>The more RAM a </a:t>
            </a:r>
            <a:br>
              <a:rPr kumimoji="1" lang="en-US" sz="2200" b="1">
                <a:solidFill>
                  <a:srgbClr val="FFFFCC"/>
                </a:solidFill>
                <a:effectLst>
                  <a:outerShdw blurRad="38100" dist="38100" dir="2700000" algn="tl">
                    <a:srgbClr val="000000"/>
                  </a:outerShdw>
                </a:effectLst>
                <a:latin typeface="Times New Roman" pitchFamily="18" charset="0"/>
              </a:rPr>
            </a:br>
            <a:r>
              <a:rPr kumimoji="1" lang="en-US" sz="2200" b="1">
                <a:solidFill>
                  <a:srgbClr val="FFFFCC"/>
                </a:solidFill>
                <a:effectLst>
                  <a:outerShdw blurRad="38100" dist="38100" dir="2700000" algn="tl">
                    <a:srgbClr val="000000"/>
                  </a:outerShdw>
                </a:effectLst>
                <a:latin typeface="Times New Roman" pitchFamily="18" charset="0"/>
              </a:rPr>
              <a:t>computer has, the </a:t>
            </a:r>
            <a:br>
              <a:rPr kumimoji="1" lang="en-US" sz="2200" b="1">
                <a:solidFill>
                  <a:srgbClr val="FFFFCC"/>
                </a:solidFill>
                <a:effectLst>
                  <a:outerShdw blurRad="38100" dist="38100" dir="2700000" algn="tl">
                    <a:srgbClr val="000000"/>
                  </a:outerShdw>
                </a:effectLst>
                <a:latin typeface="Times New Roman" pitchFamily="18" charset="0"/>
              </a:rPr>
            </a:br>
            <a:r>
              <a:rPr kumimoji="1" lang="en-US" sz="2200" b="1">
                <a:solidFill>
                  <a:srgbClr val="FFFFCC"/>
                </a:solidFill>
                <a:effectLst>
                  <a:outerShdw blurRad="38100" dist="38100" dir="2700000" algn="tl">
                    <a:srgbClr val="000000"/>
                  </a:outerShdw>
                </a:effectLst>
                <a:latin typeface="Times New Roman" pitchFamily="18" charset="0"/>
              </a:rPr>
              <a:t>faster it responds</a:t>
            </a:r>
          </a:p>
        </p:txBody>
      </p:sp>
      <p:sp>
        <p:nvSpPr>
          <p:cNvPr id="50227" name="AutoShape 51"/>
          <p:cNvSpPr>
            <a:spLocks noChangeArrowheads="1"/>
          </p:cNvSpPr>
          <p:nvPr/>
        </p:nvSpPr>
        <p:spPr bwMode="auto">
          <a:xfrm>
            <a:off x="5027613" y="2895600"/>
            <a:ext cx="1828800" cy="1676400"/>
          </a:xfrm>
          <a:prstGeom prst="cube">
            <a:avLst>
              <a:gd name="adj" fmla="val 6431"/>
            </a:avLst>
          </a:prstGeom>
          <a:solidFill>
            <a:srgbClr val="2181B7"/>
          </a:solidFill>
          <a:ln w="9525">
            <a:noFill/>
            <a:miter lim="800000"/>
            <a:headEnd/>
            <a:tailEnd/>
          </a:ln>
          <a:effectLst/>
        </p:spPr>
        <p:txBody>
          <a:bodyPr wrap="none" anchor="ctr"/>
          <a:lstStyle/>
          <a:p>
            <a:pPr algn="ctr">
              <a:spcBef>
                <a:spcPct val="20000"/>
              </a:spcBef>
              <a:buClr>
                <a:schemeClr val="accent1"/>
              </a:buClr>
              <a:buSzPct val="80000"/>
              <a:buFont typeface="Monotype Sorts" pitchFamily="2" charset="2"/>
              <a:buNone/>
              <a:defRPr/>
            </a:pPr>
            <a:r>
              <a:rPr kumimoji="1" lang="en-US" sz="1600" b="1">
                <a:solidFill>
                  <a:srgbClr val="FFFFCC"/>
                </a:solidFill>
                <a:effectLst>
                  <a:outerShdw blurRad="38100" dist="38100" dir="2700000" algn="tl">
                    <a:srgbClr val="000000"/>
                  </a:outerShdw>
                </a:effectLst>
                <a:latin typeface="Times New Roman" pitchFamily="18" charset="0"/>
              </a:rPr>
              <a:t>Also called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chemeClr val="accent2"/>
                </a:solidFill>
                <a:effectLst>
                  <a:outerShdw blurRad="38100" dist="38100" dir="2700000" algn="tl">
                    <a:srgbClr val="000000"/>
                  </a:outerShdw>
                </a:effectLst>
                <a:latin typeface="Times New Roman" pitchFamily="18" charset="0"/>
              </a:rPr>
              <a:t>main memory</a:t>
            </a:r>
            <a:r>
              <a:rPr kumimoji="1" lang="en-US" sz="1600" b="1">
                <a:solidFill>
                  <a:srgbClr val="FFFFCC"/>
                </a:solidFill>
                <a:effectLst>
                  <a:outerShdw blurRad="38100" dist="38100" dir="2700000" algn="tl">
                    <a:srgbClr val="000000"/>
                  </a:outerShdw>
                </a:effectLst>
                <a:latin typeface="Times New Roman" pitchFamily="18" charset="0"/>
              </a:rPr>
              <a:t>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or </a:t>
            </a:r>
            <a:r>
              <a:rPr kumimoji="1" lang="en-US" sz="1600" b="1">
                <a:solidFill>
                  <a:schemeClr val="accent2"/>
                </a:solidFill>
                <a:effectLst>
                  <a:outerShdw blurRad="38100" dist="38100" dir="2700000" algn="tl">
                    <a:srgbClr val="000000"/>
                  </a:outerShdw>
                </a:effectLst>
                <a:latin typeface="Times New Roman" pitchFamily="18" charset="0"/>
              </a:rPr>
              <a:t>primary </a:t>
            </a:r>
            <a:br>
              <a:rPr kumimoji="1" lang="en-US" sz="1600" b="1">
                <a:solidFill>
                  <a:schemeClr val="accent2"/>
                </a:solidFill>
                <a:effectLst>
                  <a:outerShdw blurRad="38100" dist="38100" dir="2700000" algn="tl">
                    <a:srgbClr val="000000"/>
                  </a:outerShdw>
                </a:effectLst>
                <a:latin typeface="Times New Roman" pitchFamily="18" charset="0"/>
              </a:rPr>
            </a:br>
            <a:r>
              <a:rPr kumimoji="1" lang="en-US" sz="1600" b="1">
                <a:solidFill>
                  <a:schemeClr val="accent2"/>
                </a:solidFill>
                <a:effectLst>
                  <a:outerShdw blurRad="38100" dist="38100" dir="2700000" algn="tl">
                    <a:srgbClr val="000000"/>
                  </a:outerShdw>
                </a:effectLst>
                <a:latin typeface="Times New Roman" pitchFamily="18" charset="0"/>
              </a:rPr>
              <a:t>storage</a:t>
            </a:r>
          </a:p>
        </p:txBody>
      </p:sp>
      <p:sp>
        <p:nvSpPr>
          <p:cNvPr id="50226" name="AutoShape 50"/>
          <p:cNvSpPr>
            <a:spLocks noChangeArrowheads="1"/>
          </p:cNvSpPr>
          <p:nvPr/>
        </p:nvSpPr>
        <p:spPr bwMode="auto">
          <a:xfrm>
            <a:off x="6704013" y="2895600"/>
            <a:ext cx="1828800" cy="1676400"/>
          </a:xfrm>
          <a:prstGeom prst="cube">
            <a:avLst>
              <a:gd name="adj" fmla="val 6431"/>
            </a:avLst>
          </a:prstGeom>
          <a:solidFill>
            <a:srgbClr val="993366"/>
          </a:solidFill>
          <a:ln w="9525">
            <a:noFill/>
            <a:miter lim="800000"/>
            <a:headEnd/>
            <a:tailEnd/>
          </a:ln>
          <a:effectLst/>
        </p:spPr>
        <p:txBody>
          <a:bodyPr wrap="none" anchor="ctr"/>
          <a:lstStyle/>
          <a:p>
            <a:pPr algn="ctr">
              <a:spcBef>
                <a:spcPct val="20000"/>
              </a:spcBef>
              <a:buClr>
                <a:schemeClr val="accent1"/>
              </a:buClr>
              <a:buSzPct val="80000"/>
              <a:buFont typeface="Monotype Sorts" pitchFamily="2" charset="2"/>
              <a:buNone/>
              <a:defRPr/>
            </a:pPr>
            <a:r>
              <a:rPr kumimoji="1" lang="en-US" sz="1600" b="1">
                <a:solidFill>
                  <a:srgbClr val="FFFFCC"/>
                </a:solidFill>
                <a:effectLst>
                  <a:outerShdw blurRad="38100" dist="38100" dir="2700000" algn="tl">
                    <a:srgbClr val="000000"/>
                  </a:outerShdw>
                </a:effectLst>
                <a:latin typeface="Times New Roman" pitchFamily="18" charset="0"/>
              </a:rPr>
              <a:t>Most RAM is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chemeClr val="accent2"/>
                </a:solidFill>
                <a:effectLst>
                  <a:outerShdw blurRad="38100" dist="38100" dir="2700000" algn="tl">
                    <a:srgbClr val="000000"/>
                  </a:outerShdw>
                </a:effectLst>
                <a:latin typeface="Times New Roman" pitchFamily="18" charset="0"/>
              </a:rPr>
              <a:t>volatile</a:t>
            </a:r>
            <a:r>
              <a:rPr kumimoji="1" lang="en-US" sz="1600" b="1">
                <a:solidFill>
                  <a:srgbClr val="FFFFCC"/>
                </a:solidFill>
                <a:effectLst>
                  <a:outerShdw blurRad="38100" dist="38100" dir="2700000" algn="tl">
                    <a:srgbClr val="000000"/>
                  </a:outerShdw>
                </a:effectLst>
                <a:latin typeface="Times New Roman" pitchFamily="18" charset="0"/>
              </a:rPr>
              <a:t>, it is lost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when computer’s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power is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turned off</a:t>
            </a:r>
          </a:p>
        </p:txBody>
      </p:sp>
      <p:sp>
        <p:nvSpPr>
          <p:cNvPr id="50224" name="AutoShape 48"/>
          <p:cNvSpPr>
            <a:spLocks noChangeArrowheads="1"/>
          </p:cNvSpPr>
          <p:nvPr/>
        </p:nvSpPr>
        <p:spPr bwMode="auto">
          <a:xfrm>
            <a:off x="5029200" y="1752600"/>
            <a:ext cx="3503613" cy="1295400"/>
          </a:xfrm>
          <a:prstGeom prst="cube">
            <a:avLst>
              <a:gd name="adj" fmla="val 6431"/>
            </a:avLst>
          </a:prstGeom>
          <a:solidFill>
            <a:srgbClr val="FF9900"/>
          </a:solidFill>
          <a:ln w="9525">
            <a:noFill/>
            <a:miter lim="800000"/>
            <a:headEnd/>
            <a:tailEnd/>
          </a:ln>
          <a:effectLst/>
        </p:spPr>
        <p:txBody>
          <a:bodyPr wrap="none" anchor="ctr"/>
          <a:lstStyle/>
          <a:p>
            <a:pPr algn="ctr">
              <a:defRPr/>
            </a:pPr>
            <a:r>
              <a:rPr kumimoji="1" lang="en-US" sz="2200" b="1">
                <a:solidFill>
                  <a:srgbClr val="FFFFCC"/>
                </a:solidFill>
                <a:effectLst>
                  <a:outerShdw blurRad="38100" dist="38100" dir="2700000" algn="tl">
                    <a:srgbClr val="000000"/>
                  </a:outerShdw>
                </a:effectLst>
                <a:latin typeface="Times New Roman" pitchFamily="18" charset="0"/>
              </a:rPr>
              <a:t>Memory chips that can be </a:t>
            </a:r>
            <a:br>
              <a:rPr kumimoji="1" lang="en-US" sz="2200" b="1">
                <a:solidFill>
                  <a:srgbClr val="FFFFCC"/>
                </a:solidFill>
                <a:effectLst>
                  <a:outerShdw blurRad="38100" dist="38100" dir="2700000" algn="tl">
                    <a:srgbClr val="000000"/>
                  </a:outerShdw>
                </a:effectLst>
                <a:latin typeface="Times New Roman" pitchFamily="18" charset="0"/>
              </a:rPr>
            </a:br>
            <a:r>
              <a:rPr kumimoji="1" lang="en-US" sz="2200" b="1">
                <a:solidFill>
                  <a:srgbClr val="FFFFCC"/>
                </a:solidFill>
                <a:effectLst>
                  <a:outerShdw blurRad="38100" dist="38100" dir="2700000" algn="tl">
                    <a:srgbClr val="000000"/>
                  </a:outerShdw>
                </a:effectLst>
                <a:latin typeface="Times New Roman" pitchFamily="18" charset="0"/>
              </a:rPr>
              <a:t>read from and written </a:t>
            </a:r>
            <a:br>
              <a:rPr kumimoji="1" lang="en-US" sz="2200" b="1">
                <a:solidFill>
                  <a:srgbClr val="FFFFCC"/>
                </a:solidFill>
                <a:effectLst>
                  <a:outerShdw blurRad="38100" dist="38100" dir="2700000" algn="tl">
                    <a:srgbClr val="000000"/>
                  </a:outerShdw>
                </a:effectLst>
                <a:latin typeface="Times New Roman" pitchFamily="18" charset="0"/>
              </a:rPr>
            </a:br>
            <a:r>
              <a:rPr kumimoji="1" lang="en-US" sz="2200" b="1">
                <a:solidFill>
                  <a:srgbClr val="FFFFCC"/>
                </a:solidFill>
                <a:effectLst>
                  <a:outerShdw blurRad="38100" dist="38100" dir="2700000" algn="tl">
                    <a:srgbClr val="000000"/>
                  </a:outerShdw>
                </a:effectLst>
                <a:latin typeface="Times New Roman" pitchFamily="18" charset="0"/>
              </a:rPr>
              <a:t>to by processor</a:t>
            </a:r>
          </a:p>
        </p:txBody>
      </p:sp>
      <p:grpSp>
        <p:nvGrpSpPr>
          <p:cNvPr id="3" name="Group 74"/>
          <p:cNvGrpSpPr>
            <a:grpSpLocks/>
          </p:cNvGrpSpPr>
          <p:nvPr/>
        </p:nvGrpSpPr>
        <p:grpSpPr bwMode="auto">
          <a:xfrm>
            <a:off x="1905000" y="3892550"/>
            <a:ext cx="2057400" cy="2559050"/>
            <a:chOff x="1200" y="2452"/>
            <a:chExt cx="1296" cy="1612"/>
          </a:xfrm>
        </p:grpSpPr>
        <p:sp>
          <p:nvSpPr>
            <p:cNvPr id="27675" name="Rectangle 42"/>
            <p:cNvSpPr>
              <a:spLocks noChangeArrowheads="1"/>
            </p:cNvSpPr>
            <p:nvPr/>
          </p:nvSpPr>
          <p:spPr bwMode="auto">
            <a:xfrm>
              <a:off x="1200" y="3424"/>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6" name="Rectangle 52"/>
            <p:cNvSpPr>
              <a:spLocks noChangeArrowheads="1"/>
            </p:cNvSpPr>
            <p:nvPr/>
          </p:nvSpPr>
          <p:spPr bwMode="auto">
            <a:xfrm>
              <a:off x="1200" y="3230"/>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7" name="Rectangle 53"/>
            <p:cNvSpPr>
              <a:spLocks noChangeArrowheads="1"/>
            </p:cNvSpPr>
            <p:nvPr/>
          </p:nvSpPr>
          <p:spPr bwMode="auto">
            <a:xfrm>
              <a:off x="1200" y="3035"/>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8" name="Rectangle 54"/>
            <p:cNvSpPr>
              <a:spLocks noChangeArrowheads="1"/>
            </p:cNvSpPr>
            <p:nvPr/>
          </p:nvSpPr>
          <p:spPr bwMode="auto">
            <a:xfrm>
              <a:off x="1200" y="2841"/>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9" name="Rectangle 55"/>
            <p:cNvSpPr>
              <a:spLocks noChangeArrowheads="1"/>
            </p:cNvSpPr>
            <p:nvPr/>
          </p:nvSpPr>
          <p:spPr bwMode="auto">
            <a:xfrm>
              <a:off x="1200" y="2646"/>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80" name="Rectangle 56"/>
            <p:cNvSpPr>
              <a:spLocks noChangeArrowheads="1"/>
            </p:cNvSpPr>
            <p:nvPr/>
          </p:nvSpPr>
          <p:spPr bwMode="auto">
            <a:xfrm>
              <a:off x="1200" y="2452"/>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grpSp>
      <p:grpSp>
        <p:nvGrpSpPr>
          <p:cNvPr id="4" name="Group 75"/>
          <p:cNvGrpSpPr>
            <a:grpSpLocks/>
          </p:cNvGrpSpPr>
          <p:nvPr/>
        </p:nvGrpSpPr>
        <p:grpSpPr bwMode="auto">
          <a:xfrm>
            <a:off x="1905000" y="1420813"/>
            <a:ext cx="2057400" cy="3178175"/>
            <a:chOff x="1200" y="895"/>
            <a:chExt cx="1296" cy="2002"/>
          </a:xfrm>
        </p:grpSpPr>
        <p:sp>
          <p:nvSpPr>
            <p:cNvPr id="27667" name="Rectangle 57"/>
            <p:cNvSpPr>
              <a:spLocks noChangeArrowheads="1"/>
            </p:cNvSpPr>
            <p:nvPr/>
          </p:nvSpPr>
          <p:spPr bwMode="auto">
            <a:xfrm>
              <a:off x="1200" y="2257"/>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68" name="Rectangle 58"/>
            <p:cNvSpPr>
              <a:spLocks noChangeArrowheads="1"/>
            </p:cNvSpPr>
            <p:nvPr/>
          </p:nvSpPr>
          <p:spPr bwMode="auto">
            <a:xfrm>
              <a:off x="1200" y="2063"/>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69" name="Rectangle 59"/>
            <p:cNvSpPr>
              <a:spLocks noChangeArrowheads="1"/>
            </p:cNvSpPr>
            <p:nvPr/>
          </p:nvSpPr>
          <p:spPr bwMode="auto">
            <a:xfrm>
              <a:off x="1200" y="1868"/>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0" name="Rectangle 60"/>
            <p:cNvSpPr>
              <a:spLocks noChangeArrowheads="1"/>
            </p:cNvSpPr>
            <p:nvPr/>
          </p:nvSpPr>
          <p:spPr bwMode="auto">
            <a:xfrm>
              <a:off x="1200" y="1674"/>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1" name="Rectangle 61"/>
            <p:cNvSpPr>
              <a:spLocks noChangeArrowheads="1"/>
            </p:cNvSpPr>
            <p:nvPr/>
          </p:nvSpPr>
          <p:spPr bwMode="auto">
            <a:xfrm>
              <a:off x="1200" y="1479"/>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2" name="Rectangle 62"/>
            <p:cNvSpPr>
              <a:spLocks noChangeArrowheads="1"/>
            </p:cNvSpPr>
            <p:nvPr/>
          </p:nvSpPr>
          <p:spPr bwMode="auto">
            <a:xfrm>
              <a:off x="1200" y="1285"/>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3" name="Rectangle 70"/>
            <p:cNvSpPr>
              <a:spLocks noChangeArrowheads="1"/>
            </p:cNvSpPr>
            <p:nvPr/>
          </p:nvSpPr>
          <p:spPr bwMode="auto">
            <a:xfrm>
              <a:off x="1200" y="1090"/>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sp>
          <p:nvSpPr>
            <p:cNvPr id="27674" name="Rectangle 71"/>
            <p:cNvSpPr>
              <a:spLocks noChangeArrowheads="1"/>
            </p:cNvSpPr>
            <p:nvPr/>
          </p:nvSpPr>
          <p:spPr bwMode="auto">
            <a:xfrm>
              <a:off x="1200" y="895"/>
              <a:ext cx="1296" cy="640"/>
            </a:xfrm>
            <a:prstGeom prst="rect">
              <a:avLst/>
            </a:prstGeom>
            <a:solidFill>
              <a:srgbClr val="808000"/>
            </a:solidFill>
            <a:ln w="9525">
              <a:miter lim="800000"/>
              <a:headEnd/>
              <a:tailEnd/>
            </a:ln>
            <a:scene3d>
              <a:camera prst="legacyPerspectiveFront">
                <a:rot lat="18300000" lon="0" rev="0"/>
              </a:camera>
              <a:lightRig rig="legacyFlat4" dir="t"/>
            </a:scene3d>
            <a:sp3d extrusionH="100000" prstMaterial="legacyMatte">
              <a:bevelT w="13500" h="13500" prst="angle"/>
              <a:bevelB w="13500" h="13500" prst="angle"/>
              <a:extrusionClr>
                <a:srgbClr val="808000"/>
              </a:extrusionClr>
            </a:sp3d>
          </p:spPr>
          <p:txBody>
            <a:bodyPr wrap="none" anchor="ctr">
              <a:flatTx/>
            </a:bodyPr>
            <a:lstStyle/>
            <a:p>
              <a:endParaRPr lang="en-US"/>
            </a:p>
          </p:txBody>
        </p:sp>
      </p:grpSp>
      <p:sp>
        <p:nvSpPr>
          <p:cNvPr id="27660" name="AutoShape 25"/>
          <p:cNvSpPr>
            <a:spLocks noChangeArrowheads="1"/>
          </p:cNvSpPr>
          <p:nvPr/>
        </p:nvSpPr>
        <p:spPr bwMode="auto">
          <a:xfrm rot="-5400000">
            <a:off x="2352675" y="5495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1" name="AutoShape 63"/>
          <p:cNvSpPr>
            <a:spLocks noChangeArrowheads="1"/>
          </p:cNvSpPr>
          <p:nvPr/>
        </p:nvSpPr>
        <p:spPr bwMode="auto">
          <a:xfrm rot="-5400000">
            <a:off x="2352675" y="4352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2" name="AutoShape 64"/>
          <p:cNvSpPr>
            <a:spLocks noChangeArrowheads="1"/>
          </p:cNvSpPr>
          <p:nvPr/>
        </p:nvSpPr>
        <p:spPr bwMode="auto">
          <a:xfrm rot="-5400000">
            <a:off x="2352675" y="3209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3" name="AutoShape 66"/>
          <p:cNvSpPr>
            <a:spLocks noChangeArrowheads="1"/>
          </p:cNvSpPr>
          <p:nvPr/>
        </p:nvSpPr>
        <p:spPr bwMode="auto">
          <a:xfrm rot="-5400000">
            <a:off x="2352675" y="5495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4" name="AutoShape 67"/>
          <p:cNvSpPr>
            <a:spLocks noChangeArrowheads="1"/>
          </p:cNvSpPr>
          <p:nvPr/>
        </p:nvSpPr>
        <p:spPr bwMode="auto">
          <a:xfrm rot="-5400000">
            <a:off x="2352675" y="4352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5" name="AutoShape 68"/>
          <p:cNvSpPr>
            <a:spLocks noChangeArrowheads="1"/>
          </p:cNvSpPr>
          <p:nvPr/>
        </p:nvSpPr>
        <p:spPr bwMode="auto">
          <a:xfrm rot="-5400000">
            <a:off x="2352675" y="3209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
        <p:nvSpPr>
          <p:cNvPr id="27666" name="AutoShape 69"/>
          <p:cNvSpPr>
            <a:spLocks noChangeArrowheads="1"/>
          </p:cNvSpPr>
          <p:nvPr/>
        </p:nvSpPr>
        <p:spPr bwMode="auto">
          <a:xfrm rot="-5400000">
            <a:off x="2352675" y="2066925"/>
            <a:ext cx="1066800" cy="590550"/>
          </a:xfrm>
          <a:custGeom>
            <a:avLst/>
            <a:gdLst>
              <a:gd name="T0" fmla="*/ 1951652998 w 21600"/>
              <a:gd name="T1" fmla="*/ 0 h 21600"/>
              <a:gd name="T2" fmla="*/ 0 w 21600"/>
              <a:gd name="T3" fmla="*/ 220715303 h 21600"/>
              <a:gd name="T4" fmla="*/ 1951652998 w 21600"/>
              <a:gd name="T5" fmla="*/ 441430607 h 21600"/>
              <a:gd name="T6" fmla="*/ 2147483647 w 21600"/>
              <a:gd name="T7" fmla="*/ 22071530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76200">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6" descr="Fig04-19c"/>
          <p:cNvPicPr>
            <a:picLocks noChangeAspect="1" noChangeArrowheads="1"/>
          </p:cNvPicPr>
          <p:nvPr/>
        </p:nvPicPr>
        <p:blipFill>
          <a:blip r:embed="rId3"/>
          <a:srcRect/>
          <a:stretch>
            <a:fillRect/>
          </a:stretch>
        </p:blipFill>
        <p:spPr bwMode="auto">
          <a:xfrm>
            <a:off x="4648200" y="1752600"/>
            <a:ext cx="1066800" cy="944563"/>
          </a:xfrm>
          <a:prstGeom prst="rect">
            <a:avLst/>
          </a:prstGeom>
          <a:noFill/>
          <a:ln w="9525">
            <a:noFill/>
            <a:miter lim="800000"/>
            <a:headEnd/>
            <a:tailEnd/>
          </a:ln>
        </p:spPr>
      </p:pic>
      <p:pic>
        <p:nvPicPr>
          <p:cNvPr id="28675" name="Picture 27" descr="Fig04-19d"/>
          <p:cNvPicPr>
            <a:picLocks noChangeAspect="1" noChangeArrowheads="1"/>
          </p:cNvPicPr>
          <p:nvPr/>
        </p:nvPicPr>
        <p:blipFill>
          <a:blip r:embed="rId4"/>
          <a:srcRect/>
          <a:stretch>
            <a:fillRect/>
          </a:stretch>
        </p:blipFill>
        <p:spPr bwMode="auto">
          <a:xfrm>
            <a:off x="4648200" y="2709863"/>
            <a:ext cx="1065213" cy="944562"/>
          </a:xfrm>
          <a:prstGeom prst="rect">
            <a:avLst/>
          </a:prstGeom>
          <a:noFill/>
          <a:ln w="9525">
            <a:noFill/>
            <a:miter lim="800000"/>
            <a:headEnd/>
            <a:tailEnd/>
          </a:ln>
        </p:spPr>
      </p:pic>
      <p:pic>
        <p:nvPicPr>
          <p:cNvPr id="28676" name="Picture 28" descr="Fig04-19e"/>
          <p:cNvPicPr>
            <a:picLocks noChangeAspect="1" noChangeArrowheads="1"/>
          </p:cNvPicPr>
          <p:nvPr/>
        </p:nvPicPr>
        <p:blipFill>
          <a:blip r:embed="rId5"/>
          <a:srcRect/>
          <a:stretch>
            <a:fillRect/>
          </a:stretch>
        </p:blipFill>
        <p:spPr bwMode="auto">
          <a:xfrm>
            <a:off x="4648200" y="3703638"/>
            <a:ext cx="1065213" cy="944562"/>
          </a:xfrm>
          <a:prstGeom prst="rect">
            <a:avLst/>
          </a:prstGeom>
          <a:noFill/>
          <a:ln w="9525">
            <a:noFill/>
            <a:miter lim="800000"/>
            <a:headEnd/>
            <a:tailEnd/>
          </a:ln>
        </p:spPr>
      </p:pic>
      <p:pic>
        <p:nvPicPr>
          <p:cNvPr id="28677" name="Picture 56" descr="Fig04-19a"/>
          <p:cNvPicPr>
            <a:picLocks noChangeAspect="1" noChangeArrowheads="1"/>
          </p:cNvPicPr>
          <p:nvPr/>
        </p:nvPicPr>
        <p:blipFill>
          <a:blip r:embed="rId6"/>
          <a:srcRect/>
          <a:stretch>
            <a:fillRect/>
          </a:stretch>
        </p:blipFill>
        <p:spPr bwMode="auto">
          <a:xfrm>
            <a:off x="76200" y="3752850"/>
            <a:ext cx="914400" cy="860425"/>
          </a:xfrm>
          <a:prstGeom prst="rect">
            <a:avLst/>
          </a:prstGeom>
          <a:noFill/>
          <a:ln w="9525">
            <a:noFill/>
            <a:miter lim="800000"/>
            <a:headEnd/>
            <a:tailEnd/>
          </a:ln>
        </p:spPr>
      </p:pic>
      <p:pic>
        <p:nvPicPr>
          <p:cNvPr id="28678" name="Picture 55" descr="Fig04-19a"/>
          <p:cNvPicPr>
            <a:picLocks noChangeAspect="1" noChangeArrowheads="1"/>
          </p:cNvPicPr>
          <p:nvPr/>
        </p:nvPicPr>
        <p:blipFill>
          <a:blip r:embed="rId6"/>
          <a:srcRect/>
          <a:stretch>
            <a:fillRect/>
          </a:stretch>
        </p:blipFill>
        <p:spPr bwMode="auto">
          <a:xfrm>
            <a:off x="76200" y="2763838"/>
            <a:ext cx="914400" cy="860425"/>
          </a:xfrm>
          <a:prstGeom prst="rect">
            <a:avLst/>
          </a:prstGeom>
          <a:noFill/>
          <a:ln w="9525">
            <a:noFill/>
            <a:miter lim="800000"/>
            <a:headEnd/>
            <a:tailEnd/>
          </a:ln>
        </p:spPr>
      </p:pic>
      <p:sp>
        <p:nvSpPr>
          <p:cNvPr id="28679" name="Rectangle 2"/>
          <p:cNvSpPr>
            <a:spLocks noGrp="1" noChangeArrowheads="1"/>
          </p:cNvSpPr>
          <p:nvPr>
            <p:ph type="title"/>
          </p:nvPr>
        </p:nvSpPr>
        <p:spPr/>
        <p:txBody>
          <a:bodyPr/>
          <a:lstStyle/>
          <a:p>
            <a:r>
              <a:rPr lang="en-US" smtClean="0"/>
              <a:t>Memory</a:t>
            </a:r>
          </a:p>
        </p:txBody>
      </p:sp>
      <p:sp>
        <p:nvSpPr>
          <p:cNvPr id="28680" name="Rectangle 3"/>
          <p:cNvSpPr>
            <a:spLocks noGrp="1" noChangeArrowheads="1"/>
          </p:cNvSpPr>
          <p:nvPr>
            <p:ph type="body" idx="1"/>
          </p:nvPr>
        </p:nvSpPr>
        <p:spPr>
          <a:xfrm>
            <a:off x="304800" y="1090613"/>
            <a:ext cx="9296400" cy="585787"/>
          </a:xfrm>
        </p:spPr>
        <p:txBody>
          <a:bodyPr/>
          <a:lstStyle/>
          <a:p>
            <a:pPr marL="0" indent="0">
              <a:buFont typeface="Monotype Sorts" pitchFamily="2" charset="2"/>
              <a:buNone/>
            </a:pPr>
            <a:r>
              <a:rPr lang="en-US" sz="2600" smtClean="0"/>
              <a:t>How do program instructions transfer in and out of RAM?</a:t>
            </a:r>
          </a:p>
        </p:txBody>
      </p:sp>
      <p:sp>
        <p:nvSpPr>
          <p:cNvPr id="28681"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4.17 Fig. 4-19</a:t>
            </a:r>
          </a:p>
        </p:txBody>
      </p:sp>
      <p:grpSp>
        <p:nvGrpSpPr>
          <p:cNvPr id="2" name="Group 21"/>
          <p:cNvGrpSpPr>
            <a:grpSpLocks/>
          </p:cNvGrpSpPr>
          <p:nvPr/>
        </p:nvGrpSpPr>
        <p:grpSpPr bwMode="auto">
          <a:xfrm>
            <a:off x="7847013" y="6402388"/>
            <a:ext cx="860425" cy="271462"/>
            <a:chOff x="4943" y="4033"/>
            <a:chExt cx="542" cy="171"/>
          </a:xfrm>
        </p:grpSpPr>
        <p:sp>
          <p:nvSpPr>
            <p:cNvPr id="28705"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8706"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28683" name="Picture 24" descr="Fig04-19a"/>
          <p:cNvPicPr>
            <a:picLocks noChangeAspect="1" noChangeArrowheads="1"/>
          </p:cNvPicPr>
          <p:nvPr/>
        </p:nvPicPr>
        <p:blipFill>
          <a:blip r:embed="rId6"/>
          <a:srcRect/>
          <a:stretch>
            <a:fillRect/>
          </a:stretch>
        </p:blipFill>
        <p:spPr bwMode="auto">
          <a:xfrm>
            <a:off x="76200" y="1828800"/>
            <a:ext cx="914400" cy="860425"/>
          </a:xfrm>
          <a:prstGeom prst="rect">
            <a:avLst/>
          </a:prstGeom>
          <a:noFill/>
          <a:ln w="9525">
            <a:noFill/>
            <a:miter lim="800000"/>
            <a:headEnd/>
            <a:tailEnd/>
          </a:ln>
        </p:spPr>
      </p:pic>
      <p:pic>
        <p:nvPicPr>
          <p:cNvPr id="28684" name="Picture 29" descr="Fig04-19f"/>
          <p:cNvPicPr>
            <a:picLocks noChangeAspect="1" noChangeArrowheads="1"/>
          </p:cNvPicPr>
          <p:nvPr/>
        </p:nvPicPr>
        <p:blipFill>
          <a:blip r:embed="rId7"/>
          <a:srcRect/>
          <a:stretch>
            <a:fillRect/>
          </a:stretch>
        </p:blipFill>
        <p:spPr bwMode="auto">
          <a:xfrm>
            <a:off x="4649788" y="4724400"/>
            <a:ext cx="1065212" cy="944563"/>
          </a:xfrm>
          <a:prstGeom prst="rect">
            <a:avLst/>
          </a:prstGeom>
          <a:noFill/>
          <a:ln w="9525">
            <a:noFill/>
            <a:miter lim="800000"/>
            <a:headEnd/>
            <a:tailEnd/>
          </a:ln>
        </p:spPr>
      </p:pic>
      <p:sp>
        <p:nvSpPr>
          <p:cNvPr id="28685" name="Rectangle 30"/>
          <p:cNvSpPr>
            <a:spLocks noChangeArrowheads="1"/>
          </p:cNvSpPr>
          <p:nvPr/>
        </p:nvSpPr>
        <p:spPr bwMode="auto">
          <a:xfrm>
            <a:off x="5715000" y="1600200"/>
            <a:ext cx="3352800" cy="785813"/>
          </a:xfrm>
          <a:prstGeom prst="rect">
            <a:avLst/>
          </a:prstGeom>
          <a:noFill/>
          <a:ln w="9525">
            <a:noFill/>
            <a:miter lim="800000"/>
            <a:headEnd/>
            <a:tailEnd/>
          </a:ln>
        </p:spPr>
        <p:txBody>
          <a:bodyPr lIns="0" tIns="0" rIns="0" bIns="0">
            <a:spAutoFit/>
          </a:bodyPr>
          <a:lstStyle/>
          <a:p>
            <a:pPr>
              <a:lnSpc>
                <a:spcPct val="90000"/>
              </a:lnSpc>
            </a:pPr>
            <a:r>
              <a:rPr kumimoji="1" lang="en-US" sz="1600" b="1">
                <a:solidFill>
                  <a:srgbClr val="000000"/>
                </a:solidFill>
                <a:latin typeface="Arial (W1)" pitchFamily="34" charset="0"/>
              </a:rPr>
              <a:t>Step 1.</a:t>
            </a:r>
            <a:r>
              <a:rPr kumimoji="1" lang="en-US" sz="1800">
                <a:solidFill>
                  <a:srgbClr val="000000"/>
                </a:solidFill>
                <a:latin typeface="Times New Roman" pitchFamily="18" charset="0"/>
              </a:rPr>
              <a:t> </a:t>
            </a:r>
            <a:r>
              <a:rPr kumimoji="1" lang="en-US" sz="1300">
                <a:solidFill>
                  <a:srgbClr val="000000"/>
                </a:solidFill>
                <a:latin typeface="Times New Roman" pitchFamily="18" charset="0"/>
              </a:rPr>
              <a:t>When you start the computer, certain operating system files load into RAM from the hard disk. The operating system displays the user interface on the screen.</a:t>
            </a:r>
          </a:p>
        </p:txBody>
      </p:sp>
      <p:sp>
        <p:nvSpPr>
          <p:cNvPr id="52257" name="AutoShape 33"/>
          <p:cNvSpPr>
            <a:spLocks noChangeArrowheads="1"/>
          </p:cNvSpPr>
          <p:nvPr/>
        </p:nvSpPr>
        <p:spPr bwMode="auto">
          <a:xfrm rot="-10800000">
            <a:off x="838200" y="1752600"/>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Operating system instructions</a:t>
            </a:r>
            <a:endParaRPr lang="en-US"/>
          </a:p>
        </p:txBody>
      </p:sp>
      <p:sp>
        <p:nvSpPr>
          <p:cNvPr id="52260" name="AutoShape 36"/>
          <p:cNvSpPr>
            <a:spLocks noChangeArrowheads="1"/>
          </p:cNvSpPr>
          <p:nvPr/>
        </p:nvSpPr>
        <p:spPr bwMode="auto">
          <a:xfrm rot="-10800000">
            <a:off x="839788" y="2708275"/>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Web browser  instructions</a:t>
            </a:r>
            <a:endParaRPr lang="en-US"/>
          </a:p>
        </p:txBody>
      </p:sp>
      <p:sp>
        <p:nvSpPr>
          <p:cNvPr id="52261" name="AutoShape 37"/>
          <p:cNvSpPr>
            <a:spLocks noChangeArrowheads="1"/>
          </p:cNvSpPr>
          <p:nvPr/>
        </p:nvSpPr>
        <p:spPr bwMode="auto">
          <a:xfrm rot="-10800000">
            <a:off x="838200" y="3698875"/>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Word processing program instructions</a:t>
            </a:r>
            <a:endParaRPr lang="en-US"/>
          </a:p>
        </p:txBody>
      </p:sp>
      <p:sp>
        <p:nvSpPr>
          <p:cNvPr id="52262" name="AutoShape 38"/>
          <p:cNvSpPr>
            <a:spLocks noChangeArrowheads="1"/>
          </p:cNvSpPr>
          <p:nvPr/>
        </p:nvSpPr>
        <p:spPr bwMode="auto">
          <a:xfrm rot="-10800000">
            <a:off x="2895600" y="1749425"/>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Operating system interface</a:t>
            </a:r>
          </a:p>
        </p:txBody>
      </p:sp>
      <p:sp>
        <p:nvSpPr>
          <p:cNvPr id="52263" name="AutoShape 39"/>
          <p:cNvSpPr>
            <a:spLocks noChangeArrowheads="1"/>
          </p:cNvSpPr>
          <p:nvPr/>
        </p:nvSpPr>
        <p:spPr bwMode="auto">
          <a:xfrm rot="-10800000">
            <a:off x="2895600" y="2708275"/>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Web browser  </a:t>
            </a:r>
            <a:br>
              <a:rPr kumimoji="1" lang="en-US" sz="1400" b="1">
                <a:solidFill>
                  <a:srgbClr val="FFFFCC"/>
                </a:solidFill>
                <a:effectLst>
                  <a:outerShdw blurRad="38100" dist="38100" dir="2700000" algn="tl">
                    <a:srgbClr val="000000"/>
                  </a:outerShdw>
                </a:effectLst>
                <a:latin typeface="Times New Roman" pitchFamily="18" charset="0"/>
              </a:rPr>
            </a:br>
            <a:r>
              <a:rPr kumimoji="1" lang="en-US" sz="1400" b="1">
                <a:solidFill>
                  <a:srgbClr val="FFFFCC"/>
                </a:solidFill>
                <a:effectLst>
                  <a:outerShdw blurRad="38100" dist="38100" dir="2700000" algn="tl">
                    <a:srgbClr val="000000"/>
                  </a:outerShdw>
                </a:effectLst>
                <a:latin typeface="Times New Roman" pitchFamily="18" charset="0"/>
              </a:rPr>
              <a:t>window</a:t>
            </a:r>
          </a:p>
        </p:txBody>
      </p:sp>
      <p:sp>
        <p:nvSpPr>
          <p:cNvPr id="52264" name="AutoShape 40"/>
          <p:cNvSpPr>
            <a:spLocks noChangeArrowheads="1"/>
          </p:cNvSpPr>
          <p:nvPr/>
        </p:nvSpPr>
        <p:spPr bwMode="auto">
          <a:xfrm rot="-10800000">
            <a:off x="2895600" y="3698875"/>
            <a:ext cx="1901825" cy="919163"/>
          </a:xfrm>
          <a:prstGeom prst="leftArrow">
            <a:avLst>
              <a:gd name="adj1" fmla="val 50000"/>
              <a:gd name="adj2" fmla="val 51727"/>
            </a:avLst>
          </a:prstGeom>
          <a:gradFill rotWithShape="0">
            <a:gsLst>
              <a:gs pos="0">
                <a:schemeClr val="hlink">
                  <a:gamma/>
                  <a:shade val="66275"/>
                  <a:invGamma/>
                </a:schemeClr>
              </a:gs>
              <a:gs pos="100000">
                <a:schemeClr val="hlink"/>
              </a:gs>
            </a:gsLst>
            <a:lin ang="2700000" scaled="1"/>
          </a:gradFill>
          <a:ln w="76200">
            <a:noFill/>
            <a:miter lim="800000"/>
            <a:headEnd/>
            <a:tailEnd/>
          </a:ln>
          <a:effectLst/>
        </p:spPr>
        <p:txBody>
          <a:bodyPr rot="10800000" lIns="0" tIns="0" rIns="45720" bIns="0" anchor="ctr"/>
          <a:lstStyle/>
          <a:p>
            <a:pPr>
              <a:defRPr/>
            </a:pPr>
            <a:r>
              <a:rPr kumimoji="1" lang="en-US" sz="1400" b="1">
                <a:solidFill>
                  <a:srgbClr val="FFFFCC"/>
                </a:solidFill>
                <a:effectLst>
                  <a:outerShdw blurRad="38100" dist="38100" dir="2700000" algn="tl">
                    <a:srgbClr val="000000"/>
                  </a:outerShdw>
                </a:effectLst>
                <a:latin typeface="Times New Roman" pitchFamily="18" charset="0"/>
              </a:rPr>
              <a:t>Word processing program window</a:t>
            </a:r>
            <a:endParaRPr lang="en-US"/>
          </a:p>
        </p:txBody>
      </p:sp>
      <p:grpSp>
        <p:nvGrpSpPr>
          <p:cNvPr id="3" name="Group 44"/>
          <p:cNvGrpSpPr>
            <a:grpSpLocks/>
          </p:cNvGrpSpPr>
          <p:nvPr/>
        </p:nvGrpSpPr>
        <p:grpSpPr bwMode="auto">
          <a:xfrm>
            <a:off x="2590800" y="1600200"/>
            <a:ext cx="473075" cy="1066800"/>
            <a:chOff x="2640" y="96"/>
            <a:chExt cx="340" cy="768"/>
          </a:xfrm>
        </p:grpSpPr>
        <p:pic>
          <p:nvPicPr>
            <p:cNvPr id="28703" name="Picture 25" descr="Fig04-19b"/>
            <p:cNvPicPr>
              <a:picLocks noChangeAspect="1" noChangeArrowheads="1"/>
            </p:cNvPicPr>
            <p:nvPr/>
          </p:nvPicPr>
          <p:blipFill>
            <a:blip r:embed="rId8"/>
            <a:srcRect/>
            <a:stretch>
              <a:fillRect/>
            </a:stretch>
          </p:blipFill>
          <p:spPr bwMode="auto">
            <a:xfrm>
              <a:off x="2688" y="211"/>
              <a:ext cx="188" cy="653"/>
            </a:xfrm>
            <a:prstGeom prst="rect">
              <a:avLst/>
            </a:prstGeom>
            <a:noFill/>
            <a:ln w="9525">
              <a:noFill/>
              <a:miter lim="800000"/>
              <a:headEnd/>
              <a:tailEnd/>
            </a:ln>
          </p:spPr>
        </p:pic>
        <p:sp>
          <p:nvSpPr>
            <p:cNvPr id="28704" name="Rectangle 42"/>
            <p:cNvSpPr>
              <a:spLocks noChangeArrowheads="1"/>
            </p:cNvSpPr>
            <p:nvPr/>
          </p:nvSpPr>
          <p:spPr bwMode="auto">
            <a:xfrm>
              <a:off x="2640" y="96"/>
              <a:ext cx="340" cy="176"/>
            </a:xfrm>
            <a:prstGeom prst="rect">
              <a:avLst/>
            </a:prstGeom>
            <a:noFill/>
            <a:ln w="9525">
              <a:noFill/>
              <a:miter lim="800000"/>
              <a:headEnd/>
              <a:tailEnd/>
            </a:ln>
          </p:spPr>
          <p:txBody>
            <a:bodyPr wrap="none">
              <a:spAutoFit/>
            </a:bodyPr>
            <a:lstStyle/>
            <a:p>
              <a:r>
                <a:rPr kumimoji="1" lang="en-US" sz="1000">
                  <a:solidFill>
                    <a:srgbClr val="000000"/>
                  </a:solidFill>
                  <a:latin typeface="Times New Roman" pitchFamily="18" charset="0"/>
                </a:rPr>
                <a:t>RAM</a:t>
              </a:r>
            </a:p>
          </p:txBody>
        </p:sp>
      </p:grpSp>
      <p:pic>
        <p:nvPicPr>
          <p:cNvPr id="28693" name="Picture 46" descr="Fig04-19b"/>
          <p:cNvPicPr>
            <a:picLocks noChangeAspect="1" noChangeArrowheads="1"/>
          </p:cNvPicPr>
          <p:nvPr/>
        </p:nvPicPr>
        <p:blipFill>
          <a:blip r:embed="rId8"/>
          <a:srcRect/>
          <a:stretch>
            <a:fillRect/>
          </a:stretch>
        </p:blipFill>
        <p:spPr bwMode="auto">
          <a:xfrm>
            <a:off x="2667000" y="2784475"/>
            <a:ext cx="260350" cy="906463"/>
          </a:xfrm>
          <a:prstGeom prst="rect">
            <a:avLst/>
          </a:prstGeom>
          <a:noFill/>
          <a:ln w="9525">
            <a:noFill/>
            <a:miter lim="800000"/>
            <a:headEnd/>
            <a:tailEnd/>
          </a:ln>
        </p:spPr>
      </p:pic>
      <p:pic>
        <p:nvPicPr>
          <p:cNvPr id="28694" name="Picture 49" descr="Fig04-19b"/>
          <p:cNvPicPr>
            <a:picLocks noChangeAspect="1" noChangeArrowheads="1"/>
          </p:cNvPicPr>
          <p:nvPr/>
        </p:nvPicPr>
        <p:blipFill>
          <a:blip r:embed="rId8"/>
          <a:srcRect/>
          <a:stretch>
            <a:fillRect/>
          </a:stretch>
        </p:blipFill>
        <p:spPr bwMode="auto">
          <a:xfrm>
            <a:off x="2667000" y="3713163"/>
            <a:ext cx="260350" cy="906462"/>
          </a:xfrm>
          <a:prstGeom prst="rect">
            <a:avLst/>
          </a:prstGeom>
          <a:noFill/>
          <a:ln w="9525">
            <a:noFill/>
            <a:miter lim="800000"/>
            <a:headEnd/>
            <a:tailEnd/>
          </a:ln>
        </p:spPr>
      </p:pic>
      <p:grpSp>
        <p:nvGrpSpPr>
          <p:cNvPr id="4" name="Group 52"/>
          <p:cNvGrpSpPr>
            <a:grpSpLocks/>
          </p:cNvGrpSpPr>
          <p:nvPr/>
        </p:nvGrpSpPr>
        <p:grpSpPr bwMode="auto">
          <a:xfrm>
            <a:off x="2590800" y="4724400"/>
            <a:ext cx="473075" cy="1066800"/>
            <a:chOff x="2640" y="96"/>
            <a:chExt cx="340" cy="768"/>
          </a:xfrm>
        </p:grpSpPr>
        <p:pic>
          <p:nvPicPr>
            <p:cNvPr id="28701" name="Picture 53" descr="Fig04-19b"/>
            <p:cNvPicPr>
              <a:picLocks noChangeAspect="1" noChangeArrowheads="1"/>
            </p:cNvPicPr>
            <p:nvPr/>
          </p:nvPicPr>
          <p:blipFill>
            <a:blip r:embed="rId8"/>
            <a:srcRect/>
            <a:stretch>
              <a:fillRect/>
            </a:stretch>
          </p:blipFill>
          <p:spPr bwMode="auto">
            <a:xfrm>
              <a:off x="2688" y="211"/>
              <a:ext cx="188" cy="653"/>
            </a:xfrm>
            <a:prstGeom prst="rect">
              <a:avLst/>
            </a:prstGeom>
            <a:noFill/>
            <a:ln w="9525">
              <a:noFill/>
              <a:miter lim="800000"/>
              <a:headEnd/>
              <a:tailEnd/>
            </a:ln>
          </p:spPr>
        </p:pic>
        <p:sp>
          <p:nvSpPr>
            <p:cNvPr id="28702" name="Rectangle 54"/>
            <p:cNvSpPr>
              <a:spLocks noChangeArrowheads="1"/>
            </p:cNvSpPr>
            <p:nvPr/>
          </p:nvSpPr>
          <p:spPr bwMode="auto">
            <a:xfrm>
              <a:off x="2640" y="96"/>
              <a:ext cx="340" cy="176"/>
            </a:xfrm>
            <a:prstGeom prst="rect">
              <a:avLst/>
            </a:prstGeom>
            <a:noFill/>
            <a:ln w="9525">
              <a:noFill/>
              <a:miter lim="800000"/>
              <a:headEnd/>
              <a:tailEnd/>
            </a:ln>
          </p:spPr>
          <p:txBody>
            <a:bodyPr wrap="none">
              <a:spAutoFit/>
            </a:bodyPr>
            <a:lstStyle/>
            <a:p>
              <a:r>
                <a:rPr kumimoji="1" lang="en-US" sz="1000">
                  <a:solidFill>
                    <a:srgbClr val="000000"/>
                  </a:solidFill>
                  <a:latin typeface="Times New Roman" pitchFamily="18" charset="0"/>
                </a:rPr>
                <a:t>RAM</a:t>
              </a:r>
            </a:p>
          </p:txBody>
        </p:sp>
      </p:grpSp>
      <p:sp>
        <p:nvSpPr>
          <p:cNvPr id="52282" name="AutoShape 58"/>
          <p:cNvSpPr>
            <a:spLocks noChangeArrowheads="1"/>
          </p:cNvSpPr>
          <p:nvPr/>
        </p:nvSpPr>
        <p:spPr bwMode="auto">
          <a:xfrm rot="-27000000">
            <a:off x="2286000" y="5105400"/>
            <a:ext cx="1066800" cy="2438400"/>
          </a:xfrm>
          <a:prstGeom prst="leftArrow">
            <a:avLst>
              <a:gd name="adj1" fmla="val 78481"/>
              <a:gd name="adj2" fmla="val 29907"/>
            </a:avLst>
          </a:prstGeom>
          <a:gradFill rotWithShape="0">
            <a:gsLst>
              <a:gs pos="0">
                <a:schemeClr val="hlink">
                  <a:gamma/>
                  <a:shade val="46275"/>
                  <a:invGamma/>
                </a:schemeClr>
              </a:gs>
              <a:gs pos="100000">
                <a:schemeClr val="hlink"/>
              </a:gs>
            </a:gsLst>
            <a:lin ang="5400000" scaled="1"/>
          </a:gradFill>
          <a:ln w="76200">
            <a:noFill/>
            <a:miter lim="800000"/>
            <a:headEnd/>
            <a:tailEnd/>
          </a:ln>
          <a:effectLst/>
        </p:spPr>
        <p:txBody>
          <a:bodyPr vert="eaVert"/>
          <a:lstStyle/>
          <a:p>
            <a:pPr algn="ctr">
              <a:defRPr/>
            </a:pPr>
            <a:r>
              <a:rPr kumimoji="1" lang="en-US" sz="1400" b="1">
                <a:solidFill>
                  <a:srgbClr val="FFFFCC"/>
                </a:solidFill>
                <a:effectLst>
                  <a:outerShdw blurRad="38100" dist="38100" dir="2700000" algn="tl">
                    <a:srgbClr val="000000"/>
                  </a:outerShdw>
                </a:effectLst>
                <a:latin typeface="Times New Roman" pitchFamily="18" charset="0"/>
              </a:rPr>
              <a:t>Web browser program instructions are removed from RAM</a:t>
            </a:r>
          </a:p>
        </p:txBody>
      </p:sp>
      <p:sp>
        <p:nvSpPr>
          <p:cNvPr id="52284" name="AutoShape 60"/>
          <p:cNvSpPr>
            <a:spLocks noChangeArrowheads="1"/>
          </p:cNvSpPr>
          <p:nvPr/>
        </p:nvSpPr>
        <p:spPr bwMode="auto">
          <a:xfrm rot="-27000000">
            <a:off x="4648200" y="5257800"/>
            <a:ext cx="1066800" cy="2133600"/>
          </a:xfrm>
          <a:prstGeom prst="leftArrow">
            <a:avLst>
              <a:gd name="adj1" fmla="val 78481"/>
              <a:gd name="adj2" fmla="val 29907"/>
            </a:avLst>
          </a:prstGeom>
          <a:gradFill rotWithShape="0">
            <a:gsLst>
              <a:gs pos="0">
                <a:schemeClr val="hlink">
                  <a:gamma/>
                  <a:shade val="46275"/>
                  <a:invGamma/>
                </a:schemeClr>
              </a:gs>
              <a:gs pos="100000">
                <a:schemeClr val="hlink"/>
              </a:gs>
            </a:gsLst>
            <a:lin ang="5400000" scaled="1"/>
          </a:gradFill>
          <a:ln w="76200">
            <a:noFill/>
            <a:miter lim="800000"/>
            <a:headEnd/>
            <a:tailEnd/>
          </a:ln>
          <a:effectLst/>
        </p:spPr>
        <p:txBody>
          <a:bodyPr vert="eaVert"/>
          <a:lstStyle/>
          <a:p>
            <a:pPr algn="ctr">
              <a:defRPr/>
            </a:pPr>
            <a:r>
              <a:rPr kumimoji="1" lang="en-US" sz="1400" b="1">
                <a:solidFill>
                  <a:srgbClr val="FFFFCC"/>
                </a:solidFill>
                <a:effectLst>
                  <a:outerShdw blurRad="38100" dist="38100" dir="2700000" algn="tl">
                    <a:srgbClr val="000000"/>
                  </a:outerShdw>
                </a:effectLst>
                <a:latin typeface="Times New Roman" pitchFamily="18" charset="0"/>
              </a:rPr>
              <a:t>Web browser window no longer is displayed on desktop</a:t>
            </a:r>
            <a:endParaRPr lang="en-US"/>
          </a:p>
        </p:txBody>
      </p:sp>
      <p:sp>
        <p:nvSpPr>
          <p:cNvPr id="28698" name="Rectangle 61"/>
          <p:cNvSpPr>
            <a:spLocks noChangeArrowheads="1"/>
          </p:cNvSpPr>
          <p:nvPr/>
        </p:nvSpPr>
        <p:spPr bwMode="auto">
          <a:xfrm>
            <a:off x="5715000" y="2514600"/>
            <a:ext cx="3352800" cy="785813"/>
          </a:xfrm>
          <a:prstGeom prst="rect">
            <a:avLst/>
          </a:prstGeom>
          <a:noFill/>
          <a:ln w="9525">
            <a:noFill/>
            <a:miter lim="800000"/>
            <a:headEnd/>
            <a:tailEnd/>
          </a:ln>
        </p:spPr>
        <p:txBody>
          <a:bodyPr lIns="0" tIns="0" rIns="0" bIns="0">
            <a:spAutoFit/>
          </a:bodyPr>
          <a:lstStyle/>
          <a:p>
            <a:pPr>
              <a:lnSpc>
                <a:spcPct val="90000"/>
              </a:lnSpc>
            </a:pPr>
            <a:r>
              <a:rPr kumimoji="1" lang="en-US" sz="1600" b="1">
                <a:solidFill>
                  <a:srgbClr val="000000"/>
                </a:solidFill>
                <a:latin typeface="Arial (W1)" pitchFamily="34" charset="0"/>
              </a:rPr>
              <a:t>Step 2.</a:t>
            </a:r>
            <a:r>
              <a:rPr kumimoji="1" lang="en-US" sz="1800">
                <a:solidFill>
                  <a:srgbClr val="000000"/>
                </a:solidFill>
                <a:latin typeface="Times New Roman" pitchFamily="18" charset="0"/>
              </a:rPr>
              <a:t> </a:t>
            </a:r>
            <a:r>
              <a:rPr kumimoji="1" lang="en-US" sz="1300">
                <a:solidFill>
                  <a:srgbClr val="000000"/>
                </a:solidFill>
                <a:latin typeface="Times New Roman" pitchFamily="18" charset="0"/>
              </a:rPr>
              <a:t>When you start a Web browser, the program’s instructions load into RAM from the hard disk. The Web browser window is displayed on the screen.</a:t>
            </a:r>
          </a:p>
        </p:txBody>
      </p:sp>
      <p:sp>
        <p:nvSpPr>
          <p:cNvPr id="28699" name="Rectangle 62"/>
          <p:cNvSpPr>
            <a:spLocks noChangeArrowheads="1"/>
          </p:cNvSpPr>
          <p:nvPr/>
        </p:nvSpPr>
        <p:spPr bwMode="auto">
          <a:xfrm>
            <a:off x="5715000" y="3429000"/>
            <a:ext cx="3352800" cy="1323975"/>
          </a:xfrm>
          <a:prstGeom prst="rect">
            <a:avLst/>
          </a:prstGeom>
          <a:noFill/>
          <a:ln w="9525">
            <a:noFill/>
            <a:miter lim="800000"/>
            <a:headEnd/>
            <a:tailEnd/>
          </a:ln>
        </p:spPr>
        <p:txBody>
          <a:bodyPr lIns="0" tIns="0" rIns="0" bIns="0">
            <a:spAutoFit/>
          </a:bodyPr>
          <a:lstStyle/>
          <a:p>
            <a:pPr>
              <a:lnSpc>
                <a:spcPct val="90000"/>
              </a:lnSpc>
            </a:pPr>
            <a:r>
              <a:rPr kumimoji="1" lang="en-US" sz="1600" b="1">
                <a:solidFill>
                  <a:srgbClr val="000000"/>
                </a:solidFill>
                <a:latin typeface="Arial (W1)" pitchFamily="34" charset="0"/>
              </a:rPr>
              <a:t>Step 3.</a:t>
            </a:r>
            <a:r>
              <a:rPr kumimoji="1" lang="en-US" sz="1800">
                <a:solidFill>
                  <a:srgbClr val="000000"/>
                </a:solidFill>
                <a:latin typeface="Times New Roman" pitchFamily="18" charset="0"/>
              </a:rPr>
              <a:t> </a:t>
            </a:r>
            <a:r>
              <a:rPr kumimoji="1" lang="en-US" sz="1300">
                <a:solidFill>
                  <a:srgbClr val="000000"/>
                </a:solidFill>
                <a:latin typeface="Times New Roman" pitchFamily="18" charset="0"/>
              </a:rPr>
              <a:t>When you start a word processing program, the program’s instructions load into RAM from the hard disk. The word processing program, along with the Web Browser and certain operating system instructions are in RAM. The word processing program window is displayed on  the screen.</a:t>
            </a:r>
          </a:p>
        </p:txBody>
      </p:sp>
      <p:sp>
        <p:nvSpPr>
          <p:cNvPr id="28700" name="Rectangle 63"/>
          <p:cNvSpPr>
            <a:spLocks noChangeArrowheads="1"/>
          </p:cNvSpPr>
          <p:nvPr/>
        </p:nvSpPr>
        <p:spPr bwMode="auto">
          <a:xfrm>
            <a:off x="5715000" y="4891088"/>
            <a:ext cx="3352800" cy="785812"/>
          </a:xfrm>
          <a:prstGeom prst="rect">
            <a:avLst/>
          </a:prstGeom>
          <a:noFill/>
          <a:ln w="9525">
            <a:noFill/>
            <a:miter lim="800000"/>
            <a:headEnd/>
            <a:tailEnd/>
          </a:ln>
        </p:spPr>
        <p:txBody>
          <a:bodyPr lIns="0" tIns="0" rIns="0" bIns="0">
            <a:spAutoFit/>
          </a:bodyPr>
          <a:lstStyle/>
          <a:p>
            <a:pPr>
              <a:lnSpc>
                <a:spcPct val="90000"/>
              </a:lnSpc>
            </a:pPr>
            <a:r>
              <a:rPr kumimoji="1" lang="en-US" sz="1600" b="1">
                <a:solidFill>
                  <a:srgbClr val="000000"/>
                </a:solidFill>
                <a:latin typeface="Arial (W1)" pitchFamily="34" charset="0"/>
              </a:rPr>
              <a:t>Step 4.</a:t>
            </a:r>
            <a:r>
              <a:rPr kumimoji="1" lang="en-US" sz="1800">
                <a:solidFill>
                  <a:srgbClr val="000000"/>
                </a:solidFill>
                <a:latin typeface="Times New Roman" pitchFamily="18" charset="0"/>
              </a:rPr>
              <a:t> </a:t>
            </a:r>
            <a:r>
              <a:rPr kumimoji="1" lang="en-US" sz="1300">
                <a:solidFill>
                  <a:srgbClr val="000000"/>
                </a:solidFill>
                <a:latin typeface="Times New Roman" pitchFamily="18" charset="0"/>
              </a:rPr>
              <a:t>When you quit a program, such as the Web browser, its program instructions are removed from RAM. The Web browser no longer is displayed on the screen.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914400" y="3962400"/>
            <a:ext cx="2133600" cy="1676400"/>
            <a:chOff x="576" y="2496"/>
            <a:chExt cx="1344" cy="1056"/>
          </a:xfrm>
        </p:grpSpPr>
        <p:sp>
          <p:nvSpPr>
            <p:cNvPr id="29716" name="Line 47"/>
            <p:cNvSpPr>
              <a:spLocks noChangeShapeType="1"/>
            </p:cNvSpPr>
            <p:nvPr/>
          </p:nvSpPr>
          <p:spPr bwMode="auto">
            <a:xfrm flipV="1">
              <a:off x="1536" y="3072"/>
              <a:ext cx="384" cy="0"/>
            </a:xfrm>
            <a:prstGeom prst="line">
              <a:avLst/>
            </a:prstGeom>
            <a:noFill/>
            <a:ln w="76200">
              <a:solidFill>
                <a:schemeClr val="bg2"/>
              </a:solidFill>
              <a:round/>
              <a:headEnd/>
              <a:tailEnd/>
            </a:ln>
          </p:spPr>
          <p:txBody>
            <a:bodyPr/>
            <a:lstStyle/>
            <a:p>
              <a:endParaRPr lang="en-US"/>
            </a:p>
          </p:txBody>
        </p:sp>
        <p:sp>
          <p:nvSpPr>
            <p:cNvPr id="54308" name="Oval 36"/>
            <p:cNvSpPr>
              <a:spLocks noChangeArrowheads="1"/>
            </p:cNvSpPr>
            <p:nvPr/>
          </p:nvSpPr>
          <p:spPr bwMode="auto">
            <a:xfrm>
              <a:off x="576" y="2496"/>
              <a:ext cx="1056" cy="1056"/>
            </a:xfrm>
            <a:prstGeom prst="ellipse">
              <a:avLst/>
            </a:prstGeom>
            <a:solidFill>
              <a:srgbClr val="808000"/>
            </a:solidFill>
            <a:ln w="9525">
              <a:noFill/>
              <a:round/>
              <a:headEnd/>
              <a:tailEnd/>
            </a:ln>
            <a:effectLst/>
            <a:scene3d>
              <a:camera prst="legacyObliqueBottomLeft"/>
              <a:lightRig rig="legacyFlat4" dir="b"/>
            </a:scene3d>
            <a:sp3d extrusionH="176200" prstMaterial="legacyMatte">
              <a:bevelT w="13500" h="13500" prst="angle"/>
              <a:bevelB w="13500" h="13500" prst="angle"/>
              <a:extrusionClr>
                <a:srgbClr val="808000"/>
              </a:extrusionClr>
            </a:sp3d>
          </p:spPr>
          <p:txBody>
            <a:bodyPr wrap="none" anchor="ctr" anchorCtr="1">
              <a:flatTx/>
            </a:bodyPr>
            <a:lstStyle/>
            <a:p>
              <a:pPr algn="ctr">
                <a:spcBef>
                  <a:spcPct val="50000"/>
                </a:spcBef>
                <a:buClr>
                  <a:schemeClr val="accent1"/>
                </a:buClr>
                <a:buSzPct val="80000"/>
                <a:buFont typeface="Monotype Sort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Faster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variations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of DRAM are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chemeClr val="accent2"/>
                  </a:solidFill>
                  <a:effectLst>
                    <a:outerShdw blurRad="38100" dist="38100" dir="2700000" algn="tl">
                      <a:srgbClr val="000000"/>
                    </a:outerShdw>
                  </a:effectLst>
                  <a:latin typeface="Times New Roman" pitchFamily="18" charset="0"/>
                </a:rPr>
                <a:t>SDRAM</a:t>
              </a:r>
              <a:r>
                <a:rPr kumimoji="1" lang="en-US" sz="1800" b="1">
                  <a:solidFill>
                    <a:srgbClr val="FFFFCC"/>
                  </a:solidFill>
                  <a:effectLst>
                    <a:outerShdw blurRad="38100" dist="38100" dir="2700000" algn="tl">
                      <a:srgbClr val="000000"/>
                    </a:outerShdw>
                  </a:effectLst>
                  <a:latin typeface="Times New Roman" pitchFamily="18" charset="0"/>
                </a:rPr>
                <a:t> and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chemeClr val="accent2"/>
                  </a:solidFill>
                  <a:effectLst>
                    <a:outerShdw blurRad="38100" dist="38100" dir="2700000" algn="tl">
                      <a:srgbClr val="000000"/>
                    </a:outerShdw>
                  </a:effectLst>
                  <a:latin typeface="Times New Roman" pitchFamily="18" charset="0"/>
                </a:rPr>
                <a:t>RDRAM</a:t>
              </a:r>
              <a:endParaRPr kumimoji="1" lang="en-US" sz="2000">
                <a:solidFill>
                  <a:srgbClr val="000000"/>
                </a:solidFill>
                <a:latin typeface="Times New Roman" pitchFamily="18" charset="0"/>
              </a:endParaRPr>
            </a:p>
          </p:txBody>
        </p:sp>
      </p:grpSp>
      <p:grpSp>
        <p:nvGrpSpPr>
          <p:cNvPr id="3" name="Group 53"/>
          <p:cNvGrpSpPr>
            <a:grpSpLocks/>
          </p:cNvGrpSpPr>
          <p:nvPr/>
        </p:nvGrpSpPr>
        <p:grpSpPr bwMode="auto">
          <a:xfrm>
            <a:off x="6019800" y="1905000"/>
            <a:ext cx="2133600" cy="1676400"/>
            <a:chOff x="3792" y="1200"/>
            <a:chExt cx="1344" cy="1056"/>
          </a:xfrm>
        </p:grpSpPr>
        <p:sp>
          <p:nvSpPr>
            <p:cNvPr id="29714" name="Line 49"/>
            <p:cNvSpPr>
              <a:spLocks noChangeShapeType="1"/>
            </p:cNvSpPr>
            <p:nvPr/>
          </p:nvSpPr>
          <p:spPr bwMode="auto">
            <a:xfrm flipV="1">
              <a:off x="3792" y="1728"/>
              <a:ext cx="384" cy="0"/>
            </a:xfrm>
            <a:prstGeom prst="line">
              <a:avLst/>
            </a:prstGeom>
            <a:noFill/>
            <a:ln w="76200">
              <a:solidFill>
                <a:schemeClr val="bg2"/>
              </a:solidFill>
              <a:round/>
              <a:headEnd/>
              <a:tailEnd/>
            </a:ln>
          </p:spPr>
          <p:txBody>
            <a:bodyPr/>
            <a:lstStyle/>
            <a:p>
              <a:endParaRPr lang="en-US"/>
            </a:p>
          </p:txBody>
        </p:sp>
        <p:sp>
          <p:nvSpPr>
            <p:cNvPr id="54309" name="Oval 37"/>
            <p:cNvSpPr>
              <a:spLocks noChangeArrowheads="1"/>
            </p:cNvSpPr>
            <p:nvPr/>
          </p:nvSpPr>
          <p:spPr bwMode="auto">
            <a:xfrm>
              <a:off x="4080" y="1200"/>
              <a:ext cx="1056" cy="1056"/>
            </a:xfrm>
            <a:prstGeom prst="ellipse">
              <a:avLst/>
            </a:prstGeom>
            <a:solidFill>
              <a:srgbClr val="993366"/>
            </a:solidFill>
            <a:ln w="9525">
              <a:noFill/>
              <a:round/>
              <a:headEnd/>
              <a:tailEnd/>
            </a:ln>
            <a:effectLst/>
            <a:scene3d>
              <a:camera prst="legacyObliqueBottomLeft"/>
              <a:lightRig rig="legacyFlat4" dir="b"/>
            </a:scene3d>
            <a:sp3d extrusionH="176200" prstMaterial="legacyMatte">
              <a:bevelT w="13500" h="13500" prst="angle"/>
              <a:bevelB w="13500" h="13500" prst="angle"/>
              <a:extrusionClr>
                <a:srgbClr val="993366"/>
              </a:extrusionClr>
            </a:sp3d>
          </p:spPr>
          <p:txBody>
            <a:bodyPr wrap="none" anchor="ctr" anchorCtr="1">
              <a:flatTx/>
            </a:bodyPr>
            <a:lstStyle/>
            <a:p>
              <a:pPr algn="ctr">
                <a:spcBef>
                  <a:spcPct val="50000"/>
                </a:spcBef>
                <a:buClr>
                  <a:schemeClr val="accent1"/>
                </a:buClr>
                <a:buSzPct val="80000"/>
                <a:buFont typeface="Monotype Sort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Used for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special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applications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such as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cache</a:t>
              </a:r>
              <a:endParaRPr kumimoji="1" lang="en-US" sz="2000">
                <a:solidFill>
                  <a:srgbClr val="000000"/>
                </a:solidFill>
                <a:latin typeface="Times New Roman" pitchFamily="18" charset="0"/>
              </a:endParaRPr>
            </a:p>
          </p:txBody>
        </p:sp>
      </p:grpSp>
      <p:grpSp>
        <p:nvGrpSpPr>
          <p:cNvPr id="4" name="Group 50"/>
          <p:cNvGrpSpPr>
            <a:grpSpLocks/>
          </p:cNvGrpSpPr>
          <p:nvPr/>
        </p:nvGrpSpPr>
        <p:grpSpPr bwMode="auto">
          <a:xfrm>
            <a:off x="914400" y="1905000"/>
            <a:ext cx="2209800" cy="1676400"/>
            <a:chOff x="576" y="1200"/>
            <a:chExt cx="1392" cy="1056"/>
          </a:xfrm>
        </p:grpSpPr>
        <p:sp>
          <p:nvSpPr>
            <p:cNvPr id="29712" name="Line 46"/>
            <p:cNvSpPr>
              <a:spLocks noChangeShapeType="1"/>
            </p:cNvSpPr>
            <p:nvPr/>
          </p:nvSpPr>
          <p:spPr bwMode="auto">
            <a:xfrm flipV="1">
              <a:off x="1584" y="1728"/>
              <a:ext cx="384" cy="0"/>
            </a:xfrm>
            <a:prstGeom prst="line">
              <a:avLst/>
            </a:prstGeom>
            <a:noFill/>
            <a:ln w="76200">
              <a:solidFill>
                <a:schemeClr val="bg2"/>
              </a:solidFill>
              <a:round/>
              <a:headEnd/>
              <a:tailEnd/>
            </a:ln>
          </p:spPr>
          <p:txBody>
            <a:bodyPr/>
            <a:lstStyle/>
            <a:p>
              <a:endParaRPr lang="en-US"/>
            </a:p>
          </p:txBody>
        </p:sp>
        <p:sp>
          <p:nvSpPr>
            <p:cNvPr id="54310" name="Oval 38"/>
            <p:cNvSpPr>
              <a:spLocks noChangeArrowheads="1"/>
            </p:cNvSpPr>
            <p:nvPr/>
          </p:nvSpPr>
          <p:spPr bwMode="auto">
            <a:xfrm>
              <a:off x="576" y="1200"/>
              <a:ext cx="1056" cy="1056"/>
            </a:xfrm>
            <a:prstGeom prst="ellipse">
              <a:avLst/>
            </a:prstGeom>
            <a:solidFill>
              <a:srgbClr val="D94439"/>
            </a:solidFill>
            <a:ln w="9525">
              <a:noFill/>
              <a:round/>
              <a:headEnd/>
              <a:tailEnd/>
            </a:ln>
            <a:effectLst/>
            <a:scene3d>
              <a:camera prst="legacyObliqueBottomLeft"/>
              <a:lightRig rig="legacyFlat4" dir="b"/>
            </a:scene3d>
            <a:sp3d extrusionH="176200" prstMaterial="legacyMatte">
              <a:bevelT w="13500" h="13500" prst="angle"/>
              <a:bevelB w="13500" h="13500" prst="angle"/>
              <a:extrusionClr>
                <a:srgbClr val="D94439"/>
              </a:extrusionClr>
            </a:sp3d>
          </p:spPr>
          <p:txBody>
            <a:bodyPr wrap="none" anchor="ctr" anchorCtr="1">
              <a:flatTx/>
            </a:bodyPr>
            <a:lstStyle/>
            <a:p>
              <a:pPr algn="ctr">
                <a:spcBef>
                  <a:spcPct val="50000"/>
                </a:spcBef>
                <a:buClr>
                  <a:schemeClr val="accent1"/>
                </a:buClr>
                <a:buSzPct val="80000"/>
                <a:buFont typeface="Monotype Sort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Most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common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type</a:t>
              </a:r>
              <a:endParaRPr kumimoji="1" lang="en-US" sz="2000">
                <a:solidFill>
                  <a:srgbClr val="FFFFCC"/>
                </a:solidFill>
                <a:latin typeface="Times New Roman" pitchFamily="18" charset="0"/>
              </a:endParaRPr>
            </a:p>
          </p:txBody>
        </p:sp>
      </p:grpSp>
      <p:grpSp>
        <p:nvGrpSpPr>
          <p:cNvPr id="5" name="Group 52"/>
          <p:cNvGrpSpPr>
            <a:grpSpLocks/>
          </p:cNvGrpSpPr>
          <p:nvPr/>
        </p:nvGrpSpPr>
        <p:grpSpPr bwMode="auto">
          <a:xfrm>
            <a:off x="5943600" y="3962400"/>
            <a:ext cx="2209800" cy="1676400"/>
            <a:chOff x="3744" y="2496"/>
            <a:chExt cx="1392" cy="1056"/>
          </a:xfrm>
        </p:grpSpPr>
        <p:sp>
          <p:nvSpPr>
            <p:cNvPr id="29710" name="Line 48"/>
            <p:cNvSpPr>
              <a:spLocks noChangeShapeType="1"/>
            </p:cNvSpPr>
            <p:nvPr/>
          </p:nvSpPr>
          <p:spPr bwMode="auto">
            <a:xfrm flipV="1">
              <a:off x="3744" y="3072"/>
              <a:ext cx="384" cy="0"/>
            </a:xfrm>
            <a:prstGeom prst="line">
              <a:avLst/>
            </a:prstGeom>
            <a:noFill/>
            <a:ln w="76200">
              <a:solidFill>
                <a:schemeClr val="bg2"/>
              </a:solidFill>
              <a:round/>
              <a:headEnd/>
              <a:tailEnd/>
            </a:ln>
          </p:spPr>
          <p:txBody>
            <a:bodyPr/>
            <a:lstStyle/>
            <a:p>
              <a:endParaRPr lang="en-US"/>
            </a:p>
          </p:txBody>
        </p:sp>
        <p:sp>
          <p:nvSpPr>
            <p:cNvPr id="54311" name="Oval 39"/>
            <p:cNvSpPr>
              <a:spLocks noChangeArrowheads="1"/>
            </p:cNvSpPr>
            <p:nvPr/>
          </p:nvSpPr>
          <p:spPr bwMode="auto">
            <a:xfrm>
              <a:off x="4080" y="2496"/>
              <a:ext cx="1056" cy="1056"/>
            </a:xfrm>
            <a:prstGeom prst="ellipse">
              <a:avLst/>
            </a:prstGeom>
            <a:solidFill>
              <a:srgbClr val="FF9900"/>
            </a:solidFill>
            <a:ln w="9525">
              <a:noFill/>
              <a:round/>
              <a:headEnd/>
              <a:tailEnd/>
            </a:ln>
            <a:effectLst/>
            <a:scene3d>
              <a:camera prst="legacyObliqueBottomLeft"/>
              <a:lightRig rig="legacyFlat4" dir="b"/>
            </a:scene3d>
            <a:sp3d extrusionH="176200" prstMaterial="legacyMatte">
              <a:bevelT w="13500" h="13500" prst="angle"/>
              <a:bevelB w="13500" h="13500" prst="angle"/>
              <a:extrusionClr>
                <a:srgbClr val="FF9900"/>
              </a:extrusionClr>
            </a:sp3d>
          </p:spPr>
          <p:txBody>
            <a:bodyPr wrap="none" anchor="ctr" anchorCtr="1">
              <a:flatTx/>
            </a:bodyPr>
            <a:lstStyle/>
            <a:p>
              <a:pPr algn="ctr">
                <a:spcBef>
                  <a:spcPct val="50000"/>
                </a:spcBef>
                <a:buClr>
                  <a:schemeClr val="accent1"/>
                </a:buClr>
                <a:buSzPct val="80000"/>
                <a:buFont typeface="Monotype Sorts" pitchFamily="2" charset="2"/>
                <a:buNone/>
                <a:defRPr/>
              </a:pPr>
              <a:r>
                <a:rPr kumimoji="1" lang="en-US" sz="1800" b="1">
                  <a:solidFill>
                    <a:srgbClr val="FFFFCC"/>
                  </a:solidFill>
                  <a:effectLst>
                    <a:outerShdw blurRad="38100" dist="38100" dir="2700000" algn="tl">
                      <a:srgbClr val="000000"/>
                    </a:outerShdw>
                  </a:effectLst>
                  <a:latin typeface="Times New Roman" pitchFamily="18" charset="0"/>
                </a:rPr>
                <a:t>Faster and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more reliable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than DRAM </a:t>
              </a:r>
              <a:br>
                <a:rPr kumimoji="1" lang="en-US" sz="1800" b="1">
                  <a:solidFill>
                    <a:srgbClr val="FFFFCC"/>
                  </a:solidFill>
                  <a:effectLst>
                    <a:outerShdw blurRad="38100" dist="38100" dir="2700000" algn="tl">
                      <a:srgbClr val="000000"/>
                    </a:outerShdw>
                  </a:effectLst>
                  <a:latin typeface="Times New Roman" pitchFamily="18" charset="0"/>
                </a:rPr>
              </a:br>
              <a:r>
                <a:rPr kumimoji="1" lang="en-US" sz="1800" b="1">
                  <a:solidFill>
                    <a:srgbClr val="FFFFCC"/>
                  </a:solidFill>
                  <a:effectLst>
                    <a:outerShdw blurRad="38100" dist="38100" dir="2700000" algn="tl">
                      <a:srgbClr val="000000"/>
                    </a:outerShdw>
                  </a:effectLst>
                  <a:latin typeface="Times New Roman" pitchFamily="18" charset="0"/>
                </a:rPr>
                <a:t>chips</a:t>
              </a:r>
              <a:endParaRPr kumimoji="1" lang="en-US" sz="2000">
                <a:solidFill>
                  <a:srgbClr val="FFFFCC"/>
                </a:solidFill>
                <a:latin typeface="Times New Roman" pitchFamily="18" charset="0"/>
              </a:endParaRPr>
            </a:p>
          </p:txBody>
        </p:sp>
      </p:grpSp>
      <p:sp>
        <p:nvSpPr>
          <p:cNvPr id="29702" name="Rectangle 2"/>
          <p:cNvSpPr>
            <a:spLocks noGrp="1" noChangeArrowheads="1"/>
          </p:cNvSpPr>
          <p:nvPr>
            <p:ph type="title"/>
          </p:nvPr>
        </p:nvSpPr>
        <p:spPr/>
        <p:txBody>
          <a:bodyPr/>
          <a:lstStyle/>
          <a:p>
            <a:r>
              <a:rPr lang="en-US" smtClean="0"/>
              <a:t>Memory</a:t>
            </a:r>
          </a:p>
        </p:txBody>
      </p:sp>
      <p:sp>
        <p:nvSpPr>
          <p:cNvPr id="54275" name="Rectangle 3"/>
          <p:cNvSpPr>
            <a:spLocks noGrp="1" noChangeArrowheads="1"/>
          </p:cNvSpPr>
          <p:nvPr>
            <p:ph type="body" idx="1"/>
          </p:nvPr>
        </p:nvSpPr>
        <p:spPr>
          <a:xfrm>
            <a:off x="304800" y="1090613"/>
            <a:ext cx="8585200" cy="661987"/>
          </a:xfrm>
        </p:spPr>
        <p:txBody>
          <a:bodyPr/>
          <a:lstStyle/>
          <a:p>
            <a:pPr>
              <a:buFont typeface="Monotype Sorts" pitchFamily="2" charset="2"/>
              <a:buNone/>
              <a:defRPr/>
            </a:pPr>
            <a:r>
              <a:rPr lang="en-US" smtClean="0"/>
              <a:t>What are two basic types of RAM chips?</a:t>
            </a:r>
            <a:endParaRPr lang="en-US" sz="2400" smtClean="0">
              <a:solidFill>
                <a:srgbClr val="FFFFCC"/>
              </a:solidFill>
              <a:effectLst>
                <a:outerShdw blurRad="38100" dist="38100" dir="2700000" algn="tl">
                  <a:srgbClr val="000000"/>
                </a:outerShdw>
              </a:effectLst>
            </a:endParaRPr>
          </a:p>
        </p:txBody>
      </p:sp>
      <p:sp>
        <p:nvSpPr>
          <p:cNvPr id="29704"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4.18</a:t>
            </a:r>
          </a:p>
        </p:txBody>
      </p:sp>
      <p:grpSp>
        <p:nvGrpSpPr>
          <p:cNvPr id="6" name="Group 21"/>
          <p:cNvGrpSpPr>
            <a:grpSpLocks/>
          </p:cNvGrpSpPr>
          <p:nvPr/>
        </p:nvGrpSpPr>
        <p:grpSpPr bwMode="auto">
          <a:xfrm>
            <a:off x="7847013" y="6402388"/>
            <a:ext cx="860425" cy="271462"/>
            <a:chOff x="4943" y="4033"/>
            <a:chExt cx="542" cy="171"/>
          </a:xfrm>
        </p:grpSpPr>
        <p:sp>
          <p:nvSpPr>
            <p:cNvPr id="29708"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29709"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54301" name="AutoShape 29"/>
          <p:cNvSpPr>
            <a:spLocks noChangeArrowheads="1"/>
          </p:cNvSpPr>
          <p:nvPr/>
        </p:nvSpPr>
        <p:spPr bwMode="auto">
          <a:xfrm rot="10800000">
            <a:off x="3009900" y="2057400"/>
            <a:ext cx="3124200" cy="3276600"/>
          </a:xfrm>
          <a:prstGeom prst="rtTriangle">
            <a:avLst/>
          </a:prstGeom>
          <a:solidFill>
            <a:srgbClr val="008080"/>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rgbClr val="008080"/>
            </a:extrusionClr>
          </a:sp3d>
        </p:spPr>
        <p:txBody>
          <a:bodyPr rot="10800000" wrap="none" lIns="0" tIns="914400" rIns="914400" bIns="0">
            <a:flatTx/>
          </a:bodyPr>
          <a:lstStyle/>
          <a:p>
            <a:pPr lvl="1" algn="r">
              <a:spcBef>
                <a:spcPct val="5000"/>
              </a:spcBef>
              <a:buClr>
                <a:srgbClr val="D94439"/>
              </a:buClr>
              <a:buSzPct val="75000"/>
              <a:buFont typeface="Wingdings" pitchFamily="2" charset="2"/>
              <a:buNone/>
              <a:defRPr/>
            </a:pPr>
            <a:r>
              <a:rPr kumimoji="1" lang="en-US" sz="2800" b="1">
                <a:solidFill>
                  <a:srgbClr val="FFFFCC"/>
                </a:solidFill>
                <a:effectLst>
                  <a:outerShdw blurRad="38100" dist="38100" dir="2700000" algn="tl">
                    <a:srgbClr val="000000"/>
                  </a:outerShdw>
                </a:effectLst>
                <a:latin typeface="Times New Roman" pitchFamily="18" charset="0"/>
              </a:rPr>
              <a:t>Static </a:t>
            </a:r>
            <a:br>
              <a:rPr kumimoji="1" lang="en-US" sz="2800" b="1">
                <a:solidFill>
                  <a:srgbClr val="FFFFCC"/>
                </a:solidFill>
                <a:effectLst>
                  <a:outerShdw blurRad="38100" dist="38100" dir="2700000" algn="tl">
                    <a:srgbClr val="000000"/>
                  </a:outerShdw>
                </a:effectLst>
                <a:latin typeface="Times New Roman" pitchFamily="18" charset="0"/>
              </a:rPr>
            </a:br>
            <a:r>
              <a:rPr kumimoji="1" lang="en-US" sz="2800" b="1">
                <a:solidFill>
                  <a:srgbClr val="FFFFCC"/>
                </a:solidFill>
                <a:effectLst>
                  <a:outerShdw blurRad="38100" dist="38100" dir="2700000" algn="tl">
                    <a:srgbClr val="000000"/>
                  </a:outerShdw>
                </a:effectLst>
                <a:latin typeface="Times New Roman" pitchFamily="18" charset="0"/>
              </a:rPr>
              <a:t>RAM </a:t>
            </a:r>
            <a:br>
              <a:rPr kumimoji="1" lang="en-US" sz="2800" b="1">
                <a:solidFill>
                  <a:srgbClr val="FFFFCC"/>
                </a:solidFill>
                <a:effectLst>
                  <a:outerShdw blurRad="38100" dist="38100" dir="2700000" algn="tl">
                    <a:srgbClr val="000000"/>
                  </a:outerShdw>
                </a:effectLst>
                <a:latin typeface="Times New Roman" pitchFamily="18" charset="0"/>
              </a:rPr>
            </a:br>
            <a:r>
              <a:rPr kumimoji="1" lang="en-US" sz="2800" b="1">
                <a:solidFill>
                  <a:srgbClr val="FFFFCC"/>
                </a:solidFill>
                <a:effectLst>
                  <a:outerShdw blurRad="38100" dist="38100" dir="2700000" algn="tl">
                    <a:srgbClr val="000000"/>
                  </a:outerShdw>
                </a:effectLst>
                <a:latin typeface="Times New Roman" pitchFamily="18" charset="0"/>
              </a:rPr>
              <a:t>(SRAM)</a:t>
            </a:r>
          </a:p>
        </p:txBody>
      </p:sp>
      <p:sp>
        <p:nvSpPr>
          <p:cNvPr id="54302" name="AutoShape 30"/>
          <p:cNvSpPr>
            <a:spLocks noChangeArrowheads="1"/>
          </p:cNvSpPr>
          <p:nvPr/>
        </p:nvSpPr>
        <p:spPr bwMode="auto">
          <a:xfrm>
            <a:off x="3009900" y="2057400"/>
            <a:ext cx="3124200" cy="3276600"/>
          </a:xfrm>
          <a:prstGeom prst="rtTriangle">
            <a:avLst/>
          </a:prstGeom>
          <a:solidFill>
            <a:srgbClr val="0099CC"/>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rgbClr val="0099CC"/>
            </a:extrusionClr>
          </a:sp3d>
        </p:spPr>
        <p:txBody>
          <a:bodyPr wrap="none" lIns="0" tIns="0" rIns="0" anchor="ctr">
            <a:flatTx/>
          </a:bodyPr>
          <a:lstStyle/>
          <a:p>
            <a:pPr>
              <a:defRPr/>
            </a:pPr>
            <a:r>
              <a:rPr kumimoji="1" lang="en-US" sz="2800" b="1">
                <a:solidFill>
                  <a:srgbClr val="FFFFCC"/>
                </a:solidFill>
                <a:effectLst>
                  <a:outerShdw blurRad="38100" dist="38100" dir="2700000" algn="tl">
                    <a:srgbClr val="000000"/>
                  </a:outerShdw>
                </a:effectLst>
                <a:latin typeface="Times New Roman" pitchFamily="18" charset="0"/>
              </a:rPr>
              <a:t>Dynamic </a:t>
            </a:r>
            <a:br>
              <a:rPr kumimoji="1" lang="en-US" sz="2800" b="1">
                <a:solidFill>
                  <a:srgbClr val="FFFFCC"/>
                </a:solidFill>
                <a:effectLst>
                  <a:outerShdw blurRad="38100" dist="38100" dir="2700000" algn="tl">
                    <a:srgbClr val="000000"/>
                  </a:outerShdw>
                </a:effectLst>
                <a:latin typeface="Times New Roman" pitchFamily="18" charset="0"/>
              </a:rPr>
            </a:br>
            <a:r>
              <a:rPr kumimoji="1" lang="en-US" sz="2800" b="1">
                <a:solidFill>
                  <a:srgbClr val="FFFFCC"/>
                </a:solidFill>
                <a:effectLst>
                  <a:outerShdw blurRad="38100" dist="38100" dir="2700000" algn="tl">
                    <a:srgbClr val="000000"/>
                  </a:outerShdw>
                </a:effectLst>
                <a:latin typeface="Times New Roman" pitchFamily="18" charset="0"/>
              </a:rPr>
              <a:t>RAM </a:t>
            </a:r>
            <a:br>
              <a:rPr kumimoji="1" lang="en-US" sz="2800" b="1">
                <a:solidFill>
                  <a:srgbClr val="FFFFCC"/>
                </a:solidFill>
                <a:effectLst>
                  <a:outerShdw blurRad="38100" dist="38100" dir="2700000" algn="tl">
                    <a:srgbClr val="000000"/>
                  </a:outerShdw>
                </a:effectLst>
                <a:latin typeface="Times New Roman" pitchFamily="18" charset="0"/>
              </a:rPr>
            </a:br>
            <a:r>
              <a:rPr kumimoji="1" lang="en-US" sz="2800" b="1">
                <a:solidFill>
                  <a:srgbClr val="FFFFCC"/>
                </a:solidFill>
                <a:effectLst>
                  <a:outerShdw blurRad="38100" dist="38100" dir="2700000" algn="tl">
                    <a:srgbClr val="000000"/>
                  </a:outerShdw>
                </a:effectLst>
                <a:latin typeface="Times New Roman" pitchFamily="18" charset="0"/>
              </a:rPr>
              <a:t>(DRAM)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Memory</a:t>
            </a:r>
          </a:p>
        </p:txBody>
      </p:sp>
      <p:sp>
        <p:nvSpPr>
          <p:cNvPr id="30723" name="Rectangle 3"/>
          <p:cNvSpPr>
            <a:spLocks noGrp="1" noChangeArrowheads="1"/>
          </p:cNvSpPr>
          <p:nvPr>
            <p:ph type="body" idx="1"/>
          </p:nvPr>
        </p:nvSpPr>
        <p:spPr>
          <a:xfrm>
            <a:off x="304800" y="1090613"/>
            <a:ext cx="4800600" cy="1051645"/>
          </a:xfrm>
        </p:spPr>
        <p:txBody>
          <a:bodyPr>
            <a:normAutofit lnSpcReduction="10000"/>
          </a:bodyPr>
          <a:lstStyle/>
          <a:p>
            <a:pPr>
              <a:buFont typeface="Monotype Sorts" pitchFamily="2" charset="2"/>
              <a:buNone/>
            </a:pPr>
            <a:r>
              <a:rPr lang="en-US" dirty="0" smtClean="0"/>
              <a:t>Where does memory reside?</a:t>
            </a:r>
          </a:p>
        </p:txBody>
      </p:sp>
      <p:sp>
        <p:nvSpPr>
          <p:cNvPr id="30724"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4.18 Fig. 4-20</a:t>
            </a:r>
          </a:p>
        </p:txBody>
      </p:sp>
      <p:grpSp>
        <p:nvGrpSpPr>
          <p:cNvPr id="2" name="Group 21"/>
          <p:cNvGrpSpPr>
            <a:grpSpLocks/>
          </p:cNvGrpSpPr>
          <p:nvPr/>
        </p:nvGrpSpPr>
        <p:grpSpPr bwMode="auto">
          <a:xfrm>
            <a:off x="7847013" y="6402388"/>
            <a:ext cx="860425" cy="271462"/>
            <a:chOff x="4943" y="4033"/>
            <a:chExt cx="542" cy="171"/>
          </a:xfrm>
        </p:grpSpPr>
        <p:sp>
          <p:nvSpPr>
            <p:cNvPr id="30734"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0735"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30726" name="Rectangle 25"/>
          <p:cNvSpPr>
            <a:spLocks noChangeArrowheads="1"/>
          </p:cNvSpPr>
          <p:nvPr/>
        </p:nvSpPr>
        <p:spPr bwMode="auto">
          <a:xfrm>
            <a:off x="266700" y="2691533"/>
            <a:ext cx="4800600" cy="4329113"/>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Resides on small circuit board called</a:t>
            </a:r>
            <a:r>
              <a:rPr kumimoji="1" lang="en-US" sz="2600" dirty="0">
                <a:solidFill>
                  <a:srgbClr val="000000"/>
                </a:solidFill>
                <a:latin typeface="Times New Roman" pitchFamily="18" charset="0"/>
              </a:rPr>
              <a:t> </a:t>
            </a:r>
            <a:r>
              <a:rPr kumimoji="1" lang="en-US" sz="2600" b="1" dirty="0">
                <a:solidFill>
                  <a:schemeClr val="hlink"/>
                </a:solidFill>
                <a:latin typeface="Times New Roman" pitchFamily="18" charset="0"/>
              </a:rPr>
              <a:t>memory module</a:t>
            </a:r>
          </a:p>
          <a:p>
            <a:pPr marL="609600" lvl="1" indent="-495300">
              <a:spcBef>
                <a:spcPct val="5000"/>
              </a:spcBef>
              <a:buClr>
                <a:srgbClr val="D94439"/>
              </a:buClr>
              <a:buSzPct val="75000"/>
              <a:buFont typeface="Wingdings" pitchFamily="2" charset="2"/>
              <a:buChar char="Ø"/>
            </a:pPr>
            <a:r>
              <a:rPr kumimoji="1" lang="en-US" sz="2600" b="1" dirty="0">
                <a:solidFill>
                  <a:schemeClr val="hlink"/>
                </a:solidFill>
                <a:latin typeface="Times New Roman" pitchFamily="18" charset="0"/>
              </a:rPr>
              <a:t>Memory slots</a:t>
            </a:r>
            <a:r>
              <a:rPr kumimoji="1" lang="en-US" sz="2600" dirty="0">
                <a:solidFill>
                  <a:srgbClr val="000000"/>
                </a:solidFill>
                <a:latin typeface="Times New Roman" pitchFamily="18" charset="0"/>
              </a:rPr>
              <a:t> </a:t>
            </a:r>
            <a:r>
              <a:rPr kumimoji="1" lang="en-US" sz="2600" b="1" dirty="0">
                <a:solidFill>
                  <a:srgbClr val="000000"/>
                </a:solidFill>
                <a:latin typeface="Times New Roman" pitchFamily="18" charset="0"/>
              </a:rPr>
              <a:t>on motherboard hold memory modules</a:t>
            </a:r>
            <a:endParaRPr kumimoji="1" lang="en-US" sz="2600" b="1" dirty="0">
              <a:solidFill>
                <a:srgbClr val="000000"/>
              </a:solidFill>
              <a:latin typeface="Arial Unicode MS" pitchFamily="34" charset="-128"/>
            </a:endParaRPr>
          </a:p>
        </p:txBody>
      </p:sp>
      <p:pic>
        <p:nvPicPr>
          <p:cNvPr id="30727" name="Picture 24" descr="Fig04-20"/>
          <p:cNvPicPr>
            <a:picLocks noChangeAspect="1" noChangeArrowheads="1"/>
          </p:cNvPicPr>
          <p:nvPr/>
        </p:nvPicPr>
        <p:blipFill>
          <a:blip r:embed="rId3"/>
          <a:srcRect/>
          <a:stretch>
            <a:fillRect/>
          </a:stretch>
        </p:blipFill>
        <p:spPr bwMode="auto">
          <a:xfrm>
            <a:off x="5029200" y="1143000"/>
            <a:ext cx="3721100" cy="4710113"/>
          </a:xfrm>
          <a:prstGeom prst="rect">
            <a:avLst/>
          </a:prstGeom>
          <a:noFill/>
          <a:ln w="9525">
            <a:noFill/>
            <a:miter lim="800000"/>
            <a:headEnd/>
            <a:tailEnd/>
          </a:ln>
        </p:spPr>
      </p:pic>
      <p:sp>
        <p:nvSpPr>
          <p:cNvPr id="30728" name="Rectangle 26"/>
          <p:cNvSpPr>
            <a:spLocks noChangeArrowheads="1"/>
          </p:cNvSpPr>
          <p:nvPr/>
        </p:nvSpPr>
        <p:spPr bwMode="auto">
          <a:xfrm>
            <a:off x="5334000" y="3505200"/>
            <a:ext cx="995363" cy="274638"/>
          </a:xfrm>
          <a:prstGeom prst="rect">
            <a:avLst/>
          </a:prstGeom>
          <a:noFill/>
          <a:ln w="9525">
            <a:noFill/>
            <a:miter lim="800000"/>
            <a:headEnd/>
            <a:tailEnd/>
          </a:ln>
        </p:spPr>
        <p:txBody>
          <a:bodyPr wrap="none">
            <a:spAutoFit/>
          </a:bodyPr>
          <a:lstStyle/>
          <a:p>
            <a:r>
              <a:rPr kumimoji="1" lang="en-US" sz="1200" b="1">
                <a:solidFill>
                  <a:srgbClr val="000000"/>
                </a:solidFill>
                <a:latin typeface="Times New Roman" pitchFamily="18" charset="0"/>
              </a:rPr>
              <a:t>memory chip</a:t>
            </a:r>
          </a:p>
        </p:txBody>
      </p:sp>
      <p:sp>
        <p:nvSpPr>
          <p:cNvPr id="30729" name="Rectangle 27"/>
          <p:cNvSpPr>
            <a:spLocks noChangeArrowheads="1"/>
          </p:cNvSpPr>
          <p:nvPr/>
        </p:nvSpPr>
        <p:spPr bwMode="auto">
          <a:xfrm>
            <a:off x="6934200" y="3505200"/>
            <a:ext cx="952500" cy="274638"/>
          </a:xfrm>
          <a:prstGeom prst="rect">
            <a:avLst/>
          </a:prstGeom>
          <a:noFill/>
          <a:ln w="9525">
            <a:noFill/>
            <a:miter lim="800000"/>
            <a:headEnd/>
            <a:tailEnd/>
          </a:ln>
        </p:spPr>
        <p:txBody>
          <a:bodyPr wrap="none">
            <a:spAutoFit/>
          </a:bodyPr>
          <a:lstStyle/>
          <a:p>
            <a:r>
              <a:rPr kumimoji="1" lang="en-US" sz="1200" b="1">
                <a:solidFill>
                  <a:srgbClr val="000000"/>
                </a:solidFill>
                <a:latin typeface="Times New Roman" pitchFamily="18" charset="0"/>
              </a:rPr>
              <a:t>memory slot</a:t>
            </a:r>
          </a:p>
        </p:txBody>
      </p:sp>
      <p:sp>
        <p:nvSpPr>
          <p:cNvPr id="30730" name="Rectangle 28"/>
          <p:cNvSpPr>
            <a:spLocks noChangeArrowheads="1"/>
          </p:cNvSpPr>
          <p:nvPr/>
        </p:nvSpPr>
        <p:spPr bwMode="auto">
          <a:xfrm>
            <a:off x="6781800" y="838200"/>
            <a:ext cx="1879600" cy="274638"/>
          </a:xfrm>
          <a:prstGeom prst="rect">
            <a:avLst/>
          </a:prstGeom>
          <a:noFill/>
          <a:ln w="9525">
            <a:noFill/>
            <a:miter lim="800000"/>
            <a:headEnd/>
            <a:tailEnd/>
          </a:ln>
        </p:spPr>
        <p:txBody>
          <a:bodyPr wrap="none">
            <a:spAutoFit/>
          </a:bodyPr>
          <a:lstStyle/>
          <a:p>
            <a:r>
              <a:rPr kumimoji="1" lang="en-US" sz="1200" b="1">
                <a:solidFill>
                  <a:srgbClr val="000000"/>
                </a:solidFill>
                <a:latin typeface="Times New Roman" pitchFamily="18" charset="0"/>
              </a:rPr>
              <a:t>dual inline memory module</a:t>
            </a:r>
          </a:p>
        </p:txBody>
      </p:sp>
      <p:sp>
        <p:nvSpPr>
          <p:cNvPr id="30731" name="Line 29"/>
          <p:cNvSpPr>
            <a:spLocks noChangeShapeType="1"/>
          </p:cNvSpPr>
          <p:nvPr/>
        </p:nvSpPr>
        <p:spPr bwMode="auto">
          <a:xfrm flipH="1">
            <a:off x="6629400" y="1066800"/>
            <a:ext cx="685800" cy="1066800"/>
          </a:xfrm>
          <a:prstGeom prst="line">
            <a:avLst/>
          </a:prstGeom>
          <a:noFill/>
          <a:ln w="28575">
            <a:solidFill>
              <a:schemeClr val="tx1"/>
            </a:solidFill>
            <a:miter lim="800000"/>
            <a:headEnd/>
            <a:tailEnd type="triangle" w="med" len="med"/>
          </a:ln>
        </p:spPr>
        <p:txBody>
          <a:bodyPr wrap="none"/>
          <a:lstStyle/>
          <a:p>
            <a:endParaRPr lang="en-US"/>
          </a:p>
        </p:txBody>
      </p:sp>
      <p:sp>
        <p:nvSpPr>
          <p:cNvPr id="30732" name="Line 30"/>
          <p:cNvSpPr>
            <a:spLocks noChangeShapeType="1"/>
          </p:cNvSpPr>
          <p:nvPr/>
        </p:nvSpPr>
        <p:spPr bwMode="auto">
          <a:xfrm flipV="1">
            <a:off x="5791200" y="2209800"/>
            <a:ext cx="609600" cy="1295400"/>
          </a:xfrm>
          <a:prstGeom prst="line">
            <a:avLst/>
          </a:prstGeom>
          <a:noFill/>
          <a:ln w="28575">
            <a:solidFill>
              <a:schemeClr val="tx1"/>
            </a:solidFill>
            <a:miter lim="800000"/>
            <a:headEnd/>
            <a:tailEnd type="triangle" w="med" len="med"/>
          </a:ln>
        </p:spPr>
        <p:txBody>
          <a:bodyPr wrap="none"/>
          <a:lstStyle/>
          <a:p>
            <a:endParaRPr lang="en-US"/>
          </a:p>
        </p:txBody>
      </p:sp>
      <p:sp>
        <p:nvSpPr>
          <p:cNvPr id="30733" name="Line 31"/>
          <p:cNvSpPr>
            <a:spLocks noChangeShapeType="1"/>
          </p:cNvSpPr>
          <p:nvPr/>
        </p:nvSpPr>
        <p:spPr bwMode="auto">
          <a:xfrm flipH="1" flipV="1">
            <a:off x="7086600" y="2362200"/>
            <a:ext cx="228600" cy="1143000"/>
          </a:xfrm>
          <a:prstGeom prst="line">
            <a:avLst/>
          </a:prstGeom>
          <a:noFill/>
          <a:ln w="2857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Memory</a:t>
            </a:r>
          </a:p>
        </p:txBody>
      </p:sp>
      <p:sp>
        <p:nvSpPr>
          <p:cNvPr id="31747"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4.19 Fig. 4-21</a:t>
            </a:r>
          </a:p>
        </p:txBody>
      </p:sp>
      <p:grpSp>
        <p:nvGrpSpPr>
          <p:cNvPr id="2" name="Group 21"/>
          <p:cNvGrpSpPr>
            <a:grpSpLocks/>
          </p:cNvGrpSpPr>
          <p:nvPr/>
        </p:nvGrpSpPr>
        <p:grpSpPr bwMode="auto">
          <a:xfrm>
            <a:off x="7847013" y="6402388"/>
            <a:ext cx="860425" cy="271462"/>
            <a:chOff x="4943" y="4033"/>
            <a:chExt cx="542" cy="171"/>
          </a:xfrm>
        </p:grpSpPr>
        <p:sp>
          <p:nvSpPr>
            <p:cNvPr id="31760"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1761"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31749" name="Picture 26" descr="Fig04-21"/>
          <p:cNvPicPr>
            <a:picLocks noChangeAspect="1" noChangeArrowheads="1"/>
          </p:cNvPicPr>
          <p:nvPr/>
        </p:nvPicPr>
        <p:blipFill>
          <a:blip r:embed="rId3"/>
          <a:srcRect l="9756" t="42931" r="25366" b="1866"/>
          <a:stretch>
            <a:fillRect/>
          </a:stretch>
        </p:blipFill>
        <p:spPr bwMode="auto">
          <a:xfrm>
            <a:off x="4572000" y="3276600"/>
            <a:ext cx="3505200" cy="2598738"/>
          </a:xfrm>
          <a:prstGeom prst="rect">
            <a:avLst/>
          </a:prstGeom>
          <a:noFill/>
          <a:ln w="9525">
            <a:noFill/>
            <a:miter lim="800000"/>
            <a:headEnd/>
            <a:tailEnd/>
          </a:ln>
        </p:spPr>
      </p:pic>
      <p:sp>
        <p:nvSpPr>
          <p:cNvPr id="31750" name="Rectangle 3"/>
          <p:cNvSpPr>
            <a:spLocks noGrp="1" noChangeArrowheads="1"/>
          </p:cNvSpPr>
          <p:nvPr>
            <p:ph type="body" idx="1"/>
          </p:nvPr>
        </p:nvSpPr>
        <p:spPr>
          <a:xfrm>
            <a:off x="304800" y="1090613"/>
            <a:ext cx="8153400" cy="585787"/>
          </a:xfrm>
        </p:spPr>
        <p:txBody>
          <a:bodyPr/>
          <a:lstStyle/>
          <a:p>
            <a:pPr>
              <a:buFont typeface="Monotype Sorts" pitchFamily="2" charset="2"/>
              <a:buNone/>
            </a:pPr>
            <a:r>
              <a:rPr lang="en-US" smtClean="0"/>
              <a:t>How much RAM does an application require?</a:t>
            </a:r>
          </a:p>
        </p:txBody>
      </p:sp>
      <p:sp>
        <p:nvSpPr>
          <p:cNvPr id="31751" name="Rectangle 28"/>
          <p:cNvSpPr>
            <a:spLocks noChangeArrowheads="1"/>
          </p:cNvSpPr>
          <p:nvPr/>
        </p:nvSpPr>
        <p:spPr bwMode="auto">
          <a:xfrm>
            <a:off x="304800" y="1547813"/>
            <a:ext cx="4191000" cy="34051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Software package </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typically indicates </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RAM requirements</a:t>
            </a:r>
          </a:p>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For optimal </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performance, you </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need more than </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minimum specifications</a:t>
            </a:r>
          </a:p>
        </p:txBody>
      </p:sp>
      <p:grpSp>
        <p:nvGrpSpPr>
          <p:cNvPr id="3" name="Group 38"/>
          <p:cNvGrpSpPr>
            <a:grpSpLocks/>
          </p:cNvGrpSpPr>
          <p:nvPr/>
        </p:nvGrpSpPr>
        <p:grpSpPr bwMode="auto">
          <a:xfrm>
            <a:off x="4343400" y="2057400"/>
            <a:ext cx="4572000" cy="1320800"/>
            <a:chOff x="2736" y="1296"/>
            <a:chExt cx="2880" cy="832"/>
          </a:xfrm>
        </p:grpSpPr>
        <p:grpSp>
          <p:nvGrpSpPr>
            <p:cNvPr id="4" name="Group 37"/>
            <p:cNvGrpSpPr>
              <a:grpSpLocks/>
            </p:cNvGrpSpPr>
            <p:nvPr/>
          </p:nvGrpSpPr>
          <p:grpSpPr bwMode="auto">
            <a:xfrm>
              <a:off x="2736" y="1296"/>
              <a:ext cx="2880" cy="832"/>
              <a:chOff x="2736" y="1296"/>
              <a:chExt cx="2880" cy="832"/>
            </a:xfrm>
          </p:grpSpPr>
          <p:sp>
            <p:nvSpPr>
              <p:cNvPr id="31756" name="Line 32"/>
              <p:cNvSpPr>
                <a:spLocks noChangeShapeType="1"/>
              </p:cNvSpPr>
              <p:nvPr/>
            </p:nvSpPr>
            <p:spPr bwMode="auto">
              <a:xfrm>
                <a:off x="2736" y="1968"/>
                <a:ext cx="640" cy="160"/>
              </a:xfrm>
              <a:prstGeom prst="line">
                <a:avLst/>
              </a:prstGeom>
              <a:noFill/>
              <a:ln w="9525">
                <a:solidFill>
                  <a:srgbClr val="0763B7"/>
                </a:solidFill>
                <a:prstDash val="dash"/>
                <a:miter lim="800000"/>
                <a:headEnd/>
                <a:tailEnd/>
              </a:ln>
            </p:spPr>
            <p:txBody>
              <a:bodyPr wrap="none"/>
              <a:lstStyle/>
              <a:p>
                <a:endParaRPr lang="en-US"/>
              </a:p>
            </p:txBody>
          </p:sp>
          <p:sp>
            <p:nvSpPr>
              <p:cNvPr id="31757" name="Line 33"/>
              <p:cNvSpPr>
                <a:spLocks noChangeShapeType="1"/>
              </p:cNvSpPr>
              <p:nvPr/>
            </p:nvSpPr>
            <p:spPr bwMode="auto">
              <a:xfrm>
                <a:off x="2736" y="1296"/>
                <a:ext cx="640" cy="768"/>
              </a:xfrm>
              <a:prstGeom prst="line">
                <a:avLst/>
              </a:prstGeom>
              <a:noFill/>
              <a:ln w="9525">
                <a:solidFill>
                  <a:srgbClr val="0763B7"/>
                </a:solidFill>
                <a:prstDash val="dash"/>
                <a:miter lim="800000"/>
                <a:headEnd/>
                <a:tailEnd/>
              </a:ln>
            </p:spPr>
            <p:txBody>
              <a:bodyPr wrap="none"/>
              <a:lstStyle/>
              <a:p>
                <a:endParaRPr lang="en-US"/>
              </a:p>
            </p:txBody>
          </p:sp>
          <p:sp>
            <p:nvSpPr>
              <p:cNvPr id="31758" name="Line 34"/>
              <p:cNvSpPr>
                <a:spLocks noChangeShapeType="1"/>
              </p:cNvSpPr>
              <p:nvPr/>
            </p:nvSpPr>
            <p:spPr bwMode="auto">
              <a:xfrm flipH="1">
                <a:off x="4944" y="1296"/>
                <a:ext cx="672" cy="768"/>
              </a:xfrm>
              <a:prstGeom prst="line">
                <a:avLst/>
              </a:prstGeom>
              <a:noFill/>
              <a:ln w="9525">
                <a:solidFill>
                  <a:srgbClr val="0763B7"/>
                </a:solidFill>
                <a:prstDash val="dash"/>
                <a:miter lim="800000"/>
                <a:headEnd/>
                <a:tailEnd/>
              </a:ln>
            </p:spPr>
            <p:txBody>
              <a:bodyPr wrap="none"/>
              <a:lstStyle/>
              <a:p>
                <a:endParaRPr lang="en-US"/>
              </a:p>
            </p:txBody>
          </p:sp>
          <p:sp>
            <p:nvSpPr>
              <p:cNvPr id="31759" name="Line 35"/>
              <p:cNvSpPr>
                <a:spLocks noChangeShapeType="1"/>
              </p:cNvSpPr>
              <p:nvPr/>
            </p:nvSpPr>
            <p:spPr bwMode="auto">
              <a:xfrm flipH="1">
                <a:off x="4976" y="1968"/>
                <a:ext cx="640" cy="160"/>
              </a:xfrm>
              <a:prstGeom prst="line">
                <a:avLst/>
              </a:prstGeom>
              <a:noFill/>
              <a:ln w="9525">
                <a:solidFill>
                  <a:srgbClr val="0763B7"/>
                </a:solidFill>
                <a:prstDash val="dash"/>
                <a:miter lim="800000"/>
                <a:headEnd/>
                <a:tailEnd/>
              </a:ln>
            </p:spPr>
            <p:txBody>
              <a:bodyPr wrap="none"/>
              <a:lstStyle/>
              <a:p>
                <a:endParaRPr lang="en-US"/>
              </a:p>
            </p:txBody>
          </p:sp>
        </p:grpSp>
        <p:sp>
          <p:nvSpPr>
            <p:cNvPr id="31755" name="Rectangle 30"/>
            <p:cNvSpPr>
              <a:spLocks noChangeArrowheads="1"/>
            </p:cNvSpPr>
            <p:nvPr/>
          </p:nvSpPr>
          <p:spPr bwMode="auto">
            <a:xfrm>
              <a:off x="2736" y="1296"/>
              <a:ext cx="2880" cy="672"/>
            </a:xfrm>
            <a:prstGeom prst="rect">
              <a:avLst/>
            </a:prstGeom>
            <a:solidFill>
              <a:srgbClr val="0763B7"/>
            </a:solidFill>
            <a:ln w="9525">
              <a:noFill/>
              <a:miter lim="800000"/>
              <a:headEnd/>
              <a:tailEnd/>
            </a:ln>
          </p:spPr>
          <p:txBody>
            <a:bodyPr wrap="none"/>
            <a:lstStyle/>
            <a:p>
              <a:pPr marL="177800" indent="-177800"/>
              <a:r>
                <a:rPr kumimoji="1" lang="en-US" sz="1400" b="1">
                  <a:latin typeface="Times New Roman" pitchFamily="18" charset="0"/>
                </a:rPr>
                <a:t>System Requirements</a:t>
              </a:r>
            </a:p>
            <a:p>
              <a:pPr marL="177800" indent="-177800"/>
              <a:r>
                <a:rPr kumimoji="1" lang="en-US" sz="1200" b="1">
                  <a:latin typeface="Times New Roman" pitchFamily="18" charset="0"/>
                </a:rPr>
                <a:t>Windows</a:t>
              </a:r>
              <a:r>
                <a:rPr kumimoji="1" lang="en-US" sz="1200" b="1" baseline="30000">
                  <a:latin typeface="Times New Roman" pitchFamily="18" charset="0"/>
                </a:rPr>
                <a:t>®</a:t>
              </a:r>
              <a:r>
                <a:rPr kumimoji="1" lang="en-US" sz="1200" b="1">
                  <a:latin typeface="Times New Roman" pitchFamily="18" charset="0"/>
                </a:rPr>
                <a:t> XP Home Edition/Professional</a:t>
              </a:r>
            </a:p>
            <a:p>
              <a:pPr marL="177800" indent="-177800">
                <a:buFontTx/>
                <a:buChar char="•"/>
              </a:pPr>
              <a:r>
                <a:rPr kumimoji="1" lang="en-US" sz="1200">
                  <a:latin typeface="Times New Roman" pitchFamily="18" charset="0"/>
                </a:rPr>
                <a:t>Intel Pentium processor at 233MHZ or higher</a:t>
              </a:r>
            </a:p>
            <a:p>
              <a:pPr marL="177800" indent="-177800">
                <a:buFontTx/>
                <a:buChar char="•"/>
              </a:pPr>
              <a:r>
                <a:rPr kumimoji="1" lang="en-US" sz="1200">
                  <a:latin typeface="Times New Roman" pitchFamily="18" charset="0"/>
                </a:rPr>
                <a:t>AMD K6 (Athlon Duron Family processor at 233MHZ or higher</a:t>
              </a:r>
            </a:p>
            <a:p>
              <a:pPr marL="177800" indent="-177800">
                <a:buFontTx/>
                <a:buChar char="•"/>
              </a:pPr>
              <a:r>
                <a:rPr kumimoji="1" lang="en-US" sz="1200">
                  <a:latin typeface="Times New Roman" pitchFamily="18" charset="0"/>
                </a:rPr>
                <a:t>64 MB of RAM</a:t>
              </a:r>
              <a:endParaRPr lang="en-US"/>
            </a:p>
          </p:txBody>
        </p:sp>
      </p:grpSp>
      <p:sp>
        <p:nvSpPr>
          <p:cNvPr id="58407" name="AutoShape 39"/>
          <p:cNvSpPr>
            <a:spLocks noChangeArrowheads="1"/>
          </p:cNvSpPr>
          <p:nvPr/>
        </p:nvSpPr>
        <p:spPr bwMode="auto">
          <a:xfrm>
            <a:off x="542925" y="4498975"/>
            <a:ext cx="2095500" cy="1481138"/>
          </a:xfrm>
          <a:prstGeom prst="flowChartAlternateProcess">
            <a:avLst/>
          </a:prstGeom>
          <a:solidFill>
            <a:srgbClr val="00CCFF"/>
          </a:solidFill>
          <a:ln w="9525">
            <a:solidFill>
              <a:srgbClr val="00008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sz="1200" b="1" i="1">
                <a:solidFill>
                  <a:srgbClr val="660033"/>
                </a:solidFill>
                <a:latin typeface="Arial" charset="0"/>
              </a:rPr>
              <a:t>Note: listings of RAM requirements are MINIMUMS to enable program to function. Most needs to run efficiently are MUCH higher.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p:txBody>
          <a:bodyPr/>
          <a:lstStyle/>
          <a:p>
            <a:r>
              <a:rPr lang="en-US"/>
              <a:t>The on/off state of a switch represents one bit of data</a:t>
            </a:r>
          </a:p>
          <a:p>
            <a:r>
              <a:rPr lang="en-US"/>
              <a:t>Bit (binary digit)</a:t>
            </a:r>
          </a:p>
          <a:p>
            <a:pPr lvl="1"/>
            <a:r>
              <a:rPr lang="en-US"/>
              <a:t>On = 1</a:t>
            </a:r>
          </a:p>
          <a:p>
            <a:pPr lvl="1"/>
            <a:r>
              <a:rPr lang="en-US"/>
              <a:t>Off = 0</a:t>
            </a:r>
          </a:p>
        </p:txBody>
      </p:sp>
      <p:grpSp>
        <p:nvGrpSpPr>
          <p:cNvPr id="2" name="Group 3"/>
          <p:cNvGrpSpPr>
            <a:grpSpLocks/>
          </p:cNvGrpSpPr>
          <p:nvPr/>
        </p:nvGrpSpPr>
        <p:grpSpPr bwMode="auto">
          <a:xfrm>
            <a:off x="5562600" y="2743200"/>
            <a:ext cx="868363" cy="1252538"/>
            <a:chOff x="336" y="288"/>
            <a:chExt cx="547" cy="789"/>
          </a:xfrm>
        </p:grpSpPr>
        <p:sp>
          <p:nvSpPr>
            <p:cNvPr id="70660" name="Rectangle 4"/>
            <p:cNvSpPr>
              <a:spLocks noChangeArrowheads="1"/>
            </p:cNvSpPr>
            <p:nvPr/>
          </p:nvSpPr>
          <p:spPr bwMode="auto">
            <a:xfrm>
              <a:off x="336" y="288"/>
              <a:ext cx="547" cy="789"/>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61" name="Text Box 5"/>
            <p:cNvSpPr txBox="1">
              <a:spLocks noChangeArrowheads="1"/>
            </p:cNvSpPr>
            <p:nvPr/>
          </p:nvSpPr>
          <p:spPr bwMode="auto">
            <a:xfrm>
              <a:off x="336" y="327"/>
              <a:ext cx="511" cy="250"/>
            </a:xfrm>
            <a:prstGeom prst="rect">
              <a:avLst/>
            </a:prstGeom>
            <a:noFill/>
            <a:ln w="9525">
              <a:noFill/>
              <a:miter lim="800000"/>
              <a:headEnd/>
              <a:tailEnd/>
            </a:ln>
            <a:effectLst/>
          </p:spPr>
          <p:txBody>
            <a:bodyPr>
              <a:spAutoFit/>
            </a:bodyPr>
            <a:lstStyle/>
            <a:p>
              <a:pPr>
                <a:spcBef>
                  <a:spcPct val="50000"/>
                </a:spcBef>
              </a:pPr>
              <a:r>
                <a:rPr lang="en-US" sz="2000" b="1">
                  <a:solidFill>
                    <a:schemeClr val="tx1"/>
                  </a:solidFill>
                </a:rPr>
                <a:t>OFF</a:t>
              </a:r>
            </a:p>
          </p:txBody>
        </p:sp>
        <p:sp>
          <p:nvSpPr>
            <p:cNvPr id="70662" name="Oval 6"/>
            <p:cNvSpPr>
              <a:spLocks noChangeArrowheads="1"/>
            </p:cNvSpPr>
            <p:nvPr/>
          </p:nvSpPr>
          <p:spPr bwMode="auto">
            <a:xfrm>
              <a:off x="482" y="683"/>
              <a:ext cx="255" cy="276"/>
            </a:xfrm>
            <a:prstGeom prst="ellipse">
              <a:avLst/>
            </a:prstGeom>
            <a:solidFill>
              <a:srgbClr val="FF0000"/>
            </a:solidFill>
            <a:ln w="9525">
              <a:solidFill>
                <a:schemeClr val="tx1"/>
              </a:solidFill>
              <a:round/>
              <a:headEnd/>
              <a:tailEnd/>
            </a:ln>
            <a:effectLst/>
          </p:spPr>
          <p:txBody>
            <a:bodyPr wrap="none" anchor="ctr"/>
            <a:lstStyle/>
            <a:p>
              <a:r>
                <a:rPr lang="en-US" sz="2000"/>
                <a:t>0</a:t>
              </a:r>
            </a:p>
          </p:txBody>
        </p:sp>
      </p:grpSp>
      <p:sp>
        <p:nvSpPr>
          <p:cNvPr id="70663" name="Rectangle 7"/>
          <p:cNvSpPr>
            <a:spLocks noGrp="1" noChangeArrowheads="1"/>
          </p:cNvSpPr>
          <p:nvPr>
            <p:ph type="title"/>
          </p:nvPr>
        </p:nvSpPr>
        <p:spPr/>
        <p:txBody>
          <a:bodyPr/>
          <a:lstStyle/>
          <a:p>
            <a:r>
              <a:rPr lang="en-US"/>
              <a:t>Switches Representing Data</a:t>
            </a:r>
          </a:p>
        </p:txBody>
      </p:sp>
      <p:sp>
        <p:nvSpPr>
          <p:cNvPr id="70664" name="Text Box 8"/>
          <p:cNvSpPr txBox="1">
            <a:spLocks noChangeArrowheads="1"/>
          </p:cNvSpPr>
          <p:nvPr/>
        </p:nvSpPr>
        <p:spPr bwMode="auto">
          <a:xfrm>
            <a:off x="7086600" y="4183063"/>
            <a:ext cx="304800" cy="366712"/>
          </a:xfrm>
          <a:prstGeom prst="rect">
            <a:avLst/>
          </a:prstGeom>
          <a:noFill/>
          <a:ln w="9525" algn="ctr">
            <a:noFill/>
            <a:miter lim="800000"/>
            <a:headEnd/>
            <a:tailEnd/>
          </a:ln>
          <a:effectLst/>
        </p:spPr>
        <p:txBody>
          <a:bodyPr>
            <a:spAutoFit/>
          </a:bodyPr>
          <a:lstStyle/>
          <a:p>
            <a:pPr>
              <a:spcBef>
                <a:spcPct val="50000"/>
              </a:spcBef>
            </a:pPr>
            <a:endParaRPr lang="en-US" sz="1800">
              <a:solidFill>
                <a:schemeClr val="tx1"/>
              </a:solidFill>
            </a:endParaRPr>
          </a:p>
        </p:txBody>
      </p:sp>
      <p:grpSp>
        <p:nvGrpSpPr>
          <p:cNvPr id="3" name="Group 9"/>
          <p:cNvGrpSpPr>
            <a:grpSpLocks/>
          </p:cNvGrpSpPr>
          <p:nvPr/>
        </p:nvGrpSpPr>
        <p:grpSpPr bwMode="auto">
          <a:xfrm>
            <a:off x="5562600" y="2743200"/>
            <a:ext cx="868363" cy="1252538"/>
            <a:chOff x="144" y="1296"/>
            <a:chExt cx="547" cy="789"/>
          </a:xfrm>
        </p:grpSpPr>
        <p:sp>
          <p:nvSpPr>
            <p:cNvPr id="70666" name="Rectangle 10"/>
            <p:cNvSpPr>
              <a:spLocks noChangeArrowheads="1"/>
            </p:cNvSpPr>
            <p:nvPr/>
          </p:nvSpPr>
          <p:spPr bwMode="auto">
            <a:xfrm>
              <a:off x="144" y="1296"/>
              <a:ext cx="547" cy="789"/>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67" name="Text Box 11"/>
            <p:cNvSpPr txBox="1">
              <a:spLocks noChangeArrowheads="1"/>
            </p:cNvSpPr>
            <p:nvPr/>
          </p:nvSpPr>
          <p:spPr bwMode="auto">
            <a:xfrm>
              <a:off x="144" y="1335"/>
              <a:ext cx="528" cy="250"/>
            </a:xfrm>
            <a:prstGeom prst="rect">
              <a:avLst/>
            </a:prstGeom>
            <a:noFill/>
            <a:ln w="9525">
              <a:noFill/>
              <a:miter lim="800000"/>
              <a:headEnd/>
              <a:tailEnd/>
            </a:ln>
            <a:effectLst/>
          </p:spPr>
          <p:txBody>
            <a:bodyPr>
              <a:spAutoFit/>
            </a:bodyPr>
            <a:lstStyle/>
            <a:p>
              <a:pPr>
                <a:spcBef>
                  <a:spcPct val="50000"/>
                </a:spcBef>
              </a:pPr>
              <a:r>
                <a:rPr lang="en-US" sz="2000" b="1">
                  <a:solidFill>
                    <a:schemeClr val="tx1"/>
                  </a:solidFill>
                </a:rPr>
                <a:t>ON</a:t>
              </a:r>
            </a:p>
          </p:txBody>
        </p:sp>
        <p:sp>
          <p:nvSpPr>
            <p:cNvPr id="70668" name="Oval 12"/>
            <p:cNvSpPr>
              <a:spLocks noChangeArrowheads="1"/>
            </p:cNvSpPr>
            <p:nvPr/>
          </p:nvSpPr>
          <p:spPr bwMode="auto">
            <a:xfrm>
              <a:off x="290" y="1730"/>
              <a:ext cx="255" cy="276"/>
            </a:xfrm>
            <a:prstGeom prst="ellipse">
              <a:avLst/>
            </a:prstGeom>
            <a:solidFill>
              <a:srgbClr val="00FF00"/>
            </a:solidFill>
            <a:ln w="9525">
              <a:solidFill>
                <a:schemeClr val="tx1"/>
              </a:solidFill>
              <a:round/>
              <a:headEnd/>
              <a:tailEnd/>
            </a:ln>
            <a:effectLst/>
          </p:spPr>
          <p:txBody>
            <a:bodyPr wrap="none" anchor="ctr"/>
            <a:lstStyle/>
            <a:p>
              <a:r>
                <a:rPr lang="en-US" sz="2000"/>
                <a:t>1</a:t>
              </a:r>
            </a:p>
          </p:txBody>
        </p:sp>
      </p:grpSp>
      <p:sp>
        <p:nvSpPr>
          <p:cNvPr id="70669" name="Text Box 13"/>
          <p:cNvSpPr txBox="1">
            <a:spLocks noChangeArrowheads="1"/>
          </p:cNvSpPr>
          <p:nvPr/>
        </p:nvSpPr>
        <p:spPr bwMode="auto">
          <a:xfrm>
            <a:off x="6553200" y="4953000"/>
            <a:ext cx="457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FBDD"/>
                </a:solidFill>
              </a:rPr>
              <a:t>0</a:t>
            </a:r>
          </a:p>
        </p:txBody>
      </p:sp>
      <p:sp>
        <p:nvSpPr>
          <p:cNvPr id="70670" name="Text Box 14"/>
          <p:cNvSpPr txBox="1">
            <a:spLocks noChangeArrowheads="1"/>
          </p:cNvSpPr>
          <p:nvPr/>
        </p:nvSpPr>
        <p:spPr bwMode="auto">
          <a:xfrm>
            <a:off x="4876800" y="4953000"/>
            <a:ext cx="609600" cy="457200"/>
          </a:xfrm>
          <a:prstGeom prst="rect">
            <a:avLst/>
          </a:prstGeom>
          <a:noFill/>
          <a:ln w="9525">
            <a:noFill/>
            <a:miter lim="800000"/>
            <a:headEnd/>
            <a:tailEnd/>
          </a:ln>
          <a:effectLst/>
        </p:spPr>
        <p:txBody>
          <a:bodyPr>
            <a:spAutoFit/>
          </a:bodyPr>
          <a:lstStyle/>
          <a:p>
            <a:pPr>
              <a:spcBef>
                <a:spcPct val="50000"/>
              </a:spcBef>
            </a:pPr>
            <a:r>
              <a:rPr lang="en-US" sz="2400" b="1">
                <a:solidFill>
                  <a:srgbClr val="FFFBDD"/>
                </a:solidFill>
              </a:rPr>
              <a:t>1</a:t>
            </a:r>
          </a:p>
        </p:txBody>
      </p:sp>
      <p:sp>
        <p:nvSpPr>
          <p:cNvPr id="70671" name="Text Box 15"/>
          <p:cNvSpPr txBox="1">
            <a:spLocks noChangeArrowheads="1"/>
          </p:cNvSpPr>
          <p:nvPr/>
        </p:nvSpPr>
        <p:spPr bwMode="auto">
          <a:xfrm>
            <a:off x="5638800" y="4267200"/>
            <a:ext cx="685800" cy="457200"/>
          </a:xfrm>
          <a:prstGeom prst="rect">
            <a:avLst/>
          </a:prstGeom>
          <a:noFill/>
          <a:ln w="9525">
            <a:noFill/>
            <a:miter lim="800000"/>
            <a:headEnd/>
            <a:tailEnd/>
          </a:ln>
          <a:effectLst/>
        </p:spPr>
        <p:txBody>
          <a:bodyPr>
            <a:spAutoFit/>
          </a:bodyPr>
          <a:lstStyle/>
          <a:p>
            <a:pPr algn="l">
              <a:spcBef>
                <a:spcPct val="50000"/>
              </a:spcBef>
            </a:pPr>
            <a:r>
              <a:rPr lang="en-US" sz="2400" b="1">
                <a:solidFill>
                  <a:srgbClr val="FFFBDD"/>
                </a:solidFill>
                <a:latin typeface="Times New Roman" pitchFamily="18" charset="0"/>
              </a:rPr>
              <a:t>OR</a:t>
            </a:r>
          </a:p>
        </p:txBody>
      </p:sp>
      <p:sp>
        <p:nvSpPr>
          <p:cNvPr id="70672" name="Text Box 16"/>
          <p:cNvSpPr txBox="1">
            <a:spLocks noChangeArrowheads="1"/>
          </p:cNvSpPr>
          <p:nvPr/>
        </p:nvSpPr>
        <p:spPr bwMode="auto">
          <a:xfrm>
            <a:off x="6934200" y="4343400"/>
            <a:ext cx="1524000" cy="519113"/>
          </a:xfrm>
          <a:prstGeom prst="rect">
            <a:avLst/>
          </a:prstGeom>
          <a:noFill/>
          <a:ln w="9525">
            <a:noFill/>
            <a:miter lim="800000"/>
            <a:headEnd/>
            <a:tailEnd/>
          </a:ln>
          <a:effectLst/>
        </p:spPr>
        <p:txBody>
          <a:bodyPr>
            <a:spAutoFit/>
          </a:bodyPr>
          <a:lstStyle/>
          <a:p>
            <a:pPr algn="l">
              <a:spcBef>
                <a:spcPct val="50000"/>
              </a:spcBef>
            </a:pPr>
            <a:r>
              <a:rPr lang="en-US" sz="2800" b="1">
                <a:solidFill>
                  <a:srgbClr val="FFFBDD"/>
                </a:solidFill>
                <a:latin typeface="Times New Roman" pitchFamily="18" charset="0"/>
              </a:rPr>
              <a:t>= 1 bit</a:t>
            </a:r>
          </a:p>
        </p:txBody>
      </p:sp>
      <p:grpSp>
        <p:nvGrpSpPr>
          <p:cNvPr id="4" name="Group 17"/>
          <p:cNvGrpSpPr>
            <a:grpSpLocks/>
          </p:cNvGrpSpPr>
          <p:nvPr/>
        </p:nvGrpSpPr>
        <p:grpSpPr bwMode="auto">
          <a:xfrm>
            <a:off x="6400800" y="4267200"/>
            <a:ext cx="593725" cy="593725"/>
            <a:chOff x="2112" y="2352"/>
            <a:chExt cx="432" cy="432"/>
          </a:xfrm>
        </p:grpSpPr>
        <p:sp>
          <p:nvSpPr>
            <p:cNvPr id="70674" name="Rectangle 18"/>
            <p:cNvSpPr>
              <a:spLocks noChangeArrowheads="1"/>
            </p:cNvSpPr>
            <p:nvPr/>
          </p:nvSpPr>
          <p:spPr bwMode="auto">
            <a:xfrm>
              <a:off x="2112" y="2352"/>
              <a:ext cx="432" cy="43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75" name="Oval 19"/>
            <p:cNvSpPr>
              <a:spLocks noChangeArrowheads="1"/>
            </p:cNvSpPr>
            <p:nvPr/>
          </p:nvSpPr>
          <p:spPr bwMode="auto">
            <a:xfrm>
              <a:off x="2208" y="2448"/>
              <a:ext cx="240" cy="240"/>
            </a:xfrm>
            <a:prstGeom prst="ellipse">
              <a:avLst/>
            </a:prstGeom>
            <a:solidFill>
              <a:srgbClr val="FF0000"/>
            </a:solidFill>
            <a:ln w="9525">
              <a:solidFill>
                <a:schemeClr val="tx1"/>
              </a:solidFill>
              <a:round/>
              <a:headEnd/>
              <a:tailEnd/>
            </a:ln>
            <a:effectLst/>
          </p:spPr>
          <p:txBody>
            <a:bodyPr wrap="none" anchor="ctr"/>
            <a:lstStyle/>
            <a:p>
              <a:endParaRPr lang="en-US"/>
            </a:p>
          </p:txBody>
        </p:sp>
      </p:grpSp>
      <p:grpSp>
        <p:nvGrpSpPr>
          <p:cNvPr id="5" name="Group 20"/>
          <p:cNvGrpSpPr>
            <a:grpSpLocks/>
          </p:cNvGrpSpPr>
          <p:nvPr/>
        </p:nvGrpSpPr>
        <p:grpSpPr bwMode="auto">
          <a:xfrm>
            <a:off x="4892675" y="4267200"/>
            <a:ext cx="593725" cy="593725"/>
            <a:chOff x="3216" y="2352"/>
            <a:chExt cx="432" cy="432"/>
          </a:xfrm>
        </p:grpSpPr>
        <p:sp>
          <p:nvSpPr>
            <p:cNvPr id="70677" name="Rectangle 21"/>
            <p:cNvSpPr>
              <a:spLocks noChangeArrowheads="1"/>
            </p:cNvSpPr>
            <p:nvPr/>
          </p:nvSpPr>
          <p:spPr bwMode="auto">
            <a:xfrm>
              <a:off x="3216" y="2352"/>
              <a:ext cx="432" cy="43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0678" name="Oval 22"/>
            <p:cNvSpPr>
              <a:spLocks noChangeArrowheads="1"/>
            </p:cNvSpPr>
            <p:nvPr/>
          </p:nvSpPr>
          <p:spPr bwMode="auto">
            <a:xfrm>
              <a:off x="3312" y="2448"/>
              <a:ext cx="240" cy="240"/>
            </a:xfrm>
            <a:prstGeom prst="ellipse">
              <a:avLst/>
            </a:prstGeom>
            <a:solidFill>
              <a:srgbClr val="00FF00"/>
            </a:solidFill>
            <a:ln w="952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1" presetClass="exit" presetSubtype="0" repeatCount="indefinite" fill="hold" nodeType="withEffect">
                                  <p:stCondLst>
                                    <p:cond delay="0"/>
                                  </p:stCondLst>
                                  <p:childTnLst>
                                    <p:anim calcmode="discrete" valueType="str">
                                      <p:cBhvr>
                                        <p:cTn id="11" dur="2000"/>
                                        <p:tgtEl>
                                          <p:spTgt spid="3"/>
                                        </p:tgtEl>
                                        <p:attrNameLst>
                                          <p:attrName>style.visibility</p:attrName>
                                        </p:attrNameLst>
                                      </p:cBhvr>
                                      <p:tavLst>
                                        <p:tav tm="0">
                                          <p:val>
                                            <p:strVal val="hidden"/>
                                          </p:val>
                                        </p:tav>
                                        <p:tav tm="50000">
                                          <p:val>
                                            <p:strVal val="visible"/>
                                          </p:val>
                                        </p:tav>
                                      </p:tavLst>
                                    </p:anim>
                                    <p:set>
                                      <p:cBhvr>
                                        <p:cTn id="1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Memory</a:t>
            </a:r>
          </a:p>
        </p:txBody>
      </p:sp>
      <p:sp>
        <p:nvSpPr>
          <p:cNvPr id="32771" name="Rectangle 3"/>
          <p:cNvSpPr>
            <a:spLocks noGrp="1" noChangeArrowheads="1"/>
          </p:cNvSpPr>
          <p:nvPr>
            <p:ph type="body" idx="1"/>
          </p:nvPr>
        </p:nvSpPr>
        <p:spPr>
          <a:xfrm>
            <a:off x="304800" y="1090613"/>
            <a:ext cx="8585200" cy="585787"/>
          </a:xfrm>
        </p:spPr>
        <p:txBody>
          <a:bodyPr/>
          <a:lstStyle/>
          <a:p>
            <a:pPr>
              <a:buFont typeface="Monotype Sorts" pitchFamily="2" charset="2"/>
              <a:buNone/>
            </a:pPr>
            <a:r>
              <a:rPr lang="en-US" smtClean="0"/>
              <a:t>How much RAM do you need?</a:t>
            </a:r>
          </a:p>
        </p:txBody>
      </p:sp>
      <p:sp>
        <p:nvSpPr>
          <p:cNvPr id="32772"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4.19 Fig. 4-22</a:t>
            </a:r>
          </a:p>
        </p:txBody>
      </p:sp>
      <p:grpSp>
        <p:nvGrpSpPr>
          <p:cNvPr id="2" name="Group 21"/>
          <p:cNvGrpSpPr>
            <a:grpSpLocks/>
          </p:cNvGrpSpPr>
          <p:nvPr/>
        </p:nvGrpSpPr>
        <p:grpSpPr bwMode="auto">
          <a:xfrm>
            <a:off x="7847013" y="6402388"/>
            <a:ext cx="860425" cy="271462"/>
            <a:chOff x="4943" y="4033"/>
            <a:chExt cx="542" cy="171"/>
          </a:xfrm>
        </p:grpSpPr>
        <p:sp>
          <p:nvSpPr>
            <p:cNvPr id="32787"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2788"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32774" name="Rectangle 51"/>
          <p:cNvSpPr>
            <a:spLocks noChangeArrowheads="1"/>
          </p:cNvSpPr>
          <p:nvPr/>
        </p:nvSpPr>
        <p:spPr bwMode="auto">
          <a:xfrm>
            <a:off x="304800" y="1547813"/>
            <a:ext cx="8585200" cy="14239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Depends on type of applications you intend to run</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on your computer</a:t>
            </a:r>
          </a:p>
        </p:txBody>
      </p:sp>
      <p:grpSp>
        <p:nvGrpSpPr>
          <p:cNvPr id="3" name="Group 66"/>
          <p:cNvGrpSpPr>
            <a:grpSpLocks/>
          </p:cNvGrpSpPr>
          <p:nvPr/>
        </p:nvGrpSpPr>
        <p:grpSpPr bwMode="auto">
          <a:xfrm>
            <a:off x="381000" y="2438400"/>
            <a:ext cx="8763000" cy="3371850"/>
            <a:chOff x="240" y="1536"/>
            <a:chExt cx="5520" cy="2124"/>
          </a:xfrm>
        </p:grpSpPr>
        <p:grpSp>
          <p:nvGrpSpPr>
            <p:cNvPr id="4" name="Group 64"/>
            <p:cNvGrpSpPr>
              <a:grpSpLocks/>
            </p:cNvGrpSpPr>
            <p:nvPr/>
          </p:nvGrpSpPr>
          <p:grpSpPr bwMode="auto">
            <a:xfrm>
              <a:off x="240" y="1536"/>
              <a:ext cx="5232" cy="2124"/>
              <a:chOff x="240" y="1536"/>
              <a:chExt cx="5232" cy="2124"/>
            </a:xfrm>
          </p:grpSpPr>
          <p:sp>
            <p:nvSpPr>
              <p:cNvPr id="32783" name="Rectangle 26"/>
              <p:cNvSpPr>
                <a:spLocks noChangeArrowheads="1"/>
              </p:cNvSpPr>
              <p:nvPr/>
            </p:nvSpPr>
            <p:spPr bwMode="auto">
              <a:xfrm>
                <a:off x="240" y="1536"/>
                <a:ext cx="5232" cy="2124"/>
              </a:xfrm>
              <a:prstGeom prst="rect">
                <a:avLst/>
              </a:prstGeom>
              <a:gradFill rotWithShape="0">
                <a:gsLst>
                  <a:gs pos="0">
                    <a:srgbClr val="0099CC"/>
                  </a:gs>
                  <a:gs pos="100000">
                    <a:srgbClr val="C0C0C0"/>
                  </a:gs>
                </a:gsLst>
                <a:lin ang="5400000" scaled="1"/>
              </a:gradFill>
              <a:ln w="9525">
                <a:noFill/>
                <a:miter lim="800000"/>
                <a:headEnd/>
                <a:tailEnd/>
              </a:ln>
            </p:spPr>
            <p:txBody>
              <a:bodyPr wrap="none" anchor="ctr"/>
              <a:lstStyle/>
              <a:p>
                <a:endParaRPr lang="en-US"/>
              </a:p>
            </p:txBody>
          </p:sp>
          <p:sp>
            <p:nvSpPr>
              <p:cNvPr id="32784" name="Line 30"/>
              <p:cNvSpPr>
                <a:spLocks noChangeShapeType="1"/>
              </p:cNvSpPr>
              <p:nvPr/>
            </p:nvSpPr>
            <p:spPr bwMode="auto">
              <a:xfrm>
                <a:off x="240" y="1788"/>
                <a:ext cx="5232" cy="0"/>
              </a:xfrm>
              <a:prstGeom prst="line">
                <a:avLst/>
              </a:prstGeom>
              <a:noFill/>
              <a:ln w="57150">
                <a:solidFill>
                  <a:schemeClr val="accent1"/>
                </a:solidFill>
                <a:miter lim="800000"/>
                <a:headEnd type="none" w="sm" len="med"/>
                <a:tailEnd type="none" w="sm" len="med"/>
              </a:ln>
            </p:spPr>
            <p:txBody>
              <a:bodyPr wrap="none"/>
              <a:lstStyle/>
              <a:p>
                <a:endParaRPr lang="en-US"/>
              </a:p>
            </p:txBody>
          </p:sp>
          <p:sp>
            <p:nvSpPr>
              <p:cNvPr id="32785" name="Text Box 28"/>
              <p:cNvSpPr txBox="1">
                <a:spLocks noChangeArrowheads="1"/>
              </p:cNvSpPr>
              <p:nvPr/>
            </p:nvSpPr>
            <p:spPr bwMode="auto">
              <a:xfrm>
                <a:off x="328" y="1548"/>
                <a:ext cx="576" cy="243"/>
              </a:xfrm>
              <a:prstGeom prst="rect">
                <a:avLst/>
              </a:prstGeom>
              <a:noFill/>
              <a:ln w="9525">
                <a:noFill/>
                <a:miter lim="800000"/>
                <a:headEnd/>
                <a:tailEnd/>
              </a:ln>
            </p:spPr>
            <p:txBody>
              <a:bodyPr>
                <a:spAutoFit/>
              </a:bodyPr>
              <a:lstStyle/>
              <a:p>
                <a:pPr>
                  <a:lnSpc>
                    <a:spcPct val="120000"/>
                  </a:lnSpc>
                  <a:tabLst>
                    <a:tab pos="1320800" algn="l"/>
                    <a:tab pos="3949700" algn="l"/>
                    <a:tab pos="6515100" algn="l"/>
                  </a:tabLst>
                </a:pPr>
                <a:r>
                  <a:rPr lang="en-US" sz="1600" b="1">
                    <a:solidFill>
                      <a:schemeClr val="bg2"/>
                    </a:solidFill>
                  </a:rPr>
                  <a:t>RAM</a:t>
                </a:r>
              </a:p>
            </p:txBody>
          </p:sp>
          <p:sp>
            <p:nvSpPr>
              <p:cNvPr id="32786" name="Text Box 45"/>
              <p:cNvSpPr txBox="1">
                <a:spLocks noChangeArrowheads="1"/>
              </p:cNvSpPr>
              <p:nvPr/>
            </p:nvSpPr>
            <p:spPr bwMode="auto">
              <a:xfrm>
                <a:off x="336" y="1788"/>
                <a:ext cx="432" cy="243"/>
              </a:xfrm>
              <a:prstGeom prst="rect">
                <a:avLst/>
              </a:prstGeom>
              <a:noFill/>
              <a:ln w="9525">
                <a:noFill/>
                <a:miter lim="800000"/>
                <a:headEnd/>
                <a:tailEnd/>
              </a:ln>
            </p:spPr>
            <p:txBody>
              <a:bodyPr>
                <a:spAutoFit/>
              </a:bodyPr>
              <a:lstStyle/>
              <a:p>
                <a:pPr>
                  <a:lnSpc>
                    <a:spcPct val="120000"/>
                  </a:lnSpc>
                  <a:tabLst>
                    <a:tab pos="1435100" algn="l"/>
                    <a:tab pos="3949700" algn="l"/>
                    <a:tab pos="6286500" algn="l"/>
                  </a:tabLst>
                </a:pPr>
                <a:r>
                  <a:rPr lang="en-US" sz="1600" b="1">
                    <a:solidFill>
                      <a:schemeClr val="bg2"/>
                    </a:solidFill>
                  </a:rPr>
                  <a:t>Use</a:t>
                </a:r>
              </a:p>
            </p:txBody>
          </p:sp>
        </p:grpSp>
        <p:sp>
          <p:nvSpPr>
            <p:cNvPr id="32777" name="Text Box 57"/>
            <p:cNvSpPr txBox="1">
              <a:spLocks noChangeArrowheads="1"/>
            </p:cNvSpPr>
            <p:nvPr/>
          </p:nvSpPr>
          <p:spPr bwMode="auto">
            <a:xfrm>
              <a:off x="960" y="1548"/>
              <a:ext cx="960" cy="243"/>
            </a:xfrm>
            <a:prstGeom prst="rect">
              <a:avLst/>
            </a:prstGeom>
            <a:noFill/>
            <a:ln w="9525">
              <a:noFill/>
              <a:miter lim="800000"/>
              <a:headEnd/>
              <a:tailEnd/>
            </a:ln>
          </p:spPr>
          <p:txBody>
            <a:bodyPr>
              <a:spAutoFit/>
            </a:bodyPr>
            <a:lstStyle/>
            <a:p>
              <a:pPr>
                <a:lnSpc>
                  <a:spcPct val="120000"/>
                </a:lnSpc>
                <a:tabLst>
                  <a:tab pos="1435100" algn="l"/>
                  <a:tab pos="3949700" algn="l"/>
                  <a:tab pos="6286500" algn="l"/>
                </a:tabLst>
              </a:pPr>
              <a:r>
                <a:rPr lang="en-US" sz="1600" b="1">
                  <a:solidFill>
                    <a:schemeClr val="bg2"/>
                  </a:solidFill>
                </a:rPr>
                <a:t>128 to 256 MB</a:t>
              </a:r>
            </a:p>
          </p:txBody>
        </p:sp>
        <p:sp>
          <p:nvSpPr>
            <p:cNvPr id="32778" name="Text Box 58"/>
            <p:cNvSpPr txBox="1">
              <a:spLocks noChangeArrowheads="1"/>
            </p:cNvSpPr>
            <p:nvPr/>
          </p:nvSpPr>
          <p:spPr bwMode="auto">
            <a:xfrm>
              <a:off x="2592" y="1548"/>
              <a:ext cx="960" cy="243"/>
            </a:xfrm>
            <a:prstGeom prst="rect">
              <a:avLst/>
            </a:prstGeom>
            <a:noFill/>
            <a:ln w="9525">
              <a:noFill/>
              <a:miter lim="800000"/>
              <a:headEnd/>
              <a:tailEnd/>
            </a:ln>
          </p:spPr>
          <p:txBody>
            <a:bodyPr>
              <a:spAutoFit/>
            </a:bodyPr>
            <a:lstStyle/>
            <a:p>
              <a:pPr>
                <a:lnSpc>
                  <a:spcPct val="120000"/>
                </a:lnSpc>
                <a:tabLst>
                  <a:tab pos="1435100" algn="l"/>
                  <a:tab pos="3949700" algn="l"/>
                  <a:tab pos="6286500" algn="l"/>
                </a:tabLst>
              </a:pPr>
              <a:r>
                <a:rPr lang="en-US" sz="1600" b="1">
                  <a:solidFill>
                    <a:schemeClr val="bg2"/>
                  </a:solidFill>
                </a:rPr>
                <a:t>256 to 1 GB</a:t>
              </a:r>
            </a:p>
          </p:txBody>
        </p:sp>
        <p:sp>
          <p:nvSpPr>
            <p:cNvPr id="32779" name="Text Box 59"/>
            <p:cNvSpPr txBox="1">
              <a:spLocks noChangeArrowheads="1"/>
            </p:cNvSpPr>
            <p:nvPr/>
          </p:nvSpPr>
          <p:spPr bwMode="auto">
            <a:xfrm>
              <a:off x="4320" y="1548"/>
              <a:ext cx="960" cy="243"/>
            </a:xfrm>
            <a:prstGeom prst="rect">
              <a:avLst/>
            </a:prstGeom>
            <a:noFill/>
            <a:ln w="9525">
              <a:noFill/>
              <a:miter lim="800000"/>
              <a:headEnd/>
              <a:tailEnd/>
            </a:ln>
          </p:spPr>
          <p:txBody>
            <a:bodyPr>
              <a:spAutoFit/>
            </a:bodyPr>
            <a:lstStyle/>
            <a:p>
              <a:pPr>
                <a:lnSpc>
                  <a:spcPct val="120000"/>
                </a:lnSpc>
                <a:tabLst>
                  <a:tab pos="1435100" algn="l"/>
                  <a:tab pos="3949700" algn="l"/>
                  <a:tab pos="6286500" algn="l"/>
                </a:tabLst>
              </a:pPr>
              <a:r>
                <a:rPr lang="en-US" sz="1600" b="1">
                  <a:solidFill>
                    <a:schemeClr val="bg2"/>
                  </a:solidFill>
                </a:rPr>
                <a:t>1 GB and up</a:t>
              </a:r>
            </a:p>
          </p:txBody>
        </p:sp>
        <p:sp>
          <p:nvSpPr>
            <p:cNvPr id="32780" name="Text Box 60"/>
            <p:cNvSpPr txBox="1">
              <a:spLocks noChangeArrowheads="1"/>
            </p:cNvSpPr>
            <p:nvPr/>
          </p:nvSpPr>
          <p:spPr bwMode="auto">
            <a:xfrm>
              <a:off x="864" y="1809"/>
              <a:ext cx="1392" cy="1829"/>
            </a:xfrm>
            <a:prstGeom prst="rect">
              <a:avLst/>
            </a:prstGeom>
            <a:noFill/>
            <a:ln w="9525">
              <a:noFill/>
              <a:miter lim="800000"/>
              <a:headEnd/>
              <a:tailEnd/>
            </a:ln>
          </p:spPr>
          <p:txBody>
            <a:bodyPr>
              <a:spAutoFit/>
            </a:bodyPr>
            <a:lstStyle/>
            <a:p>
              <a:pPr marL="114300" indent="-114300">
                <a:lnSpc>
                  <a:spcPct val="120000"/>
                </a:lnSpc>
                <a:buFontTx/>
                <a:buChar char="•"/>
                <a:tabLst>
                  <a:tab pos="3949700" algn="l"/>
                  <a:tab pos="6286500" algn="l"/>
                </a:tabLst>
              </a:pPr>
              <a:r>
                <a:rPr lang="en-US" sz="1400">
                  <a:solidFill>
                    <a:schemeClr val="bg2"/>
                  </a:solidFill>
                </a:rPr>
                <a:t>Home and business</a:t>
              </a:r>
              <a:br>
                <a:rPr lang="en-US" sz="1400">
                  <a:solidFill>
                    <a:schemeClr val="bg2"/>
                  </a:solidFill>
                </a:rPr>
              </a:br>
              <a:r>
                <a:rPr lang="en-US" sz="1400">
                  <a:solidFill>
                    <a:schemeClr val="bg2"/>
                  </a:solidFill>
                </a:rPr>
                <a:t>users managing</a:t>
              </a:r>
              <a:br>
                <a:rPr lang="en-US" sz="1400">
                  <a:solidFill>
                    <a:schemeClr val="bg2"/>
                  </a:solidFill>
                </a:rPr>
              </a:br>
              <a:r>
                <a:rPr lang="en-US" sz="1400">
                  <a:solidFill>
                    <a:schemeClr val="bg2"/>
                  </a:solidFill>
                </a:rPr>
                <a:t>personal finance</a:t>
              </a:r>
            </a:p>
            <a:p>
              <a:pPr marL="114300" indent="-114300">
                <a:lnSpc>
                  <a:spcPct val="120000"/>
                </a:lnSpc>
                <a:buFontTx/>
                <a:buChar char="•"/>
                <a:tabLst>
                  <a:tab pos="3949700" algn="l"/>
                  <a:tab pos="6286500" algn="l"/>
                </a:tabLst>
              </a:pPr>
              <a:r>
                <a:rPr lang="en-US" sz="1400">
                  <a:solidFill>
                    <a:schemeClr val="bg2"/>
                  </a:solidFill>
                </a:rPr>
                <a:t>Using standard</a:t>
              </a:r>
              <a:br>
                <a:rPr lang="en-US" sz="1400">
                  <a:solidFill>
                    <a:schemeClr val="bg2"/>
                  </a:solidFill>
                </a:rPr>
              </a:br>
              <a:r>
                <a:rPr lang="en-US" sz="1400">
                  <a:solidFill>
                    <a:schemeClr val="bg2"/>
                  </a:solidFill>
                </a:rPr>
                <a:t>application software</a:t>
              </a:r>
              <a:br>
                <a:rPr lang="en-US" sz="1400">
                  <a:solidFill>
                    <a:schemeClr val="bg2"/>
                  </a:solidFill>
                </a:rPr>
              </a:br>
              <a:r>
                <a:rPr lang="en-US" sz="1400">
                  <a:solidFill>
                    <a:schemeClr val="bg2"/>
                  </a:solidFill>
                </a:rPr>
                <a:t>such as word processing</a:t>
              </a:r>
            </a:p>
            <a:p>
              <a:pPr marL="114300" indent="-114300">
                <a:lnSpc>
                  <a:spcPct val="120000"/>
                </a:lnSpc>
                <a:buFontTx/>
                <a:buChar char="•"/>
                <a:tabLst>
                  <a:tab pos="3949700" algn="l"/>
                  <a:tab pos="6286500" algn="l"/>
                </a:tabLst>
              </a:pPr>
              <a:r>
                <a:rPr lang="en-US" sz="1400">
                  <a:solidFill>
                    <a:schemeClr val="bg2"/>
                  </a:solidFill>
                </a:rPr>
                <a:t>Using educational </a:t>
              </a:r>
              <a:br>
                <a:rPr lang="en-US" sz="1400">
                  <a:solidFill>
                    <a:schemeClr val="bg2"/>
                  </a:solidFill>
                </a:rPr>
              </a:br>
              <a:r>
                <a:rPr lang="en-US" sz="1400">
                  <a:solidFill>
                    <a:schemeClr val="bg2"/>
                  </a:solidFill>
                </a:rPr>
                <a:t>or entertainment</a:t>
              </a:r>
              <a:br>
                <a:rPr lang="en-US" sz="1400">
                  <a:solidFill>
                    <a:schemeClr val="bg2"/>
                  </a:solidFill>
                </a:rPr>
              </a:br>
              <a:r>
                <a:rPr lang="en-US" sz="1400">
                  <a:solidFill>
                    <a:schemeClr val="bg2"/>
                  </a:solidFill>
                </a:rPr>
                <a:t>CD-ROMs</a:t>
              </a:r>
            </a:p>
            <a:p>
              <a:pPr marL="114300" indent="-114300">
                <a:lnSpc>
                  <a:spcPct val="120000"/>
                </a:lnSpc>
                <a:buFontTx/>
                <a:buChar char="•"/>
                <a:tabLst>
                  <a:tab pos="3949700" algn="l"/>
                  <a:tab pos="6286500" algn="l"/>
                </a:tabLst>
              </a:pPr>
              <a:r>
                <a:rPr lang="en-US" sz="1400">
                  <a:solidFill>
                    <a:schemeClr val="bg2"/>
                  </a:solidFill>
                </a:rPr>
                <a:t>Communicating with others on the Web</a:t>
              </a:r>
            </a:p>
          </p:txBody>
        </p:sp>
        <p:sp>
          <p:nvSpPr>
            <p:cNvPr id="32781" name="Text Box 61"/>
            <p:cNvSpPr txBox="1">
              <a:spLocks noChangeArrowheads="1"/>
            </p:cNvSpPr>
            <p:nvPr/>
          </p:nvSpPr>
          <p:spPr bwMode="auto">
            <a:xfrm>
              <a:off x="2304" y="1809"/>
              <a:ext cx="2016" cy="1829"/>
            </a:xfrm>
            <a:prstGeom prst="rect">
              <a:avLst/>
            </a:prstGeom>
            <a:noFill/>
            <a:ln w="9525">
              <a:noFill/>
              <a:miter lim="800000"/>
              <a:headEnd/>
              <a:tailEnd/>
            </a:ln>
          </p:spPr>
          <p:txBody>
            <a:bodyPr>
              <a:spAutoFit/>
            </a:bodyPr>
            <a:lstStyle/>
            <a:p>
              <a:pPr marL="114300" indent="-114300">
                <a:lnSpc>
                  <a:spcPct val="120000"/>
                </a:lnSpc>
                <a:buFontTx/>
                <a:buChar char="•"/>
                <a:tabLst>
                  <a:tab pos="3949700" algn="l"/>
                  <a:tab pos="6286500" algn="l"/>
                </a:tabLst>
              </a:pPr>
              <a:r>
                <a:rPr lang="en-US" sz="1400">
                  <a:solidFill>
                    <a:schemeClr val="bg2"/>
                  </a:solidFill>
                </a:rPr>
                <a:t>Users requiring more advanced multimedia capabilities</a:t>
              </a:r>
            </a:p>
            <a:p>
              <a:pPr marL="114300" indent="-114300">
                <a:lnSpc>
                  <a:spcPct val="120000"/>
                </a:lnSpc>
                <a:buFontTx/>
                <a:buChar char="•"/>
                <a:tabLst>
                  <a:tab pos="3949700" algn="l"/>
                  <a:tab pos="6286500" algn="l"/>
                </a:tabLst>
              </a:pPr>
              <a:r>
                <a:rPr lang="en-US" sz="1400">
                  <a:solidFill>
                    <a:schemeClr val="bg2"/>
                  </a:solidFill>
                </a:rPr>
                <a:t>Running number-intensive</a:t>
              </a:r>
              <a:br>
                <a:rPr lang="en-US" sz="1400">
                  <a:solidFill>
                    <a:schemeClr val="bg2"/>
                  </a:solidFill>
                </a:rPr>
              </a:br>
              <a:r>
                <a:rPr lang="en-US" sz="1400">
                  <a:solidFill>
                    <a:schemeClr val="bg2"/>
                  </a:solidFill>
                </a:rPr>
                <a:t>accounting, financial, or</a:t>
              </a:r>
              <a:br>
                <a:rPr lang="en-US" sz="1400">
                  <a:solidFill>
                    <a:schemeClr val="bg2"/>
                  </a:solidFill>
                </a:rPr>
              </a:br>
              <a:r>
                <a:rPr lang="en-US" sz="1400">
                  <a:solidFill>
                    <a:schemeClr val="bg2"/>
                  </a:solidFill>
                </a:rPr>
                <a:t>spreadsheet programs</a:t>
              </a:r>
            </a:p>
            <a:p>
              <a:pPr marL="114300" indent="-114300">
                <a:lnSpc>
                  <a:spcPct val="120000"/>
                </a:lnSpc>
                <a:buFontTx/>
                <a:buChar char="•"/>
                <a:tabLst>
                  <a:tab pos="3949700" algn="l"/>
                  <a:tab pos="6286500" algn="l"/>
                </a:tabLst>
              </a:pPr>
              <a:r>
                <a:rPr lang="en-US" sz="1400">
                  <a:solidFill>
                    <a:schemeClr val="bg2"/>
                  </a:solidFill>
                </a:rPr>
                <a:t>Using voice recognition</a:t>
              </a:r>
            </a:p>
            <a:p>
              <a:pPr marL="114300" indent="-114300">
                <a:lnSpc>
                  <a:spcPct val="120000"/>
                </a:lnSpc>
                <a:buFontTx/>
                <a:buChar char="•"/>
                <a:tabLst>
                  <a:tab pos="3949700" algn="l"/>
                  <a:tab pos="6286500" algn="l"/>
                </a:tabLst>
              </a:pPr>
              <a:r>
                <a:rPr lang="en-US" sz="1400">
                  <a:solidFill>
                    <a:schemeClr val="bg2"/>
                  </a:solidFill>
                </a:rPr>
                <a:t>Working with videos, music, and</a:t>
              </a:r>
              <a:br>
                <a:rPr lang="en-US" sz="1400">
                  <a:solidFill>
                    <a:schemeClr val="bg2"/>
                  </a:solidFill>
                </a:rPr>
              </a:br>
              <a:r>
                <a:rPr lang="en-US" sz="1400">
                  <a:solidFill>
                    <a:schemeClr val="bg2"/>
                  </a:solidFill>
                </a:rPr>
                <a:t>digital imaging</a:t>
              </a:r>
            </a:p>
            <a:p>
              <a:pPr marL="114300" indent="-114300">
                <a:lnSpc>
                  <a:spcPct val="120000"/>
                </a:lnSpc>
                <a:buFontTx/>
                <a:buChar char="•"/>
                <a:tabLst>
                  <a:tab pos="3949700" algn="l"/>
                  <a:tab pos="6286500" algn="l"/>
                </a:tabLst>
              </a:pPr>
              <a:r>
                <a:rPr lang="en-US" sz="1400">
                  <a:solidFill>
                    <a:schemeClr val="bg2"/>
                  </a:solidFill>
                </a:rPr>
                <a:t>Creating Web sites</a:t>
              </a:r>
            </a:p>
            <a:p>
              <a:pPr marL="114300" indent="-114300">
                <a:lnSpc>
                  <a:spcPct val="120000"/>
                </a:lnSpc>
                <a:buFontTx/>
                <a:buChar char="•"/>
                <a:tabLst>
                  <a:tab pos="3949700" algn="l"/>
                  <a:tab pos="6286500" algn="l"/>
                </a:tabLst>
              </a:pPr>
              <a:r>
                <a:rPr lang="en-US" sz="1400">
                  <a:solidFill>
                    <a:schemeClr val="bg2"/>
                  </a:solidFill>
                </a:rPr>
                <a:t>Participating in video conferences</a:t>
              </a:r>
            </a:p>
            <a:p>
              <a:pPr marL="114300" indent="-114300">
                <a:lnSpc>
                  <a:spcPct val="120000"/>
                </a:lnSpc>
                <a:buFontTx/>
                <a:buChar char="•"/>
                <a:tabLst>
                  <a:tab pos="3949700" algn="l"/>
                  <a:tab pos="6286500" algn="l"/>
                </a:tabLst>
              </a:pPr>
              <a:r>
                <a:rPr lang="en-US" sz="1400">
                  <a:solidFill>
                    <a:schemeClr val="bg2"/>
                  </a:solidFill>
                </a:rPr>
                <a:t>Playing Internet games</a:t>
              </a:r>
            </a:p>
          </p:txBody>
        </p:sp>
        <p:sp>
          <p:nvSpPr>
            <p:cNvPr id="32782" name="Text Box 62"/>
            <p:cNvSpPr txBox="1">
              <a:spLocks noChangeArrowheads="1"/>
            </p:cNvSpPr>
            <p:nvPr/>
          </p:nvSpPr>
          <p:spPr bwMode="auto">
            <a:xfrm>
              <a:off x="4080" y="1809"/>
              <a:ext cx="1680" cy="1024"/>
            </a:xfrm>
            <a:prstGeom prst="rect">
              <a:avLst/>
            </a:prstGeom>
            <a:noFill/>
            <a:ln w="9525">
              <a:noFill/>
              <a:miter lim="800000"/>
              <a:headEnd/>
              <a:tailEnd/>
            </a:ln>
          </p:spPr>
          <p:txBody>
            <a:bodyPr>
              <a:spAutoFit/>
            </a:bodyPr>
            <a:lstStyle/>
            <a:p>
              <a:pPr marL="114300" indent="-114300">
                <a:lnSpc>
                  <a:spcPct val="120000"/>
                </a:lnSpc>
                <a:buFontTx/>
                <a:buChar char="•"/>
                <a:tabLst>
                  <a:tab pos="3949700" algn="l"/>
                  <a:tab pos="6286500" algn="l"/>
                </a:tabLst>
              </a:pPr>
              <a:r>
                <a:rPr lang="en-US" sz="1400">
                  <a:solidFill>
                    <a:schemeClr val="bg2"/>
                  </a:solidFill>
                </a:rPr>
                <a:t>Power users creating professional Web sites</a:t>
              </a:r>
            </a:p>
            <a:p>
              <a:pPr marL="114300" indent="-114300">
                <a:lnSpc>
                  <a:spcPct val="120000"/>
                </a:lnSpc>
                <a:buFontTx/>
                <a:buChar char="•"/>
                <a:tabLst>
                  <a:tab pos="3949700" algn="l"/>
                  <a:tab pos="6286500" algn="l"/>
                </a:tabLst>
              </a:pPr>
              <a:r>
                <a:rPr lang="en-US" sz="1400">
                  <a:solidFill>
                    <a:schemeClr val="bg2"/>
                  </a:solidFill>
                </a:rPr>
                <a:t>Running sophisticated</a:t>
              </a:r>
              <a:br>
                <a:rPr lang="en-US" sz="1400">
                  <a:solidFill>
                    <a:schemeClr val="bg2"/>
                  </a:solidFill>
                </a:rPr>
              </a:br>
              <a:r>
                <a:rPr lang="en-US" sz="1400">
                  <a:solidFill>
                    <a:schemeClr val="bg2"/>
                  </a:solidFill>
                </a:rPr>
                <a:t>CAD, 3D design, or</a:t>
              </a:r>
              <a:br>
                <a:rPr lang="en-US" sz="1400">
                  <a:solidFill>
                    <a:schemeClr val="bg2"/>
                  </a:solidFill>
                </a:rPr>
              </a:br>
              <a:r>
                <a:rPr lang="en-US" sz="1400">
                  <a:solidFill>
                    <a:schemeClr val="bg2"/>
                  </a:solidFill>
                </a:rPr>
                <a:t>other graphics-intensive software</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Memory</a:t>
            </a:r>
          </a:p>
        </p:txBody>
      </p:sp>
      <p:sp>
        <p:nvSpPr>
          <p:cNvPr id="33795" name="Rectangle 3"/>
          <p:cNvSpPr>
            <a:spLocks noGrp="1" noChangeArrowheads="1"/>
          </p:cNvSpPr>
          <p:nvPr>
            <p:ph type="body" idx="1"/>
          </p:nvPr>
        </p:nvSpPr>
        <p:spPr>
          <a:xfrm>
            <a:off x="304800" y="735013"/>
            <a:ext cx="8839200" cy="585787"/>
          </a:xfrm>
        </p:spPr>
        <p:txBody>
          <a:bodyPr/>
          <a:lstStyle/>
          <a:p>
            <a:pPr>
              <a:buFont typeface="Monotype Sorts" pitchFamily="2" charset="2"/>
              <a:buNone/>
            </a:pPr>
            <a:r>
              <a:rPr lang="en-US" smtClean="0"/>
              <a:t>What is</a:t>
            </a:r>
            <a:r>
              <a:rPr lang="en-US" b="0" smtClean="0"/>
              <a:t> </a:t>
            </a:r>
            <a:r>
              <a:rPr lang="en-US" smtClean="0">
                <a:solidFill>
                  <a:schemeClr val="hlink"/>
                </a:solidFill>
              </a:rPr>
              <a:t>cache</a:t>
            </a:r>
            <a:r>
              <a:rPr lang="en-US" smtClean="0"/>
              <a:t>?</a:t>
            </a:r>
          </a:p>
        </p:txBody>
      </p:sp>
      <p:sp>
        <p:nvSpPr>
          <p:cNvPr id="33796"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4.20 Fig. 4-23</a:t>
            </a:r>
          </a:p>
        </p:txBody>
      </p:sp>
      <p:grpSp>
        <p:nvGrpSpPr>
          <p:cNvPr id="2" name="Group 21"/>
          <p:cNvGrpSpPr>
            <a:grpSpLocks/>
          </p:cNvGrpSpPr>
          <p:nvPr/>
        </p:nvGrpSpPr>
        <p:grpSpPr bwMode="auto">
          <a:xfrm>
            <a:off x="7847013" y="6402388"/>
            <a:ext cx="860425" cy="271462"/>
            <a:chOff x="4943" y="4033"/>
            <a:chExt cx="542" cy="171"/>
          </a:xfrm>
        </p:grpSpPr>
        <p:sp>
          <p:nvSpPr>
            <p:cNvPr id="33801"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3802"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33798" name="Picture 24" descr="Fig04-23"/>
          <p:cNvPicPr>
            <a:picLocks noChangeAspect="1" noChangeArrowheads="1"/>
          </p:cNvPicPr>
          <p:nvPr/>
        </p:nvPicPr>
        <p:blipFill>
          <a:blip r:embed="rId3"/>
          <a:srcRect/>
          <a:stretch>
            <a:fillRect/>
          </a:stretch>
        </p:blipFill>
        <p:spPr bwMode="auto">
          <a:xfrm>
            <a:off x="330200" y="2362200"/>
            <a:ext cx="2895600" cy="3276600"/>
          </a:xfrm>
          <a:prstGeom prst="rect">
            <a:avLst/>
          </a:prstGeom>
          <a:noFill/>
          <a:ln w="9525">
            <a:noFill/>
            <a:miter lim="800000"/>
            <a:headEnd/>
            <a:tailEnd/>
          </a:ln>
        </p:spPr>
      </p:pic>
      <p:sp>
        <p:nvSpPr>
          <p:cNvPr id="33799" name="Rectangle 25"/>
          <p:cNvSpPr>
            <a:spLocks noChangeArrowheads="1"/>
          </p:cNvSpPr>
          <p:nvPr/>
        </p:nvSpPr>
        <p:spPr bwMode="auto">
          <a:xfrm>
            <a:off x="2984500" y="2049463"/>
            <a:ext cx="6159500" cy="3462337"/>
          </a:xfrm>
          <a:prstGeom prst="rect">
            <a:avLst/>
          </a:prstGeom>
          <a:noFill/>
          <a:ln w="9525">
            <a:noFill/>
            <a:miter lim="800000"/>
            <a:headEnd/>
            <a:tailEnd/>
          </a:ln>
        </p:spPr>
        <p:txBody>
          <a:bodyPr/>
          <a:lstStyle/>
          <a:p>
            <a:pPr marL="1028700" lvl="2" indent="-457200">
              <a:spcBef>
                <a:spcPct val="20000"/>
              </a:spcBef>
              <a:buClr>
                <a:srgbClr val="D94439"/>
              </a:buClr>
              <a:buFont typeface="Wingdings" pitchFamily="2" charset="2"/>
              <a:buChar char="§"/>
            </a:pPr>
            <a:r>
              <a:rPr kumimoji="1" lang="en-US" sz="2000">
                <a:solidFill>
                  <a:srgbClr val="000000"/>
                </a:solidFill>
                <a:latin typeface="Times New Roman" pitchFamily="18" charset="0"/>
              </a:rPr>
              <a:t>L1 cache built into processor. </a:t>
            </a:r>
            <a:r>
              <a:rPr kumimoji="1" lang="en-US" sz="1400" b="1">
                <a:solidFill>
                  <a:srgbClr val="000000"/>
                </a:solidFill>
                <a:latin typeface="Times New Roman" pitchFamily="18" charset="0"/>
              </a:rPr>
              <a:t>Capacity 8 -128 KB</a:t>
            </a:r>
          </a:p>
          <a:p>
            <a:pPr marL="1028700" lvl="2" indent="-457200">
              <a:spcBef>
                <a:spcPct val="20000"/>
              </a:spcBef>
              <a:buClr>
                <a:srgbClr val="D94439"/>
              </a:buClr>
              <a:buFont typeface="Wingdings" pitchFamily="2" charset="2"/>
              <a:buChar char="§"/>
            </a:pPr>
            <a:r>
              <a:rPr kumimoji="1" lang="en-US" sz="2000">
                <a:solidFill>
                  <a:srgbClr val="000000"/>
                </a:solidFill>
                <a:latin typeface="Times New Roman" pitchFamily="18" charset="0"/>
              </a:rPr>
              <a:t>L2 cache slower but has larger capacity about 64 KB to 4 MB. </a:t>
            </a:r>
            <a:r>
              <a:rPr kumimoji="1" lang="en-US" sz="1800">
                <a:solidFill>
                  <a:srgbClr val="000000"/>
                </a:solidFill>
                <a:latin typeface="Times New Roman" pitchFamily="18" charset="0"/>
              </a:rPr>
              <a:t>This is used by older PCs and is on the motherboard</a:t>
            </a:r>
          </a:p>
          <a:p>
            <a:pPr marL="1028700" lvl="2" indent="-457200">
              <a:spcBef>
                <a:spcPct val="20000"/>
              </a:spcBef>
              <a:buClr>
                <a:srgbClr val="D94439"/>
              </a:buClr>
              <a:buFont typeface="Wingdings" pitchFamily="2" charset="2"/>
              <a:buChar char="§"/>
            </a:pPr>
            <a:r>
              <a:rPr kumimoji="1" lang="en-US" sz="2000">
                <a:solidFill>
                  <a:srgbClr val="000000"/>
                </a:solidFill>
                <a:latin typeface="Times New Roman" pitchFamily="18" charset="0"/>
              </a:rPr>
              <a:t>L2 </a:t>
            </a:r>
            <a:r>
              <a:rPr kumimoji="1" lang="en-US" sz="2000" b="1">
                <a:solidFill>
                  <a:schemeClr val="hlink"/>
                </a:solidFill>
                <a:latin typeface="Times New Roman" pitchFamily="18" charset="0"/>
              </a:rPr>
              <a:t>advanced transfer cache</a:t>
            </a:r>
            <a:r>
              <a:rPr kumimoji="1" lang="en-US" sz="2000">
                <a:solidFill>
                  <a:srgbClr val="000000"/>
                </a:solidFill>
                <a:latin typeface="Times New Roman" pitchFamily="18" charset="0"/>
              </a:rPr>
              <a:t> is faster, built directly on processor chip and used by current processors</a:t>
            </a:r>
          </a:p>
          <a:p>
            <a:pPr marL="1028700" lvl="2" indent="-457200">
              <a:spcBef>
                <a:spcPct val="20000"/>
              </a:spcBef>
              <a:buClr>
                <a:srgbClr val="D94439"/>
              </a:buClr>
              <a:buFont typeface="Wingdings" pitchFamily="2" charset="2"/>
              <a:buChar char="§"/>
            </a:pPr>
            <a:r>
              <a:rPr kumimoji="1" lang="en-US" sz="2000">
                <a:solidFill>
                  <a:srgbClr val="000000"/>
                </a:solidFill>
                <a:latin typeface="Times New Roman" pitchFamily="18" charset="0"/>
              </a:rPr>
              <a:t>L3 cache is separate from processor chip on motherboard (L3 is only </a:t>
            </a:r>
            <a:br>
              <a:rPr kumimoji="1" lang="en-US" sz="2000">
                <a:solidFill>
                  <a:srgbClr val="000000"/>
                </a:solidFill>
                <a:latin typeface="Times New Roman" pitchFamily="18" charset="0"/>
              </a:rPr>
            </a:br>
            <a:r>
              <a:rPr kumimoji="1" lang="en-US" sz="2000">
                <a:solidFill>
                  <a:srgbClr val="000000"/>
                </a:solidFill>
                <a:latin typeface="Times New Roman" pitchFamily="18" charset="0"/>
              </a:rPr>
              <a:t>on computers that use L2 advanced transfer cache)</a:t>
            </a:r>
          </a:p>
          <a:p>
            <a:pPr marL="1028700" lvl="2" indent="-457200">
              <a:spcBef>
                <a:spcPct val="20000"/>
              </a:spcBef>
              <a:buClr>
                <a:srgbClr val="D94439"/>
              </a:buClr>
              <a:buFont typeface="Wingdings" pitchFamily="2" charset="2"/>
              <a:buNone/>
            </a:pPr>
            <a:r>
              <a:rPr kumimoji="1" lang="en-US" sz="1800">
                <a:solidFill>
                  <a:srgbClr val="000000"/>
                </a:solidFill>
                <a:latin typeface="Times New Roman" pitchFamily="18" charset="0"/>
              </a:rPr>
              <a:t>What is order of searching for data in RAM by the CPU?</a:t>
            </a:r>
          </a:p>
        </p:txBody>
      </p:sp>
      <p:sp>
        <p:nvSpPr>
          <p:cNvPr id="33800" name="Rectangle 26"/>
          <p:cNvSpPr>
            <a:spLocks noChangeArrowheads="1"/>
          </p:cNvSpPr>
          <p:nvPr/>
        </p:nvSpPr>
        <p:spPr bwMode="auto">
          <a:xfrm>
            <a:off x="304800" y="1054100"/>
            <a:ext cx="8839200" cy="12954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Helps speed computer processes by storing frequently used instructions and data, which is data in a page of memory</a:t>
            </a:r>
            <a:endParaRPr kumimoji="1" lang="en-US" b="1">
              <a:solidFill>
                <a:srgbClr val="000000"/>
              </a:solidFill>
              <a:latin typeface="Arial Unicode MS" pitchFamily="34" charset="-128"/>
            </a:endParaRPr>
          </a:p>
          <a:p>
            <a:pPr marL="609600" lvl="1" indent="-495300">
              <a:spcBef>
                <a:spcPct val="5000"/>
              </a:spcBef>
              <a:buClr>
                <a:srgbClr val="D94439"/>
              </a:buClr>
              <a:buSzPct val="75000"/>
              <a:buFont typeface="Wingdings" pitchFamily="2" charset="2"/>
              <a:buChar char="Ø"/>
            </a:pPr>
            <a:r>
              <a:rPr kumimoji="1" lang="en-US" sz="2000" b="1">
                <a:solidFill>
                  <a:srgbClr val="000000"/>
                </a:solidFill>
                <a:latin typeface="Times New Roman" pitchFamily="18" charset="0"/>
              </a:rPr>
              <a:t>Also called</a:t>
            </a:r>
            <a:r>
              <a:rPr kumimoji="1" lang="en-US" sz="2000">
                <a:solidFill>
                  <a:srgbClr val="000000"/>
                </a:solidFill>
                <a:latin typeface="Times New Roman" pitchFamily="18" charset="0"/>
              </a:rPr>
              <a:t> </a:t>
            </a:r>
            <a:r>
              <a:rPr kumimoji="1" lang="en-US" sz="2000" b="1">
                <a:solidFill>
                  <a:schemeClr val="hlink"/>
                </a:solidFill>
                <a:latin typeface="Times New Roman" pitchFamily="18" charset="0"/>
              </a:rPr>
              <a:t>memory cache</a:t>
            </a:r>
            <a:endParaRPr kumimoji="1" lang="en-US" sz="200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Memory</a:t>
            </a:r>
          </a:p>
        </p:txBody>
      </p:sp>
      <p:sp>
        <p:nvSpPr>
          <p:cNvPr id="64515" name="Rectangle 3"/>
          <p:cNvSpPr>
            <a:spLocks noGrp="1" noChangeArrowheads="1"/>
          </p:cNvSpPr>
          <p:nvPr>
            <p:ph type="body" idx="1"/>
          </p:nvPr>
        </p:nvSpPr>
        <p:spPr>
          <a:xfrm>
            <a:off x="304800" y="1141413"/>
            <a:ext cx="8229600" cy="687387"/>
          </a:xfrm>
        </p:spPr>
        <p:txBody>
          <a:bodyPr/>
          <a:lstStyle/>
          <a:p>
            <a:pPr>
              <a:buFont typeface="Monotype Sorts" pitchFamily="2" charset="2"/>
              <a:buNone/>
              <a:defRPr/>
            </a:pPr>
            <a:r>
              <a:rPr lang="en-US" smtClean="0"/>
              <a:t>What is</a:t>
            </a:r>
            <a:r>
              <a:rPr lang="en-US" b="0" smtClean="0"/>
              <a:t> </a:t>
            </a:r>
            <a:r>
              <a:rPr lang="en-US" smtClean="0">
                <a:solidFill>
                  <a:schemeClr val="hlink"/>
                </a:solidFill>
              </a:rPr>
              <a:t>read-only memory (ROM)</a:t>
            </a:r>
            <a:r>
              <a:rPr lang="en-US" smtClean="0"/>
              <a:t>?</a:t>
            </a:r>
            <a:endParaRPr lang="en-US" sz="2000" smtClean="0">
              <a:solidFill>
                <a:srgbClr val="FFFFCC"/>
              </a:solidFill>
              <a:effectLst>
                <a:outerShdw blurRad="38100" dist="38100" dir="2700000" algn="tl">
                  <a:srgbClr val="000000"/>
                </a:outerShdw>
              </a:effectLst>
            </a:endParaRPr>
          </a:p>
        </p:txBody>
      </p:sp>
      <p:sp>
        <p:nvSpPr>
          <p:cNvPr id="34820"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4.20</a:t>
            </a:r>
          </a:p>
        </p:txBody>
      </p:sp>
      <p:grpSp>
        <p:nvGrpSpPr>
          <p:cNvPr id="2" name="Group 21"/>
          <p:cNvGrpSpPr>
            <a:grpSpLocks/>
          </p:cNvGrpSpPr>
          <p:nvPr/>
        </p:nvGrpSpPr>
        <p:grpSpPr bwMode="auto">
          <a:xfrm>
            <a:off x="7847013" y="6402388"/>
            <a:ext cx="860425" cy="271462"/>
            <a:chOff x="4943" y="4033"/>
            <a:chExt cx="542" cy="171"/>
          </a:xfrm>
        </p:grpSpPr>
        <p:sp>
          <p:nvSpPr>
            <p:cNvPr id="34828"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4829"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64536" name="Rectangle 24"/>
          <p:cNvSpPr>
            <a:spLocks noChangeArrowheads="1"/>
          </p:cNvSpPr>
          <p:nvPr/>
        </p:nvSpPr>
        <p:spPr bwMode="auto">
          <a:xfrm>
            <a:off x="152400" y="1676400"/>
            <a:ext cx="2971800" cy="1295400"/>
          </a:xfrm>
          <a:prstGeom prst="rect">
            <a:avLst/>
          </a:prstGeom>
          <a:solidFill>
            <a:srgbClr val="FF9900"/>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FF9900"/>
            </a:extrusionClr>
          </a:sp3d>
        </p:spPr>
        <p:txBody>
          <a:bodyPr wrap="none" anchor="ctr">
            <a:flatTx/>
          </a:bodyPr>
          <a:lstStyle/>
          <a:p>
            <a:pPr algn="ctr">
              <a:defRPr/>
            </a:pPr>
            <a:r>
              <a:rPr kumimoji="1" lang="en-US" sz="2000" b="1">
                <a:solidFill>
                  <a:srgbClr val="FFFFCC"/>
                </a:solidFill>
                <a:effectLst>
                  <a:outerShdw blurRad="38100" dist="38100" dir="2700000" algn="tl">
                    <a:srgbClr val="000000"/>
                  </a:outerShdw>
                </a:effectLst>
                <a:latin typeface="Times New Roman" pitchFamily="18" charset="0"/>
              </a:rPr>
              <a:t>Memory chips that store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permanent data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and instructions</a:t>
            </a:r>
          </a:p>
        </p:txBody>
      </p:sp>
      <p:sp>
        <p:nvSpPr>
          <p:cNvPr id="64547" name="Rectangle 35"/>
          <p:cNvSpPr>
            <a:spLocks noChangeArrowheads="1"/>
          </p:cNvSpPr>
          <p:nvPr/>
        </p:nvSpPr>
        <p:spPr bwMode="auto">
          <a:xfrm>
            <a:off x="5486400" y="1676400"/>
            <a:ext cx="3505200" cy="1295400"/>
          </a:xfrm>
          <a:prstGeom prst="rect">
            <a:avLst/>
          </a:prstGeom>
          <a:solidFill>
            <a:srgbClr val="FF9900"/>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FF9900"/>
            </a:extrusionClr>
          </a:sp3d>
        </p:spPr>
        <p:txBody>
          <a:bodyPr wrap="none" anchor="ctr">
            <a:flatTx/>
          </a:bodyPr>
          <a:lstStyle/>
          <a:p>
            <a:pPr algn="ctr">
              <a:lnSpc>
                <a:spcPct val="90000"/>
              </a:lnSpc>
              <a:spcBef>
                <a:spcPct val="50000"/>
              </a:spcBef>
              <a:buClr>
                <a:srgbClr val="D94439"/>
              </a:buClr>
              <a:buSzPct val="75000"/>
              <a:buFont typeface="Wingdings" pitchFamily="2" charset="2"/>
              <a:buNone/>
              <a:defRPr/>
            </a:pPr>
            <a:r>
              <a:rPr kumimoji="1" lang="en-US" sz="2000" b="1">
                <a:solidFill>
                  <a:srgbClr val="33CCFF"/>
                </a:solidFill>
                <a:effectLst>
                  <a:outerShdw blurRad="38100" dist="38100" dir="2700000" algn="tl">
                    <a:srgbClr val="000000"/>
                  </a:outerShdw>
                </a:effectLst>
                <a:latin typeface="Times New Roman" pitchFamily="18" charset="0"/>
              </a:rPr>
              <a:t>Nonvolatile memory</a:t>
            </a:r>
            <a:r>
              <a:rPr kumimoji="1" lang="en-US" sz="2000" b="1">
                <a:solidFill>
                  <a:srgbClr val="FFFFCC"/>
                </a:solidFill>
                <a:effectLst>
                  <a:outerShdw blurRad="38100" dist="38100" dir="2700000" algn="tl">
                    <a:srgbClr val="000000"/>
                  </a:outerShdw>
                </a:effectLst>
                <a:latin typeface="Times New Roman" pitchFamily="18" charset="0"/>
              </a:rPr>
              <a:t>, it is not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lost when computer’s </a:t>
            </a:r>
            <a:br>
              <a:rPr kumimoji="1" lang="en-US" sz="2000" b="1">
                <a:solidFill>
                  <a:srgbClr val="FFFFCC"/>
                </a:solidFill>
                <a:effectLst>
                  <a:outerShdw blurRad="38100" dist="38100" dir="2700000" algn="tl">
                    <a:srgbClr val="000000"/>
                  </a:outerShdw>
                </a:effectLst>
                <a:latin typeface="Times New Roman" pitchFamily="18" charset="0"/>
              </a:rPr>
            </a:br>
            <a:r>
              <a:rPr kumimoji="1" lang="en-US" sz="2000" b="1">
                <a:solidFill>
                  <a:srgbClr val="FFFFCC"/>
                </a:solidFill>
                <a:effectLst>
                  <a:outerShdw blurRad="38100" dist="38100" dir="2700000" algn="tl">
                    <a:srgbClr val="000000"/>
                  </a:outerShdw>
                </a:effectLst>
                <a:latin typeface="Times New Roman" pitchFamily="18" charset="0"/>
              </a:rPr>
              <a:t>power is turned off</a:t>
            </a:r>
          </a:p>
        </p:txBody>
      </p:sp>
      <p:sp>
        <p:nvSpPr>
          <p:cNvPr id="64548" name="Rectangle 36"/>
          <p:cNvSpPr>
            <a:spLocks noChangeArrowheads="1"/>
          </p:cNvSpPr>
          <p:nvPr/>
        </p:nvSpPr>
        <p:spPr bwMode="auto">
          <a:xfrm>
            <a:off x="3276600" y="2667000"/>
            <a:ext cx="2057400" cy="1295400"/>
          </a:xfrm>
          <a:prstGeom prst="rect">
            <a:avLst/>
          </a:prstGeom>
          <a:solidFill>
            <a:srgbClr val="FF9900"/>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FF9900"/>
            </a:extrusionClr>
          </a:sp3d>
        </p:spPr>
        <p:txBody>
          <a:bodyPr wrap="none" tIns="457200" anchorCtr="1">
            <a:flatTx/>
          </a:bodyPr>
          <a:lstStyle/>
          <a:p>
            <a:pPr algn="ctr">
              <a:lnSpc>
                <a:spcPct val="90000"/>
              </a:lnSpc>
              <a:spcBef>
                <a:spcPct val="50000"/>
              </a:spcBef>
              <a:buClr>
                <a:srgbClr val="D94439"/>
              </a:buClr>
              <a:buSzPct val="75000"/>
              <a:buFont typeface="Wingdings" pitchFamily="2" charset="2"/>
              <a:buNone/>
              <a:defRPr/>
            </a:pPr>
            <a:r>
              <a:rPr kumimoji="1" lang="en-US" sz="2000" b="1">
                <a:solidFill>
                  <a:srgbClr val="FFFFCC"/>
                </a:solidFill>
                <a:effectLst>
                  <a:outerShdw blurRad="38100" dist="38100" dir="2700000" algn="tl">
                    <a:srgbClr val="000000"/>
                  </a:outerShdw>
                </a:effectLst>
                <a:latin typeface="Times New Roman" pitchFamily="18" charset="0"/>
              </a:rPr>
              <a:t>Three types:</a:t>
            </a:r>
          </a:p>
        </p:txBody>
      </p:sp>
      <p:sp>
        <p:nvSpPr>
          <p:cNvPr id="64551" name="AutoShape 39"/>
          <p:cNvSpPr>
            <a:spLocks noChangeArrowheads="1"/>
          </p:cNvSpPr>
          <p:nvPr/>
        </p:nvSpPr>
        <p:spPr bwMode="auto">
          <a:xfrm rot="-5400000">
            <a:off x="1142206" y="3048794"/>
            <a:ext cx="2970213" cy="23590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3366"/>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993366"/>
            </a:extrusionClr>
          </a:sp3d>
        </p:spPr>
        <p:txBody>
          <a:bodyPr vert="eaVert" wrap="none" lIns="0" tIns="0" rIns="365760" bIns="0" anchor="ctr" anchorCtr="1">
            <a:flatTx/>
          </a:bodyPr>
          <a:lstStyle/>
          <a:p>
            <a:pPr>
              <a:lnSpc>
                <a:spcPct val="90000"/>
              </a:lnSpc>
              <a:spcBef>
                <a:spcPct val="50000"/>
              </a:spcBef>
              <a:buClr>
                <a:srgbClr val="D94439"/>
              </a:buClr>
              <a:buSzPct val="75000"/>
              <a:buFont typeface="Wingdings" pitchFamily="2" charset="2"/>
              <a:buNone/>
              <a:defRPr/>
            </a:pPr>
            <a:r>
              <a:rPr kumimoji="1" lang="en-US" sz="1600" b="1">
                <a:solidFill>
                  <a:srgbClr val="33CCFF"/>
                </a:solidFill>
                <a:effectLst>
                  <a:outerShdw blurRad="38100" dist="38100" dir="2700000" algn="tl">
                    <a:srgbClr val="000000"/>
                  </a:outerShdw>
                </a:effectLst>
                <a:latin typeface="Times New Roman" pitchFamily="18" charset="0"/>
              </a:rPr>
              <a:t>Firmware</a:t>
            </a:r>
            <a:r>
              <a:rPr kumimoji="1" lang="en-US" sz="1600" b="1">
                <a:solidFill>
                  <a:srgbClr val="FFFFCC"/>
                </a:solidFill>
                <a:effectLst>
                  <a:outerShdw blurRad="38100" dist="38100" dir="2700000" algn="tl">
                    <a:srgbClr val="000000"/>
                  </a:outerShdw>
                </a:effectLst>
                <a:latin typeface="Times New Roman" pitchFamily="18" charset="0"/>
              </a:rPr>
              <a:t>—</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Manufactured with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permanently written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data, instructions,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or information</a:t>
            </a:r>
          </a:p>
          <a:p>
            <a:pPr>
              <a:lnSpc>
                <a:spcPct val="90000"/>
              </a:lnSpc>
              <a:spcBef>
                <a:spcPct val="50000"/>
              </a:spcBef>
              <a:buClr>
                <a:srgbClr val="D94439"/>
              </a:buClr>
              <a:buSzPct val="75000"/>
              <a:buFont typeface="Wingdings" pitchFamily="2" charset="2"/>
              <a:buNone/>
              <a:defRPr/>
            </a:pPr>
            <a:endParaRPr kumimoji="1" lang="en-US" sz="1600" b="1">
              <a:solidFill>
                <a:srgbClr val="FFFFCC"/>
              </a:solidFill>
              <a:effectLst>
                <a:outerShdw blurRad="38100" dist="38100" dir="2700000" algn="tl">
                  <a:srgbClr val="000000"/>
                </a:outerShdw>
              </a:effectLst>
              <a:latin typeface="Times New Roman" pitchFamily="18" charset="0"/>
            </a:endParaRPr>
          </a:p>
        </p:txBody>
      </p:sp>
      <p:sp>
        <p:nvSpPr>
          <p:cNvPr id="64552" name="AutoShape 40"/>
          <p:cNvSpPr>
            <a:spLocks noChangeArrowheads="1"/>
          </p:cNvSpPr>
          <p:nvPr/>
        </p:nvSpPr>
        <p:spPr bwMode="auto">
          <a:xfrm rot="-16200000">
            <a:off x="4343400" y="3048000"/>
            <a:ext cx="2971800" cy="2362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3366"/>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993366"/>
            </a:extrusionClr>
          </a:sp3d>
        </p:spPr>
        <p:txBody>
          <a:bodyPr rot="10800000" vert="eaVert" wrap="none" lIns="548640" tIns="0" rIns="0" bIns="0" anchor="ctr" anchorCtr="1">
            <a:flatTx/>
          </a:bodyPr>
          <a:lstStyle/>
          <a:p>
            <a:pPr algn="r">
              <a:lnSpc>
                <a:spcPct val="90000"/>
              </a:lnSpc>
              <a:spcBef>
                <a:spcPct val="50000"/>
              </a:spcBef>
              <a:buClr>
                <a:srgbClr val="D94439"/>
              </a:buClr>
              <a:buSzPct val="75000"/>
              <a:buFont typeface="Wingdings" pitchFamily="2" charset="2"/>
              <a:buNone/>
              <a:defRPr/>
            </a:pPr>
            <a:r>
              <a:rPr kumimoji="1" lang="en-US" sz="1600" b="1">
                <a:solidFill>
                  <a:srgbClr val="33CCFF"/>
                </a:solidFill>
                <a:effectLst>
                  <a:outerShdw blurRad="38100" dist="38100" dir="2700000" algn="tl">
                    <a:srgbClr val="000000"/>
                  </a:outerShdw>
                </a:effectLst>
                <a:latin typeface="Times New Roman" pitchFamily="18" charset="0"/>
              </a:rPr>
              <a:t>EEPROM</a:t>
            </a:r>
            <a:r>
              <a:rPr kumimoji="1" lang="en-US" sz="1600" b="1">
                <a:solidFill>
                  <a:srgbClr val="FFFFCC"/>
                </a:solidFill>
                <a:effectLst>
                  <a:outerShdw blurRad="38100" dist="38100" dir="2700000" algn="tl">
                    <a:srgbClr val="000000"/>
                  </a:outerShdw>
                </a:effectLst>
                <a:latin typeface="Times New Roman" pitchFamily="18" charset="0"/>
              </a:rPr>
              <a:t>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a:t>
            </a:r>
            <a:r>
              <a:rPr kumimoji="1" lang="en-US" sz="1600" b="1">
                <a:solidFill>
                  <a:srgbClr val="33CCFF"/>
                </a:solidFill>
                <a:effectLst>
                  <a:outerShdw blurRad="38100" dist="38100" dir="2700000" algn="tl">
                    <a:srgbClr val="000000"/>
                  </a:outerShdw>
                </a:effectLst>
                <a:latin typeface="Times New Roman" pitchFamily="18" charset="0"/>
              </a:rPr>
              <a:t>e</a:t>
            </a:r>
            <a:r>
              <a:rPr kumimoji="1" lang="en-US" sz="1600" b="1">
                <a:solidFill>
                  <a:srgbClr val="FFFFCC"/>
                </a:solidFill>
                <a:effectLst>
                  <a:outerShdw blurRad="38100" dist="38100" dir="2700000" algn="tl">
                    <a:srgbClr val="000000"/>
                  </a:outerShdw>
                </a:effectLst>
                <a:latin typeface="Times New Roman" pitchFamily="18" charset="0"/>
              </a:rPr>
              <a:t>lectrically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33CCFF"/>
                </a:solidFill>
                <a:effectLst>
                  <a:outerShdw blurRad="38100" dist="38100" dir="2700000" algn="tl">
                    <a:srgbClr val="000000"/>
                  </a:outerShdw>
                </a:effectLst>
                <a:latin typeface="Times New Roman" pitchFamily="18" charset="0"/>
              </a:rPr>
              <a:t>e</a:t>
            </a:r>
            <a:r>
              <a:rPr kumimoji="1" lang="en-US" sz="1600" b="1">
                <a:solidFill>
                  <a:srgbClr val="FFFFCC"/>
                </a:solidFill>
                <a:effectLst>
                  <a:outerShdw blurRad="38100" dist="38100" dir="2700000" algn="tl">
                    <a:srgbClr val="000000"/>
                  </a:outerShdw>
                </a:effectLst>
                <a:latin typeface="Times New Roman" pitchFamily="18" charset="0"/>
              </a:rPr>
              <a:t>rasable </a:t>
            </a:r>
            <a:r>
              <a:rPr kumimoji="1" lang="en-US" sz="1600" b="1">
                <a:solidFill>
                  <a:srgbClr val="33CCFF"/>
                </a:solidFill>
                <a:effectLst>
                  <a:outerShdw blurRad="38100" dist="38100" dir="2700000" algn="tl">
                    <a:srgbClr val="000000"/>
                  </a:outerShdw>
                </a:effectLst>
                <a:latin typeface="Times New Roman" pitchFamily="18" charset="0"/>
              </a:rPr>
              <a:t>p</a:t>
            </a:r>
            <a:r>
              <a:rPr kumimoji="1" lang="en-US" sz="1600" b="1">
                <a:solidFill>
                  <a:srgbClr val="FFFFCC"/>
                </a:solidFill>
                <a:effectLst>
                  <a:outerShdw blurRad="38100" dist="38100" dir="2700000" algn="tl">
                    <a:srgbClr val="000000"/>
                  </a:outerShdw>
                </a:effectLst>
                <a:latin typeface="Times New Roman" pitchFamily="18" charset="0"/>
              </a:rPr>
              <a:t>rogrammable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33CCFF"/>
                </a:solidFill>
                <a:effectLst>
                  <a:outerShdw blurRad="38100" dist="38100" dir="2700000" algn="tl">
                    <a:srgbClr val="000000"/>
                  </a:outerShdw>
                </a:effectLst>
                <a:latin typeface="Times New Roman" pitchFamily="18" charset="0"/>
              </a:rPr>
              <a:t>r</a:t>
            </a:r>
            <a:r>
              <a:rPr kumimoji="1" lang="en-US" sz="1600" b="1">
                <a:solidFill>
                  <a:srgbClr val="FFFFCC"/>
                </a:solidFill>
                <a:effectLst>
                  <a:outerShdw blurRad="38100" dist="38100" dir="2700000" algn="tl">
                    <a:srgbClr val="000000"/>
                  </a:outerShdw>
                </a:effectLst>
                <a:latin typeface="Times New Roman" pitchFamily="18" charset="0"/>
              </a:rPr>
              <a:t>ead-</a:t>
            </a:r>
            <a:r>
              <a:rPr kumimoji="1" lang="en-US" sz="1600" b="1">
                <a:solidFill>
                  <a:srgbClr val="33CCFF"/>
                </a:solidFill>
                <a:effectLst>
                  <a:outerShdw blurRad="38100" dist="38100" dir="2700000" algn="tl">
                    <a:srgbClr val="000000"/>
                  </a:outerShdw>
                </a:effectLst>
                <a:latin typeface="Times New Roman" pitchFamily="18" charset="0"/>
              </a:rPr>
              <a:t>o</a:t>
            </a:r>
            <a:r>
              <a:rPr kumimoji="1" lang="en-US" sz="1600" b="1">
                <a:solidFill>
                  <a:srgbClr val="FFFFCC"/>
                </a:solidFill>
                <a:effectLst>
                  <a:outerShdw blurRad="38100" dist="38100" dir="2700000" algn="tl">
                    <a:srgbClr val="000000"/>
                  </a:outerShdw>
                </a:effectLst>
                <a:latin typeface="Times New Roman" pitchFamily="18" charset="0"/>
              </a:rPr>
              <a:t>nly </a:t>
            </a:r>
            <a:r>
              <a:rPr kumimoji="1" lang="en-US" sz="1600" b="1">
                <a:solidFill>
                  <a:srgbClr val="33CCFF"/>
                </a:solidFill>
                <a:effectLst>
                  <a:outerShdw blurRad="38100" dist="38100" dir="2700000" algn="tl">
                    <a:srgbClr val="000000"/>
                  </a:outerShdw>
                </a:effectLst>
                <a:latin typeface="Times New Roman" pitchFamily="18" charset="0"/>
              </a:rPr>
              <a:t>m</a:t>
            </a:r>
            <a:r>
              <a:rPr kumimoji="1" lang="en-US" sz="1600" b="1">
                <a:solidFill>
                  <a:srgbClr val="FFFFCC"/>
                </a:solidFill>
                <a:effectLst>
                  <a:outerShdw blurRad="38100" dist="38100" dir="2700000" algn="tl">
                    <a:srgbClr val="000000"/>
                  </a:outerShdw>
                </a:effectLst>
                <a:latin typeface="Times New Roman" pitchFamily="18" charset="0"/>
              </a:rPr>
              <a:t>emory)—</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Type of PROM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containing microcode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programmer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can erase</a:t>
            </a:r>
          </a:p>
          <a:p>
            <a:pPr algn="r">
              <a:lnSpc>
                <a:spcPct val="90000"/>
              </a:lnSpc>
              <a:spcBef>
                <a:spcPct val="50000"/>
              </a:spcBef>
              <a:buClr>
                <a:srgbClr val="D94439"/>
              </a:buClr>
              <a:buSzPct val="75000"/>
              <a:buFont typeface="Wingdings" pitchFamily="2" charset="2"/>
              <a:buNone/>
              <a:defRPr/>
            </a:pPr>
            <a:endParaRPr kumimoji="1" lang="en-US" sz="1600" b="1">
              <a:solidFill>
                <a:srgbClr val="FFFFCC"/>
              </a:solidFill>
              <a:effectLst>
                <a:outerShdw blurRad="38100" dist="38100" dir="2700000" algn="tl">
                  <a:srgbClr val="000000"/>
                </a:outerShdw>
              </a:effectLst>
              <a:latin typeface="Times New Roman" pitchFamily="18" charset="0"/>
            </a:endParaRPr>
          </a:p>
        </p:txBody>
      </p:sp>
      <p:sp>
        <p:nvSpPr>
          <p:cNvPr id="64553" name="AutoShape 41"/>
          <p:cNvSpPr>
            <a:spLocks noChangeArrowheads="1"/>
          </p:cNvSpPr>
          <p:nvPr/>
        </p:nvSpPr>
        <p:spPr bwMode="auto">
          <a:xfrm rot="-10800000">
            <a:off x="2974975" y="3963988"/>
            <a:ext cx="2359025" cy="297021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3366"/>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993366"/>
            </a:extrusionClr>
          </a:sp3d>
        </p:spPr>
        <p:txBody>
          <a:bodyPr rot="10800000" wrap="none" lIns="0" tIns="0" rIns="0" bIns="685800" anchor="ctr" anchorCtr="1">
            <a:flatTx/>
          </a:bodyPr>
          <a:lstStyle/>
          <a:p>
            <a:pPr algn="ctr">
              <a:lnSpc>
                <a:spcPct val="90000"/>
              </a:lnSpc>
              <a:spcBef>
                <a:spcPct val="50000"/>
              </a:spcBef>
              <a:buClr>
                <a:srgbClr val="D94439"/>
              </a:buClr>
              <a:buSzPct val="75000"/>
              <a:buFont typeface="Wingdings" pitchFamily="2" charset="2"/>
              <a:buNone/>
              <a:defRPr/>
            </a:pPr>
            <a:r>
              <a:rPr kumimoji="1" lang="en-US" sz="1600" b="1">
                <a:solidFill>
                  <a:srgbClr val="33CCFF"/>
                </a:solidFill>
                <a:effectLst>
                  <a:outerShdw blurRad="38100" dist="38100" dir="2700000" algn="tl">
                    <a:srgbClr val="000000"/>
                  </a:outerShdw>
                </a:effectLst>
                <a:latin typeface="Times New Roman" pitchFamily="18" charset="0"/>
              </a:rPr>
              <a:t>PROM</a:t>
            </a:r>
            <a:r>
              <a:rPr kumimoji="1" lang="en-US" sz="1600" b="1">
                <a:solidFill>
                  <a:srgbClr val="FFFFCC"/>
                </a:solidFill>
                <a:effectLst>
                  <a:outerShdw blurRad="38100" dist="38100" dir="2700000" algn="tl">
                    <a:srgbClr val="000000"/>
                  </a:outerShdw>
                </a:effectLst>
                <a:latin typeface="Times New Roman" pitchFamily="18" charset="0"/>
              </a:rPr>
              <a:t>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a:t>
            </a:r>
            <a:r>
              <a:rPr kumimoji="1" lang="en-US" sz="1600" b="1">
                <a:solidFill>
                  <a:srgbClr val="33CCFF"/>
                </a:solidFill>
                <a:effectLst>
                  <a:outerShdw blurRad="38100" dist="38100" dir="2700000" algn="tl">
                    <a:srgbClr val="000000"/>
                  </a:outerShdw>
                </a:effectLst>
                <a:latin typeface="Times New Roman" pitchFamily="18" charset="0"/>
              </a:rPr>
              <a:t>p</a:t>
            </a:r>
            <a:r>
              <a:rPr kumimoji="1" lang="en-US" sz="1600" b="1">
                <a:solidFill>
                  <a:srgbClr val="FFFFCC"/>
                </a:solidFill>
                <a:effectLst>
                  <a:outerShdw blurRad="38100" dist="38100" dir="2700000" algn="tl">
                    <a:srgbClr val="000000"/>
                  </a:outerShdw>
                </a:effectLst>
                <a:latin typeface="Times New Roman" pitchFamily="18" charset="0"/>
              </a:rPr>
              <a:t>rogrammable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33CCFF"/>
                </a:solidFill>
                <a:effectLst>
                  <a:outerShdw blurRad="38100" dist="38100" dir="2700000" algn="tl">
                    <a:srgbClr val="000000"/>
                  </a:outerShdw>
                </a:effectLst>
                <a:latin typeface="Times New Roman" pitchFamily="18" charset="0"/>
              </a:rPr>
              <a:t>r</a:t>
            </a:r>
            <a:r>
              <a:rPr kumimoji="1" lang="en-US" sz="1600" b="1">
                <a:solidFill>
                  <a:srgbClr val="FFFFCC"/>
                </a:solidFill>
                <a:effectLst>
                  <a:outerShdw blurRad="38100" dist="38100" dir="2700000" algn="tl">
                    <a:srgbClr val="000000"/>
                  </a:outerShdw>
                </a:effectLst>
                <a:latin typeface="Times New Roman" pitchFamily="18" charset="0"/>
              </a:rPr>
              <a:t>ead-</a:t>
            </a:r>
            <a:r>
              <a:rPr kumimoji="1" lang="en-US" sz="1600" b="1">
                <a:solidFill>
                  <a:srgbClr val="33CCFF"/>
                </a:solidFill>
                <a:effectLst>
                  <a:outerShdw blurRad="38100" dist="38100" dir="2700000" algn="tl">
                    <a:srgbClr val="000000"/>
                  </a:outerShdw>
                </a:effectLst>
                <a:latin typeface="Times New Roman" pitchFamily="18" charset="0"/>
              </a:rPr>
              <a:t>o</a:t>
            </a:r>
            <a:r>
              <a:rPr kumimoji="1" lang="en-US" sz="1600" b="1">
                <a:solidFill>
                  <a:srgbClr val="FFFFCC"/>
                </a:solidFill>
                <a:effectLst>
                  <a:outerShdw blurRad="38100" dist="38100" dir="2700000" algn="tl">
                    <a:srgbClr val="000000"/>
                  </a:outerShdw>
                </a:effectLst>
                <a:latin typeface="Times New Roman" pitchFamily="18" charset="0"/>
              </a:rPr>
              <a:t>nly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33CCFF"/>
                </a:solidFill>
                <a:effectLst>
                  <a:outerShdw blurRad="38100" dist="38100" dir="2700000" algn="tl">
                    <a:srgbClr val="000000"/>
                  </a:outerShdw>
                </a:effectLst>
                <a:latin typeface="Times New Roman" pitchFamily="18" charset="0"/>
              </a:rPr>
              <a:t>m</a:t>
            </a:r>
            <a:r>
              <a:rPr kumimoji="1" lang="en-US" sz="1600" b="1">
                <a:solidFill>
                  <a:srgbClr val="FFFFCC"/>
                </a:solidFill>
                <a:effectLst>
                  <a:outerShdw blurRad="38100" dist="38100" dir="2700000" algn="tl">
                    <a:srgbClr val="000000"/>
                  </a:outerShdw>
                </a:effectLst>
                <a:latin typeface="Times New Roman" pitchFamily="18" charset="0"/>
              </a:rPr>
              <a:t>emory)—</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Blank ROM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chip onto which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a programmer </a:t>
            </a:r>
            <a:br>
              <a:rPr kumimoji="1" lang="en-US" sz="1600" b="1">
                <a:solidFill>
                  <a:srgbClr val="FFFFCC"/>
                </a:solidFill>
                <a:effectLst>
                  <a:outerShdw blurRad="38100" dist="38100" dir="2700000" algn="tl">
                    <a:srgbClr val="000000"/>
                  </a:outerShdw>
                </a:effectLst>
                <a:latin typeface="Times New Roman" pitchFamily="18" charset="0"/>
              </a:rPr>
            </a:br>
            <a:r>
              <a:rPr kumimoji="1" lang="en-US" sz="1600" b="1">
                <a:solidFill>
                  <a:srgbClr val="FFFFCC"/>
                </a:solidFill>
                <a:effectLst>
                  <a:outerShdw blurRad="38100" dist="38100" dir="2700000" algn="tl">
                    <a:srgbClr val="000000"/>
                  </a:outerShdw>
                </a:effectLst>
                <a:latin typeface="Times New Roman" pitchFamily="18" charset="0"/>
              </a:rPr>
              <a:t>can write permanently</a:t>
            </a:r>
          </a:p>
          <a:p>
            <a:pPr algn="ctr">
              <a:lnSpc>
                <a:spcPct val="90000"/>
              </a:lnSpc>
              <a:spcBef>
                <a:spcPct val="50000"/>
              </a:spcBef>
              <a:buClr>
                <a:srgbClr val="D94439"/>
              </a:buClr>
              <a:buSzPct val="75000"/>
              <a:buFont typeface="Wingdings" pitchFamily="2" charset="2"/>
              <a:buNone/>
              <a:defRPr/>
            </a:pPr>
            <a:endParaRPr kumimoji="1" lang="en-US" sz="1600" b="1">
              <a:solidFill>
                <a:srgbClr val="FFFFCC"/>
              </a:solidFill>
              <a:effectLst>
                <a:outerShdw blurRad="38100" dist="38100" dir="2700000" algn="tl">
                  <a:srgbClr val="00000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Memory</a:t>
            </a:r>
          </a:p>
        </p:txBody>
      </p:sp>
      <p:sp>
        <p:nvSpPr>
          <p:cNvPr id="35843" name="Rectangle 3"/>
          <p:cNvSpPr>
            <a:spLocks noGrp="1" noChangeArrowheads="1"/>
          </p:cNvSpPr>
          <p:nvPr>
            <p:ph type="body" idx="1"/>
          </p:nvPr>
        </p:nvSpPr>
        <p:spPr>
          <a:xfrm>
            <a:off x="304800" y="1090613"/>
            <a:ext cx="8585200" cy="814387"/>
          </a:xfrm>
        </p:spPr>
        <p:txBody>
          <a:bodyPr/>
          <a:lstStyle/>
          <a:p>
            <a:pPr>
              <a:buFont typeface="Monotype Sorts" pitchFamily="2" charset="2"/>
              <a:buNone/>
            </a:pPr>
            <a:r>
              <a:rPr lang="en-US" smtClean="0"/>
              <a:t>What is</a:t>
            </a:r>
            <a:r>
              <a:rPr lang="en-US" b="0" smtClean="0"/>
              <a:t> </a:t>
            </a:r>
            <a:r>
              <a:rPr lang="en-US" smtClean="0">
                <a:solidFill>
                  <a:schemeClr val="hlink"/>
                </a:solidFill>
              </a:rPr>
              <a:t>flash memory</a:t>
            </a:r>
            <a:r>
              <a:rPr lang="en-US" smtClean="0"/>
              <a:t>?</a:t>
            </a:r>
          </a:p>
        </p:txBody>
      </p:sp>
      <p:sp>
        <p:nvSpPr>
          <p:cNvPr id="35844"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4.21 Fig. 4-24</a:t>
            </a:r>
          </a:p>
        </p:txBody>
      </p:sp>
      <p:grpSp>
        <p:nvGrpSpPr>
          <p:cNvPr id="2" name="Group 21"/>
          <p:cNvGrpSpPr>
            <a:grpSpLocks/>
          </p:cNvGrpSpPr>
          <p:nvPr/>
        </p:nvGrpSpPr>
        <p:grpSpPr bwMode="auto">
          <a:xfrm>
            <a:off x="7847013" y="6402388"/>
            <a:ext cx="860425" cy="271462"/>
            <a:chOff x="4943" y="4033"/>
            <a:chExt cx="542" cy="171"/>
          </a:xfrm>
        </p:grpSpPr>
        <p:sp>
          <p:nvSpPr>
            <p:cNvPr id="35865"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5866"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sp>
        <p:nvSpPr>
          <p:cNvPr id="35846" name="Rectangle 26"/>
          <p:cNvSpPr>
            <a:spLocks noChangeArrowheads="1"/>
          </p:cNvSpPr>
          <p:nvPr/>
        </p:nvSpPr>
        <p:spPr bwMode="auto">
          <a:xfrm>
            <a:off x="381000" y="2971800"/>
            <a:ext cx="2895600" cy="1066800"/>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1.</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200">
                <a:solidFill>
                  <a:srgbClr val="000000"/>
                </a:solidFill>
                <a:latin typeface="Times New Roman" pitchFamily="18" charset="0"/>
              </a:rPr>
              <a:t>Purchase and download MP3 music tracks from a Web site. With one end of a special cable connected to the system unit, connect the other end into the MP3 player.</a:t>
            </a:r>
          </a:p>
        </p:txBody>
      </p:sp>
      <p:sp>
        <p:nvSpPr>
          <p:cNvPr id="35847" name="Rectangle 28"/>
          <p:cNvSpPr>
            <a:spLocks noChangeArrowheads="1"/>
          </p:cNvSpPr>
          <p:nvPr/>
        </p:nvSpPr>
        <p:spPr bwMode="auto">
          <a:xfrm>
            <a:off x="2133600" y="5410200"/>
            <a:ext cx="3352800" cy="701675"/>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2.</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200">
                <a:solidFill>
                  <a:srgbClr val="000000"/>
                </a:solidFill>
                <a:latin typeface="Times New Roman" pitchFamily="18" charset="0"/>
              </a:rPr>
              <a:t>Instruct the computer to copy the MP3 music track to the flash memory chip in the MP3 player.</a:t>
            </a:r>
          </a:p>
        </p:txBody>
      </p:sp>
      <p:sp>
        <p:nvSpPr>
          <p:cNvPr id="35848" name="Rectangle 29"/>
          <p:cNvSpPr>
            <a:spLocks noChangeArrowheads="1"/>
          </p:cNvSpPr>
          <p:nvPr/>
        </p:nvSpPr>
        <p:spPr bwMode="auto">
          <a:xfrm>
            <a:off x="5562600" y="2743200"/>
            <a:ext cx="2514600" cy="1066800"/>
          </a:xfrm>
          <a:prstGeom prst="rect">
            <a:avLst/>
          </a:prstGeom>
          <a:noFill/>
          <a:ln w="9525">
            <a:noFill/>
            <a:miter lim="800000"/>
            <a:headEnd/>
            <a:tailEnd/>
          </a:ln>
        </p:spPr>
        <p:txBody>
          <a:bodyPr>
            <a:spAutoFit/>
          </a:bodyPr>
          <a:lstStyle/>
          <a:p>
            <a:r>
              <a:rPr kumimoji="1" lang="en-US" sz="1600" b="1">
                <a:solidFill>
                  <a:srgbClr val="000000"/>
                </a:solidFill>
                <a:latin typeface="Arial (W1)" pitchFamily="34" charset="0"/>
              </a:rPr>
              <a:t>Step 3.</a:t>
            </a:r>
            <a:r>
              <a:rPr kumimoji="1" lang="en-US" sz="1800">
                <a:solidFill>
                  <a:srgbClr val="000000"/>
                </a:solidFill>
                <a:latin typeface="Times New Roman" pitchFamily="18" charset="0"/>
              </a:rPr>
              <a:t/>
            </a:r>
            <a:br>
              <a:rPr kumimoji="1" lang="en-US" sz="1800">
                <a:solidFill>
                  <a:srgbClr val="000000"/>
                </a:solidFill>
                <a:latin typeface="Times New Roman" pitchFamily="18" charset="0"/>
              </a:rPr>
            </a:br>
            <a:r>
              <a:rPr kumimoji="1" lang="en-US" sz="1200">
                <a:solidFill>
                  <a:srgbClr val="000000"/>
                </a:solidFill>
                <a:latin typeface="Times New Roman" pitchFamily="18" charset="0"/>
              </a:rPr>
              <a:t>Plug the headphones into the MP3 player, push a button on the MP3 player, and listen to the music through the headphones.</a:t>
            </a:r>
          </a:p>
        </p:txBody>
      </p:sp>
      <p:grpSp>
        <p:nvGrpSpPr>
          <p:cNvPr id="3" name="Group 42"/>
          <p:cNvGrpSpPr>
            <a:grpSpLocks/>
          </p:cNvGrpSpPr>
          <p:nvPr/>
        </p:nvGrpSpPr>
        <p:grpSpPr bwMode="auto">
          <a:xfrm>
            <a:off x="7010400" y="3886200"/>
            <a:ext cx="1492250" cy="2087563"/>
            <a:chOff x="4416" y="2448"/>
            <a:chExt cx="940" cy="1315"/>
          </a:xfrm>
        </p:grpSpPr>
        <p:pic>
          <p:nvPicPr>
            <p:cNvPr id="35863" name="Picture 24" descr="Fig04-24b"/>
            <p:cNvPicPr>
              <a:picLocks noChangeAspect="1" noChangeArrowheads="1"/>
            </p:cNvPicPr>
            <p:nvPr/>
          </p:nvPicPr>
          <p:blipFill>
            <a:blip r:embed="rId3"/>
            <a:srcRect/>
            <a:stretch>
              <a:fillRect/>
            </a:stretch>
          </p:blipFill>
          <p:spPr bwMode="auto">
            <a:xfrm>
              <a:off x="4416" y="2448"/>
              <a:ext cx="940" cy="1192"/>
            </a:xfrm>
            <a:prstGeom prst="rect">
              <a:avLst/>
            </a:prstGeom>
            <a:noFill/>
            <a:ln w="9525">
              <a:noFill/>
              <a:miter lim="800000"/>
              <a:headEnd/>
              <a:tailEnd/>
            </a:ln>
          </p:spPr>
        </p:pic>
        <p:sp>
          <p:nvSpPr>
            <p:cNvPr id="35864" name="Rectangle 33"/>
            <p:cNvSpPr>
              <a:spLocks noChangeArrowheads="1"/>
            </p:cNvSpPr>
            <p:nvPr/>
          </p:nvSpPr>
          <p:spPr bwMode="auto">
            <a:xfrm>
              <a:off x="4704" y="3648"/>
              <a:ext cx="408" cy="115"/>
            </a:xfrm>
            <a:prstGeom prst="rect">
              <a:avLst/>
            </a:prstGeom>
            <a:noFill/>
            <a:ln w="9525">
              <a:noFill/>
              <a:miter lim="800000"/>
              <a:headEnd/>
              <a:tailEnd/>
            </a:ln>
          </p:spPr>
          <p:txBody>
            <a:bodyPr wrap="none" lIns="0" tIns="0" rIns="0" bIns="0" anchor="ctr">
              <a:spAutoFit/>
            </a:bodyPr>
            <a:lstStyle/>
            <a:p>
              <a:r>
                <a:rPr kumimoji="1" lang="en-US" sz="1200">
                  <a:solidFill>
                    <a:schemeClr val="bg2"/>
                  </a:solidFill>
                  <a:latin typeface="Arial Narrow" pitchFamily="34" charset="0"/>
                </a:rPr>
                <a:t>MP3 Player</a:t>
              </a:r>
            </a:p>
          </p:txBody>
        </p:sp>
      </p:grpSp>
      <p:sp>
        <p:nvSpPr>
          <p:cNvPr id="35850" name="Arc 35"/>
          <p:cNvSpPr>
            <a:spLocks/>
          </p:cNvSpPr>
          <p:nvPr/>
        </p:nvSpPr>
        <p:spPr bwMode="auto">
          <a:xfrm rot="15360053" flipH="1">
            <a:off x="1077912" y="4165601"/>
            <a:ext cx="1533525" cy="1066800"/>
          </a:xfrm>
          <a:custGeom>
            <a:avLst/>
            <a:gdLst>
              <a:gd name="T0" fmla="*/ 0 w 21574"/>
              <a:gd name="T1" fmla="*/ 5903009 h 21600"/>
              <a:gd name="T2" fmla="*/ 2147483647 w 21574"/>
              <a:gd name="T3" fmla="*/ 1654567876 h 21600"/>
              <a:gd name="T4" fmla="*/ 523288952 w 21574"/>
              <a:gd name="T5" fmla="*/ 2147483647 h 21600"/>
              <a:gd name="T6" fmla="*/ 0 60000 65536"/>
              <a:gd name="T7" fmla="*/ 0 60000 65536"/>
              <a:gd name="T8" fmla="*/ 0 60000 65536"/>
              <a:gd name="T9" fmla="*/ 0 w 21574"/>
              <a:gd name="T10" fmla="*/ 0 h 21600"/>
              <a:gd name="T11" fmla="*/ 21574 w 21574"/>
              <a:gd name="T12" fmla="*/ 21600 h 21600"/>
            </a:gdLst>
            <a:ahLst/>
            <a:cxnLst>
              <a:cxn ang="T6">
                <a:pos x="T0" y="T1"/>
              </a:cxn>
              <a:cxn ang="T7">
                <a:pos x="T2" y="T3"/>
              </a:cxn>
              <a:cxn ang="T8">
                <a:pos x="T4" y="T5"/>
              </a:cxn>
            </a:cxnLst>
            <a:rect l="T9" t="T10" r="T11" b="T12"/>
            <a:pathLst>
              <a:path w="21574" h="21600" fill="none" extrusionOk="0">
                <a:moveTo>
                  <a:pt x="0" y="49"/>
                </a:moveTo>
                <a:cubicBezTo>
                  <a:pt x="484" y="16"/>
                  <a:pt x="970" y="-1"/>
                  <a:pt x="1457" y="0"/>
                </a:cubicBezTo>
                <a:cubicBezTo>
                  <a:pt x="10350" y="0"/>
                  <a:pt x="18335" y="5451"/>
                  <a:pt x="21573" y="13734"/>
                </a:cubicBezTo>
              </a:path>
              <a:path w="21574" h="21600" stroke="0" extrusionOk="0">
                <a:moveTo>
                  <a:pt x="0" y="49"/>
                </a:moveTo>
                <a:cubicBezTo>
                  <a:pt x="484" y="16"/>
                  <a:pt x="970" y="-1"/>
                  <a:pt x="1457" y="0"/>
                </a:cubicBezTo>
                <a:cubicBezTo>
                  <a:pt x="10350" y="0"/>
                  <a:pt x="18335" y="5451"/>
                  <a:pt x="21573" y="13734"/>
                </a:cubicBezTo>
                <a:lnTo>
                  <a:pt x="1457" y="21600"/>
                </a:lnTo>
                <a:close/>
              </a:path>
            </a:pathLst>
          </a:custGeom>
          <a:noFill/>
          <a:ln w="254000">
            <a:solidFill>
              <a:schemeClr val="hlink"/>
            </a:solidFill>
            <a:miter lim="800000"/>
            <a:headEnd/>
            <a:tailEnd type="triangle" w="sm" len="sm"/>
          </a:ln>
        </p:spPr>
        <p:txBody>
          <a:bodyPr wrap="none" anchor="ctr"/>
          <a:lstStyle/>
          <a:p>
            <a:endParaRPr lang="en-US"/>
          </a:p>
        </p:txBody>
      </p:sp>
      <p:sp>
        <p:nvSpPr>
          <p:cNvPr id="35851" name="Arc 36"/>
          <p:cNvSpPr>
            <a:spLocks/>
          </p:cNvSpPr>
          <p:nvPr/>
        </p:nvSpPr>
        <p:spPr bwMode="auto">
          <a:xfrm rot="9107537" flipH="1">
            <a:off x="5140325" y="4162425"/>
            <a:ext cx="1841500" cy="1066800"/>
          </a:xfrm>
          <a:custGeom>
            <a:avLst/>
            <a:gdLst>
              <a:gd name="T0" fmla="*/ 0 w 25904"/>
              <a:gd name="T1" fmla="*/ 53127139 h 21600"/>
              <a:gd name="T2" fmla="*/ 2147483647 w 25904"/>
              <a:gd name="T3" fmla="*/ 2147483647 h 21600"/>
              <a:gd name="T4" fmla="*/ 1559926900 w 25904"/>
              <a:gd name="T5" fmla="*/ 2147483647 h 21600"/>
              <a:gd name="T6" fmla="*/ 0 60000 65536"/>
              <a:gd name="T7" fmla="*/ 0 60000 65536"/>
              <a:gd name="T8" fmla="*/ 0 60000 65536"/>
              <a:gd name="T9" fmla="*/ 0 w 25904"/>
              <a:gd name="T10" fmla="*/ 0 h 21600"/>
              <a:gd name="T11" fmla="*/ 25904 w 25904"/>
              <a:gd name="T12" fmla="*/ 21600 h 21600"/>
            </a:gdLst>
            <a:ahLst/>
            <a:cxnLst>
              <a:cxn ang="T6">
                <a:pos x="T0" y="T1"/>
              </a:cxn>
              <a:cxn ang="T7">
                <a:pos x="T2" y="T3"/>
              </a:cxn>
              <a:cxn ang="T8">
                <a:pos x="T4" y="T5"/>
              </a:cxn>
            </a:cxnLst>
            <a:rect l="T9" t="T10" r="T11" b="T12"/>
            <a:pathLst>
              <a:path w="25904" h="21600" fill="none" extrusionOk="0">
                <a:moveTo>
                  <a:pt x="-1" y="440"/>
                </a:moveTo>
                <a:cubicBezTo>
                  <a:pt x="1428" y="147"/>
                  <a:pt x="2883" y="-1"/>
                  <a:pt x="4342" y="0"/>
                </a:cubicBezTo>
                <a:cubicBezTo>
                  <a:pt x="15773" y="0"/>
                  <a:pt x="25224" y="8906"/>
                  <a:pt x="25903" y="20317"/>
                </a:cubicBezTo>
              </a:path>
              <a:path w="25904" h="21600" stroke="0" extrusionOk="0">
                <a:moveTo>
                  <a:pt x="-1" y="440"/>
                </a:moveTo>
                <a:cubicBezTo>
                  <a:pt x="1428" y="147"/>
                  <a:pt x="2883" y="-1"/>
                  <a:pt x="4342" y="0"/>
                </a:cubicBezTo>
                <a:cubicBezTo>
                  <a:pt x="15773" y="0"/>
                  <a:pt x="25224" y="8906"/>
                  <a:pt x="25903" y="20317"/>
                </a:cubicBezTo>
                <a:lnTo>
                  <a:pt x="4342" y="21600"/>
                </a:lnTo>
                <a:close/>
              </a:path>
            </a:pathLst>
          </a:custGeom>
          <a:noFill/>
          <a:ln w="254000">
            <a:solidFill>
              <a:schemeClr val="hlink"/>
            </a:solidFill>
            <a:miter lim="800000"/>
            <a:headEnd/>
            <a:tailEnd type="triangle" w="sm" len="sm"/>
          </a:ln>
        </p:spPr>
        <p:txBody>
          <a:bodyPr wrap="none" anchor="ctr"/>
          <a:lstStyle/>
          <a:p>
            <a:endParaRPr lang="en-US"/>
          </a:p>
        </p:txBody>
      </p:sp>
      <p:grpSp>
        <p:nvGrpSpPr>
          <p:cNvPr id="4" name="Group 41"/>
          <p:cNvGrpSpPr>
            <a:grpSpLocks/>
          </p:cNvGrpSpPr>
          <p:nvPr/>
        </p:nvGrpSpPr>
        <p:grpSpPr bwMode="auto">
          <a:xfrm>
            <a:off x="2438400" y="3276600"/>
            <a:ext cx="3005138" cy="2087563"/>
            <a:chOff x="1536" y="2064"/>
            <a:chExt cx="1893" cy="1315"/>
          </a:xfrm>
        </p:grpSpPr>
        <p:pic>
          <p:nvPicPr>
            <p:cNvPr id="35854" name="Picture 25" descr="Fig04-24a"/>
            <p:cNvPicPr>
              <a:picLocks noChangeAspect="1" noChangeArrowheads="1"/>
            </p:cNvPicPr>
            <p:nvPr/>
          </p:nvPicPr>
          <p:blipFill>
            <a:blip r:embed="rId4"/>
            <a:srcRect/>
            <a:stretch>
              <a:fillRect/>
            </a:stretch>
          </p:blipFill>
          <p:spPr bwMode="auto">
            <a:xfrm>
              <a:off x="1824" y="2112"/>
              <a:ext cx="1536" cy="1149"/>
            </a:xfrm>
            <a:prstGeom prst="rect">
              <a:avLst/>
            </a:prstGeom>
            <a:noFill/>
            <a:ln w="9525">
              <a:noFill/>
              <a:miter lim="800000"/>
              <a:headEnd/>
              <a:tailEnd/>
            </a:ln>
          </p:spPr>
        </p:pic>
        <p:sp>
          <p:nvSpPr>
            <p:cNvPr id="35855" name="Rectangle 30"/>
            <p:cNvSpPr>
              <a:spLocks noChangeArrowheads="1"/>
            </p:cNvSpPr>
            <p:nvPr/>
          </p:nvSpPr>
          <p:spPr bwMode="auto">
            <a:xfrm>
              <a:off x="2208" y="2160"/>
              <a:ext cx="720" cy="115"/>
            </a:xfrm>
            <a:prstGeom prst="rect">
              <a:avLst/>
            </a:prstGeom>
            <a:noFill/>
            <a:ln w="9525">
              <a:noFill/>
              <a:miter lim="800000"/>
              <a:headEnd/>
              <a:tailEnd/>
            </a:ln>
          </p:spPr>
          <p:txBody>
            <a:bodyPr lIns="0" tIns="0" rIns="0" bIns="0" anchor="ctr">
              <a:spAutoFit/>
            </a:bodyPr>
            <a:lstStyle/>
            <a:p>
              <a:r>
                <a:rPr kumimoji="1" lang="en-US" sz="1200">
                  <a:solidFill>
                    <a:schemeClr val="bg2"/>
                  </a:solidFill>
                  <a:latin typeface="Arial Narrow" pitchFamily="34" charset="0"/>
                </a:rPr>
                <a:t>Flash memory chip</a:t>
              </a:r>
            </a:p>
          </p:txBody>
        </p:sp>
        <p:sp>
          <p:nvSpPr>
            <p:cNvPr id="35856" name="Rectangle 31"/>
            <p:cNvSpPr>
              <a:spLocks noChangeArrowheads="1"/>
            </p:cNvSpPr>
            <p:nvPr/>
          </p:nvSpPr>
          <p:spPr bwMode="auto">
            <a:xfrm>
              <a:off x="2494" y="3264"/>
              <a:ext cx="674" cy="115"/>
            </a:xfrm>
            <a:prstGeom prst="rect">
              <a:avLst/>
            </a:prstGeom>
            <a:noFill/>
            <a:ln w="9525">
              <a:noFill/>
              <a:miter lim="800000"/>
              <a:headEnd/>
              <a:tailEnd/>
            </a:ln>
          </p:spPr>
          <p:txBody>
            <a:bodyPr wrap="none" lIns="0" tIns="0" rIns="0" bIns="0" anchor="ctr">
              <a:spAutoFit/>
            </a:bodyPr>
            <a:lstStyle/>
            <a:p>
              <a:r>
                <a:rPr kumimoji="1" lang="en-US" sz="1200">
                  <a:solidFill>
                    <a:schemeClr val="bg2"/>
                  </a:solidFill>
                  <a:latin typeface="Arial Narrow" pitchFamily="34" charset="0"/>
                </a:rPr>
                <a:t>Flash memory card</a:t>
              </a:r>
            </a:p>
          </p:txBody>
        </p:sp>
        <p:sp>
          <p:nvSpPr>
            <p:cNvPr id="35857" name="Rectangle 32"/>
            <p:cNvSpPr>
              <a:spLocks noChangeArrowheads="1"/>
            </p:cNvSpPr>
            <p:nvPr/>
          </p:nvSpPr>
          <p:spPr bwMode="auto">
            <a:xfrm>
              <a:off x="1536" y="3024"/>
              <a:ext cx="535" cy="115"/>
            </a:xfrm>
            <a:prstGeom prst="rect">
              <a:avLst/>
            </a:prstGeom>
            <a:noFill/>
            <a:ln w="9525">
              <a:noFill/>
              <a:miter lim="800000"/>
              <a:headEnd/>
              <a:tailEnd/>
            </a:ln>
          </p:spPr>
          <p:txBody>
            <a:bodyPr wrap="none" lIns="0" tIns="0" rIns="0" bIns="0" anchor="ctr">
              <a:spAutoFit/>
            </a:bodyPr>
            <a:lstStyle/>
            <a:p>
              <a:r>
                <a:rPr kumimoji="1" lang="en-US" sz="1200">
                  <a:solidFill>
                    <a:schemeClr val="bg2"/>
                  </a:solidFill>
                  <a:latin typeface="Arial Narrow" pitchFamily="34" charset="0"/>
                </a:rPr>
                <a:t>From computer</a:t>
              </a:r>
            </a:p>
          </p:txBody>
        </p:sp>
        <p:sp>
          <p:nvSpPr>
            <p:cNvPr id="35858" name="Rectangle 34"/>
            <p:cNvSpPr>
              <a:spLocks noChangeArrowheads="1"/>
            </p:cNvSpPr>
            <p:nvPr/>
          </p:nvSpPr>
          <p:spPr bwMode="auto">
            <a:xfrm>
              <a:off x="2880" y="2064"/>
              <a:ext cx="549" cy="115"/>
            </a:xfrm>
            <a:prstGeom prst="rect">
              <a:avLst/>
            </a:prstGeom>
            <a:noFill/>
            <a:ln w="9525">
              <a:noFill/>
              <a:miter lim="800000"/>
              <a:headEnd/>
              <a:tailEnd/>
            </a:ln>
          </p:spPr>
          <p:txBody>
            <a:bodyPr wrap="none" lIns="0" tIns="0" rIns="0" bIns="0" anchor="ctr">
              <a:spAutoFit/>
            </a:bodyPr>
            <a:lstStyle/>
            <a:p>
              <a:r>
                <a:rPr kumimoji="1" lang="en-US" sz="1200">
                  <a:solidFill>
                    <a:schemeClr val="bg2"/>
                  </a:solidFill>
                  <a:latin typeface="Arial Narrow" pitchFamily="34" charset="0"/>
                </a:rPr>
                <a:t>To headphones</a:t>
              </a:r>
            </a:p>
          </p:txBody>
        </p:sp>
        <p:sp>
          <p:nvSpPr>
            <p:cNvPr id="35859" name="Line 37"/>
            <p:cNvSpPr>
              <a:spLocks noChangeShapeType="1"/>
            </p:cNvSpPr>
            <p:nvPr/>
          </p:nvSpPr>
          <p:spPr bwMode="auto">
            <a:xfrm flipV="1">
              <a:off x="1776" y="2856"/>
              <a:ext cx="144" cy="144"/>
            </a:xfrm>
            <a:prstGeom prst="line">
              <a:avLst/>
            </a:prstGeom>
            <a:noFill/>
            <a:ln w="9525">
              <a:solidFill>
                <a:schemeClr val="bg2"/>
              </a:solidFill>
              <a:miter lim="800000"/>
              <a:headEnd/>
              <a:tailEnd/>
            </a:ln>
          </p:spPr>
          <p:txBody>
            <a:bodyPr wrap="none"/>
            <a:lstStyle/>
            <a:p>
              <a:endParaRPr lang="en-US"/>
            </a:p>
          </p:txBody>
        </p:sp>
        <p:sp>
          <p:nvSpPr>
            <p:cNvPr id="35860" name="Line 38"/>
            <p:cNvSpPr>
              <a:spLocks noChangeShapeType="1"/>
            </p:cNvSpPr>
            <p:nvPr/>
          </p:nvSpPr>
          <p:spPr bwMode="auto">
            <a:xfrm flipH="1">
              <a:off x="2160" y="2256"/>
              <a:ext cx="192" cy="432"/>
            </a:xfrm>
            <a:prstGeom prst="line">
              <a:avLst/>
            </a:prstGeom>
            <a:noFill/>
            <a:ln w="9525">
              <a:solidFill>
                <a:schemeClr val="bg2"/>
              </a:solidFill>
              <a:miter lim="800000"/>
              <a:headEnd/>
              <a:tailEnd/>
            </a:ln>
          </p:spPr>
          <p:txBody>
            <a:bodyPr wrap="none"/>
            <a:lstStyle/>
            <a:p>
              <a:endParaRPr lang="en-US"/>
            </a:p>
          </p:txBody>
        </p:sp>
        <p:sp>
          <p:nvSpPr>
            <p:cNvPr id="35861" name="Line 39"/>
            <p:cNvSpPr>
              <a:spLocks noChangeShapeType="1"/>
            </p:cNvSpPr>
            <p:nvPr/>
          </p:nvSpPr>
          <p:spPr bwMode="auto">
            <a:xfrm flipH="1" flipV="1">
              <a:off x="2304" y="3168"/>
              <a:ext cx="173" cy="156"/>
            </a:xfrm>
            <a:prstGeom prst="line">
              <a:avLst/>
            </a:prstGeom>
            <a:noFill/>
            <a:ln w="9525">
              <a:solidFill>
                <a:schemeClr val="bg2"/>
              </a:solidFill>
              <a:miter lim="800000"/>
              <a:headEnd/>
              <a:tailEnd/>
            </a:ln>
          </p:spPr>
          <p:txBody>
            <a:bodyPr wrap="none"/>
            <a:lstStyle/>
            <a:p>
              <a:endParaRPr lang="en-US"/>
            </a:p>
          </p:txBody>
        </p:sp>
        <p:sp>
          <p:nvSpPr>
            <p:cNvPr id="35862" name="Line 40"/>
            <p:cNvSpPr>
              <a:spLocks noChangeShapeType="1"/>
            </p:cNvSpPr>
            <p:nvPr/>
          </p:nvSpPr>
          <p:spPr bwMode="auto">
            <a:xfrm>
              <a:off x="3168" y="2208"/>
              <a:ext cx="144" cy="96"/>
            </a:xfrm>
            <a:prstGeom prst="line">
              <a:avLst/>
            </a:prstGeom>
            <a:noFill/>
            <a:ln w="9525">
              <a:solidFill>
                <a:schemeClr val="bg2"/>
              </a:solidFill>
              <a:miter lim="800000"/>
              <a:headEnd/>
              <a:tailEnd/>
            </a:ln>
          </p:spPr>
          <p:txBody>
            <a:bodyPr wrap="none"/>
            <a:lstStyle/>
            <a:p>
              <a:endParaRPr lang="en-US"/>
            </a:p>
          </p:txBody>
        </p:sp>
      </p:grpSp>
      <p:sp>
        <p:nvSpPr>
          <p:cNvPr id="35853" name="Rectangle 43"/>
          <p:cNvSpPr>
            <a:spLocks noChangeArrowheads="1"/>
          </p:cNvSpPr>
          <p:nvPr/>
        </p:nvSpPr>
        <p:spPr bwMode="auto">
          <a:xfrm>
            <a:off x="304800" y="1547813"/>
            <a:ext cx="8585200" cy="19573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000" b="1">
                <a:solidFill>
                  <a:srgbClr val="000000"/>
                </a:solidFill>
                <a:latin typeface="Times New Roman" pitchFamily="18" charset="0"/>
              </a:rPr>
              <a:t>Nonvolatile memory that can be erased electronically and reprogrammed</a:t>
            </a:r>
            <a:endParaRPr kumimoji="1" lang="en-US" sz="2000" b="1">
              <a:solidFill>
                <a:srgbClr val="000000"/>
              </a:solidFill>
              <a:latin typeface="Arial Unicode MS" pitchFamily="34" charset="-128"/>
            </a:endParaRPr>
          </a:p>
          <a:p>
            <a:pPr marL="609600" lvl="1" indent="-495300">
              <a:spcBef>
                <a:spcPct val="5000"/>
              </a:spcBef>
              <a:buClr>
                <a:srgbClr val="D94439"/>
              </a:buClr>
              <a:buSzPct val="75000"/>
              <a:buFont typeface="Wingdings" pitchFamily="2" charset="2"/>
              <a:buChar char="Ø"/>
            </a:pPr>
            <a:r>
              <a:rPr kumimoji="1" lang="en-US" sz="2000" b="1">
                <a:solidFill>
                  <a:srgbClr val="000000"/>
                </a:solidFill>
                <a:latin typeface="Times New Roman" pitchFamily="18" charset="0"/>
              </a:rPr>
              <a:t>Used with PDAs, digital cameras, digital cellular phones, music players, digital voice recorders, and pagers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Memory</a:t>
            </a:r>
          </a:p>
        </p:txBody>
      </p:sp>
      <p:sp>
        <p:nvSpPr>
          <p:cNvPr id="36867" name="Rectangle 3"/>
          <p:cNvSpPr>
            <a:spLocks noGrp="1" noChangeArrowheads="1"/>
          </p:cNvSpPr>
          <p:nvPr>
            <p:ph type="body" idx="1"/>
          </p:nvPr>
        </p:nvSpPr>
        <p:spPr>
          <a:xfrm>
            <a:off x="254000" y="862013"/>
            <a:ext cx="8585200" cy="585787"/>
          </a:xfrm>
        </p:spPr>
        <p:txBody>
          <a:bodyPr/>
          <a:lstStyle/>
          <a:p>
            <a:pPr>
              <a:buFont typeface="Monotype Sorts" pitchFamily="2" charset="2"/>
              <a:buNone/>
            </a:pPr>
            <a:r>
              <a:rPr lang="en-US" smtClean="0"/>
              <a:t>What is</a:t>
            </a:r>
            <a:r>
              <a:rPr lang="en-US" b="0" smtClean="0"/>
              <a:t> </a:t>
            </a:r>
            <a:r>
              <a:rPr lang="en-US" smtClean="0">
                <a:solidFill>
                  <a:schemeClr val="hlink"/>
                </a:solidFill>
              </a:rPr>
              <a:t>CMOS Memory</a:t>
            </a:r>
            <a:r>
              <a:rPr lang="en-US" smtClean="0"/>
              <a:t>?</a:t>
            </a:r>
            <a:endParaRPr lang="en-US" sz="2400" smtClean="0">
              <a:solidFill>
                <a:schemeClr val="tx1"/>
              </a:solidFill>
            </a:endParaRPr>
          </a:p>
        </p:txBody>
      </p:sp>
      <p:sp>
        <p:nvSpPr>
          <p:cNvPr id="36868"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4.22</a:t>
            </a:r>
          </a:p>
        </p:txBody>
      </p:sp>
      <p:grpSp>
        <p:nvGrpSpPr>
          <p:cNvPr id="2" name="Group 21"/>
          <p:cNvGrpSpPr>
            <a:grpSpLocks/>
          </p:cNvGrpSpPr>
          <p:nvPr/>
        </p:nvGrpSpPr>
        <p:grpSpPr bwMode="auto">
          <a:xfrm>
            <a:off x="7847013" y="6402388"/>
            <a:ext cx="860425" cy="271462"/>
            <a:chOff x="4943" y="4033"/>
            <a:chExt cx="542" cy="171"/>
          </a:xfrm>
        </p:grpSpPr>
        <p:sp>
          <p:nvSpPr>
            <p:cNvPr id="36882"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6883"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grpSp>
        <p:nvGrpSpPr>
          <p:cNvPr id="3" name="Group 37"/>
          <p:cNvGrpSpPr>
            <a:grpSpLocks/>
          </p:cNvGrpSpPr>
          <p:nvPr/>
        </p:nvGrpSpPr>
        <p:grpSpPr bwMode="auto">
          <a:xfrm>
            <a:off x="1295400" y="3581400"/>
            <a:ext cx="2755900" cy="2384425"/>
            <a:chOff x="5232" y="2256"/>
            <a:chExt cx="1736" cy="1502"/>
          </a:xfrm>
        </p:grpSpPr>
        <p:sp>
          <p:nvSpPr>
            <p:cNvPr id="36880" name="AutoShape 25"/>
            <p:cNvSpPr>
              <a:spLocks noChangeArrowheads="1"/>
            </p:cNvSpPr>
            <p:nvPr/>
          </p:nvSpPr>
          <p:spPr bwMode="auto">
            <a:xfrm rot="-1800000">
              <a:off x="5232" y="2256"/>
              <a:ext cx="1736" cy="1502"/>
            </a:xfrm>
            <a:prstGeom prst="hexagon">
              <a:avLst>
                <a:gd name="adj" fmla="val 28895"/>
                <a:gd name="vf" fmla="val 115470"/>
              </a:avLst>
            </a:prstGeom>
            <a:solidFill>
              <a:srgbClr val="0099CC"/>
            </a:solidFill>
            <a:ln w="9525">
              <a:miter lim="800000"/>
              <a:headEnd/>
              <a:tailEnd/>
            </a:ln>
            <a:scene3d>
              <a:camera prst="legacyObliqueLeft"/>
              <a:lightRig rig="legacyNormal2" dir="t"/>
            </a:scene3d>
            <a:sp3d extrusionH="430200" prstMaterial="legacyPlastic">
              <a:bevelT w="13500" h="13500" prst="angle"/>
              <a:bevelB w="13500" h="13500" prst="angle"/>
              <a:extrusionClr>
                <a:srgbClr val="0099CC"/>
              </a:extrusionClr>
            </a:sp3d>
          </p:spPr>
          <p:txBody>
            <a:bodyPr wrap="none" anchor="ctr">
              <a:flatTx/>
            </a:bodyPr>
            <a:lstStyle/>
            <a:p>
              <a:endParaRPr lang="en-US"/>
            </a:p>
          </p:txBody>
        </p:sp>
        <p:sp>
          <p:nvSpPr>
            <p:cNvPr id="36881" name="Rectangle 26"/>
            <p:cNvSpPr>
              <a:spLocks noChangeArrowheads="1"/>
            </p:cNvSpPr>
            <p:nvPr/>
          </p:nvSpPr>
          <p:spPr bwMode="auto">
            <a:xfrm>
              <a:off x="5280" y="2496"/>
              <a:ext cx="1536" cy="1248"/>
            </a:xfrm>
            <a:prstGeom prst="rect">
              <a:avLst/>
            </a:prstGeom>
            <a:noFill/>
            <a:ln w="9525">
              <a:noFill/>
              <a:miter lim="800000"/>
              <a:headEnd/>
              <a:tailEnd/>
            </a:ln>
          </p:spPr>
          <p:txBody>
            <a:bodyPr>
              <a:spAutoFit/>
            </a:bodyPr>
            <a:lstStyle/>
            <a:p>
              <a:pPr algn="ctr">
                <a:spcBef>
                  <a:spcPct val="20000"/>
                </a:spcBef>
                <a:buClr>
                  <a:schemeClr val="accent1"/>
                </a:buClr>
                <a:buSzPct val="80000"/>
                <a:buFont typeface="Monotype Sorts" pitchFamily="2" charset="2"/>
                <a:buNone/>
              </a:pPr>
              <a:r>
                <a:rPr kumimoji="1" lang="en-US" sz="2000" b="1">
                  <a:latin typeface="Times New Roman" pitchFamily="18" charset="0"/>
                </a:rPr>
                <a:t>Uses battery </a:t>
              </a:r>
              <a:br>
                <a:rPr kumimoji="1" lang="en-US" sz="2000" b="1">
                  <a:latin typeface="Times New Roman" pitchFamily="18" charset="0"/>
                </a:rPr>
              </a:br>
              <a:r>
                <a:rPr kumimoji="1" lang="en-US" sz="2000" b="1">
                  <a:latin typeface="Times New Roman" pitchFamily="18" charset="0"/>
                </a:rPr>
                <a:t>power to retain information when other power is turned off</a:t>
              </a:r>
            </a:p>
            <a:p>
              <a:pPr algn="ctr">
                <a:spcBef>
                  <a:spcPct val="20000"/>
                </a:spcBef>
                <a:buClr>
                  <a:schemeClr val="accent1"/>
                </a:buClr>
                <a:buSzPct val="80000"/>
                <a:buFont typeface="Monotype Sorts" pitchFamily="2" charset="2"/>
                <a:buNone/>
              </a:pPr>
              <a:endParaRPr kumimoji="1" lang="en-US" sz="2000" b="1">
                <a:latin typeface="Times New Roman" pitchFamily="18" charset="0"/>
              </a:endParaRPr>
            </a:p>
          </p:txBody>
        </p:sp>
      </p:grpSp>
      <p:grpSp>
        <p:nvGrpSpPr>
          <p:cNvPr id="4" name="Group 38"/>
          <p:cNvGrpSpPr>
            <a:grpSpLocks/>
          </p:cNvGrpSpPr>
          <p:nvPr/>
        </p:nvGrpSpPr>
        <p:grpSpPr bwMode="auto">
          <a:xfrm>
            <a:off x="3657600" y="3581400"/>
            <a:ext cx="2755900" cy="2384425"/>
            <a:chOff x="6720" y="2256"/>
            <a:chExt cx="1736" cy="1502"/>
          </a:xfrm>
        </p:grpSpPr>
        <p:sp>
          <p:nvSpPr>
            <p:cNvPr id="36878" name="AutoShape 28"/>
            <p:cNvSpPr>
              <a:spLocks noChangeArrowheads="1"/>
            </p:cNvSpPr>
            <p:nvPr/>
          </p:nvSpPr>
          <p:spPr bwMode="auto">
            <a:xfrm rot="-1800000">
              <a:off x="6720" y="2256"/>
              <a:ext cx="1736" cy="1502"/>
            </a:xfrm>
            <a:prstGeom prst="hexagon">
              <a:avLst>
                <a:gd name="adj" fmla="val 28895"/>
                <a:gd name="vf" fmla="val 115470"/>
              </a:avLst>
            </a:prstGeom>
            <a:solidFill>
              <a:srgbClr val="0099CC"/>
            </a:solidFill>
            <a:ln w="9525">
              <a:miter lim="800000"/>
              <a:headEnd/>
              <a:tailEnd/>
            </a:ln>
            <a:scene3d>
              <a:camera prst="legacyObliqueLeft"/>
              <a:lightRig rig="legacyNormal2" dir="t"/>
            </a:scene3d>
            <a:sp3d extrusionH="430200" prstMaterial="legacyPlastic">
              <a:bevelT w="13500" h="13500" prst="angle"/>
              <a:bevelB w="13500" h="13500" prst="angle"/>
              <a:extrusionClr>
                <a:srgbClr val="0099CC"/>
              </a:extrusionClr>
            </a:sp3d>
          </p:spPr>
          <p:txBody>
            <a:bodyPr wrap="none" anchor="ctr">
              <a:flatTx/>
            </a:bodyPr>
            <a:lstStyle/>
            <a:p>
              <a:endParaRPr lang="en-US"/>
            </a:p>
          </p:txBody>
        </p:sp>
        <p:sp>
          <p:nvSpPr>
            <p:cNvPr id="36879" name="Rectangle 29"/>
            <p:cNvSpPr>
              <a:spLocks noChangeArrowheads="1"/>
            </p:cNvSpPr>
            <p:nvPr/>
          </p:nvSpPr>
          <p:spPr bwMode="auto">
            <a:xfrm>
              <a:off x="6768" y="2496"/>
              <a:ext cx="1584" cy="1018"/>
            </a:xfrm>
            <a:prstGeom prst="rect">
              <a:avLst/>
            </a:prstGeom>
            <a:noFill/>
            <a:ln w="9525">
              <a:noFill/>
              <a:miter lim="800000"/>
              <a:headEnd/>
              <a:tailEnd/>
            </a:ln>
          </p:spPr>
          <p:txBody>
            <a:bodyPr>
              <a:spAutoFit/>
            </a:bodyPr>
            <a:lstStyle/>
            <a:p>
              <a:pPr algn="ctr">
                <a:spcBef>
                  <a:spcPct val="50000"/>
                </a:spcBef>
                <a:buClr>
                  <a:srgbClr val="D94439"/>
                </a:buClr>
                <a:buSzPct val="75000"/>
                <a:buFont typeface="Wingdings" pitchFamily="2" charset="2"/>
                <a:buNone/>
              </a:pPr>
              <a:r>
                <a:rPr kumimoji="1" lang="en-US" sz="2000" b="1">
                  <a:latin typeface="Times New Roman" pitchFamily="18" charset="0"/>
                </a:rPr>
                <a:t>Stores date, </a:t>
              </a:r>
              <a:br>
                <a:rPr kumimoji="1" lang="en-US" sz="2000" b="1">
                  <a:latin typeface="Times New Roman" pitchFamily="18" charset="0"/>
                </a:rPr>
              </a:br>
              <a:r>
                <a:rPr kumimoji="1" lang="en-US" sz="2000" b="1">
                  <a:latin typeface="Times New Roman" pitchFamily="18" charset="0"/>
                </a:rPr>
                <a:t>time, and </a:t>
              </a:r>
              <a:br>
                <a:rPr kumimoji="1" lang="en-US" sz="2000" b="1">
                  <a:latin typeface="Times New Roman" pitchFamily="18" charset="0"/>
                </a:rPr>
              </a:br>
              <a:r>
                <a:rPr kumimoji="1" lang="en-US" sz="2000" b="1">
                  <a:latin typeface="Times New Roman" pitchFamily="18" charset="0"/>
                </a:rPr>
                <a:t>computer’s </a:t>
              </a:r>
              <a:br>
                <a:rPr kumimoji="1" lang="en-US" sz="2000" b="1">
                  <a:latin typeface="Times New Roman" pitchFamily="18" charset="0"/>
                </a:rPr>
              </a:br>
              <a:r>
                <a:rPr kumimoji="1" lang="en-US" sz="2000" b="1">
                  <a:latin typeface="Times New Roman" pitchFamily="18" charset="0"/>
                </a:rPr>
                <a:t>startup </a:t>
              </a:r>
              <a:br>
                <a:rPr kumimoji="1" lang="en-US" sz="2000" b="1">
                  <a:latin typeface="Times New Roman" pitchFamily="18" charset="0"/>
                </a:rPr>
              </a:br>
              <a:r>
                <a:rPr kumimoji="1" lang="en-US" sz="2000" b="1">
                  <a:latin typeface="Times New Roman" pitchFamily="18" charset="0"/>
                </a:rPr>
                <a:t>information</a:t>
              </a:r>
            </a:p>
          </p:txBody>
        </p:sp>
      </p:grpSp>
      <p:grpSp>
        <p:nvGrpSpPr>
          <p:cNvPr id="5" name="Group 36"/>
          <p:cNvGrpSpPr>
            <a:grpSpLocks/>
          </p:cNvGrpSpPr>
          <p:nvPr/>
        </p:nvGrpSpPr>
        <p:grpSpPr bwMode="auto">
          <a:xfrm>
            <a:off x="2514600" y="1524000"/>
            <a:ext cx="2755900" cy="2384425"/>
            <a:chOff x="6000" y="960"/>
            <a:chExt cx="1736" cy="1502"/>
          </a:xfrm>
        </p:grpSpPr>
        <p:sp>
          <p:nvSpPr>
            <p:cNvPr id="36876" name="AutoShape 31"/>
            <p:cNvSpPr>
              <a:spLocks noChangeArrowheads="1"/>
            </p:cNvSpPr>
            <p:nvPr/>
          </p:nvSpPr>
          <p:spPr bwMode="auto">
            <a:xfrm rot="-1800000">
              <a:off x="6000" y="960"/>
              <a:ext cx="1736" cy="1502"/>
            </a:xfrm>
            <a:prstGeom prst="hexagon">
              <a:avLst>
                <a:gd name="adj" fmla="val 28895"/>
                <a:gd name="vf" fmla="val 115470"/>
              </a:avLst>
            </a:prstGeom>
            <a:solidFill>
              <a:srgbClr val="0099CC"/>
            </a:solidFill>
            <a:ln w="9525">
              <a:miter lim="800000"/>
              <a:headEnd/>
              <a:tailEnd/>
            </a:ln>
            <a:scene3d>
              <a:camera prst="legacyObliqueLeft"/>
              <a:lightRig rig="legacyNormal2" dir="t"/>
            </a:scene3d>
            <a:sp3d extrusionH="430200" prstMaterial="legacyPlastic">
              <a:bevelT w="13500" h="13500" prst="angle"/>
              <a:bevelB w="13500" h="13500" prst="angle"/>
              <a:extrusionClr>
                <a:srgbClr val="0099CC"/>
              </a:extrusionClr>
            </a:sp3d>
          </p:spPr>
          <p:txBody>
            <a:bodyPr wrap="none" anchor="ctr">
              <a:flatTx/>
            </a:bodyPr>
            <a:lstStyle/>
            <a:p>
              <a:endParaRPr lang="en-US"/>
            </a:p>
          </p:txBody>
        </p:sp>
        <p:sp>
          <p:nvSpPr>
            <p:cNvPr id="36877" name="Rectangle 32"/>
            <p:cNvSpPr>
              <a:spLocks noChangeArrowheads="1"/>
            </p:cNvSpPr>
            <p:nvPr/>
          </p:nvSpPr>
          <p:spPr bwMode="auto">
            <a:xfrm>
              <a:off x="6104" y="1296"/>
              <a:ext cx="1624" cy="826"/>
            </a:xfrm>
            <a:prstGeom prst="rect">
              <a:avLst/>
            </a:prstGeom>
            <a:noFill/>
            <a:ln w="9525">
              <a:noFill/>
              <a:miter lim="800000"/>
              <a:headEnd/>
              <a:tailEnd/>
            </a:ln>
          </p:spPr>
          <p:txBody>
            <a:bodyPr>
              <a:spAutoFit/>
            </a:bodyPr>
            <a:lstStyle/>
            <a:p>
              <a:pPr algn="ctr">
                <a:spcBef>
                  <a:spcPct val="50000"/>
                </a:spcBef>
                <a:buClr>
                  <a:srgbClr val="D94439"/>
                </a:buClr>
                <a:buSzPct val="75000"/>
                <a:buFont typeface="Wingdings" pitchFamily="2" charset="2"/>
                <a:buNone/>
              </a:pPr>
              <a:r>
                <a:rPr kumimoji="1" lang="en-US" sz="2000" b="1">
                  <a:solidFill>
                    <a:srgbClr val="FFC32D"/>
                  </a:solidFill>
                  <a:latin typeface="Times New Roman" pitchFamily="18" charset="0"/>
                </a:rPr>
                <a:t>C</a:t>
              </a:r>
              <a:r>
                <a:rPr kumimoji="1" lang="en-US" sz="2000" b="1">
                  <a:latin typeface="Times New Roman" pitchFamily="18" charset="0"/>
                </a:rPr>
                <a:t>omplementary </a:t>
              </a:r>
              <a:r>
                <a:rPr kumimoji="1" lang="en-US" sz="2000" b="1">
                  <a:solidFill>
                    <a:srgbClr val="FFC32D"/>
                  </a:solidFill>
                  <a:latin typeface="Times New Roman" pitchFamily="18" charset="0"/>
                </a:rPr>
                <a:t>m</a:t>
              </a:r>
              <a:r>
                <a:rPr kumimoji="1" lang="en-US" sz="2000" b="1">
                  <a:latin typeface="Times New Roman" pitchFamily="18" charset="0"/>
                </a:rPr>
                <a:t>etal-</a:t>
              </a:r>
              <a:r>
                <a:rPr kumimoji="1" lang="en-US" sz="2000" b="1">
                  <a:solidFill>
                    <a:srgbClr val="FFC32D"/>
                  </a:solidFill>
                  <a:latin typeface="Times New Roman" pitchFamily="18" charset="0"/>
                </a:rPr>
                <a:t>o</a:t>
              </a:r>
              <a:r>
                <a:rPr kumimoji="1" lang="en-US" sz="2000" b="1">
                  <a:latin typeface="Times New Roman" pitchFamily="18" charset="0"/>
                </a:rPr>
                <a:t>xide </a:t>
              </a:r>
              <a:r>
                <a:rPr kumimoji="1" lang="en-US" sz="2000" b="1">
                  <a:solidFill>
                    <a:srgbClr val="FFC32D"/>
                  </a:solidFill>
                  <a:latin typeface="Times New Roman" pitchFamily="18" charset="0"/>
                </a:rPr>
                <a:t>s</a:t>
              </a:r>
              <a:r>
                <a:rPr kumimoji="1" lang="en-US" sz="2000" b="1">
                  <a:latin typeface="Times New Roman" pitchFamily="18" charset="0"/>
                </a:rPr>
                <a:t>emiconductor memory</a:t>
              </a:r>
            </a:p>
          </p:txBody>
        </p:sp>
      </p:grpSp>
      <p:grpSp>
        <p:nvGrpSpPr>
          <p:cNvPr id="6" name="Group 39"/>
          <p:cNvGrpSpPr>
            <a:grpSpLocks/>
          </p:cNvGrpSpPr>
          <p:nvPr/>
        </p:nvGrpSpPr>
        <p:grpSpPr bwMode="auto">
          <a:xfrm>
            <a:off x="5029200" y="1654175"/>
            <a:ext cx="2755900" cy="2384425"/>
            <a:chOff x="7584" y="1042"/>
            <a:chExt cx="1736" cy="1502"/>
          </a:xfrm>
        </p:grpSpPr>
        <p:sp>
          <p:nvSpPr>
            <p:cNvPr id="36874" name="AutoShape 34"/>
            <p:cNvSpPr>
              <a:spLocks noChangeArrowheads="1"/>
            </p:cNvSpPr>
            <p:nvPr/>
          </p:nvSpPr>
          <p:spPr bwMode="auto">
            <a:xfrm rot="-1800000">
              <a:off x="7584" y="1042"/>
              <a:ext cx="1736" cy="1502"/>
            </a:xfrm>
            <a:prstGeom prst="hexagon">
              <a:avLst>
                <a:gd name="adj" fmla="val 28895"/>
                <a:gd name="vf" fmla="val 115470"/>
              </a:avLst>
            </a:prstGeom>
            <a:solidFill>
              <a:srgbClr val="0099CC"/>
            </a:solidFill>
            <a:ln w="9525">
              <a:miter lim="800000"/>
              <a:headEnd/>
              <a:tailEnd/>
            </a:ln>
            <a:scene3d>
              <a:camera prst="legacyObliqueLeft"/>
              <a:lightRig rig="legacyNormal2" dir="t"/>
            </a:scene3d>
            <a:sp3d extrusionH="430200" prstMaterial="legacyPlastic">
              <a:bevelT w="13500" h="13500" prst="angle"/>
              <a:bevelB w="13500" h="13500" prst="angle"/>
              <a:extrusionClr>
                <a:srgbClr val="0099CC"/>
              </a:extrusionClr>
            </a:sp3d>
          </p:spPr>
          <p:txBody>
            <a:bodyPr wrap="none" anchor="ctr">
              <a:flatTx/>
            </a:bodyPr>
            <a:lstStyle/>
            <a:p>
              <a:endParaRPr lang="en-US"/>
            </a:p>
          </p:txBody>
        </p:sp>
        <p:sp>
          <p:nvSpPr>
            <p:cNvPr id="36875" name="Rectangle 35"/>
            <p:cNvSpPr>
              <a:spLocks noChangeArrowheads="1"/>
            </p:cNvSpPr>
            <p:nvPr/>
          </p:nvSpPr>
          <p:spPr bwMode="auto">
            <a:xfrm>
              <a:off x="7728" y="1248"/>
              <a:ext cx="1440" cy="1018"/>
            </a:xfrm>
            <a:prstGeom prst="rect">
              <a:avLst/>
            </a:prstGeom>
            <a:noFill/>
            <a:ln w="9525">
              <a:noFill/>
              <a:miter lim="800000"/>
              <a:headEnd/>
              <a:tailEnd/>
            </a:ln>
          </p:spPr>
          <p:txBody>
            <a:bodyPr>
              <a:spAutoFit/>
            </a:bodyPr>
            <a:lstStyle/>
            <a:p>
              <a:pPr algn="ctr">
                <a:spcBef>
                  <a:spcPct val="50000"/>
                </a:spcBef>
                <a:buClr>
                  <a:srgbClr val="D94439"/>
                </a:buClr>
                <a:buSzPct val="75000"/>
                <a:buFont typeface="Wingdings" pitchFamily="2" charset="2"/>
                <a:buNone/>
              </a:pPr>
              <a:r>
                <a:rPr kumimoji="1" lang="en-US" sz="2000" b="1">
                  <a:latin typeface="Times New Roman" pitchFamily="18" charset="0"/>
                </a:rPr>
                <a:t>Used in some </a:t>
              </a:r>
              <a:br>
                <a:rPr kumimoji="1" lang="en-US" sz="2000" b="1">
                  <a:latin typeface="Times New Roman" pitchFamily="18" charset="0"/>
                </a:rPr>
              </a:br>
              <a:r>
                <a:rPr kumimoji="1" lang="en-US" sz="2000" b="1">
                  <a:latin typeface="Times New Roman" pitchFamily="18" charset="0"/>
                </a:rPr>
                <a:t>RAM chips, flash memory chips, and other types of memory chips</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Memory</a:t>
            </a:r>
          </a:p>
        </p:txBody>
      </p:sp>
      <p:sp>
        <p:nvSpPr>
          <p:cNvPr id="37891" name="Rectangle 3"/>
          <p:cNvSpPr>
            <a:spLocks noGrp="1" noChangeArrowheads="1"/>
          </p:cNvSpPr>
          <p:nvPr>
            <p:ph type="body" idx="1"/>
          </p:nvPr>
        </p:nvSpPr>
        <p:spPr>
          <a:xfrm>
            <a:off x="304800" y="1090613"/>
            <a:ext cx="6553200" cy="661987"/>
          </a:xfrm>
        </p:spPr>
        <p:txBody>
          <a:bodyPr/>
          <a:lstStyle/>
          <a:p>
            <a:pPr>
              <a:buFont typeface="Monotype Sorts" pitchFamily="2" charset="2"/>
              <a:buNone/>
            </a:pPr>
            <a:r>
              <a:rPr lang="en-US" smtClean="0"/>
              <a:t>What is</a:t>
            </a:r>
            <a:r>
              <a:rPr lang="en-US" b="0" smtClean="0"/>
              <a:t> </a:t>
            </a:r>
            <a:r>
              <a:rPr lang="en-US" smtClean="0">
                <a:solidFill>
                  <a:schemeClr val="hlink"/>
                </a:solidFill>
              </a:rPr>
              <a:t>access time</a:t>
            </a:r>
            <a:r>
              <a:rPr lang="en-US" smtClean="0"/>
              <a:t>?</a:t>
            </a:r>
          </a:p>
        </p:txBody>
      </p:sp>
      <p:sp>
        <p:nvSpPr>
          <p:cNvPr id="37892" name="Text Box 4"/>
          <p:cNvSpPr txBox="1">
            <a:spLocks noChangeArrowheads="1"/>
          </p:cNvSpPr>
          <p:nvPr/>
        </p:nvSpPr>
        <p:spPr bwMode="auto">
          <a:xfrm>
            <a:off x="177800" y="6400800"/>
            <a:ext cx="1549400" cy="274638"/>
          </a:xfrm>
          <a:prstGeom prst="rect">
            <a:avLst/>
          </a:prstGeom>
          <a:noFill/>
          <a:ln w="12700">
            <a:noFill/>
            <a:miter lim="800000"/>
            <a:headEnd type="none" w="sm" len="sm"/>
            <a:tailEnd type="none" w="sm" len="sm"/>
          </a:ln>
        </p:spPr>
        <p:txBody>
          <a:bodyPr>
            <a:spAutoFit/>
          </a:bodyPr>
          <a:lstStyle/>
          <a:p>
            <a:pPr>
              <a:spcBef>
                <a:spcPct val="50000"/>
              </a:spcBef>
            </a:pPr>
            <a:r>
              <a:rPr lang="en-US" sz="1200">
                <a:solidFill>
                  <a:srgbClr val="33197F"/>
                </a:solidFill>
                <a:latin typeface="Arial Narrow" pitchFamily="34" charset="0"/>
              </a:rPr>
              <a:t>p. 4.22 Fig. 4-26</a:t>
            </a:r>
          </a:p>
        </p:txBody>
      </p:sp>
      <p:grpSp>
        <p:nvGrpSpPr>
          <p:cNvPr id="2" name="Group 21"/>
          <p:cNvGrpSpPr>
            <a:grpSpLocks/>
          </p:cNvGrpSpPr>
          <p:nvPr/>
        </p:nvGrpSpPr>
        <p:grpSpPr bwMode="auto">
          <a:xfrm>
            <a:off x="7847013" y="6402388"/>
            <a:ext cx="860425" cy="271462"/>
            <a:chOff x="4943" y="4033"/>
            <a:chExt cx="542" cy="171"/>
          </a:xfrm>
        </p:grpSpPr>
        <p:sp>
          <p:nvSpPr>
            <p:cNvPr id="37907" name="AutoShape 22">
              <a:hlinkClick r:id="" action="ppaction://hlinkshowjump?jump=nextslide" highlightClick="1"/>
            </p:cNvPr>
            <p:cNvSpPr>
              <a:spLocks noChangeArrowheads="1"/>
            </p:cNvSpPr>
            <p:nvPr/>
          </p:nvSpPr>
          <p:spPr bwMode="auto">
            <a:xfrm>
              <a:off x="4960" y="4033"/>
              <a:ext cx="525" cy="171"/>
            </a:xfrm>
            <a:prstGeom prst="actionButtonForwardNext">
              <a:avLst/>
            </a:prstGeom>
            <a:solidFill>
              <a:srgbClr val="FFBA02"/>
            </a:solidFill>
            <a:ln w="0">
              <a:noFill/>
              <a:miter lim="800000"/>
              <a:headEnd/>
              <a:tailEnd/>
            </a:ln>
          </p:spPr>
          <p:txBody>
            <a:bodyPr wrap="none" anchor="ctr"/>
            <a:lstStyle/>
            <a:p>
              <a:endParaRPr lang="en-US"/>
            </a:p>
          </p:txBody>
        </p:sp>
        <p:sp>
          <p:nvSpPr>
            <p:cNvPr id="37908" name="Text Box 23"/>
            <p:cNvSpPr txBox="1">
              <a:spLocks noChangeArrowheads="1"/>
            </p:cNvSpPr>
            <p:nvPr/>
          </p:nvSpPr>
          <p:spPr bwMode="auto">
            <a:xfrm>
              <a:off x="4943" y="4036"/>
              <a:ext cx="294" cy="154"/>
            </a:xfrm>
            <a:prstGeom prst="rect">
              <a:avLst/>
            </a:prstGeom>
            <a:noFill/>
            <a:ln w="9525">
              <a:noFill/>
              <a:miter lim="800000"/>
              <a:headEnd/>
              <a:tailEnd/>
            </a:ln>
          </p:spPr>
          <p:txBody>
            <a:bodyPr>
              <a:spAutoFit/>
            </a:bodyPr>
            <a:lstStyle/>
            <a:p>
              <a:pPr>
                <a:spcBef>
                  <a:spcPct val="50000"/>
                </a:spcBef>
                <a:buSzPct val="140000"/>
                <a:buFont typeface="Wingdings" pitchFamily="2" charset="2"/>
                <a:buNone/>
              </a:pPr>
              <a:r>
                <a:rPr lang="en-US" sz="1000" b="1">
                  <a:solidFill>
                    <a:schemeClr val="bg2"/>
                  </a:solidFill>
                  <a:latin typeface="Times New Roman" pitchFamily="18" charset="0"/>
                </a:rPr>
                <a:t>Next</a:t>
              </a:r>
              <a:endParaRPr lang="en-US" sz="1200" b="1">
                <a:solidFill>
                  <a:schemeClr val="bg1"/>
                </a:solidFill>
                <a:latin typeface="Arial" pitchFamily="34" charset="0"/>
              </a:endParaRPr>
            </a:p>
          </p:txBody>
        </p:sp>
      </p:grpSp>
      <p:pic>
        <p:nvPicPr>
          <p:cNvPr id="37894" name="Picture 25" descr="Fig04-26"/>
          <p:cNvPicPr>
            <a:picLocks noChangeAspect="1" noChangeArrowheads="1"/>
          </p:cNvPicPr>
          <p:nvPr/>
        </p:nvPicPr>
        <p:blipFill>
          <a:blip r:embed="rId3"/>
          <a:srcRect/>
          <a:stretch>
            <a:fillRect/>
          </a:stretch>
        </p:blipFill>
        <p:spPr bwMode="auto">
          <a:xfrm>
            <a:off x="5715000" y="1600200"/>
            <a:ext cx="3200400" cy="1935163"/>
          </a:xfrm>
          <a:prstGeom prst="rect">
            <a:avLst/>
          </a:prstGeom>
          <a:noFill/>
          <a:ln w="9525">
            <a:noFill/>
            <a:miter lim="800000"/>
            <a:headEnd/>
            <a:tailEnd/>
          </a:ln>
        </p:spPr>
      </p:pic>
      <p:sp>
        <p:nvSpPr>
          <p:cNvPr id="37895" name="Rectangle 26"/>
          <p:cNvSpPr>
            <a:spLocks noChangeArrowheads="1"/>
          </p:cNvSpPr>
          <p:nvPr/>
        </p:nvSpPr>
        <p:spPr bwMode="auto">
          <a:xfrm>
            <a:off x="304800" y="1524000"/>
            <a:ext cx="6553200" cy="9906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Amount of time it takes processor </a:t>
            </a:r>
            <a:br>
              <a:rPr kumimoji="1" lang="en-US" b="1">
                <a:solidFill>
                  <a:srgbClr val="000000"/>
                </a:solidFill>
                <a:latin typeface="Times New Roman" pitchFamily="18" charset="0"/>
              </a:rPr>
            </a:br>
            <a:r>
              <a:rPr kumimoji="1" lang="en-US" b="1">
                <a:solidFill>
                  <a:srgbClr val="000000"/>
                </a:solidFill>
                <a:latin typeface="Times New Roman" pitchFamily="18" charset="0"/>
              </a:rPr>
              <a:t>to read data from memory</a:t>
            </a:r>
            <a:endParaRPr kumimoji="1" lang="en-US" b="1">
              <a:solidFill>
                <a:srgbClr val="000000"/>
              </a:solidFill>
              <a:latin typeface="Arial Unicode MS" pitchFamily="34" charset="-128"/>
            </a:endParaRPr>
          </a:p>
        </p:txBody>
      </p:sp>
      <p:sp>
        <p:nvSpPr>
          <p:cNvPr id="37896" name="Rectangle 27"/>
          <p:cNvSpPr>
            <a:spLocks noChangeArrowheads="1"/>
          </p:cNvSpPr>
          <p:nvPr/>
        </p:nvSpPr>
        <p:spPr bwMode="auto">
          <a:xfrm>
            <a:off x="304800" y="2286000"/>
            <a:ext cx="6553200" cy="9906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Measured in nanoseconds (ns), </a:t>
            </a:r>
            <a:br>
              <a:rPr kumimoji="1" lang="en-US" b="1">
                <a:solidFill>
                  <a:srgbClr val="000000"/>
                </a:solidFill>
                <a:latin typeface="Times New Roman" pitchFamily="18" charset="0"/>
              </a:rPr>
            </a:br>
            <a:r>
              <a:rPr kumimoji="1" lang="en-US" b="1">
                <a:solidFill>
                  <a:srgbClr val="000000"/>
                </a:solidFill>
                <a:latin typeface="Times New Roman" pitchFamily="18" charset="0"/>
              </a:rPr>
              <a:t>one billionth of a second</a:t>
            </a:r>
          </a:p>
        </p:txBody>
      </p:sp>
      <p:sp>
        <p:nvSpPr>
          <p:cNvPr id="37897" name="Rectangle 28"/>
          <p:cNvSpPr>
            <a:spLocks noChangeArrowheads="1"/>
          </p:cNvSpPr>
          <p:nvPr/>
        </p:nvSpPr>
        <p:spPr bwMode="auto">
          <a:xfrm>
            <a:off x="304800" y="3048000"/>
            <a:ext cx="7162800" cy="28956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000000"/>
                </a:solidFill>
                <a:latin typeface="Times New Roman" pitchFamily="18" charset="0"/>
              </a:rPr>
              <a:t>It takes 1/10 of a second to blink </a:t>
            </a:r>
            <a:br>
              <a:rPr kumimoji="1" lang="en-US" b="1">
                <a:solidFill>
                  <a:srgbClr val="000000"/>
                </a:solidFill>
                <a:latin typeface="Times New Roman" pitchFamily="18" charset="0"/>
              </a:rPr>
            </a:br>
            <a:r>
              <a:rPr kumimoji="1" lang="en-US" b="1">
                <a:solidFill>
                  <a:srgbClr val="000000"/>
                </a:solidFill>
                <a:latin typeface="Times New Roman" pitchFamily="18" charset="0"/>
              </a:rPr>
              <a:t>your eye; a computer can perform </a:t>
            </a:r>
            <a:br>
              <a:rPr kumimoji="1" lang="en-US" b="1">
                <a:solidFill>
                  <a:srgbClr val="000000"/>
                </a:solidFill>
                <a:latin typeface="Times New Roman" pitchFamily="18" charset="0"/>
              </a:rPr>
            </a:br>
            <a:r>
              <a:rPr kumimoji="1" lang="en-US" b="1">
                <a:solidFill>
                  <a:srgbClr val="000000"/>
                </a:solidFill>
                <a:latin typeface="Times New Roman" pitchFamily="18" charset="0"/>
              </a:rPr>
              <a:t>up to 10 million operations in same amount of time</a:t>
            </a:r>
            <a:endParaRPr kumimoji="1" lang="en-US" b="1">
              <a:solidFill>
                <a:srgbClr val="000000"/>
              </a:solidFill>
              <a:latin typeface="Arial Unicode MS" pitchFamily="34" charset="-128"/>
            </a:endParaRPr>
          </a:p>
        </p:txBody>
      </p:sp>
      <p:grpSp>
        <p:nvGrpSpPr>
          <p:cNvPr id="3" name="Group 43"/>
          <p:cNvGrpSpPr>
            <a:grpSpLocks/>
          </p:cNvGrpSpPr>
          <p:nvPr/>
        </p:nvGrpSpPr>
        <p:grpSpPr bwMode="auto">
          <a:xfrm>
            <a:off x="2514600" y="4495800"/>
            <a:ext cx="4876800" cy="1639888"/>
            <a:chOff x="1584" y="2832"/>
            <a:chExt cx="3072" cy="1033"/>
          </a:xfrm>
        </p:grpSpPr>
        <p:sp>
          <p:nvSpPr>
            <p:cNvPr id="37899" name="Rectangle 30"/>
            <p:cNvSpPr>
              <a:spLocks noChangeArrowheads="1"/>
            </p:cNvSpPr>
            <p:nvPr/>
          </p:nvSpPr>
          <p:spPr bwMode="auto">
            <a:xfrm>
              <a:off x="1584" y="2832"/>
              <a:ext cx="2832" cy="1033"/>
            </a:xfrm>
            <a:prstGeom prst="rect">
              <a:avLst/>
            </a:prstGeom>
            <a:gradFill rotWithShape="0">
              <a:gsLst>
                <a:gs pos="0">
                  <a:srgbClr val="0099CC"/>
                </a:gs>
                <a:gs pos="100000">
                  <a:srgbClr val="C0C0C0"/>
                </a:gs>
              </a:gsLst>
              <a:lin ang="5400000" scaled="1"/>
            </a:gradFill>
            <a:ln w="9525">
              <a:noFill/>
              <a:miter lim="800000"/>
              <a:headEnd/>
              <a:tailEnd/>
            </a:ln>
          </p:spPr>
          <p:txBody>
            <a:bodyPr wrap="none" anchor="ctr"/>
            <a:lstStyle/>
            <a:p>
              <a:endParaRPr lang="en-US"/>
            </a:p>
          </p:txBody>
        </p:sp>
        <p:sp>
          <p:nvSpPr>
            <p:cNvPr id="37900" name="Text Box 32"/>
            <p:cNvSpPr txBox="1">
              <a:spLocks noChangeArrowheads="1"/>
            </p:cNvSpPr>
            <p:nvPr/>
          </p:nvSpPr>
          <p:spPr bwMode="auto">
            <a:xfrm>
              <a:off x="1710" y="2832"/>
              <a:ext cx="2930" cy="243"/>
            </a:xfrm>
            <a:prstGeom prst="rect">
              <a:avLst/>
            </a:prstGeom>
            <a:noFill/>
            <a:ln w="9525">
              <a:noFill/>
              <a:miter lim="800000"/>
              <a:headEnd/>
              <a:tailEnd/>
            </a:ln>
          </p:spPr>
          <p:txBody>
            <a:bodyPr>
              <a:spAutoFit/>
            </a:bodyPr>
            <a:lstStyle/>
            <a:p>
              <a:pPr>
                <a:lnSpc>
                  <a:spcPct val="120000"/>
                </a:lnSpc>
                <a:tabLst>
                  <a:tab pos="1485900" algn="l"/>
                  <a:tab pos="2692400" algn="l"/>
                </a:tabLst>
              </a:pPr>
              <a:r>
                <a:rPr lang="en-US" sz="1600" b="1">
                  <a:solidFill>
                    <a:schemeClr val="bg2"/>
                  </a:solidFill>
                </a:rPr>
                <a:t>Term	Speed</a:t>
              </a:r>
              <a:endParaRPr lang="en-US" sz="1600">
                <a:solidFill>
                  <a:schemeClr val="bg2"/>
                </a:solidFill>
              </a:endParaRPr>
            </a:p>
          </p:txBody>
        </p:sp>
        <p:grpSp>
          <p:nvGrpSpPr>
            <p:cNvPr id="4" name="Group 42"/>
            <p:cNvGrpSpPr>
              <a:grpSpLocks/>
            </p:cNvGrpSpPr>
            <p:nvPr/>
          </p:nvGrpSpPr>
          <p:grpSpPr bwMode="auto">
            <a:xfrm>
              <a:off x="1584" y="3080"/>
              <a:ext cx="2832" cy="543"/>
              <a:chOff x="1584" y="3080"/>
              <a:chExt cx="3056" cy="543"/>
            </a:xfrm>
          </p:grpSpPr>
          <p:sp>
            <p:nvSpPr>
              <p:cNvPr id="37903" name="Line 33"/>
              <p:cNvSpPr>
                <a:spLocks noChangeShapeType="1"/>
              </p:cNvSpPr>
              <p:nvPr/>
            </p:nvSpPr>
            <p:spPr bwMode="auto">
              <a:xfrm>
                <a:off x="1584" y="3080"/>
                <a:ext cx="3056" cy="0"/>
              </a:xfrm>
              <a:prstGeom prst="line">
                <a:avLst/>
              </a:prstGeom>
              <a:noFill/>
              <a:ln w="57150">
                <a:solidFill>
                  <a:schemeClr val="accent1"/>
                </a:solidFill>
                <a:miter lim="800000"/>
                <a:headEnd type="none" w="sm" len="med"/>
                <a:tailEnd type="none" w="sm" len="med"/>
              </a:ln>
            </p:spPr>
            <p:txBody>
              <a:bodyPr wrap="none"/>
              <a:lstStyle/>
              <a:p>
                <a:endParaRPr lang="en-US"/>
              </a:p>
            </p:txBody>
          </p:sp>
          <p:sp>
            <p:nvSpPr>
              <p:cNvPr id="37904" name="Line 36"/>
              <p:cNvSpPr>
                <a:spLocks noChangeShapeType="1"/>
              </p:cNvSpPr>
              <p:nvPr/>
            </p:nvSpPr>
            <p:spPr bwMode="auto">
              <a:xfrm>
                <a:off x="1584" y="3259"/>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37905" name="Line 37"/>
              <p:cNvSpPr>
                <a:spLocks noChangeShapeType="1"/>
              </p:cNvSpPr>
              <p:nvPr/>
            </p:nvSpPr>
            <p:spPr bwMode="auto">
              <a:xfrm>
                <a:off x="1584" y="3441"/>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sp>
            <p:nvSpPr>
              <p:cNvPr id="37906" name="Line 38"/>
              <p:cNvSpPr>
                <a:spLocks noChangeShapeType="1"/>
              </p:cNvSpPr>
              <p:nvPr/>
            </p:nvSpPr>
            <p:spPr bwMode="auto">
              <a:xfrm>
                <a:off x="1584" y="3623"/>
                <a:ext cx="3048" cy="0"/>
              </a:xfrm>
              <a:prstGeom prst="line">
                <a:avLst/>
              </a:prstGeom>
              <a:noFill/>
              <a:ln w="9525">
                <a:solidFill>
                  <a:schemeClr val="accent1"/>
                </a:solidFill>
                <a:miter lim="800000"/>
                <a:headEnd type="none" w="sm" len="med"/>
                <a:tailEnd type="none" w="sm" len="med"/>
              </a:ln>
            </p:spPr>
            <p:txBody>
              <a:bodyPr wrap="none"/>
              <a:lstStyle/>
              <a:p>
                <a:endParaRPr lang="en-US"/>
              </a:p>
            </p:txBody>
          </p:sp>
        </p:grpSp>
        <p:sp>
          <p:nvSpPr>
            <p:cNvPr id="37902" name="Text Box 39"/>
            <p:cNvSpPr txBox="1">
              <a:spLocks noChangeArrowheads="1"/>
            </p:cNvSpPr>
            <p:nvPr/>
          </p:nvSpPr>
          <p:spPr bwMode="auto">
            <a:xfrm>
              <a:off x="1584" y="3049"/>
              <a:ext cx="3072" cy="798"/>
            </a:xfrm>
            <a:prstGeom prst="rect">
              <a:avLst/>
            </a:prstGeom>
            <a:noFill/>
            <a:ln w="9525">
              <a:noFill/>
              <a:miter lim="800000"/>
              <a:headEnd/>
              <a:tailEnd/>
            </a:ln>
          </p:spPr>
          <p:txBody>
            <a:bodyPr>
              <a:spAutoFit/>
            </a:bodyPr>
            <a:lstStyle/>
            <a:p>
              <a:pPr>
                <a:lnSpc>
                  <a:spcPct val="120000"/>
                </a:lnSpc>
                <a:tabLst>
                  <a:tab pos="228600" algn="l"/>
                  <a:tab pos="1714500" algn="l"/>
                  <a:tab pos="3543300" algn="ctr"/>
                </a:tabLst>
              </a:pPr>
              <a:r>
                <a:rPr lang="en-US" sz="1600">
                  <a:solidFill>
                    <a:schemeClr val="bg2"/>
                  </a:solidFill>
                </a:rPr>
                <a:t>Millisecond	One-thousandth of a second</a:t>
              </a:r>
            </a:p>
            <a:p>
              <a:pPr>
                <a:lnSpc>
                  <a:spcPct val="120000"/>
                </a:lnSpc>
                <a:tabLst>
                  <a:tab pos="228600" algn="l"/>
                  <a:tab pos="1714500" algn="l"/>
                  <a:tab pos="3543300" algn="ctr"/>
                </a:tabLst>
              </a:pPr>
              <a:r>
                <a:rPr lang="en-US" sz="1600">
                  <a:solidFill>
                    <a:schemeClr val="bg2"/>
                  </a:solidFill>
                </a:rPr>
                <a:t>Microsecond	One-millionth of a second</a:t>
              </a:r>
            </a:p>
            <a:p>
              <a:pPr>
                <a:lnSpc>
                  <a:spcPct val="120000"/>
                </a:lnSpc>
                <a:tabLst>
                  <a:tab pos="228600" algn="l"/>
                  <a:tab pos="1714500" algn="l"/>
                  <a:tab pos="3543300" algn="ctr"/>
                </a:tabLst>
              </a:pPr>
              <a:r>
                <a:rPr lang="en-US" sz="1600">
                  <a:solidFill>
                    <a:schemeClr val="bg2"/>
                  </a:solidFill>
                </a:rPr>
                <a:t>Nanosecond	One-billionth of a second</a:t>
              </a:r>
            </a:p>
            <a:p>
              <a:pPr>
                <a:lnSpc>
                  <a:spcPct val="120000"/>
                </a:lnSpc>
                <a:tabLst>
                  <a:tab pos="228600" algn="l"/>
                  <a:tab pos="1714500" algn="l"/>
                  <a:tab pos="3543300" algn="ctr"/>
                </a:tabLst>
              </a:pPr>
              <a:r>
                <a:rPr lang="en-US" sz="1600">
                  <a:solidFill>
                    <a:schemeClr val="bg2"/>
                  </a:solidFill>
                </a:rPr>
                <a:t>Picosecond	One-trillionth of a second</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dirty="0" smtClean="0"/>
              <a:t>CODING SCHEMES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7200" y="304800"/>
            <a:ext cx="8229600" cy="790575"/>
          </a:xfrm>
        </p:spPr>
        <p:txBody>
          <a:bodyPr lIns="0" tIns="0" rIns="0" bIns="0"/>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smtClean="0"/>
              <a:t>THE BINARY SYSTEM</a:t>
            </a:r>
          </a:p>
        </p:txBody>
      </p:sp>
      <p:sp>
        <p:nvSpPr>
          <p:cNvPr id="13315" name="Rectangle 2"/>
          <p:cNvSpPr>
            <a:spLocks noGrp="1" noChangeArrowheads="1"/>
          </p:cNvSpPr>
          <p:nvPr>
            <p:ph type="body" idx="1"/>
          </p:nvPr>
        </p:nvSpPr>
        <p:spPr>
          <a:xfrm>
            <a:off x="533400" y="1219200"/>
            <a:ext cx="8229600" cy="5326063"/>
          </a:xfrm>
        </p:spPr>
        <p:txBody>
          <a:bodyPr lIns="0" tIns="0" rIns="0" bIns="0"/>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Uses base 2 (digits are 0, 1)</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Binary fractions are separated from whole portion of the number by binary point.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For example  given 101011.11</a:t>
            </a:r>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101011.11 base 2 = 1*32 + 0*16 +1*8 + 0*4 + 1*2 + 1*1 + 1*0.5 + 1*0.25 = 43.75</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This is equivalent to</a:t>
            </a:r>
          </a:p>
          <a:p>
            <a:pPr lvl="1"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43.75 base 10 = 4*10 + 3*1 + 7*0.1 + 5*0.01 = 43.75</a:t>
            </a:r>
            <a:endParaRPr lang="en-GB" b="1" smtClean="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4294967295"/>
          </p:nvPr>
        </p:nvSpPr>
        <p:spPr bwMode="auto">
          <a:xfrm>
            <a:off x="6781800" y="6324600"/>
            <a:ext cx="1905000" cy="457200"/>
          </a:xfrm>
          <a:prstGeom prst="rect">
            <a:avLst/>
          </a:prstGeom>
          <a:noFill/>
          <a:ln>
            <a:miter lim="800000"/>
            <a:headEnd/>
            <a:tailEnd/>
          </a:ln>
        </p:spPr>
        <p:txBody>
          <a:bodyPr/>
          <a:lstStyle/>
          <a:p>
            <a:fld id="{2C21AB0F-1D08-4238-84D5-6E4A93FD73EC}" type="slidenum">
              <a:rPr lang="en-US"/>
              <a:pPr/>
              <a:t>48</a:t>
            </a:fld>
            <a:endParaRPr lang="en-US"/>
          </a:p>
        </p:txBody>
      </p:sp>
      <p:pic>
        <p:nvPicPr>
          <p:cNvPr id="14339" name="Picture 3" descr="Fig03-01"/>
          <p:cNvPicPr>
            <a:picLocks noChangeAspect="1" noChangeArrowheads="1"/>
          </p:cNvPicPr>
          <p:nvPr/>
        </p:nvPicPr>
        <p:blipFill>
          <a:blip r:embed="rId3"/>
          <a:srcRect l="81207" t="64430"/>
          <a:stretch>
            <a:fillRect/>
          </a:stretch>
        </p:blipFill>
        <p:spPr bwMode="auto">
          <a:xfrm>
            <a:off x="7596188" y="4292600"/>
            <a:ext cx="1368425" cy="1306513"/>
          </a:xfrm>
          <a:prstGeom prst="rect">
            <a:avLst/>
          </a:prstGeom>
          <a:noFill/>
          <a:ln w="9525">
            <a:noFill/>
            <a:miter lim="800000"/>
            <a:headEnd/>
            <a:tailEnd/>
          </a:ln>
        </p:spPr>
      </p:pic>
      <p:sp>
        <p:nvSpPr>
          <p:cNvPr id="14340" name="Rectangle 4"/>
          <p:cNvSpPr>
            <a:spLocks noChangeArrowheads="1"/>
          </p:cNvSpPr>
          <p:nvPr/>
        </p:nvSpPr>
        <p:spPr bwMode="auto">
          <a:xfrm>
            <a:off x="0" y="0"/>
            <a:ext cx="9324975" cy="6858000"/>
          </a:xfrm>
          <a:prstGeom prst="rect">
            <a:avLst/>
          </a:prstGeom>
          <a:solidFill>
            <a:schemeClr val="bg1"/>
          </a:solidFill>
          <a:ln w="9525">
            <a:solidFill>
              <a:schemeClr val="tx1"/>
            </a:solidFill>
            <a:miter lim="800000"/>
            <a:headEnd/>
            <a:tailEnd/>
          </a:ln>
        </p:spPr>
        <p:txBody>
          <a:bodyPr wrap="none" anchor="ctr"/>
          <a:lstStyle/>
          <a:p>
            <a:endParaRPr lang="en-US"/>
          </a:p>
        </p:txBody>
      </p:sp>
      <p:pic>
        <p:nvPicPr>
          <p:cNvPr id="14341" name="Picture 5" descr="Fig03-02"/>
          <p:cNvPicPr>
            <a:picLocks noChangeAspect="1" noChangeArrowheads="1"/>
          </p:cNvPicPr>
          <p:nvPr/>
        </p:nvPicPr>
        <p:blipFill>
          <a:blip r:embed="rId4"/>
          <a:srcRect/>
          <a:stretch>
            <a:fillRect/>
          </a:stretch>
        </p:blipFill>
        <p:spPr bwMode="auto">
          <a:xfrm>
            <a:off x="179388" y="355600"/>
            <a:ext cx="8785225" cy="637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Grp="1" noChangeArrowheads="1"/>
          </p:cNvSpPr>
          <p:nvPr>
            <p:ph type="title"/>
          </p:nvPr>
        </p:nvSpPr>
        <p:spPr/>
        <p:txBody>
          <a:bodyPr/>
          <a:lstStyle/>
          <a:p>
            <a:pPr eaLnBrk="1" hangingPunct="1"/>
            <a:r>
              <a:rPr lang="en-US" smtClean="0"/>
              <a:t>COUNTING WITH BINARY</a:t>
            </a:r>
          </a:p>
        </p:txBody>
      </p:sp>
      <p:pic>
        <p:nvPicPr>
          <p:cNvPr id="15363" name="Picture 14" descr="count1"/>
          <p:cNvPicPr>
            <a:picLocks noGrp="1" noChangeAspect="1" noChangeArrowheads="1"/>
          </p:cNvPicPr>
          <p:nvPr>
            <p:ph sz="half" idx="1"/>
          </p:nvPr>
        </p:nvPicPr>
        <p:blipFill>
          <a:blip r:embed="rId3"/>
          <a:srcRect/>
          <a:stretch>
            <a:fillRect/>
          </a:stretch>
        </p:blipFill>
        <p:spPr>
          <a:xfrm>
            <a:off x="1149350" y="2409825"/>
            <a:ext cx="2647950" cy="2895600"/>
          </a:xfrm>
        </p:spPr>
      </p:pic>
      <p:pic>
        <p:nvPicPr>
          <p:cNvPr id="15364" name="Picture 17" descr="count2"/>
          <p:cNvPicPr>
            <a:picLocks noGrp="1" noChangeAspect="1" noChangeArrowheads="1"/>
          </p:cNvPicPr>
          <p:nvPr>
            <p:ph sz="half" idx="2"/>
          </p:nvPr>
        </p:nvPicPr>
        <p:blipFill>
          <a:blip r:embed="rId4"/>
          <a:srcRect/>
          <a:stretch>
            <a:fillRect/>
          </a:stretch>
        </p:blipFill>
        <p:spPr>
          <a:xfrm>
            <a:off x="4643438" y="2587625"/>
            <a:ext cx="4033837" cy="254158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The Binary Number System</a:t>
            </a:r>
          </a:p>
        </p:txBody>
      </p:sp>
      <p:sp>
        <p:nvSpPr>
          <p:cNvPr id="116739" name="Rectangle 3"/>
          <p:cNvSpPr>
            <a:spLocks noGrp="1" noChangeArrowheads="1"/>
          </p:cNvSpPr>
          <p:nvPr>
            <p:ph type="body" sz="half" idx="1"/>
          </p:nvPr>
        </p:nvSpPr>
        <p:spPr>
          <a:xfrm>
            <a:off x="838200" y="1676400"/>
            <a:ext cx="7467600" cy="4525963"/>
          </a:xfrm>
        </p:spPr>
        <p:txBody>
          <a:bodyPr/>
          <a:lstStyle/>
          <a:p>
            <a:pPr>
              <a:lnSpc>
                <a:spcPct val="90000"/>
              </a:lnSpc>
            </a:pPr>
            <a:r>
              <a:rPr lang="en-US" sz="2800"/>
              <a:t>Describes a number as powers of 2</a:t>
            </a:r>
          </a:p>
          <a:p>
            <a:pPr>
              <a:lnSpc>
                <a:spcPct val="90000"/>
              </a:lnSpc>
            </a:pPr>
            <a:r>
              <a:rPr lang="en-US" sz="2800"/>
              <a:t>Also referred to as base 2 numbering system</a:t>
            </a:r>
          </a:p>
          <a:p>
            <a:pPr>
              <a:lnSpc>
                <a:spcPct val="90000"/>
              </a:lnSpc>
            </a:pPr>
            <a:r>
              <a:rPr lang="en-US" sz="2800"/>
              <a:t>Used to represent </a:t>
            </a:r>
            <a:r>
              <a:rPr lang="en-US" sz="2800" i="1"/>
              <a:t>every</a:t>
            </a:r>
            <a:r>
              <a:rPr lang="en-US" sz="2800"/>
              <a:t> piece of data stored in a computer: all of the numbers, letters, and instructions</a:t>
            </a:r>
            <a:r>
              <a:rPr lang="en-US" sz="2800">
                <a:latin typeface="Times New Roman" pitchFamily="18" charset="0"/>
              </a:rPr>
              <a:t> </a:t>
            </a:r>
            <a:endParaRPr lang="en-US" sz="2800"/>
          </a:p>
        </p:txBody>
      </p:sp>
    </p:spTree>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smtClean="0"/>
              <a:t>Example</a:t>
            </a:r>
          </a:p>
        </p:txBody>
      </p:sp>
      <p:sp>
        <p:nvSpPr>
          <p:cNvPr id="16387" name="Rectangle 5"/>
          <p:cNvSpPr>
            <a:spLocks noGrp="1" noChangeArrowheads="1"/>
          </p:cNvSpPr>
          <p:nvPr>
            <p:ph type="body" idx="1"/>
          </p:nvPr>
        </p:nvSpPr>
        <p:spPr/>
        <p:txBody>
          <a:bodyPr/>
          <a:lstStyle/>
          <a:p>
            <a:pPr eaLnBrk="1" hangingPunct="1"/>
            <a:r>
              <a:rPr lang="en-US" smtClean="0"/>
              <a:t>Consider this</a:t>
            </a:r>
          </a:p>
          <a:p>
            <a:pPr eaLnBrk="1" hangingPunct="1"/>
            <a:r>
              <a:rPr lang="en-US" smtClean="0"/>
              <a:t>Remember that the rightmost position, if "on" is worth 1 </a:t>
            </a:r>
          </a:p>
          <a:p>
            <a:pPr eaLnBrk="1" hangingPunct="1"/>
            <a:endParaRPr lang="en-US" smtClean="0"/>
          </a:p>
          <a:p>
            <a:pPr eaLnBrk="1" hangingPunct="1"/>
            <a:endParaRPr lang="en-US" smtClean="0"/>
          </a:p>
          <a:p>
            <a:pPr eaLnBrk="1" hangingPunct="1"/>
            <a:endParaRPr lang="en-US" smtClean="0"/>
          </a:p>
          <a:p>
            <a:pPr eaLnBrk="1" hangingPunct="1"/>
            <a:r>
              <a:rPr lang="en-US" smtClean="0"/>
              <a:t>Work out</a:t>
            </a:r>
          </a:p>
        </p:txBody>
      </p:sp>
      <p:pic>
        <p:nvPicPr>
          <p:cNvPr id="16388" name="Picture 7" descr="count3"/>
          <p:cNvPicPr>
            <a:picLocks noChangeAspect="1" noChangeArrowheads="1"/>
          </p:cNvPicPr>
          <p:nvPr/>
        </p:nvPicPr>
        <p:blipFill>
          <a:blip r:embed="rId3"/>
          <a:srcRect/>
          <a:stretch>
            <a:fillRect/>
          </a:stretch>
        </p:blipFill>
        <p:spPr bwMode="auto">
          <a:xfrm>
            <a:off x="4114800" y="1828800"/>
            <a:ext cx="2552700" cy="447675"/>
          </a:xfrm>
          <a:prstGeom prst="rect">
            <a:avLst/>
          </a:prstGeom>
          <a:noFill/>
          <a:ln w="9525">
            <a:noFill/>
            <a:miter lim="800000"/>
            <a:headEnd/>
            <a:tailEnd/>
          </a:ln>
        </p:spPr>
      </p:pic>
      <p:pic>
        <p:nvPicPr>
          <p:cNvPr id="16389" name="Picture 9" descr="count4"/>
          <p:cNvPicPr>
            <a:picLocks noChangeAspect="1" noChangeArrowheads="1"/>
          </p:cNvPicPr>
          <p:nvPr/>
        </p:nvPicPr>
        <p:blipFill>
          <a:blip r:embed="rId4"/>
          <a:srcRect/>
          <a:stretch>
            <a:fillRect/>
          </a:stretch>
        </p:blipFill>
        <p:spPr bwMode="auto">
          <a:xfrm>
            <a:off x="2895600" y="3429000"/>
            <a:ext cx="2619375" cy="1019175"/>
          </a:xfrm>
          <a:prstGeom prst="rect">
            <a:avLst/>
          </a:prstGeom>
          <a:noFill/>
          <a:ln w="9525">
            <a:noFill/>
            <a:miter lim="800000"/>
            <a:headEnd/>
            <a:tailEnd/>
          </a:ln>
        </p:spPr>
      </p:pic>
      <p:pic>
        <p:nvPicPr>
          <p:cNvPr id="16390" name="Picture 11" descr="count5"/>
          <p:cNvPicPr>
            <a:picLocks noChangeAspect="1" noChangeArrowheads="1"/>
          </p:cNvPicPr>
          <p:nvPr/>
        </p:nvPicPr>
        <p:blipFill>
          <a:blip r:embed="rId5"/>
          <a:srcRect/>
          <a:stretch>
            <a:fillRect/>
          </a:stretch>
        </p:blipFill>
        <p:spPr bwMode="auto">
          <a:xfrm>
            <a:off x="6629400" y="3352800"/>
            <a:ext cx="1190625"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28600"/>
            <a:ext cx="8229600" cy="685800"/>
          </a:xfrm>
        </p:spPr>
        <p:txBody>
          <a:bodyPr/>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smtClean="0"/>
              <a:t>OCTAL &amp; HEXADECIMAL SYSTEM</a:t>
            </a:r>
          </a:p>
        </p:txBody>
      </p:sp>
      <p:sp>
        <p:nvSpPr>
          <p:cNvPr id="17411" name="Rectangle 2"/>
          <p:cNvSpPr>
            <a:spLocks noGrp="1" noChangeArrowheads="1"/>
          </p:cNvSpPr>
          <p:nvPr>
            <p:ph type="body" idx="1"/>
          </p:nvPr>
        </p:nvSpPr>
        <p:spPr>
          <a:xfrm>
            <a:off x="533400" y="1066800"/>
            <a:ext cx="8229600" cy="5334000"/>
          </a:xfrm>
        </p:spPr>
        <p:txBody>
          <a:bodyPr lIns="0" tIns="0" rIns="0" bIns="0"/>
          <a:lstStyle/>
          <a:p>
            <a:pPr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Binary system length and monotony makes dealing with them tedious and error prone. </a:t>
            </a:r>
          </a:p>
          <a:p>
            <a:pPr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The compromise between binary and decimal system is the octal and the hexadecimal system.</a:t>
            </a:r>
            <a:endParaRPr lang="en-US" sz="2800" b="1" u="sng" smtClean="0"/>
          </a:p>
          <a:p>
            <a:pPr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The Octal system </a:t>
            </a:r>
          </a:p>
          <a:p>
            <a:pPr lvl="1"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uses base 8 (digits 0 through 7). A convenient shorthand for binary </a:t>
            </a:r>
          </a:p>
          <a:p>
            <a:pPr lvl="1"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7250 base 8 = 111 010 101 000 base 2 = 111010101000</a:t>
            </a:r>
            <a:endParaRPr lang="en-US" sz="2000" b="1" u="sng" smtClean="0"/>
          </a:p>
          <a:p>
            <a:pPr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The Hexadecimal system</a:t>
            </a:r>
          </a:p>
          <a:p>
            <a:pPr lvl="1"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Use base 16, the possible digits are 0 – 9, A - F</a:t>
            </a:r>
          </a:p>
          <a:p>
            <a:pPr lvl="1"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Using letters A – F as number is strange but it is necessary in order to have a single character to represent values 10 through 15 to avoid confusion.</a:t>
            </a:r>
          </a:p>
          <a:p>
            <a:pPr lvl="1" eaLnBrk="1" hangingPunct="1">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Each hexadecimal digit is equivalent to 4 binary digits</a:t>
            </a:r>
            <a:endParaRPr lang="en-GB" sz="2400" b="1"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150813"/>
            <a:ext cx="8229600" cy="611187"/>
          </a:xfrm>
        </p:spPr>
        <p:txBody>
          <a:bodyPr>
            <a:normAutofit fontScale="90000"/>
          </a:bodyPr>
          <a:lstStyle/>
          <a:p>
            <a:pPr eaLnBrk="1" hangingPunct="1">
              <a:lnSpc>
                <a:spcPct val="119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smtClean="0"/>
              <a:t>HEXADECIMAL SYSTEM</a:t>
            </a:r>
          </a:p>
        </p:txBody>
      </p:sp>
      <p:sp>
        <p:nvSpPr>
          <p:cNvPr id="18435" name="Rectangle 2"/>
          <p:cNvSpPr>
            <a:spLocks noGrp="1" noChangeArrowheads="1"/>
          </p:cNvSpPr>
          <p:nvPr>
            <p:ph type="body" idx="1"/>
          </p:nvPr>
        </p:nvSpPr>
        <p:spPr>
          <a:xfrm>
            <a:off x="376238" y="1069975"/>
            <a:ext cx="8229600" cy="5343525"/>
          </a:xfrm>
        </p:spPr>
        <p:txBody>
          <a:bodyPr lIns="0" tIns="0" rIns="0" bIns="0"/>
          <a:lstStyle/>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Example</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EA8 = 8 * 1 + 10* 16 + 14 * 16* 16 = 8 + 160 + 3584 = 3752</a:t>
            </a:r>
          </a:p>
          <a:p>
            <a:pPr lvl="2"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Since each hexadecimal digits = 4 binary digits</a:t>
            </a:r>
          </a:p>
          <a:p>
            <a:pPr lvl="2"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EAB = 1110 1010 1000</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Hence hexadecimal is a shorthand way of expressing binary numbers.</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The computer cannot use true binary because, </a:t>
            </a:r>
          </a:p>
          <a:p>
            <a:pPr lvl="2"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in addition to representing numbers, alphabets and symbols etc must be represented. This requirement led to the development of coding schemes.</a:t>
            </a:r>
            <a:endParaRPr lang="en-GB" b="1"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sz="4000" smtClean="0"/>
              <a:t>Representing Letters and Symbols</a:t>
            </a:r>
          </a:p>
        </p:txBody>
      </p:sp>
      <p:sp>
        <p:nvSpPr>
          <p:cNvPr id="19459" name="Rectangle 76"/>
          <p:cNvSpPr>
            <a:spLocks noGrp="1" noChangeArrowheads="1"/>
          </p:cNvSpPr>
          <p:nvPr>
            <p:ph type="body" sz="half" idx="3"/>
          </p:nvPr>
        </p:nvSpPr>
        <p:spPr>
          <a:xfrm>
            <a:off x="0" y="1447800"/>
            <a:ext cx="4495800" cy="2438400"/>
          </a:xfrm>
        </p:spPr>
        <p:txBody>
          <a:bodyPr/>
          <a:lstStyle/>
          <a:p>
            <a:pPr eaLnBrk="1" hangingPunct="1"/>
            <a:r>
              <a:rPr lang="en-US" sz="2800" smtClean="0"/>
              <a:t>American Standard Code for Information Interchange (ASCII)</a:t>
            </a:r>
          </a:p>
          <a:p>
            <a:pPr lvl="1" eaLnBrk="1" hangingPunct="1"/>
            <a:r>
              <a:rPr lang="en-US" sz="2000" smtClean="0"/>
              <a:t>8 bits = 1 byte = alphanumeric character or symbol</a:t>
            </a:r>
          </a:p>
          <a:p>
            <a:pPr lvl="1" eaLnBrk="1" hangingPunct="1"/>
            <a:r>
              <a:rPr lang="en-US" sz="2000" smtClean="0"/>
              <a:t>256 different combinations</a:t>
            </a:r>
          </a:p>
          <a:p>
            <a:pPr eaLnBrk="1" hangingPunct="1"/>
            <a:endParaRPr lang="en-US" sz="2800" smtClean="0"/>
          </a:p>
          <a:p>
            <a:pPr eaLnBrk="1" hangingPunct="1"/>
            <a:endParaRPr lang="en-US" sz="2800" smtClean="0"/>
          </a:p>
          <a:p>
            <a:pPr eaLnBrk="1" hangingPunct="1"/>
            <a:endParaRPr lang="en-US" sz="2800" smtClean="0"/>
          </a:p>
        </p:txBody>
      </p:sp>
      <p:sp>
        <p:nvSpPr>
          <p:cNvPr id="72911" name="Rectangle 207"/>
          <p:cNvSpPr>
            <a:spLocks noChangeArrowheads="1"/>
          </p:cNvSpPr>
          <p:nvPr/>
        </p:nvSpPr>
        <p:spPr bwMode="auto">
          <a:xfrm>
            <a:off x="4495800" y="1600200"/>
            <a:ext cx="4267200" cy="2187575"/>
          </a:xfrm>
          <a:prstGeom prst="rect">
            <a:avLst/>
          </a:prstGeom>
          <a:noFill/>
          <a:ln w="9525">
            <a:noFill/>
            <a:miter lim="800000"/>
            <a:headEnd/>
            <a:tailEnd/>
          </a:ln>
          <a:effectLst/>
        </p:spPr>
        <p:txBody>
          <a:bodyPr/>
          <a:lstStyle/>
          <a:p>
            <a:pPr marL="342900" indent="-342900">
              <a:spcBef>
                <a:spcPct val="20000"/>
              </a:spcBef>
              <a:buFontTx/>
              <a:buChar char="•"/>
              <a:defRPr/>
            </a:pPr>
            <a:r>
              <a:rPr lang="en-US" sz="2800" dirty="0">
                <a:solidFill>
                  <a:schemeClr val="tx1"/>
                </a:solidFill>
                <a:effectLst>
                  <a:outerShdw blurRad="38100" dist="38100" dir="2700000" algn="tl">
                    <a:srgbClr val="C0C0C0"/>
                  </a:outerShdw>
                </a:effectLst>
              </a:rPr>
              <a:t>Unicode</a:t>
            </a:r>
          </a:p>
          <a:p>
            <a:pPr marL="742950" lvl="1" indent="-285750">
              <a:spcBef>
                <a:spcPct val="20000"/>
              </a:spcBef>
              <a:buFontTx/>
              <a:buChar char="–"/>
              <a:defRPr/>
            </a:pPr>
            <a:r>
              <a:rPr lang="en-US" sz="2000" dirty="0">
                <a:solidFill>
                  <a:schemeClr val="tx1"/>
                </a:solidFill>
                <a:effectLst>
                  <a:outerShdw blurRad="38100" dist="38100" dir="2700000" algn="tl">
                    <a:srgbClr val="C0C0C0"/>
                  </a:outerShdw>
                </a:effectLst>
              </a:rPr>
              <a:t>16 bits equal 1 byte</a:t>
            </a:r>
          </a:p>
          <a:p>
            <a:pPr marL="742950" lvl="1" indent="-285750">
              <a:spcBef>
                <a:spcPct val="20000"/>
              </a:spcBef>
              <a:buFontTx/>
              <a:buChar char="–"/>
              <a:defRPr/>
            </a:pPr>
            <a:r>
              <a:rPr lang="en-US" sz="2000" dirty="0">
                <a:solidFill>
                  <a:schemeClr val="tx1"/>
                </a:solidFill>
                <a:effectLst>
                  <a:outerShdw blurRad="38100" dist="38100" dir="2700000" algn="tl">
                    <a:srgbClr val="C0C0C0"/>
                  </a:outerShdw>
                </a:effectLst>
              </a:rPr>
              <a:t>65,000 different combinations, used for all languages</a:t>
            </a:r>
          </a:p>
          <a:p>
            <a:pPr marL="742950" lvl="1" indent="-285750">
              <a:spcBef>
                <a:spcPct val="20000"/>
              </a:spcBef>
              <a:buFontTx/>
              <a:buChar char="–"/>
              <a:defRPr/>
            </a:pPr>
            <a:r>
              <a:rPr lang="en-US" sz="2000" dirty="0">
                <a:solidFill>
                  <a:schemeClr val="tx1"/>
                </a:solidFill>
                <a:effectLst>
                  <a:outerShdw blurRad="38100" dist="38100" dir="2700000" algn="tl">
                    <a:srgbClr val="C0C0C0"/>
                  </a:outerShdw>
                </a:effectLst>
              </a:rPr>
              <a:t>See more later</a:t>
            </a:r>
          </a:p>
        </p:txBody>
      </p:sp>
      <p:sp>
        <p:nvSpPr>
          <p:cNvPr id="19461" name="Text Box 213"/>
          <p:cNvSpPr txBox="1">
            <a:spLocks noChangeArrowheads="1"/>
          </p:cNvSpPr>
          <p:nvPr/>
        </p:nvSpPr>
        <p:spPr bwMode="auto">
          <a:xfrm>
            <a:off x="1905000" y="3886200"/>
            <a:ext cx="4114800" cy="2443163"/>
          </a:xfrm>
          <a:prstGeom prst="rect">
            <a:avLst/>
          </a:prstGeom>
          <a:noFill/>
          <a:ln w="9525" algn="ctr">
            <a:noFill/>
            <a:miter lim="800000"/>
            <a:headEnd/>
            <a:tailEnd/>
          </a:ln>
        </p:spPr>
        <p:txBody>
          <a:bodyPr>
            <a:spAutoFit/>
          </a:bodyPr>
          <a:lstStyle/>
          <a:p>
            <a:pPr>
              <a:spcBef>
                <a:spcPct val="50000"/>
              </a:spcBef>
            </a:pPr>
            <a:r>
              <a:rPr lang="en-US" sz="2800"/>
              <a:t>01100001 = a</a:t>
            </a:r>
          </a:p>
          <a:p>
            <a:pPr>
              <a:spcBef>
                <a:spcPct val="50000"/>
              </a:spcBef>
            </a:pPr>
            <a:r>
              <a:rPr lang="en-US" sz="2800"/>
              <a:t>01000001 = A</a:t>
            </a:r>
          </a:p>
          <a:p>
            <a:pPr>
              <a:spcBef>
                <a:spcPct val="50000"/>
              </a:spcBef>
            </a:pPr>
            <a:r>
              <a:rPr lang="en-US" sz="2800"/>
              <a:t>00100011 = #</a:t>
            </a:r>
          </a:p>
          <a:p>
            <a:pPr>
              <a:spcBef>
                <a:spcPct val="50000"/>
              </a:spcBef>
            </a:pPr>
            <a:r>
              <a:rPr lang="en-US" sz="2800"/>
              <a:t>01101101 = m</a:t>
            </a:r>
            <a:endParaRPr lang="en-US"/>
          </a:p>
        </p:txBody>
      </p:sp>
      <p:sp>
        <p:nvSpPr>
          <p:cNvPr id="19462" name="Text Box 215"/>
          <p:cNvSpPr txBox="1">
            <a:spLocks noChangeArrowheads="1"/>
          </p:cNvSpPr>
          <p:nvPr/>
        </p:nvSpPr>
        <p:spPr bwMode="auto">
          <a:xfrm>
            <a:off x="304800" y="4724400"/>
            <a:ext cx="2133600" cy="762000"/>
          </a:xfrm>
          <a:prstGeom prst="rect">
            <a:avLst/>
          </a:prstGeom>
          <a:noFill/>
          <a:ln w="9525" algn="ctr">
            <a:noFill/>
            <a:miter lim="800000"/>
            <a:headEnd/>
            <a:tailEnd/>
          </a:ln>
        </p:spPr>
        <p:txBody>
          <a:bodyPr>
            <a:spAutoFit/>
          </a:bodyPr>
          <a:lstStyle/>
          <a:p>
            <a:pPr>
              <a:spcBef>
                <a:spcPct val="50000"/>
              </a:spcBef>
            </a:pPr>
            <a:r>
              <a:rPr lang="en-US"/>
              <a:t>ASCII</a:t>
            </a:r>
          </a:p>
        </p:txBody>
      </p:sp>
    </p:spTree>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44500" y="115888"/>
            <a:ext cx="8229600" cy="809625"/>
          </a:xfrm>
        </p:spPr>
        <p:txBody>
          <a:bodyPr/>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CODING SCHEMES</a:t>
            </a:r>
          </a:p>
        </p:txBody>
      </p:sp>
      <p:sp>
        <p:nvSpPr>
          <p:cNvPr id="20483" name="Rectangle 2"/>
          <p:cNvSpPr>
            <a:spLocks noGrp="1" noChangeArrowheads="1"/>
          </p:cNvSpPr>
          <p:nvPr>
            <p:ph type="body" idx="1"/>
          </p:nvPr>
        </p:nvSpPr>
        <p:spPr>
          <a:xfrm>
            <a:off x="392113" y="1169988"/>
            <a:ext cx="8229600" cy="5416550"/>
          </a:xfrm>
        </p:spPr>
        <p:txBody>
          <a:bodyPr lIns="0" tIns="0" rIns="0" bIns="0"/>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600" smtClean="0"/>
              <a:t>EBCDIC (ib-si-dick)</a:t>
            </a:r>
            <a:r>
              <a:rPr lang="en-US" smtClean="0"/>
              <a: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1 byte per character, Used on IBM mainframes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600" smtClean="0"/>
              <a:t>ASCII</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1 byte per character, Used on PCs and larger computers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600" smtClean="0"/>
              <a:t>Unicode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2 bytes per character, Allows characters from languages other than English</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computer system encodes the data by means of binary, or digital, coding schemes </a:t>
            </a:r>
            <a:endParaRPr lang="en-GB"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168275"/>
            <a:ext cx="8229600" cy="876300"/>
          </a:xfrm>
        </p:spPr>
        <p:txBody>
          <a:bodyPr/>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EBCDIC</a:t>
            </a:r>
          </a:p>
        </p:txBody>
      </p:sp>
      <p:sp>
        <p:nvSpPr>
          <p:cNvPr id="21507" name="Rectangle 2"/>
          <p:cNvSpPr>
            <a:spLocks noGrp="1" noChangeArrowheads="1"/>
          </p:cNvSpPr>
          <p:nvPr>
            <p:ph type="body" idx="1"/>
          </p:nvPr>
        </p:nvSpPr>
        <p:spPr>
          <a:xfrm>
            <a:off x="431800" y="1223963"/>
            <a:ext cx="8229600" cy="5284787"/>
          </a:xfrm>
        </p:spPr>
        <p:txBody>
          <a:bodyPr lIns="0" tIns="0" rIns="0" bIns="0"/>
          <a:lstStyle/>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EBCDIC (Extended Binary Coded Decimal Interchanged Code)</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Commonly used in IBM mainframes.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EBCDIC is an 8-bit coding scheme representing 256 (2</a:t>
            </a:r>
            <a:r>
              <a:rPr lang="en-US" sz="2800" b="1" baseline="30000" smtClean="0"/>
              <a:t>8</a:t>
            </a:r>
            <a:r>
              <a:rPr lang="en-US" sz="2800" b="1" smtClean="0"/>
              <a:t>) characters. That is 256 possible bit combinations.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It can be used to represent uppercase letters, lowercase letters, decimal digits, punctuation marks and special characters.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1" smtClean="0"/>
              <a:t>A unique combination of the above represent each character.</a:t>
            </a:r>
            <a:endParaRPr lang="en-GB" sz="2800" b="1"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44500" y="182563"/>
            <a:ext cx="8229600" cy="823912"/>
          </a:xfrm>
        </p:spPr>
        <p:txBody>
          <a:bodyPr/>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ASCII</a:t>
            </a:r>
          </a:p>
        </p:txBody>
      </p:sp>
      <p:sp>
        <p:nvSpPr>
          <p:cNvPr id="22531" name="Rectangle 2"/>
          <p:cNvSpPr>
            <a:spLocks noGrp="1" noChangeArrowheads="1"/>
          </p:cNvSpPr>
          <p:nvPr>
            <p:ph type="body" idx="1"/>
          </p:nvPr>
        </p:nvSpPr>
        <p:spPr>
          <a:xfrm>
            <a:off x="277813" y="1058863"/>
            <a:ext cx="8666162" cy="5543550"/>
          </a:xfrm>
        </p:spPr>
        <p:txBody>
          <a:bodyPr lIns="0" tIns="0" rIns="0" bIns="0"/>
          <a:lstStyle/>
          <a:p>
            <a:pPr marL="338138" indent="-319088" eaLnBrk="1" hangingPunct="1">
              <a:lnSpc>
                <a:spcPct val="119000"/>
              </a:lnSpc>
              <a:spcBef>
                <a:spcPct val="0"/>
              </a:spcBef>
              <a:tabLst>
                <a:tab pos="458788" algn="l"/>
                <a:tab pos="915988" algn="l"/>
                <a:tab pos="1373188" algn="l"/>
                <a:tab pos="1830388" algn="l"/>
                <a:tab pos="2287588" algn="l"/>
                <a:tab pos="2744788" algn="l"/>
                <a:tab pos="3201988" algn="l"/>
                <a:tab pos="3659188" algn="l"/>
                <a:tab pos="4116388" algn="l"/>
                <a:tab pos="4573588" algn="l"/>
                <a:tab pos="5030788" algn="l"/>
                <a:tab pos="5487988" algn="l"/>
                <a:tab pos="5945188" algn="l"/>
                <a:tab pos="6402388" algn="l"/>
                <a:tab pos="6859588" algn="l"/>
                <a:tab pos="7316788" algn="l"/>
                <a:tab pos="7773988" algn="l"/>
                <a:tab pos="8231188" algn="l"/>
                <a:tab pos="8688388" algn="l"/>
                <a:tab pos="9145588" algn="l"/>
              </a:tabLst>
            </a:pPr>
            <a:r>
              <a:rPr lang="en-US" b="1" smtClean="0"/>
              <a:t>ASCII (American Standard Code for Information Interchange)</a:t>
            </a:r>
          </a:p>
          <a:p>
            <a:pPr marL="338138" indent="-319088" eaLnBrk="1" hangingPunct="1">
              <a:lnSpc>
                <a:spcPct val="119000"/>
              </a:lnSpc>
              <a:spcBef>
                <a:spcPct val="0"/>
              </a:spcBef>
              <a:tabLst>
                <a:tab pos="458788" algn="l"/>
                <a:tab pos="915988" algn="l"/>
                <a:tab pos="1373188" algn="l"/>
                <a:tab pos="1830388" algn="l"/>
                <a:tab pos="2287588" algn="l"/>
                <a:tab pos="2744788" algn="l"/>
                <a:tab pos="3201988" algn="l"/>
                <a:tab pos="3659188" algn="l"/>
                <a:tab pos="4116388" algn="l"/>
                <a:tab pos="4573588" algn="l"/>
                <a:tab pos="5030788" algn="l"/>
                <a:tab pos="5487988" algn="l"/>
                <a:tab pos="5945188" algn="l"/>
                <a:tab pos="6402388" algn="l"/>
                <a:tab pos="6859588" algn="l"/>
                <a:tab pos="7316788" algn="l"/>
                <a:tab pos="7773988" algn="l"/>
                <a:tab pos="8231188" algn="l"/>
                <a:tab pos="8688388" algn="l"/>
                <a:tab pos="9145588" algn="l"/>
              </a:tabLst>
            </a:pPr>
            <a:r>
              <a:rPr lang="en-US" b="1" smtClean="0"/>
              <a:t>The most widely used binary code with non-IBM mainframes and virtually all microcomputers. </a:t>
            </a:r>
          </a:p>
          <a:p>
            <a:pPr marL="338138" indent="-319088" eaLnBrk="1" hangingPunct="1">
              <a:lnSpc>
                <a:spcPct val="119000"/>
              </a:lnSpc>
              <a:spcBef>
                <a:spcPct val="0"/>
              </a:spcBef>
              <a:tabLst>
                <a:tab pos="458788" algn="l"/>
                <a:tab pos="915988" algn="l"/>
                <a:tab pos="1373188" algn="l"/>
                <a:tab pos="1830388" algn="l"/>
                <a:tab pos="2287588" algn="l"/>
                <a:tab pos="2744788" algn="l"/>
                <a:tab pos="3201988" algn="l"/>
                <a:tab pos="3659188" algn="l"/>
                <a:tab pos="4116388" algn="l"/>
                <a:tab pos="4573588" algn="l"/>
                <a:tab pos="5030788" algn="l"/>
                <a:tab pos="5487988" algn="l"/>
                <a:tab pos="5945188" algn="l"/>
                <a:tab pos="6402388" algn="l"/>
                <a:tab pos="6859588" algn="l"/>
                <a:tab pos="7316788" algn="l"/>
                <a:tab pos="7773988" algn="l"/>
                <a:tab pos="8231188" algn="l"/>
                <a:tab pos="8688388" algn="l"/>
                <a:tab pos="9145588" algn="l"/>
              </a:tabLst>
            </a:pPr>
            <a:r>
              <a:rPr lang="en-US" b="1" smtClean="0"/>
              <a:t>The standard ASCII uses a 7 bits code, limiting its character set to 128 (27). </a:t>
            </a:r>
          </a:p>
          <a:p>
            <a:pPr marL="338138" indent="-319088" eaLnBrk="1" hangingPunct="1">
              <a:lnSpc>
                <a:spcPct val="119000"/>
              </a:lnSpc>
              <a:spcBef>
                <a:spcPct val="0"/>
              </a:spcBef>
              <a:tabLst>
                <a:tab pos="458788" algn="l"/>
                <a:tab pos="915988" algn="l"/>
                <a:tab pos="1373188" algn="l"/>
                <a:tab pos="1830388" algn="l"/>
                <a:tab pos="2287588" algn="l"/>
                <a:tab pos="2744788" algn="l"/>
                <a:tab pos="3201988" algn="l"/>
                <a:tab pos="3659188" algn="l"/>
                <a:tab pos="4116388" algn="l"/>
                <a:tab pos="4573588" algn="l"/>
                <a:tab pos="5030788" algn="l"/>
                <a:tab pos="5487988" algn="l"/>
                <a:tab pos="5945188" algn="l"/>
                <a:tab pos="6402388" algn="l"/>
                <a:tab pos="6859588" algn="l"/>
                <a:tab pos="7316788" algn="l"/>
                <a:tab pos="7773988" algn="l"/>
                <a:tab pos="8231188" algn="l"/>
                <a:tab pos="8688388" algn="l"/>
                <a:tab pos="9145588" algn="l"/>
              </a:tabLst>
            </a:pPr>
            <a:r>
              <a:rPr lang="en-US" b="1" smtClean="0"/>
              <a:t>The more common </a:t>
            </a:r>
            <a:r>
              <a:rPr lang="en-US" b="1" i="1" smtClean="0"/>
              <a:t>extended</a:t>
            </a:r>
            <a:r>
              <a:rPr lang="en-US" b="1" smtClean="0"/>
              <a:t> ASCII uses 8 bits generating 256(2</a:t>
            </a:r>
            <a:r>
              <a:rPr lang="en-US" b="1" baseline="30000" smtClean="0"/>
              <a:t>8</a:t>
            </a:r>
            <a:r>
              <a:rPr lang="en-US" b="1" smtClean="0"/>
              <a:t>) unique characters.</a:t>
            </a:r>
            <a:endParaRPr lang="en-GB" b="1"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ASCII Chart</a:t>
            </a:r>
          </a:p>
        </p:txBody>
      </p:sp>
      <p:sp useBgFill="1">
        <p:nvSpPr>
          <p:cNvPr id="23555" name="Rectangle 4"/>
          <p:cNvSpPr>
            <a:spLocks noChangeArrowheads="1"/>
          </p:cNvSpPr>
          <p:nvPr/>
        </p:nvSpPr>
        <p:spPr bwMode="auto">
          <a:xfrm>
            <a:off x="3276600" y="6400800"/>
            <a:ext cx="2057400" cy="457200"/>
          </a:xfrm>
          <a:prstGeom prst="rect">
            <a:avLst/>
          </a:prstGeom>
          <a:ln w="9525" algn="ctr">
            <a:noFill/>
            <a:miter lim="800000"/>
            <a:headEnd/>
            <a:tailEnd/>
          </a:ln>
        </p:spPr>
        <p:txBody>
          <a:bodyPr wrap="none" anchor="ctr">
            <a:spAutoFit/>
          </a:bodyPr>
          <a:lstStyle/>
          <a:p>
            <a:endParaRPr lang="en-US"/>
          </a:p>
        </p:txBody>
      </p:sp>
      <p:sp>
        <p:nvSpPr>
          <p:cNvPr id="23556" name="Rectangle 7">
            <a:hlinkClick r:id="rId3" action="ppaction://hlinksldjump"/>
          </p:cNvPr>
          <p:cNvSpPr>
            <a:spLocks noChangeArrowheads="1"/>
          </p:cNvSpPr>
          <p:nvPr/>
        </p:nvSpPr>
        <p:spPr bwMode="auto">
          <a:xfrm>
            <a:off x="0" y="0"/>
            <a:ext cx="1588" cy="1588"/>
          </a:xfrm>
          <a:prstGeom prst="rect">
            <a:avLst/>
          </a:prstGeom>
          <a:noFill/>
          <a:ln w="9525" algn="ctr">
            <a:noFill/>
            <a:miter lim="800000"/>
            <a:headEnd/>
            <a:tailEnd/>
          </a:ln>
        </p:spPr>
        <p:txBody>
          <a:bodyPr wrap="none" anchor="ctr">
            <a:spAutoFit/>
          </a:bodyPr>
          <a:lstStyle/>
          <a:p>
            <a:endParaRPr lang="en-US"/>
          </a:p>
        </p:txBody>
      </p:sp>
      <p:pic>
        <p:nvPicPr>
          <p:cNvPr id="73737" name="Picture 9" descr="ASCII"/>
          <p:cNvPicPr>
            <a:picLocks noChangeAspect="1" noChangeArrowheads="1"/>
          </p:cNvPicPr>
          <p:nvPr/>
        </p:nvPicPr>
        <p:blipFill>
          <a:blip r:embed="rId4"/>
          <a:srcRect l="4903" t="1515" r="1961" b="28787"/>
          <a:stretch>
            <a:fillRect/>
          </a:stretch>
        </p:blipFill>
        <p:spPr bwMode="auto">
          <a:xfrm>
            <a:off x="2133600" y="1371600"/>
            <a:ext cx="5105400" cy="49450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fade">
                                      <p:cBhvr>
                                        <p:cTn id="7" dur="20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246063"/>
            <a:ext cx="8229600" cy="652462"/>
          </a:xfrm>
        </p:spPr>
        <p:txBody>
          <a:bodyPr lIns="0" tIns="0" rIns="0" bIns="0"/>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UNICODE</a:t>
            </a:r>
          </a:p>
        </p:txBody>
      </p:sp>
      <p:sp>
        <p:nvSpPr>
          <p:cNvPr id="24579" name="Rectangle 2"/>
          <p:cNvSpPr>
            <a:spLocks noGrp="1" noChangeArrowheads="1"/>
          </p:cNvSpPr>
          <p:nvPr>
            <p:ph type="body" idx="1"/>
          </p:nvPr>
        </p:nvSpPr>
        <p:spPr>
          <a:xfrm>
            <a:off x="457200" y="1295400"/>
            <a:ext cx="8229600" cy="5334000"/>
          </a:xfrm>
        </p:spPr>
        <p:txBody>
          <a:bodyPr lIns="0" tIns="0" rIns="0" bIns="0"/>
          <a:lstStyle/>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ASCII cannot handle all the characters eg Chinese and Japanese. </a:t>
            </a:r>
          </a:p>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Unicode, which was developed to deal with such languages, </a:t>
            </a:r>
          </a:p>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uses 2 bytes (16 bits) for each character, instead of 1 byte (8 bits). </a:t>
            </a:r>
          </a:p>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It therefore can handle 65, 536 character combinations rather than just 256. </a:t>
            </a:r>
          </a:p>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Each Unicode character takes up twice as much memory space and disk space as each ASCII character</a:t>
            </a:r>
          </a:p>
          <a:p>
            <a:pPr eaLnBrk="1" hangingPunct="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b="1" smtClean="0"/>
              <a:t>Conversion to the Unicode standard seems likely. However, because most existing software applications and databases are yet to utilize Unicode, hence conversion will take time</a:t>
            </a:r>
            <a:r>
              <a:rPr lang="en-US" sz="2100" smtClean="0"/>
              <a:t> </a:t>
            </a:r>
            <a:endParaRPr lang="en-GB" sz="2100" smtClean="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4294967295"/>
          </p:nvPr>
        </p:nvSpPr>
        <p:spPr bwMode="auto">
          <a:xfrm>
            <a:off x="6781800" y="6324600"/>
            <a:ext cx="1905000" cy="457200"/>
          </a:xfrm>
          <a:prstGeom prst="rect">
            <a:avLst/>
          </a:prstGeom>
          <a:noFill/>
          <a:ln>
            <a:miter lim="800000"/>
            <a:headEnd/>
            <a:tailEnd/>
          </a:ln>
        </p:spPr>
        <p:txBody>
          <a:bodyPr/>
          <a:lstStyle/>
          <a:p>
            <a:fld id="{77C25AAA-476C-4085-9DD6-C03ED971E18B}" type="slidenum">
              <a:rPr lang="en-US"/>
              <a:pPr/>
              <a:t>59</a:t>
            </a:fld>
            <a:endParaRPr lang="en-US"/>
          </a:p>
        </p:txBody>
      </p:sp>
      <p:sp>
        <p:nvSpPr>
          <p:cNvPr id="25603" name="Rectangle 2"/>
          <p:cNvSpPr>
            <a:spLocks noGrp="1" noChangeArrowheads="1"/>
          </p:cNvSpPr>
          <p:nvPr>
            <p:ph type="title"/>
          </p:nvPr>
        </p:nvSpPr>
        <p:spPr/>
        <p:txBody>
          <a:bodyPr>
            <a:normAutofit fontScale="90000"/>
          </a:bodyPr>
          <a:lstStyle/>
          <a:p>
            <a:pPr eaLnBrk="1" hangingPunct="1"/>
            <a:r>
              <a:rPr lang="en-US" smtClean="0">
                <a:cs typeface="Times New Roman" pitchFamily="18" charset="0"/>
              </a:rPr>
              <a:t>Coding Systems for Text-Based Data</a:t>
            </a:r>
            <a:r>
              <a:rPr lang="en-US" smtClean="0"/>
              <a:t> </a:t>
            </a:r>
          </a:p>
        </p:txBody>
      </p:sp>
      <p:sp>
        <p:nvSpPr>
          <p:cNvPr id="25604" name="Rectangle 3"/>
          <p:cNvSpPr>
            <a:spLocks noGrp="1" noChangeArrowheads="1"/>
          </p:cNvSpPr>
          <p:nvPr>
            <p:ph type="body" idx="1"/>
          </p:nvPr>
        </p:nvSpPr>
        <p:spPr/>
        <p:txBody>
          <a:bodyPr/>
          <a:lstStyle/>
          <a:p>
            <a:pPr eaLnBrk="1" hangingPunct="1"/>
            <a:r>
              <a:rPr lang="en-US" b="1" smtClean="0">
                <a:cs typeface="Times New Roman" pitchFamily="18" charset="0"/>
              </a:rPr>
              <a:t>ASCII</a:t>
            </a:r>
            <a:r>
              <a:rPr lang="en-US" smtClean="0">
                <a:cs typeface="Times New Roman" pitchFamily="18" charset="0"/>
              </a:rPr>
              <a:t> and </a:t>
            </a:r>
            <a:r>
              <a:rPr lang="en-US" b="1" smtClean="0">
                <a:cs typeface="Times New Roman" pitchFamily="18" charset="0"/>
              </a:rPr>
              <a:t>EBCDIC</a:t>
            </a:r>
          </a:p>
          <a:p>
            <a:pPr lvl="1" eaLnBrk="1" hangingPunct="1"/>
            <a:r>
              <a:rPr lang="en-US" smtClean="0">
                <a:cs typeface="Times New Roman" pitchFamily="18" charset="0"/>
              </a:rPr>
              <a:t>Fixed-length codes that can represent any single character of data as a string of eight bits. </a:t>
            </a:r>
          </a:p>
          <a:p>
            <a:pPr lvl="1" eaLnBrk="1" hangingPunct="1">
              <a:buFont typeface="Wingdings" pitchFamily="2" charset="2"/>
              <a:buNone/>
            </a:pPr>
            <a:endParaRPr lang="en-US" smtClean="0">
              <a:cs typeface="Times New Roman" pitchFamily="18" charset="0"/>
            </a:endParaRPr>
          </a:p>
          <a:p>
            <a:pPr eaLnBrk="1" hangingPunct="1"/>
            <a:r>
              <a:rPr lang="en-US" b="1" smtClean="0">
                <a:cs typeface="Times New Roman" pitchFamily="18" charset="0"/>
              </a:rPr>
              <a:t>Unicode </a:t>
            </a:r>
          </a:p>
          <a:p>
            <a:pPr lvl="1" eaLnBrk="1" hangingPunct="1"/>
            <a:r>
              <a:rPr lang="en-US" smtClean="0">
                <a:cs typeface="Times New Roman" pitchFamily="18" charset="0"/>
              </a:rPr>
              <a:t>A longer (32 bits per character is common) code that can be used to represent text-based data in virtually any written language.</a:t>
            </a:r>
          </a:p>
          <a:p>
            <a:pPr lvl="1" eaLnBrk="1" hangingPunct="1"/>
            <a:endParaRPr lang="en-US" smtClean="0">
              <a:cs typeface="Times New Roman" pitchFamily="18" charset="0"/>
            </a:endParaRPr>
          </a:p>
          <a:p>
            <a:pPr eaLnBrk="1" hangingPunct="1"/>
            <a:endParaRPr lang="en-US" b="1" smtClean="0">
              <a:cs typeface="Times New Roman" pitchFamily="18" charset="0"/>
            </a:endParaRPr>
          </a:p>
          <a:p>
            <a:pPr eaLnBrk="1" hangingPunct="1"/>
            <a:endParaRPr lang="en-US" b="1" smtClean="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44500" y="115888"/>
            <a:ext cx="8229600" cy="915987"/>
          </a:xfrm>
          <a:ln/>
        </p:spPr>
        <p:txBody>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WHY BINARY?</a:t>
            </a:r>
          </a:p>
        </p:txBody>
      </p:sp>
      <p:sp>
        <p:nvSpPr>
          <p:cNvPr id="4098" name="Rectangle 2"/>
          <p:cNvSpPr>
            <a:spLocks noGrp="1" noChangeArrowheads="1"/>
          </p:cNvSpPr>
          <p:nvPr>
            <p:ph type="body" idx="1"/>
          </p:nvPr>
        </p:nvSpPr>
        <p:spPr>
          <a:xfrm>
            <a:off x="298450" y="1014413"/>
            <a:ext cx="8229600" cy="5561012"/>
          </a:xfrm>
          <a:ln/>
        </p:spPr>
        <p:txBody>
          <a:bodyPr lIns="0" tIns="0" rIns="0" bIns="0"/>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Computer is an electronic device and hence uses electricity, which can be either </a:t>
            </a:r>
            <a:r>
              <a:rPr lang="en-US" sz="2000" i="1"/>
              <a:t>on /</a:t>
            </a:r>
            <a:r>
              <a:rPr lang="en-US" sz="2000"/>
              <a:t> </a:t>
            </a:r>
            <a:r>
              <a:rPr lang="en-US" sz="2000" i="1"/>
              <a:t>off</a:t>
            </a:r>
            <a:r>
              <a:rPr lang="en-US" sz="2000"/>
              <a:t>. </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Devices such as transistors, integrated circuits, semiconductors and cables, can only indicate two states or conditions or signals. </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Possible 2 states are:</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Transistors are conducting or non-conducting;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Magnetic materials are either magnetized or non-magnetized (polarization)</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A pulse or voltage is present or absent.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A current is flowing or not flowing through the circuit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Computer storage uses 2 –state or bi-stable devices (e.g. electric bulb)</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All data is represented within the computer by the presence or absence of these various signals.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In a two state on/off arrangement, one state can represent a 1 digit whereas the other as 0 digit.</a:t>
            </a:r>
            <a:r>
              <a:rPr lang="en-US" sz="2800" i="1"/>
              <a:t> </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bwMode="auto">
          <a:xfrm>
            <a:off x="6781800" y="6324600"/>
            <a:ext cx="1905000" cy="457200"/>
          </a:xfrm>
          <a:prstGeom prst="rect">
            <a:avLst/>
          </a:prstGeom>
          <a:noFill/>
          <a:ln>
            <a:miter lim="800000"/>
            <a:headEnd/>
            <a:tailEnd/>
          </a:ln>
        </p:spPr>
        <p:txBody>
          <a:bodyPr/>
          <a:lstStyle/>
          <a:p>
            <a:fld id="{0CB330D9-1B7A-4594-9427-B5A97AD440F6}" type="slidenum">
              <a:rPr lang="en-US"/>
              <a:pPr/>
              <a:t>60</a:t>
            </a:fld>
            <a:endParaRPr lang="en-US"/>
          </a:p>
        </p:txBody>
      </p:sp>
      <p:sp>
        <p:nvSpPr>
          <p:cNvPr id="26627" name="Rectangle 2"/>
          <p:cNvSpPr>
            <a:spLocks noGrp="1" noChangeArrowheads="1"/>
          </p:cNvSpPr>
          <p:nvPr>
            <p:ph type="title"/>
          </p:nvPr>
        </p:nvSpPr>
        <p:spPr/>
        <p:txBody>
          <a:bodyPr>
            <a:normAutofit fontScale="90000"/>
          </a:bodyPr>
          <a:lstStyle/>
          <a:p>
            <a:pPr eaLnBrk="1" hangingPunct="1"/>
            <a:r>
              <a:rPr lang="en-US" smtClean="0">
                <a:cs typeface="Times New Roman" pitchFamily="18" charset="0"/>
              </a:rPr>
              <a:t>Coding Systems for Other Types of Data</a:t>
            </a:r>
            <a:r>
              <a:rPr lang="en-US" smtClean="0"/>
              <a:t> </a:t>
            </a:r>
          </a:p>
        </p:txBody>
      </p:sp>
      <p:sp>
        <p:nvSpPr>
          <p:cNvPr id="26628"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smtClean="0"/>
          </a:p>
          <a:p>
            <a:pPr eaLnBrk="1" hangingPunct="1">
              <a:lnSpc>
                <a:spcPct val="90000"/>
              </a:lnSpc>
            </a:pPr>
            <a:r>
              <a:rPr lang="en-US" sz="2600" smtClean="0"/>
              <a:t>Graphics data</a:t>
            </a:r>
            <a:r>
              <a:rPr lang="en-US" sz="2500" smtClean="0"/>
              <a:t>—often stored as a </a:t>
            </a:r>
            <a:r>
              <a:rPr lang="en-US" sz="2500" i="1" smtClean="0"/>
              <a:t>bitmap</a:t>
            </a:r>
            <a:r>
              <a:rPr lang="en-US" sz="2500" smtClean="0"/>
              <a:t> which the color to be displayed at each </a:t>
            </a:r>
            <a:r>
              <a:rPr lang="en-US" sz="2500" i="1" smtClean="0"/>
              <a:t>pixel </a:t>
            </a:r>
            <a:r>
              <a:rPr lang="en-US" sz="2500" smtClean="0"/>
              <a:t>stored in binary form.</a:t>
            </a:r>
            <a:endParaRPr lang="en-US" sz="2600" smtClean="0"/>
          </a:p>
          <a:p>
            <a:pPr eaLnBrk="1" hangingPunct="1">
              <a:lnSpc>
                <a:spcPct val="90000"/>
              </a:lnSpc>
            </a:pPr>
            <a:r>
              <a:rPr lang="en-US" sz="2600" smtClean="0"/>
              <a:t>Audio data</a:t>
            </a:r>
            <a:r>
              <a:rPr lang="en-US" sz="2500" smtClean="0"/>
              <a:t>—</a:t>
            </a:r>
            <a:r>
              <a:rPr lang="en-US" sz="2500" i="1" smtClean="0"/>
              <a:t>waveform audio </a:t>
            </a:r>
            <a:r>
              <a:rPr lang="en-US" sz="2500" smtClean="0"/>
              <a:t>is common; MP3 compression makes audio files much smaller.</a:t>
            </a:r>
            <a:endParaRPr lang="en-US" sz="2600" smtClean="0"/>
          </a:p>
          <a:p>
            <a:pPr eaLnBrk="1" hangingPunct="1">
              <a:lnSpc>
                <a:spcPct val="90000"/>
              </a:lnSpc>
            </a:pPr>
            <a:r>
              <a:rPr lang="en-US" sz="2600" smtClean="0"/>
              <a:t>Video data</a:t>
            </a:r>
            <a:r>
              <a:rPr lang="en-US" sz="2500" smtClean="0"/>
              <a:t>—requires a great deal of storage space, but can be compressed.</a:t>
            </a:r>
            <a:endParaRPr lang="en-US" sz="2600" smtClean="0"/>
          </a:p>
          <a:p>
            <a:pPr eaLnBrk="1" hangingPunct="1">
              <a:lnSpc>
                <a:spcPct val="90000"/>
              </a:lnSpc>
            </a:pPr>
            <a:endParaRPr lang="en-US" sz="2600"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0075" cy="685800"/>
          </a:xfrm>
        </p:spPr>
        <p:txBody>
          <a:bodyPr>
            <a:normAutofit fontScale="90000"/>
          </a:bodyPr>
          <a:lstStyle/>
          <a:p>
            <a:pPr eaLnBrk="1" hangingPunct="1"/>
            <a:r>
              <a:rPr lang="en-US" sz="4000" smtClean="0"/>
              <a:t>PARITY BIT</a:t>
            </a:r>
          </a:p>
        </p:txBody>
      </p:sp>
      <p:sp>
        <p:nvSpPr>
          <p:cNvPr id="27651" name="Rectangle 3"/>
          <p:cNvSpPr>
            <a:spLocks noGrp="1" noChangeArrowheads="1"/>
          </p:cNvSpPr>
          <p:nvPr>
            <p:ph type="body" idx="1"/>
          </p:nvPr>
        </p:nvSpPr>
        <p:spPr>
          <a:xfrm>
            <a:off x="457200" y="1143000"/>
            <a:ext cx="8220075" cy="5410200"/>
          </a:xfrm>
        </p:spPr>
        <p:txBody>
          <a:bodyPr/>
          <a:lstStyle/>
          <a:p>
            <a:pPr eaLnBrk="1" hangingPunct="1"/>
            <a:r>
              <a:rPr lang="en-US" sz="2000" b="1" smtClean="0"/>
              <a:t>Dust, electrical disturbance, weather conditions, and other factors can cause interference in a circuit or communication line that is transmitting a byte.</a:t>
            </a:r>
            <a:r>
              <a:rPr lang="en-US" sz="2000" smtClean="0"/>
              <a:t> </a:t>
            </a:r>
          </a:p>
          <a:p>
            <a:pPr eaLnBrk="1" hangingPunct="1"/>
            <a:r>
              <a:rPr lang="en-US" sz="2000" smtClean="0"/>
              <a:t>Detections of error in data transmitted is accomplished by the use of parity bit, </a:t>
            </a:r>
          </a:p>
          <a:p>
            <a:pPr eaLnBrk="1" hangingPunct="1"/>
            <a:r>
              <a:rPr lang="en-US" sz="2000" smtClean="0"/>
              <a:t>It is an extra bit attached to the end of a byte for purposes of checking for accuracy.</a:t>
            </a:r>
            <a:r>
              <a:rPr lang="en-US" smtClean="0"/>
              <a:t> </a:t>
            </a:r>
          </a:p>
          <a:p>
            <a:pPr eaLnBrk="1" hangingPunct="1"/>
            <a:r>
              <a:rPr lang="en-US" sz="2000" smtClean="0"/>
              <a:t>The additional bit is used to indicate any changes in that number during transmission.</a:t>
            </a:r>
            <a:r>
              <a:rPr lang="en-US" smtClean="0"/>
              <a:t> </a:t>
            </a:r>
          </a:p>
          <a:p>
            <a:pPr eaLnBrk="1" hangingPunct="1"/>
            <a:r>
              <a:rPr lang="en-US" sz="2000" smtClean="0"/>
              <a:t>The parity scheme used for detecting single bit error is simple, but the detecting of multiple bit errors is more complex</a:t>
            </a:r>
            <a:r>
              <a:rPr lang="en-US" smtClean="0"/>
              <a:t> </a:t>
            </a:r>
          </a:p>
          <a:p>
            <a:pPr eaLnBrk="1" hangingPunct="1"/>
            <a:r>
              <a:rPr lang="en-US" sz="2000" smtClean="0"/>
              <a:t>Parity Schemes may be even parity or odd parity</a:t>
            </a:r>
            <a:r>
              <a:rPr lang="en-US"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715962"/>
          </a:xfrm>
        </p:spPr>
        <p:txBody>
          <a:bodyPr lIns="0" tIns="0" rIns="0" bIns="0"/>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EVEN PARITY</a:t>
            </a:r>
          </a:p>
        </p:txBody>
      </p:sp>
      <p:sp>
        <p:nvSpPr>
          <p:cNvPr id="28675" name="Rectangle 2"/>
          <p:cNvSpPr>
            <a:spLocks noGrp="1" noChangeArrowheads="1"/>
          </p:cNvSpPr>
          <p:nvPr>
            <p:ph type="body" idx="1"/>
          </p:nvPr>
        </p:nvSpPr>
        <p:spPr>
          <a:xfrm>
            <a:off x="457200" y="1219200"/>
            <a:ext cx="8229600" cy="5257800"/>
          </a:xfrm>
        </p:spPr>
        <p:txBody>
          <a:bodyPr lIns="0" tIns="0" rIns="0" bIns="0"/>
          <a:lstStyle/>
          <a:p>
            <a:pPr eaLnBrk="1" hangingPunct="1"/>
            <a:r>
              <a:rPr lang="en-US" smtClean="0"/>
              <a:t>Works by counting the numbers of 1’s in a binary number and, </a:t>
            </a:r>
          </a:p>
          <a:p>
            <a:pPr eaLnBrk="1" hangingPunct="1"/>
            <a:r>
              <a:rPr lang="en-US" smtClean="0"/>
              <a:t>If that numbers is odd, add an additional (Parity) 1 to guarantee that the total number of 1’s is even.  Hence the parity is 1</a:t>
            </a:r>
          </a:p>
          <a:p>
            <a:pPr eaLnBrk="1" hangingPunct="1"/>
            <a:r>
              <a:rPr lang="en-US" smtClean="0"/>
              <a:t>If that number is even, a parity bit of 0 is added to make it even. Hence the parity bit is 0.</a:t>
            </a:r>
          </a:p>
          <a:p>
            <a:pPr eaLnBrk="1" hangingPunct="1"/>
            <a:r>
              <a:rPr lang="en-US" smtClean="0"/>
              <a:t>Try the  letter H (01001000) </a:t>
            </a: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a:xfrm>
            <a:off x="457200" y="128588"/>
            <a:ext cx="8220075" cy="785812"/>
          </a:xfrm>
        </p:spPr>
        <p:txBody>
          <a:bodyPr/>
          <a:lstStyle/>
          <a:p>
            <a:pPr eaLnBrk="1" hangingPunct="1"/>
            <a:r>
              <a:rPr lang="en-US" smtClean="0"/>
              <a:t>ODD PARITY</a:t>
            </a:r>
          </a:p>
        </p:txBody>
      </p:sp>
      <p:sp>
        <p:nvSpPr>
          <p:cNvPr id="29699" name="Rectangle 6"/>
          <p:cNvSpPr>
            <a:spLocks noGrp="1" noChangeArrowheads="1"/>
          </p:cNvSpPr>
          <p:nvPr>
            <p:ph type="body" idx="1"/>
          </p:nvPr>
        </p:nvSpPr>
        <p:spPr>
          <a:xfrm>
            <a:off x="457200" y="1066800"/>
            <a:ext cx="8220075" cy="5410200"/>
          </a:xfrm>
        </p:spPr>
        <p:txBody>
          <a:bodyPr/>
          <a:lstStyle/>
          <a:p>
            <a:pPr eaLnBrk="1" hangingPunct="1">
              <a:lnSpc>
                <a:spcPct val="90000"/>
              </a:lnSpc>
            </a:pPr>
            <a:r>
              <a:rPr lang="en-GB" smtClean="0"/>
              <a:t>Works in a similar manner but it guarantees that the total number of 1’s is an odd n umber. </a:t>
            </a:r>
          </a:p>
          <a:p>
            <a:pPr eaLnBrk="1" hangingPunct="1">
              <a:lnSpc>
                <a:spcPct val="90000"/>
              </a:lnSpc>
            </a:pPr>
            <a:r>
              <a:rPr lang="en-GB" smtClean="0"/>
              <a:t>The parity bit is set to 1 or 0 such that there is an odd number of binary 1’s in the group.</a:t>
            </a:r>
          </a:p>
          <a:p>
            <a:pPr eaLnBrk="1" hangingPunct="1">
              <a:lnSpc>
                <a:spcPct val="90000"/>
              </a:lnSpc>
            </a:pPr>
            <a:r>
              <a:rPr lang="en-US" smtClean="0"/>
              <a:t>The system software in computer automatically and continually checks the parity scheme for accuracy. </a:t>
            </a:r>
          </a:p>
          <a:p>
            <a:pPr eaLnBrk="1" hangingPunct="1">
              <a:lnSpc>
                <a:spcPct val="90000"/>
              </a:lnSpc>
            </a:pPr>
            <a:r>
              <a:rPr lang="en-US" smtClean="0"/>
              <a:t>In extremely corrupt situation, it can fail so another method is used  e.g. check digits</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457200" y="128588"/>
            <a:ext cx="8220075" cy="938212"/>
          </a:xfrm>
        </p:spPr>
        <p:txBody>
          <a:bodyPr/>
          <a:lstStyle/>
          <a:p>
            <a:pPr eaLnBrk="1" hangingPunct="1"/>
            <a:r>
              <a:rPr lang="en-US" smtClean="0"/>
              <a:t>Example 1</a:t>
            </a:r>
          </a:p>
        </p:txBody>
      </p:sp>
      <p:sp>
        <p:nvSpPr>
          <p:cNvPr id="30723" name="Rectangle 4"/>
          <p:cNvSpPr>
            <a:spLocks noGrp="1" noChangeArrowheads="1"/>
          </p:cNvSpPr>
          <p:nvPr>
            <p:ph type="body" idx="1"/>
          </p:nvPr>
        </p:nvSpPr>
        <p:spPr>
          <a:xfrm>
            <a:off x="457200" y="1219200"/>
            <a:ext cx="8220075" cy="5257800"/>
          </a:xfrm>
        </p:spPr>
        <p:txBody>
          <a:bodyPr/>
          <a:lstStyle/>
          <a:p>
            <a:pPr eaLnBrk="1" hangingPunct="1">
              <a:lnSpc>
                <a:spcPct val="90000"/>
              </a:lnSpc>
              <a:buFont typeface="Arial" pitchFamily="34" charset="0"/>
              <a:buNone/>
            </a:pPr>
            <a:r>
              <a:rPr lang="en-GB" sz="2800" smtClean="0"/>
              <a:t>ASCII-8 bits   (Parity bit)      Even Parity      </a:t>
            </a:r>
          </a:p>
          <a:p>
            <a:pPr eaLnBrk="1" hangingPunct="1">
              <a:lnSpc>
                <a:spcPct val="90000"/>
              </a:lnSpc>
              <a:buFont typeface="Arial" pitchFamily="34" charset="0"/>
              <a:buNone/>
            </a:pPr>
            <a:r>
              <a:rPr lang="en-GB" sz="2800" smtClean="0"/>
              <a:t>H                   01001000            0                 = 2 bits             </a:t>
            </a:r>
          </a:p>
          <a:p>
            <a:pPr eaLnBrk="1" hangingPunct="1">
              <a:lnSpc>
                <a:spcPct val="90000"/>
              </a:lnSpc>
              <a:buFont typeface="Arial" pitchFamily="34" charset="0"/>
              <a:buNone/>
            </a:pPr>
            <a:r>
              <a:rPr lang="en-GB" sz="2800" smtClean="0"/>
              <a:t>E                   01000101            1                = 4 bits             </a:t>
            </a:r>
          </a:p>
          <a:p>
            <a:pPr eaLnBrk="1" hangingPunct="1">
              <a:lnSpc>
                <a:spcPct val="90000"/>
              </a:lnSpc>
              <a:buFont typeface="Arial" pitchFamily="34" charset="0"/>
              <a:buNone/>
            </a:pPr>
            <a:r>
              <a:rPr lang="en-GB" sz="2800" smtClean="0"/>
              <a:t>R                   01010010            1                = 4 bits             </a:t>
            </a:r>
          </a:p>
          <a:p>
            <a:pPr eaLnBrk="1" hangingPunct="1">
              <a:lnSpc>
                <a:spcPct val="90000"/>
              </a:lnSpc>
              <a:buFont typeface="Arial" pitchFamily="34" charset="0"/>
              <a:buNone/>
            </a:pPr>
            <a:r>
              <a:rPr lang="en-GB" sz="2800" smtClean="0"/>
              <a:t>O                   01001111            1                = 6 bits            </a:t>
            </a:r>
            <a:endParaRPr lang="en-GB" sz="2800" b="1" smtClean="0"/>
          </a:p>
          <a:p>
            <a:pPr eaLnBrk="1" hangingPunct="1">
              <a:lnSpc>
                <a:spcPct val="90000"/>
              </a:lnSpc>
              <a:buFont typeface="Arial" pitchFamily="34" charset="0"/>
              <a:buNone/>
            </a:pPr>
            <a:r>
              <a:rPr lang="en-GB" sz="2800" b="1" smtClean="0"/>
              <a:t>The sum of bits is even, </a:t>
            </a:r>
            <a:r>
              <a:rPr lang="en-GB" sz="2800" b="1" smtClean="0">
                <a:sym typeface="Wingdings" pitchFamily="2" charset="2"/>
              </a:rPr>
              <a:t></a:t>
            </a:r>
            <a:r>
              <a:rPr lang="en-GB" sz="2800" b="1" smtClean="0"/>
              <a:t> the byte is okay. </a:t>
            </a:r>
          </a:p>
          <a:p>
            <a:pPr eaLnBrk="1" hangingPunct="1">
              <a:lnSpc>
                <a:spcPct val="90000"/>
              </a:lnSpc>
              <a:buFont typeface="Arial" pitchFamily="34" charset="0"/>
              <a:buNone/>
            </a:pPr>
            <a:r>
              <a:rPr lang="en-GB" sz="2800" b="1" smtClean="0"/>
              <a:t>Therefore no re-transmission                          </a:t>
            </a:r>
            <a:endParaRPr lang="en-GB" sz="2800" smtClean="0"/>
          </a:p>
          <a:p>
            <a:pPr eaLnBrk="1" hangingPunct="1">
              <a:lnSpc>
                <a:spcPct val="90000"/>
              </a:lnSpc>
              <a:buFont typeface="Arial" pitchFamily="34" charset="0"/>
              <a:buNone/>
            </a:pPr>
            <a:r>
              <a:rPr lang="en-GB" sz="2800" smtClean="0"/>
              <a:t>Error In Transmission                                                                      </a:t>
            </a:r>
          </a:p>
          <a:p>
            <a:pPr eaLnBrk="1" hangingPunct="1">
              <a:lnSpc>
                <a:spcPct val="90000"/>
              </a:lnSpc>
              <a:buFont typeface="Arial" pitchFamily="34" charset="0"/>
              <a:buNone/>
            </a:pPr>
            <a:r>
              <a:rPr lang="en-GB" sz="2800" smtClean="0"/>
              <a:t>H                  01001001             0                   = 3bits                       </a:t>
            </a:r>
            <a:endParaRPr lang="en-GB" sz="2800" b="1" smtClean="0"/>
          </a:p>
          <a:p>
            <a:pPr eaLnBrk="1" hangingPunct="1">
              <a:lnSpc>
                <a:spcPct val="90000"/>
              </a:lnSpc>
              <a:buFont typeface="Arial" pitchFamily="34" charset="0"/>
              <a:buNone/>
            </a:pPr>
            <a:r>
              <a:rPr lang="en-GB" sz="2800" b="1" smtClean="0"/>
              <a:t>The sum of bits is odd, </a:t>
            </a:r>
            <a:r>
              <a:rPr lang="en-GB" sz="2800" b="1" smtClean="0">
                <a:sym typeface="Wingdings" pitchFamily="2" charset="2"/>
              </a:rPr>
              <a:t></a:t>
            </a:r>
            <a:r>
              <a:rPr lang="en-GB" sz="2800" b="1" smtClean="0"/>
              <a:t> the byte is not okay. </a:t>
            </a:r>
            <a:endParaRPr lang="en-US" sz="2800" b="1"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0075" cy="838200"/>
          </a:xfrm>
        </p:spPr>
        <p:txBody>
          <a:bodyPr/>
          <a:lstStyle/>
          <a:p>
            <a:pPr eaLnBrk="1" hangingPunct="1"/>
            <a:r>
              <a:rPr lang="en-US" smtClean="0"/>
              <a:t>Example 2</a:t>
            </a:r>
          </a:p>
        </p:txBody>
      </p:sp>
      <p:sp>
        <p:nvSpPr>
          <p:cNvPr id="31747" name="Rectangle 3"/>
          <p:cNvSpPr>
            <a:spLocks noGrp="1" noChangeArrowheads="1"/>
          </p:cNvSpPr>
          <p:nvPr>
            <p:ph type="body" idx="1"/>
          </p:nvPr>
        </p:nvSpPr>
        <p:spPr>
          <a:xfrm>
            <a:off x="381000" y="1219200"/>
            <a:ext cx="8296275" cy="5181600"/>
          </a:xfrm>
        </p:spPr>
        <p:txBody>
          <a:bodyPr/>
          <a:lstStyle/>
          <a:p>
            <a:pPr eaLnBrk="1" hangingPunct="1">
              <a:lnSpc>
                <a:spcPct val="90000"/>
              </a:lnSpc>
              <a:buFont typeface="Arial" pitchFamily="34" charset="0"/>
              <a:buNone/>
            </a:pPr>
            <a:r>
              <a:rPr lang="en-GB" sz="2800" smtClean="0"/>
              <a:t>ASCII-8 bits   (Parity bit)       Odd  Parity      </a:t>
            </a:r>
          </a:p>
          <a:p>
            <a:pPr eaLnBrk="1" hangingPunct="1">
              <a:lnSpc>
                <a:spcPct val="90000"/>
              </a:lnSpc>
              <a:buFont typeface="Arial" pitchFamily="34" charset="0"/>
              <a:buNone/>
            </a:pPr>
            <a:r>
              <a:rPr lang="en-GB" sz="2800" smtClean="0"/>
              <a:t>H                   01001000            1                = 3 bits            </a:t>
            </a:r>
          </a:p>
          <a:p>
            <a:pPr eaLnBrk="1" hangingPunct="1">
              <a:lnSpc>
                <a:spcPct val="90000"/>
              </a:lnSpc>
              <a:buFont typeface="Arial" pitchFamily="34" charset="0"/>
              <a:buNone/>
            </a:pPr>
            <a:r>
              <a:rPr lang="en-GB" sz="2800" smtClean="0"/>
              <a:t>E                   01000101            0                = 3 bits        </a:t>
            </a:r>
          </a:p>
          <a:p>
            <a:pPr eaLnBrk="1" hangingPunct="1">
              <a:lnSpc>
                <a:spcPct val="90000"/>
              </a:lnSpc>
              <a:buFont typeface="Arial" pitchFamily="34" charset="0"/>
              <a:buNone/>
            </a:pPr>
            <a:r>
              <a:rPr lang="en-GB" sz="2800" smtClean="0"/>
              <a:t>R                   01010010            0                = 3 bits             </a:t>
            </a:r>
          </a:p>
          <a:p>
            <a:pPr eaLnBrk="1" hangingPunct="1">
              <a:lnSpc>
                <a:spcPct val="90000"/>
              </a:lnSpc>
              <a:buFont typeface="Arial" pitchFamily="34" charset="0"/>
              <a:buNone/>
            </a:pPr>
            <a:r>
              <a:rPr lang="en-GB" sz="2800" smtClean="0"/>
              <a:t>O                   01001111            0                = 5 bits            </a:t>
            </a:r>
            <a:endParaRPr lang="en-GB" sz="2800" b="1" smtClean="0"/>
          </a:p>
          <a:p>
            <a:pPr eaLnBrk="1" hangingPunct="1">
              <a:lnSpc>
                <a:spcPct val="90000"/>
              </a:lnSpc>
              <a:buFont typeface="Arial" pitchFamily="34" charset="0"/>
              <a:buNone/>
            </a:pPr>
            <a:r>
              <a:rPr lang="en-GB" sz="2800" b="1" smtClean="0"/>
              <a:t>The sum of bits is odd, </a:t>
            </a:r>
            <a:r>
              <a:rPr lang="en-GB" sz="2800" b="1" smtClean="0">
                <a:sym typeface="Wingdings" pitchFamily="2" charset="2"/>
              </a:rPr>
              <a:t></a:t>
            </a:r>
            <a:r>
              <a:rPr lang="en-GB" sz="2800" b="1" smtClean="0"/>
              <a:t> the byte is okay. </a:t>
            </a:r>
          </a:p>
          <a:p>
            <a:pPr eaLnBrk="1" hangingPunct="1">
              <a:lnSpc>
                <a:spcPct val="90000"/>
              </a:lnSpc>
              <a:buFont typeface="Arial" pitchFamily="34" charset="0"/>
              <a:buNone/>
            </a:pPr>
            <a:r>
              <a:rPr lang="en-GB" sz="2800" b="1" smtClean="0"/>
              <a:t>Therefore no re-transmission </a:t>
            </a:r>
            <a:endParaRPr lang="en-GB" sz="2800" smtClean="0"/>
          </a:p>
          <a:p>
            <a:pPr eaLnBrk="1" hangingPunct="1">
              <a:lnSpc>
                <a:spcPct val="90000"/>
              </a:lnSpc>
              <a:buFont typeface="Arial" pitchFamily="34" charset="0"/>
              <a:buNone/>
            </a:pPr>
            <a:r>
              <a:rPr lang="en-GB" sz="2800" smtClean="0"/>
              <a:t>Error In Transmission                                                                      </a:t>
            </a:r>
          </a:p>
          <a:p>
            <a:pPr eaLnBrk="1" hangingPunct="1">
              <a:lnSpc>
                <a:spcPct val="90000"/>
              </a:lnSpc>
              <a:buFont typeface="Arial" pitchFamily="34" charset="0"/>
              <a:buNone/>
            </a:pPr>
            <a:r>
              <a:rPr lang="en-GB" sz="2800" smtClean="0"/>
              <a:t>H                  01001001             1                   = 4bits                         </a:t>
            </a:r>
            <a:endParaRPr lang="en-GB" sz="2800" b="1" smtClean="0"/>
          </a:p>
          <a:p>
            <a:pPr eaLnBrk="1" hangingPunct="1">
              <a:lnSpc>
                <a:spcPct val="90000"/>
              </a:lnSpc>
              <a:buFont typeface="Arial" pitchFamily="34" charset="0"/>
              <a:buNone/>
            </a:pPr>
            <a:r>
              <a:rPr lang="en-GB" sz="2800" b="1" smtClean="0"/>
              <a:t>The sum of bits is even, </a:t>
            </a:r>
            <a:r>
              <a:rPr lang="en-GB" sz="2800" b="1" smtClean="0">
                <a:sym typeface="Wingdings" pitchFamily="2" charset="2"/>
              </a:rPr>
              <a:t></a:t>
            </a:r>
            <a:r>
              <a:rPr lang="en-GB" sz="2800" b="1" smtClean="0"/>
              <a:t> the byte is not okay.</a:t>
            </a:r>
            <a:endParaRPr lang="en-US" sz="2800" b="1" smtClean="0"/>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8600"/>
            <a:ext cx="8220075" cy="862013"/>
          </a:xfrm>
        </p:spPr>
        <p:txBody>
          <a:bodyPr/>
          <a:lstStyle/>
          <a:p>
            <a:pPr eaLnBrk="1" hangingPunct="1"/>
            <a:r>
              <a:rPr lang="en-US" smtClean="0"/>
              <a:t>CHECK SUM</a:t>
            </a:r>
          </a:p>
        </p:txBody>
      </p:sp>
      <p:sp>
        <p:nvSpPr>
          <p:cNvPr id="32771" name="Rectangle 3"/>
          <p:cNvSpPr>
            <a:spLocks noGrp="1" noChangeArrowheads="1"/>
          </p:cNvSpPr>
          <p:nvPr>
            <p:ph type="body" idx="1"/>
          </p:nvPr>
        </p:nvSpPr>
        <p:spPr>
          <a:xfrm>
            <a:off x="457200" y="1143000"/>
            <a:ext cx="8220075" cy="5257800"/>
          </a:xfrm>
        </p:spPr>
        <p:txBody>
          <a:bodyPr/>
          <a:lstStyle/>
          <a:p>
            <a:pPr eaLnBrk="1" hangingPunct="1">
              <a:lnSpc>
                <a:spcPct val="90000"/>
              </a:lnSpc>
            </a:pPr>
            <a:r>
              <a:rPr lang="en-US" sz="2400" smtClean="0"/>
              <a:t>When the sender is about to send a data, </a:t>
            </a:r>
          </a:p>
          <a:p>
            <a:pPr eaLnBrk="1" hangingPunct="1">
              <a:lnSpc>
                <a:spcPct val="90000"/>
              </a:lnSpc>
            </a:pPr>
            <a:r>
              <a:rPr lang="en-US" sz="2400" smtClean="0"/>
              <a:t>it runs a special algorithm against the binary data and computes what is known as a checksum. </a:t>
            </a:r>
          </a:p>
          <a:p>
            <a:pPr eaLnBrk="1" hangingPunct="1">
              <a:lnSpc>
                <a:spcPct val="90000"/>
              </a:lnSpc>
            </a:pPr>
            <a:r>
              <a:rPr lang="en-US" sz="2400" smtClean="0"/>
              <a:t>This checksum is then appended to data being transmitted. </a:t>
            </a:r>
          </a:p>
          <a:p>
            <a:pPr eaLnBrk="1" hangingPunct="1">
              <a:lnSpc>
                <a:spcPct val="90000"/>
              </a:lnSpc>
            </a:pPr>
            <a:r>
              <a:rPr lang="en-US" sz="2400" smtClean="0"/>
              <a:t>When the recipient receives the data,</a:t>
            </a:r>
          </a:p>
          <a:p>
            <a:pPr eaLnBrk="1" hangingPunct="1">
              <a:lnSpc>
                <a:spcPct val="90000"/>
              </a:lnSpc>
            </a:pPr>
            <a:r>
              <a:rPr lang="en-US" sz="2400" smtClean="0"/>
              <a:t>It decodes the entire data stream and runs a similar algorithm against the data portion. </a:t>
            </a:r>
          </a:p>
          <a:p>
            <a:pPr eaLnBrk="1" hangingPunct="1">
              <a:lnSpc>
                <a:spcPct val="90000"/>
              </a:lnSpc>
            </a:pPr>
            <a:r>
              <a:rPr lang="en-US" sz="2400" smtClean="0"/>
              <a:t>The recipient compares the value that it computed to the value contained in the received checksum. </a:t>
            </a:r>
          </a:p>
          <a:p>
            <a:pPr eaLnBrk="1" hangingPunct="1">
              <a:lnSpc>
                <a:spcPct val="90000"/>
              </a:lnSpc>
            </a:pPr>
            <a:r>
              <a:rPr lang="en-US" sz="2400" smtClean="0"/>
              <a:t>If the values are different, it rejects the data and asked it to be retransmitted. </a:t>
            </a:r>
          </a:p>
          <a:p>
            <a:pPr eaLnBrk="1" hangingPunct="1">
              <a:lnSpc>
                <a:spcPct val="90000"/>
              </a:lnSpc>
            </a:pPr>
            <a:r>
              <a:rPr lang="en-US" sz="2400" smtClean="0"/>
              <a:t>Most error checking done today uses check summing.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17513" y="103188"/>
            <a:ext cx="8229600" cy="915987"/>
          </a:xfrm>
        </p:spPr>
        <p:txBody>
          <a:bodyPr/>
          <a:lstStyle/>
          <a:p>
            <a:pPr eaLnBrk="1" hangingPunct="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Representing Data</a:t>
            </a:r>
          </a:p>
        </p:txBody>
      </p:sp>
      <p:sp>
        <p:nvSpPr>
          <p:cNvPr id="7171" name="Rectangle 2"/>
          <p:cNvSpPr>
            <a:spLocks noGrp="1" noChangeArrowheads="1"/>
          </p:cNvSpPr>
          <p:nvPr>
            <p:ph type="body" idx="1"/>
          </p:nvPr>
        </p:nvSpPr>
        <p:spPr>
          <a:xfrm>
            <a:off x="304800" y="990600"/>
            <a:ext cx="8229600" cy="5440363"/>
          </a:xfrm>
        </p:spPr>
        <p:txBody>
          <a:bodyPr lIns="0" tIns="0" rIns="0" bIns="0"/>
          <a:lstStyle/>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This two-state situation allows computers to use the binary system to represent data and programs.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In the binary system, each 0 and 1 is called a bit.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Thus, in the computer the 0 represented current being off (or at low voltage) and 1 current being on (or high voltage)</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Bits can be grouped in various combinations to represent characters of data-numbers, letters, punctuation marks . ..</a:t>
            </a:r>
            <a:r>
              <a:rPr lang="en-US" sz="2000" smtClean="0"/>
              <a:t>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A group of 8 bits = 1 byte, and 1 character is represented by 1 byte.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All symbols. Pictures, numbers or words must be reduced to a string of binary digits (one byte) before processing </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t>The binary number system can be used to express any number as a power of 2.</a:t>
            </a:r>
          </a:p>
          <a:p>
            <a:pPr eaLnBrk="1" hangingPunct="1">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H is a translation of the electronic signal 01001000. Characters on the keyboard are automatically converted into a group of 0’s and 1’s.</a:t>
            </a:r>
            <a:endParaRPr lang="en-GB" sz="2000" b="1"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457200" y="228600"/>
            <a:ext cx="8220075" cy="838200"/>
          </a:xfrm>
        </p:spPr>
        <p:txBody>
          <a:bodyPr/>
          <a:lstStyle/>
          <a:p>
            <a:pPr eaLnBrk="1" hangingPunct="1"/>
            <a:r>
              <a:rPr lang="en-US" smtClean="0"/>
              <a:t>BITS &amp; BYTES</a:t>
            </a:r>
          </a:p>
        </p:txBody>
      </p:sp>
      <p:sp>
        <p:nvSpPr>
          <p:cNvPr id="8195" name="Rectangle 5"/>
          <p:cNvSpPr>
            <a:spLocks noGrp="1" noChangeArrowheads="1"/>
          </p:cNvSpPr>
          <p:nvPr>
            <p:ph sz="half" idx="1"/>
          </p:nvPr>
        </p:nvSpPr>
        <p:spPr/>
        <p:txBody>
          <a:bodyPr/>
          <a:lstStyle/>
          <a:p>
            <a:pPr marL="342900" indent="-342900" eaLnBrk="1" hangingPunct="1">
              <a:spcBef>
                <a:spcPct val="20000"/>
              </a:spcBef>
              <a:buFont typeface="Times New Roman" pitchFamily="18" charset="0"/>
              <a:buChar char="•"/>
            </a:pPr>
            <a:endParaRPr lang="en-US" sz="3200" smtClean="0">
              <a:latin typeface="Times New Roman" pitchFamily="18" charset="0"/>
            </a:endParaRPr>
          </a:p>
        </p:txBody>
      </p:sp>
      <p:sp>
        <p:nvSpPr>
          <p:cNvPr id="8196" name="Rectangle 6"/>
          <p:cNvSpPr>
            <a:spLocks noGrp="1" noChangeArrowheads="1"/>
          </p:cNvSpPr>
          <p:nvPr>
            <p:ph sz="half" idx="2"/>
          </p:nvPr>
        </p:nvSpPr>
        <p:spPr/>
        <p:txBody>
          <a:bodyPr/>
          <a:lstStyle/>
          <a:p>
            <a:pPr marL="342900" indent="-342900" eaLnBrk="1" hangingPunct="1">
              <a:spcBef>
                <a:spcPct val="20000"/>
              </a:spcBef>
              <a:buFont typeface="Times New Roman" pitchFamily="18" charset="0"/>
              <a:buChar char="•"/>
            </a:pPr>
            <a:endParaRPr lang="en-US" sz="3200" smtClean="0">
              <a:latin typeface="Times New Roman" pitchFamily="18" charset="0"/>
            </a:endParaRPr>
          </a:p>
        </p:txBody>
      </p:sp>
      <p:pic>
        <p:nvPicPr>
          <p:cNvPr id="8197" name="Picture 8" descr="bytes-ch"/>
          <p:cNvPicPr>
            <a:picLocks noChangeAspect="1" noChangeArrowheads="1"/>
          </p:cNvPicPr>
          <p:nvPr/>
        </p:nvPicPr>
        <p:blipFill>
          <a:blip r:embed="rId3"/>
          <a:srcRect/>
          <a:stretch>
            <a:fillRect/>
          </a:stretch>
        </p:blipFill>
        <p:spPr bwMode="auto">
          <a:xfrm>
            <a:off x="457200" y="1676400"/>
            <a:ext cx="3897313" cy="4343400"/>
          </a:xfrm>
          <a:prstGeom prst="rect">
            <a:avLst/>
          </a:prstGeom>
          <a:noFill/>
          <a:ln w="9525">
            <a:noFill/>
            <a:miter lim="800000"/>
            <a:headEnd/>
            <a:tailEnd/>
          </a:ln>
        </p:spPr>
      </p:pic>
      <p:pic>
        <p:nvPicPr>
          <p:cNvPr id="8198" name="Picture 10" descr="220_s0222_g01"/>
          <p:cNvPicPr>
            <a:picLocks noChangeAspect="1" noChangeArrowheads="1"/>
          </p:cNvPicPr>
          <p:nvPr/>
        </p:nvPicPr>
        <p:blipFill>
          <a:blip r:embed="rId4"/>
          <a:srcRect/>
          <a:stretch>
            <a:fillRect/>
          </a:stretch>
        </p:blipFill>
        <p:spPr bwMode="auto">
          <a:xfrm>
            <a:off x="4953000" y="1752600"/>
            <a:ext cx="3352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39" name="Rectangle 91"/>
          <p:cNvSpPr>
            <a:spLocks noGrp="1" noChangeArrowheads="1"/>
          </p:cNvSpPr>
          <p:nvPr>
            <p:ph type="title"/>
          </p:nvPr>
        </p:nvSpPr>
        <p:spPr/>
        <p:txBody>
          <a:bodyPr/>
          <a:lstStyle/>
          <a:p>
            <a:r>
              <a:rPr lang="en-US"/>
              <a:t>The Binary Number System</a:t>
            </a:r>
          </a:p>
        </p:txBody>
      </p:sp>
      <p:sp>
        <p:nvSpPr>
          <p:cNvPr id="130154" name="Rectangle 106"/>
          <p:cNvSpPr>
            <a:spLocks noGrp="1" noChangeArrowheads="1"/>
          </p:cNvSpPr>
          <p:nvPr>
            <p:ph type="body" sz="half" idx="1"/>
          </p:nvPr>
        </p:nvSpPr>
        <p:spPr>
          <a:xfrm>
            <a:off x="457200" y="1600200"/>
            <a:ext cx="8229600" cy="1600200"/>
          </a:xfrm>
        </p:spPr>
        <p:txBody>
          <a:bodyPr/>
          <a:lstStyle/>
          <a:p>
            <a:pPr>
              <a:lnSpc>
                <a:spcPct val="90000"/>
              </a:lnSpc>
            </a:pPr>
            <a:r>
              <a:rPr lang="en-US" sz="2400"/>
              <a:t>Number systems are organized ways to represent numbers</a:t>
            </a:r>
          </a:p>
          <a:p>
            <a:pPr>
              <a:lnSpc>
                <a:spcPct val="90000"/>
              </a:lnSpc>
            </a:pPr>
            <a:r>
              <a:rPr lang="en-US" sz="2400"/>
              <a:t>Each number in one system has a corresponding number in another.</a:t>
            </a:r>
          </a:p>
          <a:p>
            <a:pPr>
              <a:lnSpc>
                <a:spcPct val="90000"/>
              </a:lnSpc>
            </a:pPr>
            <a:endParaRPr lang="en-US" sz="2400"/>
          </a:p>
        </p:txBody>
      </p:sp>
      <p:sp>
        <p:nvSpPr>
          <p:cNvPr id="130160" name="Text Box 112"/>
          <p:cNvSpPr txBox="1">
            <a:spLocks noChangeArrowheads="1"/>
          </p:cNvSpPr>
          <p:nvPr/>
        </p:nvSpPr>
        <p:spPr bwMode="auto">
          <a:xfrm>
            <a:off x="1905000" y="5410200"/>
            <a:ext cx="4876800" cy="762000"/>
          </a:xfrm>
          <a:prstGeom prst="rect">
            <a:avLst/>
          </a:prstGeom>
          <a:noFill/>
          <a:ln w="9525" algn="ctr">
            <a:noFill/>
            <a:miter lim="800000"/>
            <a:headEnd/>
            <a:tailEnd/>
          </a:ln>
          <a:effectLst/>
        </p:spPr>
        <p:txBody>
          <a:bodyPr>
            <a:spAutoFit/>
          </a:bodyPr>
          <a:lstStyle/>
          <a:p>
            <a:pPr>
              <a:spcBef>
                <a:spcPct val="50000"/>
              </a:spcBef>
            </a:pPr>
            <a:r>
              <a:rPr lang="en-US">
                <a:solidFill>
                  <a:srgbClr val="000066"/>
                </a:solidFill>
              </a:rPr>
              <a:t>01011001 = 89</a:t>
            </a:r>
            <a:endParaRPr lang="en-US" sz="2000">
              <a:solidFill>
                <a:srgbClr val="000066"/>
              </a:solidFill>
            </a:endParaRPr>
          </a:p>
        </p:txBody>
      </p:sp>
      <p:sp>
        <p:nvSpPr>
          <p:cNvPr id="130161" name="Text Box 113"/>
          <p:cNvSpPr txBox="1">
            <a:spLocks noChangeArrowheads="1"/>
          </p:cNvSpPr>
          <p:nvPr/>
        </p:nvSpPr>
        <p:spPr bwMode="auto">
          <a:xfrm>
            <a:off x="2971800" y="5943600"/>
            <a:ext cx="5486400" cy="1401763"/>
          </a:xfrm>
          <a:prstGeom prst="rect">
            <a:avLst/>
          </a:prstGeom>
          <a:noFill/>
          <a:ln w="9525" algn="ctr">
            <a:noFill/>
            <a:miter lim="800000"/>
            <a:headEnd/>
            <a:tailEnd/>
          </a:ln>
          <a:effectLst/>
        </p:spPr>
        <p:txBody>
          <a:bodyPr>
            <a:spAutoFit/>
          </a:bodyPr>
          <a:lstStyle/>
          <a:p>
            <a:pPr algn="l">
              <a:spcBef>
                <a:spcPct val="50000"/>
              </a:spcBef>
            </a:pPr>
            <a:r>
              <a:rPr lang="en-US" sz="2000">
                <a:solidFill>
                  <a:srgbClr val="000066"/>
                </a:solidFill>
              </a:rPr>
              <a:t>     Binary                  Base 10</a:t>
            </a:r>
          </a:p>
          <a:p>
            <a:pPr>
              <a:spcBef>
                <a:spcPct val="50000"/>
              </a:spcBef>
            </a:pPr>
            <a:endParaRPr lang="en-US"/>
          </a:p>
        </p:txBody>
      </p:sp>
      <p:graphicFrame>
        <p:nvGraphicFramePr>
          <p:cNvPr id="130391" name="Group 343"/>
          <p:cNvGraphicFramePr>
            <a:graphicFrameLocks noGrp="1"/>
          </p:cNvGraphicFramePr>
          <p:nvPr>
            <p:ph sz="half" idx="2"/>
          </p:nvPr>
        </p:nvGraphicFramePr>
        <p:xfrm>
          <a:off x="457200" y="3200400"/>
          <a:ext cx="8229600" cy="2187576"/>
        </p:xfrm>
        <a:graphic>
          <a:graphicData uri="http://schemas.openxmlformats.org/drawingml/2006/table">
            <a:tbl>
              <a:tblPr/>
              <a:tblGrid>
                <a:gridCol w="922338">
                  <a:extLst>
                    <a:ext uri="{9D8B030D-6E8A-4147-A177-3AD203B41FA5}">
                      <a16:colId xmlns:a16="http://schemas.microsoft.com/office/drawing/2014/main" val="20000"/>
                    </a:ext>
                  </a:extLst>
                </a:gridCol>
                <a:gridCol w="725487">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5500">
                  <a:extLst>
                    <a:ext uri="{9D8B030D-6E8A-4147-A177-3AD203B41FA5}">
                      <a16:colId xmlns:a16="http://schemas.microsoft.com/office/drawing/2014/main" val="20006"/>
                    </a:ext>
                  </a:extLst>
                </a:gridCol>
                <a:gridCol w="819150">
                  <a:extLst>
                    <a:ext uri="{9D8B030D-6E8A-4147-A177-3AD203B41FA5}">
                      <a16:colId xmlns:a16="http://schemas.microsoft.com/office/drawing/2014/main" val="20007"/>
                    </a:ext>
                  </a:extLst>
                </a:gridCol>
                <a:gridCol w="825500">
                  <a:extLst>
                    <a:ext uri="{9D8B030D-6E8A-4147-A177-3AD203B41FA5}">
                      <a16:colId xmlns:a16="http://schemas.microsoft.com/office/drawing/2014/main" val="20008"/>
                    </a:ext>
                  </a:extLst>
                </a:gridCol>
                <a:gridCol w="822325">
                  <a:extLst>
                    <a:ext uri="{9D8B030D-6E8A-4147-A177-3AD203B41FA5}">
                      <a16:colId xmlns:a16="http://schemas.microsoft.com/office/drawing/2014/main" val="20009"/>
                    </a:ext>
                  </a:extLst>
                </a:gridCol>
              </a:tblGrid>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bg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128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latin typeface="Arial" pitchFamily="34" charset="0"/>
                        </a:rPr>
                        <a:t>2x64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latin typeface="Arial" pitchFamily="34" charset="0"/>
                        </a:rPr>
                        <a:t>2x32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32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latin typeface="Arial" pitchFamily="34" charset="0"/>
                        </a:rPr>
                        <a:t>2x16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latin typeface="Arial" pitchFamily="34" charset="0"/>
                        </a:rPr>
                        <a:t>2x8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2x4</a:t>
                      </a:r>
                      <a:endParaRPr kumimoji="0" lang="en-US" sz="18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2x2</a:t>
                      </a:r>
                      <a:endParaRPr kumimoji="0" lang="en-US" sz="18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2x1</a:t>
                      </a:r>
                      <a:endParaRPr kumimoji="0" lang="en-US" sz="18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66"/>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bg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bg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1"/>
                  </a:ext>
                </a:extLst>
              </a:tr>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Base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 +</a:t>
                      </a:r>
                      <a:endParaRPr kumimoji="0" lang="en-US" sz="2400" b="0" i="0" u="none" strike="noStrike" cap="none" normalizeH="0" baseline="0" smtClean="0">
                        <a:ln>
                          <a:noFill/>
                        </a:ln>
                        <a:solidFill>
                          <a:schemeClr val="bg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64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66"/>
                          </a:solidFill>
                          <a:effectLst>
                            <a:outerShdw blurRad="38100" dist="38100" dir="2700000" algn="tl">
                              <a:srgbClr val="000000"/>
                            </a:outerShdw>
                          </a:effectLst>
                          <a:latin typeface="Arial" pitchFamily="34"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6846</Words>
  <Application>Microsoft Office PowerPoint</Application>
  <PresentationFormat>On-screen Show (4:3)</PresentationFormat>
  <Paragraphs>762</Paragraphs>
  <Slides>66</Slides>
  <Notes>61</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Arial (W1)</vt:lpstr>
      <vt:lpstr>Arial Narrow</vt:lpstr>
      <vt:lpstr>Arial Unicode MS</vt:lpstr>
      <vt:lpstr>Calibri</vt:lpstr>
      <vt:lpstr>Helvetica</vt:lpstr>
      <vt:lpstr>Monotype Sorts</vt:lpstr>
      <vt:lpstr>Palatino</vt:lpstr>
      <vt:lpstr>Times New Roman</vt:lpstr>
      <vt:lpstr>Verdana</vt:lpstr>
      <vt:lpstr>Wingdings</vt:lpstr>
      <vt:lpstr>Office Theme</vt:lpstr>
      <vt:lpstr>ITEC 101 FUNDAMENTALS OF IT</vt:lpstr>
      <vt:lpstr>Binary Language</vt:lpstr>
      <vt:lpstr>Switches</vt:lpstr>
      <vt:lpstr>Switches Representing Data</vt:lpstr>
      <vt:lpstr>The Binary Number System</vt:lpstr>
      <vt:lpstr>WHY BINARY?</vt:lpstr>
      <vt:lpstr>Representing Data</vt:lpstr>
      <vt:lpstr>BITS &amp; BYTES</vt:lpstr>
      <vt:lpstr>The Binary Number System</vt:lpstr>
      <vt:lpstr>Representing Letters and Symbols</vt:lpstr>
      <vt:lpstr>ASCII Chart</vt:lpstr>
      <vt:lpstr>Data Representation</vt:lpstr>
      <vt:lpstr>Data Representation</vt:lpstr>
      <vt:lpstr>Data Representation</vt:lpstr>
      <vt:lpstr>Data Representation</vt:lpstr>
      <vt:lpstr>The CPU:  Processing Digital Information</vt:lpstr>
      <vt:lpstr>PowerPoint Presentation</vt:lpstr>
      <vt:lpstr>The CPU Machine Cycle</vt:lpstr>
      <vt:lpstr>The System Clock</vt:lpstr>
      <vt:lpstr>The Control Unit</vt:lpstr>
      <vt:lpstr>The Arithmetic Logic Unit (ALU)</vt:lpstr>
      <vt:lpstr>Cache Memory</vt:lpstr>
      <vt:lpstr>RAM: The Next Level of  Temporary Storage</vt:lpstr>
      <vt:lpstr>Types of RAM: DRAM</vt:lpstr>
      <vt:lpstr>Types of RAM: SRAM</vt:lpstr>
      <vt:lpstr>Buses: The CPU’s Data Highway</vt:lpstr>
      <vt:lpstr>Bus Performance</vt:lpstr>
      <vt:lpstr>Types of Expansion Buses</vt:lpstr>
      <vt:lpstr>Moore’s Law</vt:lpstr>
      <vt:lpstr>Making Computers Faster</vt:lpstr>
      <vt:lpstr>Making Computers Faster</vt:lpstr>
      <vt:lpstr>PowerPoint Presentation</vt:lpstr>
      <vt:lpstr>Memory</vt:lpstr>
      <vt:lpstr>Memory</vt:lpstr>
      <vt:lpstr>Memory</vt:lpstr>
      <vt:lpstr>Memory</vt:lpstr>
      <vt:lpstr>Memory</vt:lpstr>
      <vt:lpstr>Memory</vt:lpstr>
      <vt:lpstr>Memory</vt:lpstr>
      <vt:lpstr>Memory</vt:lpstr>
      <vt:lpstr>Memory</vt:lpstr>
      <vt:lpstr>Memory</vt:lpstr>
      <vt:lpstr>Memory</vt:lpstr>
      <vt:lpstr>Memory</vt:lpstr>
      <vt:lpstr>Memory</vt:lpstr>
      <vt:lpstr>CODING SCHEMES</vt:lpstr>
      <vt:lpstr>THE BINARY SYSTEM</vt:lpstr>
      <vt:lpstr>PowerPoint Presentation</vt:lpstr>
      <vt:lpstr>COUNTING WITH BINARY</vt:lpstr>
      <vt:lpstr>Example</vt:lpstr>
      <vt:lpstr>OCTAL &amp; HEXADECIMAL SYSTEM</vt:lpstr>
      <vt:lpstr>HEXADECIMAL SYSTEM</vt:lpstr>
      <vt:lpstr>Representing Letters and Symbols</vt:lpstr>
      <vt:lpstr>CODING SCHEMES</vt:lpstr>
      <vt:lpstr>EBCDIC</vt:lpstr>
      <vt:lpstr>ASCII</vt:lpstr>
      <vt:lpstr>ASCII Chart</vt:lpstr>
      <vt:lpstr>UNICODE</vt:lpstr>
      <vt:lpstr>Coding Systems for Text-Based Data </vt:lpstr>
      <vt:lpstr>Coding Systems for Other Types of Data </vt:lpstr>
      <vt:lpstr>PARITY BIT</vt:lpstr>
      <vt:lpstr>EVEN PARITY</vt:lpstr>
      <vt:lpstr>ODD PARITY</vt:lpstr>
      <vt:lpstr>Example 1</vt:lpstr>
      <vt:lpstr>Example 2</vt:lpstr>
      <vt:lpstr>CHECK SUM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HP</cp:lastModifiedBy>
  <cp:revision>23</cp:revision>
  <dcterms:created xsi:type="dcterms:W3CDTF">2018-02-07T14:49:34Z</dcterms:created>
  <dcterms:modified xsi:type="dcterms:W3CDTF">2022-04-14T11:04:02Z</dcterms:modified>
</cp:coreProperties>
</file>