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8588"/>
            <a:ext cx="8220075" cy="1416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3838" cy="2181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600200"/>
            <a:ext cx="4033837" cy="2181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3825"/>
            <a:ext cx="4033838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33825"/>
            <a:ext cx="4033837" cy="2182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ITEC 101 	Fundamentals of Information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OBUOBI, DCSIT, CU</a:t>
            </a:r>
          </a:p>
          <a:p>
            <a:r>
              <a:rPr lang="en-US" dirty="0" smtClean="0"/>
              <a:t>DATA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/>
              <a:t>CONCENTRATOR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334000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It is a minicomputer or microcomputer that combines the data from number of terminals onto a single high-speed line to a central computer.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Similar to the multiplexer, but more sophisticated, often having an internal memory.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Differs from a Multiplexer in that it waits until a group of characters is collected from each terminal instead of interleaving the data streams character by character.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Have in-built processing capabilities and may be programmable whereas multiplexes are basically unintelligent unit.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Concentrators ensure efficient use of expensive communication channels.</a:t>
            </a:r>
            <a:endParaRPr lang="en-GB" sz="2400" b="1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763587"/>
          </a:xfrm>
          <a:ln/>
        </p:spPr>
        <p:txBody>
          <a:bodyPr/>
          <a:lstStyle/>
          <a:p>
            <a:pPr>
              <a:lnSpc>
                <a:spcPct val="1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/>
              <a:t>MESSAGE SWITCHERS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238" y="1069975"/>
            <a:ext cx="8229600" cy="5343525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It is a device that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Receives all transmissions from all terminals,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analyzes them to determine their destinations and proper routing,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and then forwards them to the appropriate locations.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Capable of storing transmission if appropriate communication lines aren’t immediately available.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They increase the efficiency of a data comm. system by relieving the main computers of routing responsibilities.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That is the handle the routing of data transmission between terminals and the computer.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FRONT END PROCESSOR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It is a computer that is usually located at the same site as the central computer in a data communication system. </a:t>
            </a:r>
          </a:p>
          <a:p>
            <a:pPr>
              <a:lnSpc>
                <a:spcPct val="80000"/>
              </a:lnSpc>
            </a:pPr>
            <a:r>
              <a:rPr lang="en-US" sz="2000" b="1"/>
              <a:t>Its function is to relieve the central computer of routine transmission-oriented tasks.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This leaves the central computer free for processing applications programmes, thus increasing the amount of processing that can be accomplished in a given time.</a:t>
            </a:r>
          </a:p>
          <a:p>
            <a:pPr>
              <a:lnSpc>
                <a:spcPct val="80000"/>
              </a:lnSpc>
            </a:pPr>
            <a:r>
              <a:rPr lang="en-US" sz="2000" b="1"/>
              <a:t>FEP can be programmed to do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message switching,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error checking,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data translating and transmission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co-ordination and control.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They keep log file,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compile statistics concerning data communication activities and </a:t>
            </a:r>
          </a:p>
          <a:p>
            <a:pPr lvl="1">
              <a:lnSpc>
                <a:spcPct val="80000"/>
              </a:lnSpc>
            </a:pPr>
            <a:r>
              <a:rPr lang="en-US" sz="2000" b="1"/>
              <a:t>maintain security by limiting access to authorized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PROCESSOR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2645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12649" name="Picture 9" descr="fig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905000"/>
            <a:ext cx="2830513" cy="3952875"/>
          </a:xfrm>
          <a:prstGeom prst="rect">
            <a:avLst/>
          </a:prstGeom>
          <a:noFill/>
        </p:spPr>
      </p:pic>
      <p:pic>
        <p:nvPicPr>
          <p:cNvPr id="112651" name="Picture 11" descr="ptp_ex_front_end_process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057400"/>
            <a:ext cx="3505200" cy="3814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15888"/>
            <a:ext cx="8229600" cy="80962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COMMUNICATION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2113" y="1169988"/>
            <a:ext cx="8523287" cy="541655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A program that controls the manner in which data communication is done.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It establishes, coordinates, monitors and controls the flow of data through the system.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In other words,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it controls how data is transferred,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when it should be transferred and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in what manner the data should be transferred ( i.e. whether in batches or as single entities).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It is the engine that drives data communication. </a:t>
            </a:r>
            <a:endParaRPr lang="en-GB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762000"/>
          </a:xfrm>
        </p:spPr>
        <p:txBody>
          <a:bodyPr/>
          <a:lstStyle/>
          <a:p>
            <a:r>
              <a:rPr lang="en-US" sz="4000"/>
              <a:t>TASK OF COMM. SOFTWARE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The tasks for data communication are: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Opening and closing of communication lines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Establish correct connection for transmission &amp; break it after transmission has been sent.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It may also maintain a bank of telephone lines.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Finding and correcting transmission errors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determine if errors have occurred and cause the data to be re-transmitted.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Coordinating multiple use of comm. Lines (to maintain smooth flow)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Poling technique: each terminal in turn is “asked” if it has data to send.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Contention: each terminal is “asked” to listen if any terminal is transmitting and if so wait 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Routing data transmission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handle routing may also perform queuing or ordering transmission into some sequence of priority </a:t>
            </a:r>
          </a:p>
          <a:p>
            <a:pPr lvl="1">
              <a:lnSpc>
                <a:spcPct val="80000"/>
              </a:lnSpc>
            </a:pPr>
            <a:r>
              <a:rPr lang="en-US" sz="1800" b="1"/>
              <a:t>Keeping statistics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compile useful facts about system performance, such as the number of errors that have occurred and how many transmission have been sent.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/>
              <a:t>COMMUNICATION CHANNEL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Communication channel (lines or media) are pathways or route over which data is sent. </a:t>
            </a:r>
          </a:p>
          <a:p>
            <a:pPr>
              <a:lnSpc>
                <a:spcPct val="90000"/>
              </a:lnSpc>
            </a:pPr>
            <a:r>
              <a:rPr lang="en-US"/>
              <a:t>They link the various computers and terminals in the communication system to one another.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/>
              <a:t>3 main characteristics are important. These are:</a:t>
            </a:r>
          </a:p>
          <a:p>
            <a:pPr lvl="1">
              <a:lnSpc>
                <a:spcPct val="90000"/>
              </a:lnSpc>
            </a:pPr>
            <a:r>
              <a:rPr lang="en-US"/>
              <a:t>Physical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Transmission direction</a:t>
            </a:r>
          </a:p>
          <a:p>
            <a:pPr lvl="1">
              <a:lnSpc>
                <a:spcPct val="90000"/>
              </a:lnSpc>
            </a:pPr>
            <a:r>
              <a:rPr lang="en-US"/>
              <a:t>Line configuration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 sz="4000"/>
              <a:t>THE MAIN CHARACTERISTICS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4897438"/>
          </a:xfrm>
        </p:spPr>
        <p:txBody>
          <a:bodyPr/>
          <a:lstStyle/>
          <a:p>
            <a:r>
              <a:rPr lang="en-US"/>
              <a:t>Physical structure (type of line used)</a:t>
            </a:r>
          </a:p>
          <a:p>
            <a:pPr lvl="1"/>
            <a:r>
              <a:rPr lang="en-US"/>
              <a:t>Examples are Wire cables (coaxial cable, twisted pair cable), Microwave, Fiber Optic cable, Satellites</a:t>
            </a:r>
          </a:p>
          <a:p>
            <a:r>
              <a:rPr lang="en-US"/>
              <a:t>Transmission direction (how data flows)</a:t>
            </a:r>
          </a:p>
          <a:p>
            <a:pPr lvl="1"/>
            <a:r>
              <a:rPr lang="en-US"/>
              <a:t>example simplex, half-duplex and full-duplex.</a:t>
            </a:r>
          </a:p>
          <a:p>
            <a:r>
              <a:rPr lang="en-US"/>
              <a:t>Line Configuration ( how lines are interconnected)</a:t>
            </a:r>
          </a:p>
          <a:p>
            <a:pPr lvl="1"/>
            <a:r>
              <a:rPr lang="en-US"/>
              <a:t>examples– point to point and multi-drop.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304800"/>
            <a:ext cx="8220075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COMMUNICATION MEDIA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95239" name="Rectangle 7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95240" name="Rectangle 8"/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5242" name="Picture 10" descr="flexibl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3505200" cy="2286000"/>
          </a:xfrm>
          <a:prstGeom prst="rect">
            <a:avLst/>
          </a:prstGeom>
          <a:noFill/>
        </p:spPr>
      </p:pic>
      <p:pic>
        <p:nvPicPr>
          <p:cNvPr id="95244" name="Picture 12" descr="cat5-utp-cab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531938"/>
            <a:ext cx="2895600" cy="2027237"/>
          </a:xfrm>
          <a:prstGeom prst="rect">
            <a:avLst/>
          </a:prstGeom>
          <a:noFill/>
        </p:spPr>
      </p:pic>
      <p:pic>
        <p:nvPicPr>
          <p:cNvPr id="95246" name="Picture 14" descr="lc-fc-simple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3962400"/>
            <a:ext cx="3810000" cy="1905000"/>
          </a:xfrm>
          <a:prstGeom prst="rect">
            <a:avLst/>
          </a:prstGeom>
          <a:noFill/>
        </p:spPr>
      </p:pic>
      <p:pic>
        <p:nvPicPr>
          <p:cNvPr id="95248" name="Picture 16" descr="DSC014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886200"/>
            <a:ext cx="3778250" cy="243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914400"/>
          </a:xfrm>
        </p:spPr>
        <p:txBody>
          <a:bodyPr/>
          <a:lstStyle/>
          <a:p>
            <a:r>
              <a:rPr lang="en-US" sz="3200" b="1"/>
              <a:t>SIMPLEX, HALF DUPLEX, FULL DUPLEX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0075" cy="4821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simplex channel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transmits in one direction only. It can only send or receive but not both.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An example is the TV set – can only receive broadcast signals but cannot send out signal.</a:t>
            </a:r>
            <a:endParaRPr lang="en-US" sz="2400" u="sng"/>
          </a:p>
          <a:p>
            <a:pPr>
              <a:lnSpc>
                <a:spcPct val="80000"/>
              </a:lnSpc>
            </a:pPr>
            <a:r>
              <a:rPr lang="en-US" sz="2800"/>
              <a:t>A half-duplex channel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allows transmission in either direction but in alternative fashion.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That is it can send and receive data but not at the same time. Eg Telephone.</a:t>
            </a:r>
            <a:endParaRPr lang="en-US" sz="2400" u="sng"/>
          </a:p>
          <a:p>
            <a:pPr>
              <a:lnSpc>
                <a:spcPct val="80000"/>
              </a:lnSpc>
            </a:pPr>
            <a:r>
              <a:rPr lang="en-US" sz="2800"/>
              <a:t>Full-duplex channel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allows transmission in both directions simultaneously.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Signals can travel in both directions at the same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15888"/>
            <a:ext cx="8229600" cy="9159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INTRODUCTION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8450" y="1219200"/>
            <a:ext cx="8540750" cy="5356225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Data communication is the sending of data between geographically separated computers.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Explosion due to advances in computer and communications technology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Result is vast communication networks worldwide.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Data are sent over a telephone line, bounced off satellites, and carried through the air by microwaves.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Defined as the process of transferring data or information over communication using computers.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Data could be voice, text or graphics etc.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Simple, half duplex, full duplex</a:t>
            </a:r>
          </a:p>
        </p:txBody>
      </p:sp>
      <p:sp>
        <p:nvSpPr>
          <p:cNvPr id="11059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10600" name="Picture 8" descr="f01xx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971800"/>
            <a:ext cx="3248025" cy="2943225"/>
          </a:xfrm>
          <a:prstGeom prst="rect">
            <a:avLst/>
          </a:prstGeom>
          <a:noFill/>
        </p:spPr>
      </p:pic>
      <p:pic>
        <p:nvPicPr>
          <p:cNvPr id="110604" name="Picture 12" descr="simplex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819400"/>
            <a:ext cx="3238500" cy="2381250"/>
          </a:xfrm>
          <a:prstGeom prst="rect">
            <a:avLst/>
          </a:prstGeom>
          <a:noFill/>
        </p:spPr>
      </p:pic>
      <p:pic>
        <p:nvPicPr>
          <p:cNvPr id="110606" name="Picture 14" descr="042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905000"/>
            <a:ext cx="3333750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/>
          <a:lstStyle/>
          <a:p>
            <a:r>
              <a:rPr lang="en-US" sz="3600" b="1"/>
              <a:t>POINT-POINT, MULTIDROP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0075" cy="5562600"/>
          </a:xfrm>
        </p:spPr>
        <p:txBody>
          <a:bodyPr/>
          <a:lstStyle/>
          <a:p>
            <a:r>
              <a:rPr lang="en-US"/>
              <a:t>Point-to-point </a:t>
            </a:r>
          </a:p>
          <a:p>
            <a:pPr lvl="1"/>
            <a:r>
              <a:rPr lang="en-US"/>
              <a:t>connects each terminal to the computer by a separate line</a:t>
            </a:r>
          </a:p>
          <a:p>
            <a:r>
              <a:rPr lang="en-US"/>
              <a:t>multi-drop </a:t>
            </a:r>
          </a:p>
          <a:p>
            <a:pPr lvl="1"/>
            <a:r>
              <a:rPr lang="en-US"/>
              <a:t>connects several terminals to the computer using a single channel. </a:t>
            </a:r>
          </a:p>
        </p:txBody>
      </p:sp>
      <p:pic>
        <p:nvPicPr>
          <p:cNvPr id="91141" name="Picture 5" descr="Point-to-P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14800"/>
            <a:ext cx="2609850" cy="2314575"/>
          </a:xfrm>
          <a:prstGeom prst="rect">
            <a:avLst/>
          </a:prstGeom>
          <a:noFill/>
        </p:spPr>
      </p:pic>
      <p:pic>
        <p:nvPicPr>
          <p:cNvPr id="91143" name="Picture 7" descr="bild2-1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495800"/>
            <a:ext cx="466725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09600"/>
          </a:xfrm>
        </p:spPr>
        <p:txBody>
          <a:bodyPr/>
          <a:lstStyle/>
          <a:p>
            <a:r>
              <a:rPr lang="en-US" sz="3200"/>
              <a:t>NETWORKS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007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Most networks are composed of multiple terminals and personal computers, and possibly multiple large host computers to enable the network to function most efficiently an productively. </a:t>
            </a:r>
          </a:p>
          <a:p>
            <a:pPr>
              <a:lnSpc>
                <a:spcPct val="80000"/>
              </a:lnSpc>
            </a:pPr>
            <a:r>
              <a:rPr lang="en-US" sz="2800"/>
              <a:t>Many combinations can be used, but network design is usually categorized as one of two basic types; 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Star Network and 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Ring Network</a:t>
            </a:r>
          </a:p>
          <a:p>
            <a:pPr>
              <a:lnSpc>
                <a:spcPct val="80000"/>
              </a:lnSpc>
            </a:pPr>
            <a:r>
              <a:rPr lang="en-US" sz="2800" b="1"/>
              <a:t>Others are: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The Tree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The Bus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The Hub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/>
              <a:t>Network topologies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4693" name="Picture 5" descr="top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66800"/>
            <a:ext cx="57150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746125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LOCAL AREA NETWORK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32388"/>
          </a:xfrm>
          <a:ln/>
        </p:spPr>
        <p:txBody>
          <a:bodyPr lIns="0" tIns="0" rIns="0" bIns="0"/>
          <a:lstStyle/>
          <a:p>
            <a:pPr marL="609600" indent="-6096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/>
              <a:t>Consists of two or more PCs physically connected. </a:t>
            </a:r>
          </a:p>
          <a:p>
            <a:pPr marL="609600" indent="-6096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/>
              <a:t>Typically coaxial or fiber optic cables + specialized interface units provide very fast data transmission. </a:t>
            </a:r>
          </a:p>
          <a:p>
            <a:pPr marL="609600" indent="-6096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b="1"/>
              <a:t>Once established a LAN </a:t>
            </a:r>
          </a:p>
          <a:p>
            <a:pPr marL="990600" lvl="1" indent="-5334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enables all of its uses to exchange programs, data and essential information at high speeds. </a:t>
            </a:r>
          </a:p>
          <a:p>
            <a:pPr marL="990600" lvl="1" indent="-5334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allow expensive equipment such as large-capacity hard disk drives, printers to be shared efficiently by users within the same organization</a:t>
            </a:r>
          </a:p>
          <a:p>
            <a:pPr marL="990600" lvl="1" indent="-5334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enable PC users to take advantage of local mainframe resources.</a:t>
            </a:r>
            <a:endParaRPr lang="en-GB" sz="2400" b="1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82563"/>
            <a:ext cx="8229600" cy="823912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OTHER TERMS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1058863"/>
            <a:ext cx="8666162" cy="5543550"/>
          </a:xfrm>
          <a:ln/>
        </p:spPr>
        <p:txBody>
          <a:bodyPr lIns="0" tIns="0" rIns="0" bIns="0"/>
          <a:lstStyle/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 b="1" i="1"/>
              <a:t>WAN</a:t>
            </a:r>
            <a:r>
              <a:rPr lang="en-US" sz="2800"/>
              <a:t> - Wide Area Network. (long haul network)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connects systems that are physically far apart.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Slower than LANs and point-to-point.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Often based on telephone lines and/or satellite</a:t>
            </a:r>
          </a:p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 b="1" i="1"/>
              <a:t>MAN</a:t>
            </a:r>
            <a:r>
              <a:rPr lang="en-US" sz="2800"/>
              <a:t> - Metropolitan Area Network.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They are smaller than a WAN and larger than a LAN.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Examples include our campus-wide network.</a:t>
            </a:r>
            <a:endParaRPr lang="en-US" sz="2400" b="1" i="1"/>
          </a:p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 b="1" i="1"/>
              <a:t>Inter-network</a:t>
            </a:r>
            <a:r>
              <a:rPr lang="en-US" sz="2800"/>
              <a:t> - connection of two or more distinct (possible dissimilar) networks.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Usually requires some kind of network device to facilitate the connection </a:t>
            </a:r>
          </a:p>
          <a:p>
            <a:pPr marL="338138" indent="-319088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800" b="1" i="1"/>
              <a:t>Protocol</a:t>
            </a:r>
            <a:r>
              <a:rPr lang="en-US" sz="2800"/>
              <a:t> – </a:t>
            </a:r>
          </a:p>
          <a:p>
            <a:pPr lvl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US" sz="2400"/>
              <a:t>a specification for format of exchange of info. between two end-systems (anything that communicate on a network)</a:t>
            </a:r>
            <a:endParaRPr lang="en-GB" sz="24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52462"/>
          </a:xfrm>
          <a:ln/>
        </p:spPr>
        <p:txBody>
          <a:bodyPr lIns="0" tIns="0" rIns="0" bIns="0"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OSI REFERENCE MODEL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ln/>
        </p:spPr>
        <p:txBody>
          <a:bodyPr lIns="0" tIns="0" rIns="0" bIns="0"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a layered model used to describe network protocols and services. The OSI model includes 7 layers: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 </a:t>
            </a:r>
            <a:r>
              <a:rPr lang="en-US"/>
              <a:t>7. Application - </a:t>
            </a:r>
            <a:r>
              <a:rPr lang="en-US" i="1"/>
              <a:t>highest level layer</a:t>
            </a:r>
            <a:endParaRPr lang="en-US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6. Presentation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5. Session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4. Transport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3. Network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2. Data Link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1. Physical - </a:t>
            </a:r>
            <a:r>
              <a:rPr lang="en-US" i="1"/>
              <a:t>lowest level layer</a:t>
            </a:r>
            <a:endParaRPr lang="en-GB" i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THE LAYERS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 </a:t>
            </a:r>
            <a:r>
              <a:rPr lang="en-US" sz="1600" b="1" i="1" u="sng"/>
              <a:t>Physical Layer</a:t>
            </a:r>
            <a:r>
              <a:rPr lang="en-US" sz="1600"/>
              <a:t> - transmission of raw bits over a communication channel.</a:t>
            </a:r>
          </a:p>
          <a:p>
            <a:pPr>
              <a:lnSpc>
                <a:spcPct val="80000"/>
              </a:lnSpc>
            </a:pPr>
            <a:r>
              <a:rPr lang="en-US" sz="1600"/>
              <a:t> </a:t>
            </a:r>
            <a:r>
              <a:rPr lang="en-US" sz="1600" b="1" i="1" u="sng"/>
              <a:t>Data Link Layer</a:t>
            </a:r>
            <a:r>
              <a:rPr lang="en-US" sz="1600"/>
              <a:t> - transmission of chunks of data (frames) between two end-systems on the same network.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Data Link layer uses the physical layer to physically send bits of data.</a:t>
            </a:r>
            <a:endParaRPr lang="en-US" sz="1400" b="1" i="1" u="sng"/>
          </a:p>
          <a:p>
            <a:pPr>
              <a:lnSpc>
                <a:spcPct val="80000"/>
              </a:lnSpc>
            </a:pPr>
            <a:r>
              <a:rPr lang="en-US" sz="1600" b="1" i="1" u="sng"/>
              <a:t>Network Layer</a:t>
            </a:r>
            <a:r>
              <a:rPr lang="en-US" sz="1600"/>
              <a:t> - transmission of chunks of data (packets) between two end-systems on possibly different networks.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Network layer uses the Data Link layer to send data between two end-systems on the same network, </a:t>
            </a:r>
          </a:p>
          <a:p>
            <a:pPr>
              <a:lnSpc>
                <a:spcPct val="80000"/>
              </a:lnSpc>
            </a:pPr>
            <a:r>
              <a:rPr lang="en-US" sz="1600" b="1" i="1" u="sng"/>
              <a:t>Transport Layer</a:t>
            </a:r>
            <a:r>
              <a:rPr lang="en-US" sz="1600"/>
              <a:t> - transmission of chunks of data between </a:t>
            </a:r>
            <a:r>
              <a:rPr lang="en-US" sz="1600" i="1"/>
              <a:t>processes</a:t>
            </a:r>
            <a:r>
              <a:rPr lang="en-US" sz="1600"/>
              <a:t> on two end systems that are on possibly different networks. 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The Transport layer uses the Network layer to send data, in addition the destination endpoint must be able to identify and send data to the correct process.</a:t>
            </a:r>
            <a:endParaRPr lang="en-US" sz="1400" b="1" i="1"/>
          </a:p>
          <a:p>
            <a:pPr lvl="2">
              <a:lnSpc>
                <a:spcPct val="80000"/>
              </a:lnSpc>
            </a:pPr>
            <a:r>
              <a:rPr lang="en-US" sz="1200" b="1" i="1"/>
              <a:t>Process</a:t>
            </a:r>
            <a:r>
              <a:rPr lang="en-US" sz="1200"/>
              <a:t> - an instance of a </a:t>
            </a:r>
            <a:r>
              <a:rPr lang="en-US" sz="1200" i="1"/>
              <a:t>program</a:t>
            </a:r>
            <a:r>
              <a:rPr lang="en-US" sz="1200"/>
              <a:t> that is currently running.</a:t>
            </a:r>
            <a:endParaRPr lang="en-US" sz="1200" b="1" i="1"/>
          </a:p>
          <a:p>
            <a:pPr lvl="2">
              <a:lnSpc>
                <a:spcPct val="80000"/>
              </a:lnSpc>
            </a:pPr>
            <a:r>
              <a:rPr lang="en-US" sz="1200" b="1" i="1"/>
              <a:t>Program</a:t>
            </a:r>
            <a:r>
              <a:rPr lang="en-US" sz="1200"/>
              <a:t> - a file containing instructions that can be executed by a computer. </a:t>
            </a:r>
            <a:endParaRPr lang="en-US" sz="1200" b="1" i="1" u="sng"/>
          </a:p>
          <a:p>
            <a:pPr>
              <a:lnSpc>
                <a:spcPct val="80000"/>
              </a:lnSpc>
            </a:pPr>
            <a:r>
              <a:rPr lang="en-US" sz="1600" b="1" i="1" u="sng"/>
              <a:t>Session Layer</a:t>
            </a:r>
            <a:r>
              <a:rPr lang="en-US" sz="1600"/>
              <a:t> - manages communication session between two processes (session creation and termination).</a:t>
            </a:r>
            <a:endParaRPr lang="en-US" sz="1600" b="1" i="1" u="sng"/>
          </a:p>
          <a:p>
            <a:pPr>
              <a:lnSpc>
                <a:spcPct val="80000"/>
              </a:lnSpc>
            </a:pPr>
            <a:r>
              <a:rPr lang="en-US" sz="1600" b="1" i="1" u="sng"/>
              <a:t>Presentation Layer</a:t>
            </a:r>
            <a:r>
              <a:rPr lang="en-US" sz="1600"/>
              <a:t> - provides data translation/conversion so that many kinds of end-systems can exchange information (end-systems do not all need to use the same internal representation for information). Can also involve encryption/decryption or compression/decompression.</a:t>
            </a:r>
            <a:endParaRPr lang="en-US" sz="1600" b="1" i="1" u="sng"/>
          </a:p>
          <a:p>
            <a:pPr>
              <a:lnSpc>
                <a:spcPct val="80000"/>
              </a:lnSpc>
            </a:pPr>
            <a:r>
              <a:rPr lang="en-US" sz="1600" b="1" i="1" u="sng"/>
              <a:t>Application Layer</a:t>
            </a:r>
            <a:r>
              <a:rPr lang="en-US" sz="1600"/>
              <a:t> - communication between two end-systems that deals with the specific nature of a network application. (In other words - anything not provided by any of the lower level layers).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r>
              <a:rPr lang="en-US"/>
              <a:t>BRIDGE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0075" cy="5486400"/>
          </a:xfrm>
        </p:spPr>
        <p:txBody>
          <a:bodyPr/>
          <a:lstStyle/>
          <a:p>
            <a:r>
              <a:rPr lang="en-US"/>
              <a:t>A network device that connects two or more networks at the Data Link layer. </a:t>
            </a:r>
          </a:p>
          <a:p>
            <a:r>
              <a:rPr lang="en-US"/>
              <a:t>Forwards frames from one network to another. </a:t>
            </a:r>
          </a:p>
        </p:txBody>
      </p:sp>
      <p:pic>
        <p:nvPicPr>
          <p:cNvPr id="15367" name="Picture 7" descr="image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3152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762000"/>
          </a:xfrm>
        </p:spPr>
        <p:txBody>
          <a:bodyPr/>
          <a:lstStyle/>
          <a:p>
            <a:r>
              <a:rPr lang="en-US"/>
              <a:t>ROUTER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96275" cy="5181600"/>
          </a:xfrm>
        </p:spPr>
        <p:txBody>
          <a:bodyPr/>
          <a:lstStyle/>
          <a:p>
            <a:r>
              <a:rPr lang="en-US"/>
              <a:t>a network device that connects two or more networks at the Network layer. </a:t>
            </a:r>
          </a:p>
          <a:p>
            <a:r>
              <a:rPr lang="en-US"/>
              <a:t>A router forwards packets between networks making decisions about what network should receive each packet.</a:t>
            </a:r>
          </a:p>
        </p:txBody>
      </p:sp>
      <p:pic>
        <p:nvPicPr>
          <p:cNvPr id="50182" name="Picture 6" descr="image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60825"/>
            <a:ext cx="7162800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17513" y="103188"/>
            <a:ext cx="8229600" cy="915987"/>
          </a:xfrm>
          <a:ln/>
        </p:spPr>
        <p:txBody>
          <a:bodyPr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/>
              <a:t>APPLICATION OF DATA COMMUNICATION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5287963"/>
          </a:xfrm>
          <a:ln/>
        </p:spPr>
        <p:txBody>
          <a:bodyPr lIns="0" tIns="0" rIns="0" bIns="0"/>
          <a:lstStyle/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/>
              <a:t>Information services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Offer interactive services to users 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Services are easy to use &amp; accessed with PC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E.g. Info. retrieval, email, telemonitoring, shopping, banking, travel …</a:t>
            </a:r>
          </a:p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/>
              <a:t>The Internet 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400"/>
              <a:t>a communication system for exchanging and distributing information all over the world e.g. WWW</a:t>
            </a:r>
          </a:p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/>
              <a:t>E-mail (Electronic mail</a:t>
            </a:r>
            <a:r>
              <a:rPr lang="en-US" sz="1800"/>
              <a:t>)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Much faster than conventional postal services.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Messages can reach any destinations in sec/mins </a:t>
            </a:r>
          </a:p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/>
              <a:t>Electronic funds Transfer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electronic transfer movement of money into, out of, and between bank’s accounts.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Example are ATM and credit card system </a:t>
            </a:r>
          </a:p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/>
              <a:t>Computer conferencing 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use computers network to create a meeting situation where information or messages can be exchanged directly and immediately,</a:t>
            </a:r>
          </a:p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800" b="1"/>
              <a:t>Telecommuting </a:t>
            </a:r>
          </a:p>
          <a:p>
            <a:pPr lvl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1600"/>
              <a:t>working at home using computer, data com &amp; network make it feasible </a:t>
            </a:r>
          </a:p>
          <a:p>
            <a:pPr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18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GATEWAY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0075" cy="5715000"/>
          </a:xfrm>
        </p:spPr>
        <p:txBody>
          <a:bodyPr/>
          <a:lstStyle/>
          <a:p>
            <a:pPr marL="609600" indent="-609600"/>
            <a:r>
              <a:rPr lang="en-US" sz="2800"/>
              <a:t>Does some data conversion at layers higher than the Network layer. </a:t>
            </a:r>
          </a:p>
          <a:p>
            <a:pPr marL="609600" indent="-609600"/>
            <a:r>
              <a:rPr lang="en-US" sz="2800"/>
              <a:t>Used to provide connection between different (applications or network layers).</a:t>
            </a:r>
          </a:p>
          <a:p>
            <a:pPr marL="609600" indent="-609600"/>
            <a:r>
              <a:rPr lang="en-US" sz="2800"/>
              <a:t>provides for the secure connection of two networks using an insecure network:</a:t>
            </a:r>
            <a:r>
              <a:rPr lang="en-US"/>
              <a:t> </a:t>
            </a:r>
          </a:p>
        </p:txBody>
      </p:sp>
      <p:pic>
        <p:nvPicPr>
          <p:cNvPr id="68612" name="Picture 4" descr="image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69342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862012"/>
          </a:xfrm>
        </p:spPr>
        <p:txBody>
          <a:bodyPr/>
          <a:lstStyle/>
          <a:p>
            <a:r>
              <a:rPr lang="en-US"/>
              <a:t>CLIENT / SERVER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0075" cy="51816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400" b="1" i="1"/>
              <a:t>Client/Server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/>
              <a:t>A model for sharing of resources and information between processes (typically processes running on different computers connected by a network). </a:t>
            </a:r>
            <a:endParaRPr lang="en-US" sz="2000" b="1" i="1"/>
          </a:p>
          <a:p>
            <a:pPr marL="609600" indent="-609600">
              <a:lnSpc>
                <a:spcPct val="80000"/>
              </a:lnSpc>
            </a:pPr>
            <a:r>
              <a:rPr lang="en-US" sz="2400" b="1" i="1"/>
              <a:t>Server</a:t>
            </a:r>
            <a:r>
              <a:rPr lang="en-US" sz="2400"/>
              <a:t>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/>
              <a:t>A process that provides some service (resources or information) to another process (a client).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/>
              <a:t>A server accepts requests and returns responses. Always ready (running). E.g. web servers, file servers, print servers and mail servers.</a:t>
            </a:r>
            <a:endParaRPr lang="en-US" sz="2000" b="1" i="1"/>
          </a:p>
          <a:p>
            <a:pPr marL="609600" indent="-609600">
              <a:lnSpc>
                <a:spcPct val="80000"/>
              </a:lnSpc>
            </a:pPr>
            <a:r>
              <a:rPr lang="en-US" sz="2400" b="1" i="1"/>
              <a:t>Client</a:t>
            </a:r>
            <a:r>
              <a:rPr lang="en-US" sz="2400"/>
              <a:t>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/>
              <a:t>A process that makes requests from a server, typically in response to user action. 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000"/>
              <a:t>A client process is the process that makes the initial request, although this process may then provide some server to the peer process. A process can be both a client and server, for example, a proxy web server.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0575"/>
          </a:xfrm>
          <a:ln/>
        </p:spPr>
        <p:txBody>
          <a:bodyPr lIns="0" tIns="0" rIns="0" bIns="0"/>
          <a:lstStyle/>
          <a:p>
            <a:pPr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/>
              <a:t>COMPONENTS OF DATA COMMUNICATION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326063"/>
          </a:xfrm>
          <a:ln/>
        </p:spPr>
        <p:txBody>
          <a:bodyPr lIns="0" tIns="0" rIns="0" bIns="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A data communication system is made up of three main components: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Communication hardware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Communication software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Communication channel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/>
              <a:t>Communications hardware 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/>
              <a:t>The physical components or equipments used to construct the communication system. This includes items such as 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terminals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modems 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computers and</a:t>
            </a:r>
          </a:p>
          <a:p>
            <a:pPr lvl="2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/>
              <a:t>Interface Units.</a:t>
            </a:r>
            <a:endParaRPr lang="en-GB" sz="20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381000"/>
          </a:xfrm>
        </p:spPr>
        <p:txBody>
          <a:bodyPr>
            <a:normAutofit fontScale="90000"/>
          </a:bodyPr>
          <a:lstStyle/>
          <a:p>
            <a:r>
              <a:rPr lang="en-US" sz="3600"/>
              <a:t>TERMINAL, MODEM, COMPUTERS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0075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Terminal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types of terminals (dumb etc) are used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are located at the end of comm. lines.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kind of I/O devices are used including scanners, touch screens, printers and plotters.</a:t>
            </a:r>
          </a:p>
          <a:p>
            <a:pPr>
              <a:lnSpc>
                <a:spcPct val="90000"/>
              </a:lnSpc>
            </a:pPr>
            <a:r>
              <a:rPr lang="en-US" sz="2800" b="1"/>
              <a:t>Modem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enables a computer or terminal to transmit and receive data to over a telephone line </a:t>
            </a:r>
          </a:p>
          <a:p>
            <a:pPr>
              <a:lnSpc>
                <a:spcPct val="90000"/>
              </a:lnSpc>
            </a:pPr>
            <a:r>
              <a:rPr lang="en-US" sz="2800" b="1"/>
              <a:t>Computers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Any computer ranging from palm computers to supercomputers can be used.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computer through its process ability and speed make data communication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Modem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3" name="Rectangle 9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93191" name="Picture 7" descr="ec-modem-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3810000" cy="3883025"/>
          </a:xfrm>
          <a:prstGeom prst="rect">
            <a:avLst/>
          </a:prstGeom>
          <a:noFill/>
        </p:spPr>
      </p:pic>
      <p:pic>
        <p:nvPicPr>
          <p:cNvPr id="93195" name="Picture 11" descr="connect-to-mode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09800"/>
            <a:ext cx="4191000" cy="3328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862012"/>
          </a:xfrm>
        </p:spPr>
        <p:txBody>
          <a:bodyPr/>
          <a:lstStyle/>
          <a:p>
            <a:r>
              <a:rPr lang="en-US"/>
              <a:t>INTERFACE UNITS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00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These are hardware components that enable data to be transmitted over the communication lines.  </a:t>
            </a:r>
          </a:p>
          <a:p>
            <a:pPr>
              <a:lnSpc>
                <a:spcPct val="90000"/>
              </a:lnSpc>
            </a:pPr>
            <a:r>
              <a:rPr lang="en-US"/>
              <a:t>They coordinate various aspects of data transmission and reception. </a:t>
            </a:r>
          </a:p>
          <a:p>
            <a:pPr>
              <a:lnSpc>
                <a:spcPct val="90000"/>
              </a:lnSpc>
            </a:pPr>
            <a:r>
              <a:rPr lang="en-US"/>
              <a:t>They greatly increase the overall efficiency of the system in which they are used.</a:t>
            </a:r>
          </a:p>
          <a:p>
            <a:pPr>
              <a:lnSpc>
                <a:spcPct val="90000"/>
              </a:lnSpc>
            </a:pPr>
            <a:r>
              <a:rPr lang="en-US"/>
              <a:t>Such devices include multiplexers, Concentrators, front-end processor and message switchers.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r>
              <a:rPr lang="en-US"/>
              <a:t>MULTIPLEXER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0075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Enables a number of data channels to be accommodated on a single communication line for transmission to and from the computer.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combines a number of signals from several terminals into a single transmission to be carried by one communication channel. </a:t>
            </a:r>
            <a:endParaRPr lang="en-US" sz="2000" b="1"/>
          </a:p>
          <a:p>
            <a:pPr lvl="1">
              <a:lnSpc>
                <a:spcPct val="90000"/>
              </a:lnSpc>
            </a:pPr>
            <a:r>
              <a:rPr lang="en-US" sz="2000"/>
              <a:t>It receives data from a number of terminals, batches the terminal messages and transmits them at high speeds to the computer.</a:t>
            </a:r>
            <a:r>
              <a:rPr lang="en-US" sz="2000" b="1"/>
              <a:t> 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Wingdings" pitchFamily="2" charset="2"/>
              </a:rPr>
              <a:t> </a:t>
            </a:r>
            <a:r>
              <a:rPr lang="en-US" sz="2400"/>
              <a:t>A number of terminals may share a common multiplexer and all transmissions are communicated to the computer by a single</a:t>
            </a:r>
            <a:r>
              <a:rPr lang="en-US" sz="2400" b="1"/>
              <a:t> </a:t>
            </a:r>
            <a:r>
              <a:rPr lang="en-US" sz="2400"/>
              <a:t>communication line</a:t>
            </a:r>
            <a:r>
              <a:rPr lang="en-US" sz="2400" b="1"/>
              <a:t>.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Arrangement economizes the number of lines required and reduces the cost of leasing telephone line</a:t>
            </a:r>
            <a:r>
              <a:rPr lang="en-US" sz="2400" b="1"/>
              <a:t>. </a:t>
            </a:r>
          </a:p>
          <a:p>
            <a:pPr>
              <a:lnSpc>
                <a:spcPct val="90000"/>
              </a:lnSpc>
            </a:pPr>
            <a:r>
              <a:rPr lang="en-US" sz="2400"/>
              <a:t>A multiplexer treats a high speed communication line as if it were multiple lower speed lines, resulting in a much more economical use of these lines</a:t>
            </a:r>
            <a:r>
              <a:rPr lang="en-US" sz="2400" b="1"/>
              <a:t>.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81000" y="1676400"/>
            <a:ext cx="4033838" cy="4516438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4214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94216" name="Picture 8" descr="ACC%20cms%20multiplex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4114800" cy="4286250"/>
          </a:xfrm>
          <a:prstGeom prst="rect">
            <a:avLst/>
          </a:prstGeom>
          <a:noFill/>
        </p:spPr>
      </p:pic>
      <p:pic>
        <p:nvPicPr>
          <p:cNvPr id="94218" name="Picture 10" descr="wd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2362200"/>
            <a:ext cx="453390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1818</Words>
  <Application>Microsoft Office PowerPoint</Application>
  <PresentationFormat>On-screen Show (4:3)</PresentationFormat>
  <Paragraphs>213</Paragraphs>
  <Slides>32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ITEC 101  Fundamentals of Information Technology</vt:lpstr>
      <vt:lpstr>INTRODUCTION</vt:lpstr>
      <vt:lpstr>APPLICATION OF DATA COMMUNICATION</vt:lpstr>
      <vt:lpstr>COMPONENTS OF DATA COMMUNICATION</vt:lpstr>
      <vt:lpstr>TERMINAL, MODEM, COMPUTERS</vt:lpstr>
      <vt:lpstr>Modem</vt:lpstr>
      <vt:lpstr>INTERFACE UNITS</vt:lpstr>
      <vt:lpstr>MULTIPLEXER</vt:lpstr>
      <vt:lpstr>MULTIPLEXER</vt:lpstr>
      <vt:lpstr>CONCENTRATOR</vt:lpstr>
      <vt:lpstr>MESSAGE SWITCHERS</vt:lpstr>
      <vt:lpstr>FRONT END PROCESSOR</vt:lpstr>
      <vt:lpstr>FRONT END PROCESSOR</vt:lpstr>
      <vt:lpstr>COMMUNICATION SOFTWARE</vt:lpstr>
      <vt:lpstr>TASK OF COMM. SOFTWARE</vt:lpstr>
      <vt:lpstr>COMMUNICATION CHANNEL</vt:lpstr>
      <vt:lpstr>THE MAIN CHARACTERISTICS</vt:lpstr>
      <vt:lpstr>COMMUNICATION MEDIA</vt:lpstr>
      <vt:lpstr>SIMPLEX, HALF DUPLEX, FULL DUPLEX</vt:lpstr>
      <vt:lpstr>Simple, half duplex, full duplex</vt:lpstr>
      <vt:lpstr>POINT-POINT, MULTIDROP</vt:lpstr>
      <vt:lpstr>NETWORKS</vt:lpstr>
      <vt:lpstr>Network topologies</vt:lpstr>
      <vt:lpstr>LOCAL AREA NETWORK</vt:lpstr>
      <vt:lpstr>OTHER TERMS</vt:lpstr>
      <vt:lpstr>OSI REFERENCE MODEL</vt:lpstr>
      <vt:lpstr>THE LAYERS</vt:lpstr>
      <vt:lpstr>BRIDGE</vt:lpstr>
      <vt:lpstr>ROUTER</vt:lpstr>
      <vt:lpstr>GATEWAY</vt:lpstr>
      <vt:lpstr>CLIENT / SERVER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user</cp:lastModifiedBy>
  <cp:revision>14</cp:revision>
  <dcterms:created xsi:type="dcterms:W3CDTF">2018-02-07T14:49:34Z</dcterms:created>
  <dcterms:modified xsi:type="dcterms:W3CDTF">2018-09-12T21:39:13Z</dcterms:modified>
</cp:coreProperties>
</file>