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5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91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75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09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30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8588"/>
            <a:ext cx="8220075" cy="1416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3838" cy="2181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600200"/>
            <a:ext cx="4033837" cy="2181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3825"/>
            <a:ext cx="4033838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33825"/>
            <a:ext cx="403383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0075" cy="1416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600200"/>
            <a:ext cx="4033837" cy="2181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33825"/>
            <a:ext cx="403383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0075" cy="1416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0075" cy="2181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3825"/>
            <a:ext cx="8220075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0075" cy="1416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3838" cy="451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3837" cy="451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ITEC 101 FUNDAMENTALS OF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OBUOBI, DCSIT,CU</a:t>
            </a:r>
          </a:p>
          <a:p>
            <a:r>
              <a:rPr lang="en-US" dirty="0" smtClean="0"/>
              <a:t>INPUT &amp;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SENSITIVE SCREEN INPUTS</a:t>
            </a:r>
            <a:endParaRPr lang="en-US" sz="36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TOUCH SCREENS</a:t>
            </a:r>
          </a:p>
          <a:p>
            <a:pPr eaLnBrk="1" hangingPunct="1"/>
            <a:r>
              <a:rPr lang="en-US" smtClean="0"/>
              <a:t>LIGHT PENS</a:t>
            </a:r>
          </a:p>
          <a:p>
            <a:pPr eaLnBrk="1" hangingPunct="1"/>
            <a:r>
              <a:rPr lang="en-US" smtClean="0"/>
              <a:t>DIGITIZERS</a:t>
            </a:r>
          </a:p>
          <a:p>
            <a:pPr eaLnBrk="1" hangingPunct="1"/>
            <a:r>
              <a:rPr lang="en-US" smtClean="0"/>
              <a:t>Pen-based systems</a:t>
            </a:r>
          </a:p>
          <a:p>
            <a:pPr eaLnBrk="1" hangingPunct="1"/>
            <a:endParaRPr lang="en-US" smtClean="0"/>
          </a:p>
        </p:txBody>
      </p:sp>
      <p:pic>
        <p:nvPicPr>
          <p:cNvPr id="11268" name="Picture 5" descr="mant2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209800"/>
            <a:ext cx="20478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7" descr="13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267200"/>
            <a:ext cx="2857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9" descr="image0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343400"/>
            <a:ext cx="2619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763587"/>
          </a:xfrm>
        </p:spPr>
        <p:txBody>
          <a:bodyPr/>
          <a:lstStyle/>
          <a:p>
            <a:pPr eaLnBrk="1" hangingPunct="1">
              <a:lnSpc>
                <a:spcPct val="1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 smtClean="0"/>
              <a:t>TOUCH SCREEN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238" y="1069975"/>
            <a:ext cx="8229600" cy="5343525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Touch Screen –monitor screen covered with plastic layer.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Behind this layer is a crisscrossed invisible infrared light.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Arrangement enables the selection of actions or command by touching the screen with a finger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When the finger touches the screen, it blocks out the lights emitted from that portion of the screen.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The screen then determines which part of the screen is touched, and therefore the selection.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Easy to use when the user needs information quickly.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15888"/>
            <a:ext cx="8229600" cy="809625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LIGHT PEN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1169988"/>
            <a:ext cx="8229600" cy="5416550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Light pen – is a light sensitive pen-like device.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The light pen is placed against the monitor.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This closes a photoelectric circuit and identifies the spot for entering or modifying data.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It is connected by a wire to the computer terminal.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The user brings the pen to a desired point on the display screen and presses the pen button, which identifies that screen location to the computer.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Used by engineers.</a:t>
            </a:r>
            <a:endParaRPr lang="en-GB" sz="2800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TOUCH SCREEN &amp; LIGHT PEN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14341" name="Rectangle 7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14342" name="Picture 9" descr="Super7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4114800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3" descr="diamondlightp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447800"/>
            <a:ext cx="26860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5" descr="vlightp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289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876300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DIGITIZERS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223963"/>
            <a:ext cx="8229600" cy="5284787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Consists of a tablet connected by a wire to a stylus or puck. 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A styling is a pen-like device with which the user “sketches” an image. 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A puck is a copying device with which the user copies, or traces, an image.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Used with drawing and painting software, work like an artists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 A puck, can trace a drawing laid on the tablet, and store a digitized copy in the computer.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Used primarily in graphic design, computer animation, and engineering</a:t>
            </a:r>
            <a:endParaRPr lang="en-GB" sz="2400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82563"/>
            <a:ext cx="8229600" cy="823912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PEN-BASED SYSTEMS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1058863"/>
            <a:ext cx="8666162" cy="5543550"/>
          </a:xfrm>
        </p:spPr>
        <p:txBody>
          <a:bodyPr lIns="0" tIns="0" rIns="0" bIns="0"/>
          <a:lstStyle/>
          <a:p>
            <a:pPr marL="338138" indent="-319088" eaLnBrk="1" hangingPunct="1">
              <a:lnSpc>
                <a:spcPct val="119000"/>
              </a:lnSpc>
              <a:spcBef>
                <a:spcPct val="0"/>
              </a:spcBef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 b="1" smtClean="0"/>
              <a:t>There are four types </a:t>
            </a:r>
          </a:p>
          <a:p>
            <a:pPr lvl="1" eaLnBrk="1" hangingPunct="1">
              <a:lnSpc>
                <a:spcPct val="119000"/>
              </a:lnSpc>
              <a:spcBef>
                <a:spcPct val="0"/>
              </a:spcBef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000" b="1" smtClean="0"/>
              <a:t>Handwriting stored as scribbling</a:t>
            </a:r>
            <a:r>
              <a:rPr lang="en-US" sz="2000" b="1" i="1" smtClean="0"/>
              <a:t>:</a:t>
            </a:r>
            <a:r>
              <a:rPr lang="en-US" sz="2000" smtClean="0"/>
              <a:t> recognizes and stores handwriting.</a:t>
            </a:r>
          </a:p>
          <a:p>
            <a:pPr lvl="2" eaLnBrk="1" hangingPunct="1">
              <a:lnSpc>
                <a:spcPct val="119000"/>
              </a:lnSpc>
              <a:spcBef>
                <a:spcPct val="0"/>
              </a:spcBef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1800" smtClean="0"/>
              <a:t>The handwriting is stored as a scribble and is not converted to type text. </a:t>
            </a:r>
            <a:endParaRPr lang="en-US" sz="1800" b="1" smtClean="0"/>
          </a:p>
          <a:p>
            <a:pPr lvl="1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000" b="1" smtClean="0"/>
              <a:t>Handwriting converted, with training, to typed text</a:t>
            </a:r>
            <a:r>
              <a:rPr lang="en-US" sz="2000" b="1" i="1" smtClean="0"/>
              <a:t>:</a:t>
            </a:r>
            <a:r>
              <a:rPr lang="en-US" sz="2000" smtClean="0"/>
              <a:t>  can recognize handwriting and transform it into typed text. </a:t>
            </a:r>
          </a:p>
          <a:p>
            <a:pPr lvl="2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1800" smtClean="0"/>
              <a:t>Machine must be “trained” to recognize your particular (or even peculiar) handwriting.  ( the writing must be neat printing). </a:t>
            </a:r>
          </a:p>
          <a:p>
            <a:pPr lvl="2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1800" smtClean="0"/>
              <a:t>The advantage of converting writing to typed text is that after conversion the text can be retrieved and later edited or further manipulated.</a:t>
            </a:r>
            <a:endParaRPr lang="en-US" sz="1800" b="1" smtClean="0"/>
          </a:p>
          <a:p>
            <a:pPr lvl="1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000" b="1" smtClean="0"/>
              <a:t>Handwriting converted, without training, to typed text</a:t>
            </a:r>
            <a:r>
              <a:rPr lang="en-US" sz="2000" b="1" i="1" smtClean="0"/>
              <a:t>:</a:t>
            </a:r>
            <a:r>
              <a:rPr lang="en-US" sz="2000" smtClean="0"/>
              <a:t>  The most sophisticated-and still mostly elusive- application of pen-based computers</a:t>
            </a:r>
          </a:p>
          <a:p>
            <a:pPr lvl="2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1800" smtClean="0"/>
              <a:t>converts script handwriting to typed text without training.</a:t>
            </a:r>
          </a:p>
          <a:p>
            <a:pPr lvl="1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000" b="1" smtClean="0"/>
              <a:t>Small handheld computers</a:t>
            </a:r>
            <a:r>
              <a:rPr lang="en-US" sz="2000" smtClean="0"/>
              <a:t>, called PDAs use pen-based input.  </a:t>
            </a:r>
          </a:p>
          <a:p>
            <a:pPr lvl="2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1800" smtClean="0"/>
              <a:t>Larger PDAs have small KBD. Smaller PDA use pen-based input</a:t>
            </a:r>
          </a:p>
          <a:p>
            <a:pPr lvl="2" eaLnBrk="1" hangingPunct="1">
              <a:lnSpc>
                <a:spcPct val="9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1800" smtClean="0"/>
              <a:t>Popular palm computers include 3COM’s PalmPilot and Palm III.</a:t>
            </a:r>
            <a:endParaRPr lang="en-GB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52462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smtClean="0"/>
              <a:t>SOURCE DATA INPUT DEVICES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Do not require keystrokes to input data to the computer. 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Data is entered from as close to the source as possible. 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Most common source-data entry devices is the scanner.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/>
              <a:t>An advantage – KBD errors are almost eliminated.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SCANNING DEVICES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410200"/>
          </a:xfrm>
        </p:spPr>
        <p:txBody>
          <a:bodyPr/>
          <a:lstStyle/>
          <a:p>
            <a:pPr eaLnBrk="1" hangingPunct="1"/>
            <a:r>
              <a:rPr lang="en-US" sz="2800" smtClean="0"/>
              <a:t>use laser beams and reflected light to translate hardcopy images of text, drawings, photos, and the like into digital form.  </a:t>
            </a:r>
          </a:p>
          <a:p>
            <a:pPr eaLnBrk="1" hangingPunct="1"/>
            <a:r>
              <a:rPr lang="en-US" sz="2800" smtClean="0"/>
              <a:t>The images can then be processed by a computer, displayed on a monitor, store on a storage device, or communicated to another computer.  </a:t>
            </a:r>
          </a:p>
          <a:p>
            <a:pPr eaLnBrk="1" hangingPunct="1"/>
            <a:r>
              <a:rPr lang="en-US" sz="2800" smtClean="0"/>
              <a:t>Scanning devices include: </a:t>
            </a:r>
          </a:p>
          <a:p>
            <a:pPr lvl="1" eaLnBrk="1" hangingPunct="1"/>
            <a:r>
              <a:rPr lang="en-US" sz="2400" smtClean="0"/>
              <a:t>Image scanner, fax machines, Bar-code readers, mark- and character-recognition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TYPE OF SCANNING DEVICES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0" tIns="0" rIns="0" bIns="0"/>
          <a:lstStyle/>
          <a:p>
            <a:pPr eaLnBrk="1" hangingPunct="1"/>
            <a:r>
              <a:rPr lang="en-US" b="1" smtClean="0"/>
              <a:t>Scanning Devices</a:t>
            </a:r>
          </a:p>
          <a:p>
            <a:pPr lvl="1" eaLnBrk="1" hangingPunct="1"/>
            <a:r>
              <a:rPr lang="en-US" b="1" smtClean="0"/>
              <a:t>Image Scanners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b="1" smtClean="0"/>
              <a:t>Fax Machines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b="1" smtClean="0"/>
              <a:t>Bar-Code Readers</a:t>
            </a:r>
            <a:r>
              <a:rPr lang="en-US" b="1" i="1" smtClean="0"/>
              <a:t>: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b="1" smtClean="0"/>
              <a:t>Point of sale terminal (pos):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b="1" smtClean="0"/>
              <a:t>Mark-Recognition &amp; Character-Recognition Devices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smtClean="0"/>
              <a:t>MICR</a:t>
            </a:r>
          </a:p>
          <a:p>
            <a:pPr lvl="2" eaLnBrk="1" hangingPunct="1"/>
            <a:r>
              <a:rPr lang="en-US" smtClean="0"/>
              <a:t>OCR</a:t>
            </a:r>
          </a:p>
          <a:p>
            <a:pPr lvl="2" eaLnBrk="1" hangingPunct="1"/>
            <a:r>
              <a:rPr lang="en-US" smtClean="0"/>
              <a:t>OMR</a:t>
            </a:r>
          </a:p>
        </p:txBody>
      </p:sp>
      <p:pic>
        <p:nvPicPr>
          <p:cNvPr id="19460" name="Picture 9" descr="scann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447800"/>
            <a:ext cx="182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11" descr="barcode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191000"/>
            <a:ext cx="3095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pPr eaLnBrk="1" hangingPunct="1"/>
            <a:r>
              <a:rPr lang="en-US" smtClean="0"/>
              <a:t>Image Scanners, Fax, Bar code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0075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Image Scanners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converts text, drawings, and photographs into digital form that can be stored manipulated.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flatbed, drum, or handheld.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Fax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scans an image on paper and sends it as electronic signals over telephone lines to a receiving fax machine,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Bar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photoelectric scanners that read the bar codes printed on most manufactured product containers.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Using a laser scanner, the beam passes over the code noting the occasion when a bar reflects lights and when a space absorbed lights.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15888"/>
            <a:ext cx="8229600" cy="915987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INPUT DEVICES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8450" y="1219200"/>
            <a:ext cx="8229600" cy="5356225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600" smtClean="0"/>
              <a:t>Consists of devices that translate data etc into a form that computer can process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600" smtClean="0"/>
              <a:t>The purpose is to convert human-readable information into machine-readable form.</a:t>
            </a:r>
            <a:endParaRPr lang="en-GB" sz="3600" smtClean="0"/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 smtClean="0"/>
              <a:t>Most computers require input from a user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 smtClean="0"/>
              <a:t>As the user starts typing data, it is placed in RAM and then appears on the screen.</a:t>
            </a:r>
            <a:r>
              <a:rPr lang="en-GB" sz="2800" smtClean="0"/>
              <a:t> </a:t>
            </a: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938212"/>
          </a:xfrm>
        </p:spPr>
        <p:txBody>
          <a:bodyPr/>
          <a:lstStyle/>
          <a:p>
            <a:pPr eaLnBrk="1" hangingPunct="1"/>
            <a:r>
              <a:rPr lang="en-US" smtClean="0"/>
              <a:t>POINT OF SALES TERMINAL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Widely used in the banking and retail industries.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The price of a particular item is retrieved from the main computer and appears on the salesclerk’s point-of-sale (POS) terminal and on your receipt.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Records of sales used for accounting, restocking store inventory, and weeding out products that don’t sell well.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The information makes them useful for analyzing the movement of items and determining what happens to them during production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 SYSTEM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 smtClean="0">
              <a:latin typeface="Times New Roman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 smtClean="0">
              <a:latin typeface="Times New Roman" pitchFamily="18" charset="0"/>
            </a:endParaRPr>
          </a:p>
        </p:txBody>
      </p:sp>
      <p:pic>
        <p:nvPicPr>
          <p:cNvPr id="22533" name="Picture 8" descr="sicom-p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35337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2" descr="Kassen_PC_komplet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286000"/>
            <a:ext cx="35528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838200"/>
          </a:xfrm>
        </p:spPr>
        <p:txBody>
          <a:bodyPr/>
          <a:lstStyle/>
          <a:p>
            <a:pPr eaLnBrk="1" hangingPunct="1"/>
            <a:r>
              <a:rPr lang="en-US" smtClean="0"/>
              <a:t>HOW POS WORKS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96275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Customer number is entered on the terminal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Number used to retrieve customer credit remaining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terminal read the bar code / tag on the item.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Item code used to retrieve price.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Price compared with the customer remaining credit if the purchase can be allowed.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it is allowed, the following occur: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terminal prints the receipt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price of the item is added to the amount the customer owes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price is subtracted from the remaining credit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quantity of the item bought is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OPTICAL INPUT DEVICES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334000"/>
          </a:xfrm>
        </p:spPr>
        <p:txBody>
          <a:bodyPr/>
          <a:lstStyle/>
          <a:p>
            <a:pPr eaLnBrk="1" hangingPunct="1"/>
            <a:r>
              <a:rPr lang="en-US" smtClean="0"/>
              <a:t>There are three kinds of scanning devices that translate certain types of marks and characters. </a:t>
            </a:r>
          </a:p>
          <a:p>
            <a:pPr eaLnBrk="1" hangingPunct="1"/>
            <a:r>
              <a:rPr lang="en-US" smtClean="0"/>
              <a:t>They are usually referred to by their abbreviations </a:t>
            </a:r>
          </a:p>
          <a:p>
            <a:pPr lvl="1" eaLnBrk="1" hangingPunct="1"/>
            <a:r>
              <a:rPr lang="en-US" smtClean="0"/>
              <a:t>MICR, </a:t>
            </a:r>
          </a:p>
          <a:p>
            <a:pPr lvl="1" eaLnBrk="1" hangingPunct="1"/>
            <a:r>
              <a:rPr lang="en-US" smtClean="0"/>
              <a:t>OMR, and </a:t>
            </a:r>
          </a:p>
          <a:p>
            <a:pPr lvl="1" eaLnBrk="1" hangingPunct="1"/>
            <a:r>
              <a:rPr lang="en-US" smtClean="0"/>
              <a:t>OCR.</a:t>
            </a:r>
          </a:p>
        </p:txBody>
      </p:sp>
      <p:pic>
        <p:nvPicPr>
          <p:cNvPr id="24580" name="Picture 5" descr="sample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86200"/>
            <a:ext cx="30956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862013"/>
          </a:xfrm>
        </p:spPr>
        <p:txBody>
          <a:bodyPr/>
          <a:lstStyle/>
          <a:p>
            <a:pPr eaLnBrk="1" hangingPunct="1"/>
            <a:r>
              <a:rPr lang="en-US" smtClean="0"/>
              <a:t>MICR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Magnetic-ink character recognition (MICR)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Used mainly in the banking industry to process cheques.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bottom portion of a typical cheque contains characters preprinted using special ink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identifying the bank,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account number</a:t>
            </a:r>
            <a:r>
              <a:rPr lang="en-US" sz="2000" u="sng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and cheques number.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characters are magnetized as the cheques pass through the reader, which electronically reads the magnetized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With this, a scanner translates the magnetically charged numbers printed at the bottom of bank cheques / deposit slips</a:t>
            </a:r>
            <a:r>
              <a:rPr lang="en-US" sz="2400" i="1" smtClean="0"/>
              <a:t>.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00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MICR</a:t>
            </a:r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0075" cy="2362200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26628" name="Rectangle 11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26629" name="Picture 7" descr="check_s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838200"/>
            <a:ext cx="769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13" descr="bank_check_sam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100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OMR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0075" cy="5029200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n-US" sz="2800" b="1" smtClean="0"/>
              <a:t>Optical mark recognition (OMR)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en-US" sz="2800" smtClean="0"/>
              <a:t>Also called marking sensing.  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en-US" sz="2800" smtClean="0"/>
              <a:t>Senses the presence or absence of a mark such as pencil mark. 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en-US" sz="2800" smtClean="0"/>
              <a:t>Reads pencil marks and converts them into computer-usable form.  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en-US" sz="2800" smtClean="0"/>
              <a:t>Technology is used scoring of the multiple-choice tests for WAEC, Scholastic Aptitude test (SAT), Graduate Record Examination (GRE), and so on. Accuracy depends on the solid mark.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0075" cy="838200"/>
          </a:xfrm>
        </p:spPr>
        <p:txBody>
          <a:bodyPr/>
          <a:lstStyle/>
          <a:p>
            <a:pPr eaLnBrk="1" hangingPunct="1"/>
            <a:r>
              <a:rPr lang="en-US" smtClean="0"/>
              <a:t>OMR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 smtClean="0">
              <a:latin typeface="Times New Roman" pitchFamily="18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 smtClean="0">
              <a:latin typeface="Times New Roman" pitchFamily="18" charset="0"/>
            </a:endParaRPr>
          </a:p>
        </p:txBody>
      </p:sp>
      <p:pic>
        <p:nvPicPr>
          <p:cNvPr id="28677" name="Picture 8" descr="om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3876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0" descr="omrp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76400"/>
            <a:ext cx="434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762000"/>
          </a:xfrm>
        </p:spPr>
        <p:txBody>
          <a:bodyPr/>
          <a:lstStyle/>
          <a:p>
            <a:pPr eaLnBrk="1" hangingPunct="1"/>
            <a:r>
              <a:rPr lang="en-US" smtClean="0"/>
              <a:t>OCR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b="1" smtClean="0"/>
              <a:t>Optical character recognition (OCR)</a:t>
            </a:r>
            <a:r>
              <a:rPr lang="en-US" sz="2200" smtClean="0"/>
              <a:t>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Reads OCR fonts, typewriter and computer-printed characters, and converts them into machine-readable form. 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Used for utility bills &amp; price tags on department-store merchandise.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More sophisticated than OMR in that they can distinguish one character from another using the shape.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Some advanced OCR systems can recognize human handwriting.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Using OCR can be 5 times faster than retyping a document into the computer. 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The important function of OCR is that, once the text appears on-screen, a user can copy it to a word processing program, spell checks it, make corrections and additions, and save it. 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200" smtClean="0"/>
              <a:t>Can read up to 10,000 A4 documents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00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OCR FONTS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 smtClean="0">
              <a:latin typeface="Times New Roman" pitchFamily="18" charset="0"/>
            </a:endParaRPr>
          </a:p>
        </p:txBody>
      </p:sp>
      <p:sp>
        <p:nvSpPr>
          <p:cNvPr id="30724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 smtClean="0">
              <a:latin typeface="Times New Roman" pitchFamily="18" charset="0"/>
            </a:endParaRPr>
          </a:p>
        </p:txBody>
      </p:sp>
      <p:pic>
        <p:nvPicPr>
          <p:cNvPr id="30725" name="Picture 5" descr="OCR-A f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388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0" descr="ocr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981200"/>
            <a:ext cx="350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1295400" y="5943600"/>
            <a:ext cx="22860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OCR  FONT A</a:t>
            </a:r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5181600" y="6019800"/>
            <a:ext cx="22860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OCR FONT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17513" y="103188"/>
            <a:ext cx="8229600" cy="915987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TYPES OF INPUT DEVICES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5287963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2 kinds of input devices 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the keyboard entry and 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direct entry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Keyboard Entry (the most common)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Keyboard &amp; KBD ergonomic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VDU (Terminal) &amp; Terminal ergonomic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Direct Entry 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create machine readable data that go directly to the Computer</a:t>
            </a:r>
          </a:p>
          <a:p>
            <a:pPr lvl="1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 smtClean="0"/>
              <a:t>Typical examples are </a:t>
            </a:r>
          </a:p>
          <a:p>
            <a:pPr lvl="2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b="1" smtClean="0"/>
              <a:t>Pointing Devices &amp; sensitive screen</a:t>
            </a:r>
          </a:p>
          <a:p>
            <a:pPr lvl="2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b="1" smtClean="0"/>
              <a:t>Source Data Input Devices / Source Data Automation</a:t>
            </a:r>
          </a:p>
          <a:p>
            <a:pPr lvl="2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b="1" smtClean="0"/>
              <a:t>Voice-input devices</a:t>
            </a:r>
          </a:p>
          <a:p>
            <a:pPr lvl="2"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b="1" smtClean="0"/>
              <a:t>Video &amp; photographic input and sensors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pPr eaLnBrk="1" hangingPunct="1"/>
            <a:r>
              <a:rPr lang="en-US" smtClean="0"/>
              <a:t>VOICE INPUT DEVICE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To the computer, speech recognition is extremely complicated due to:</a:t>
            </a:r>
          </a:p>
          <a:p>
            <a:pPr lvl="1" eaLnBrk="1" hangingPunct="1"/>
            <a:r>
              <a:rPr lang="en-US" sz="2400" smtClean="0"/>
              <a:t>vast differences in human speech.</a:t>
            </a:r>
          </a:p>
          <a:p>
            <a:pPr lvl="1" eaLnBrk="1" hangingPunct="1"/>
            <a:r>
              <a:rPr lang="en-US" sz="2400" smtClean="0"/>
              <a:t>different ways of saying exactly the same thing</a:t>
            </a:r>
          </a:p>
          <a:p>
            <a:pPr lvl="1" eaLnBrk="1" hangingPunct="1"/>
            <a:r>
              <a:rPr lang="en-US" sz="2400" smtClean="0"/>
              <a:t>different languages, different dialects, pronunciations, and accents within the same language, different sounds, within each dialect</a:t>
            </a:r>
          </a:p>
          <a:p>
            <a:pPr lvl="1" eaLnBrk="1" hangingPunct="1"/>
            <a:r>
              <a:rPr lang="en-US" sz="2400" smtClean="0"/>
              <a:t>The speech of the same person sounding differently on different days because they might have a cold or in different modes </a:t>
            </a:r>
          </a:p>
          <a:p>
            <a:pPr lvl="1" eaLnBrk="1" hangingPunct="1"/>
            <a:r>
              <a:rPr lang="en-US" sz="2400" smtClean="0"/>
              <a:t>Natural languages such as English, for example, are context 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0075" cy="862013"/>
          </a:xfrm>
        </p:spPr>
        <p:txBody>
          <a:bodyPr/>
          <a:lstStyle/>
          <a:p>
            <a:pPr eaLnBrk="1" hangingPunct="1"/>
            <a:r>
              <a:rPr lang="en-US" smtClean="0"/>
              <a:t>VOICE-INPUT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0075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Accept spoken commands and convert them into electronic pulses, which can be processed by the computer.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Limited by the vocabulary they can understand.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Most widely used voice-input device is the microphone.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This device combined with a sound card and appropriate software, forms a voice-recognition systems.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A voice-recognition system, using a MIC (or phone) as input device, converts speech into digital code by comparing the electrical patterns produced with a set of pre-recorded patterns stored in the computer.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More advanced software can recognize the same word spoken by different people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VIDEO &amp; PHOTOGRAPHIC INPUT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Most film &amp; videotape must be converted to digital form through a special video capture, or digitizing card installed in the computer.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Video Cameras (</a:t>
            </a:r>
            <a:r>
              <a:rPr lang="en-US" sz="2400" smtClean="0"/>
              <a:t>analog and digital video cameras)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Analog video cameras convert light intensities into analog signals, digital video cameras convert it into discrete 0s and 1s.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Digital Camera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digital camera captures images in electronic form for immediate viewing on a television or monitor.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Uses a light-sensitive processor chip to capture photographic images in digital form on a memory card inserted in the camera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Sensors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sensor is a type of input device that collects specific kinds of data directly from the environment and transmits it to a computer.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15888"/>
            <a:ext cx="8229600" cy="9159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OUTPUT DEVICES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8450" y="1219200"/>
            <a:ext cx="8229600" cy="5356225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600"/>
              <a:t>Consists of devices that translate data etc into a form that human can read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3600"/>
              <a:t>The purpose is to convert machine-readable information into human-readable form.</a:t>
            </a:r>
            <a:endParaRPr lang="en-GB" sz="360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Most user require output from a PC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The output from the processing is sent to the user.</a:t>
            </a:r>
            <a:r>
              <a:rPr lang="en-GB" sz="2800"/>
              <a:t> </a:t>
            </a:r>
            <a:endParaRPr lang="en-US" sz="28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17513" y="103188"/>
            <a:ext cx="8229600" cy="9159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CATEGORY OF OUTPUT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5287963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2 broad categories: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Human-readable output, serving information needs of the people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Machine-readable output, which is used subsequently as input to the computer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/>
              <a:t>Output comes in many forms such as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Payroll generation, Billing, Statistical or </a:t>
            </a:r>
            <a:r>
              <a:rPr lang="en-US" sz="2400" b="1" u="sng"/>
              <a:t>text form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Displaying of </a:t>
            </a:r>
            <a:r>
              <a:rPr lang="en-US" sz="2400" b="1" u="sng"/>
              <a:t>graphically information</a:t>
            </a:r>
            <a:r>
              <a:rPr lang="en-US" sz="2400" b="1"/>
              <a:t>, text etc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Recording in </a:t>
            </a:r>
            <a:r>
              <a:rPr lang="en-US" sz="2400" b="1" u="sng"/>
              <a:t>microfilm</a:t>
            </a:r>
            <a:r>
              <a:rPr lang="en-US" sz="2400" b="1"/>
              <a:t>,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Recording as a </a:t>
            </a:r>
            <a:r>
              <a:rPr lang="en-US" sz="2400" b="1" u="sng"/>
              <a:t>voice response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Storing of information on </a:t>
            </a:r>
            <a:r>
              <a:rPr lang="en-US" sz="2400" b="1" u="sng"/>
              <a:t>disk or tape</a:t>
            </a:r>
            <a:r>
              <a:rPr lang="en-US" sz="2400" b="1"/>
              <a:t> for future reporting.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OUTPUT DEVICES</a:t>
            </a:r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400" b="1">
                <a:latin typeface="Times New Roman" pitchFamily="18" charset="0"/>
              </a:rPr>
              <a:t>Printers (impact &amp; non impact printers)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400" b="1">
                <a:latin typeface="Times New Roman" pitchFamily="18" charset="0"/>
              </a:rPr>
              <a:t>Graph Plotters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400" b="1">
                <a:latin typeface="Times New Roman" pitchFamily="18" charset="0"/>
              </a:rPr>
              <a:t>Computer output on microfilm (COM)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400" b="1">
                <a:latin typeface="Times New Roman" pitchFamily="18" charset="0"/>
              </a:rPr>
              <a:t>Audio response Unit (ARU) / Audio output H/W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400" b="1">
                <a:latin typeface="Times New Roman" pitchFamily="18" charset="0"/>
              </a:rPr>
              <a:t>Visual Display Unit (VDU) (CRT, Flat Panel)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400" b="1">
                <a:latin typeface="Times New Roman" pitchFamily="18" charset="0"/>
              </a:rPr>
              <a:t>Sound Output</a:t>
            </a:r>
          </a:p>
        </p:txBody>
      </p:sp>
      <p:sp>
        <p:nvSpPr>
          <p:cNvPr id="53263" name="Rectangle 1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•"/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53262" name="Picture 14" descr="Outp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86000"/>
            <a:ext cx="33528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0575"/>
          </a:xfrm>
          <a:ln/>
        </p:spPr>
        <p:txBody>
          <a:bodyPr lIns="0" tIns="0" rIns="0" bIns="0"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/>
              <a:t>PRINTERS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326063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Categorized according to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impact printers or non-impact printers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Within these categories, they’re a large variation in speed and quality. 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Speed of operation largely dependent on whether the it produces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a character, a line or a page of print at a time.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Hence we have also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character‑printer ,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line-printers or serial-printers,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Page Printers.</a:t>
            </a:r>
            <a:endParaRPr lang="en-GB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381000"/>
          </a:xfrm>
        </p:spPr>
        <p:txBody>
          <a:bodyPr>
            <a:normAutofit fontScale="90000"/>
          </a:bodyPr>
          <a:lstStyle/>
          <a:p>
            <a:r>
              <a:rPr lang="en-US" sz="4000"/>
              <a:t>IMPACT PRINTERS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0075" cy="5562600"/>
          </a:xfrm>
        </p:spPr>
        <p:txBody>
          <a:bodyPr/>
          <a:lstStyle/>
          <a:p>
            <a:r>
              <a:rPr lang="en-US"/>
              <a:t>Mechanisms resembling the typewriter</a:t>
            </a:r>
          </a:p>
          <a:p>
            <a:r>
              <a:rPr lang="en-US"/>
              <a:t>Forms characters or images by striking using a print hammer or wheel against an inked ribbon, leaving an image on paper.</a:t>
            </a:r>
          </a:p>
          <a:p>
            <a:r>
              <a:rPr lang="en-US"/>
              <a:t>Quality and style can be selected through a keypad on the casing.</a:t>
            </a:r>
          </a:p>
          <a:p>
            <a:r>
              <a:rPr lang="en-US"/>
              <a:t>Are noisy, inexpensive, but can print multiple copies </a:t>
            </a:r>
          </a:p>
          <a:p>
            <a:r>
              <a:rPr lang="en-US"/>
              <a:t>Used when high quality is not essential eg circulating information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862012"/>
          </a:xfrm>
        </p:spPr>
        <p:txBody>
          <a:bodyPr/>
          <a:lstStyle/>
          <a:p>
            <a:r>
              <a:rPr lang="en-US"/>
              <a:t>LINE PRINTERS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There 2 main types - Band and Chain Printers </a:t>
            </a:r>
          </a:p>
          <a:p>
            <a:pPr>
              <a:lnSpc>
                <a:spcPct val="80000"/>
              </a:lnSpc>
            </a:pPr>
            <a:r>
              <a:rPr lang="en-US" sz="2800"/>
              <a:t>High-speed printers usually used in the minicomputers and mainframes environment.</a:t>
            </a:r>
          </a:p>
          <a:p>
            <a:pPr>
              <a:lnSpc>
                <a:spcPct val="80000"/>
              </a:lnSpc>
            </a:pPr>
            <a:r>
              <a:rPr lang="en-US" sz="2800"/>
              <a:t>Called high-speed printer because they print a whole line of characters at once rather than a single character </a:t>
            </a:r>
          </a:p>
          <a:p>
            <a:pPr>
              <a:lnSpc>
                <a:spcPct val="80000"/>
              </a:lnSpc>
            </a:pPr>
            <a:r>
              <a:rPr lang="en-US" sz="2800"/>
              <a:t>Print quality is good. Speeds of up to 3000 lines a minute may be possible with these machines. </a:t>
            </a:r>
          </a:p>
          <a:p>
            <a:pPr>
              <a:lnSpc>
                <a:spcPct val="80000"/>
              </a:lnSpc>
            </a:pPr>
            <a:r>
              <a:rPr lang="en-US" sz="2800"/>
              <a:t>The band printer has a flexible rotating steel band that contains the characters used for the printing.  </a:t>
            </a:r>
          </a:p>
          <a:p>
            <a:pPr>
              <a:lnSpc>
                <a:spcPct val="80000"/>
              </a:lnSpc>
            </a:pPr>
            <a:r>
              <a:rPr lang="en-US" sz="2800"/>
              <a:t>The chain printer also has a rotating chain that contains the characters to be printed.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r>
              <a:rPr lang="en-US"/>
              <a:t>FEED MECHANISM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007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Two types of feed mechanism – friction and tractor feed mechanism.</a:t>
            </a:r>
            <a:endParaRPr lang="en-US" sz="2800" u="sng"/>
          </a:p>
          <a:p>
            <a:pPr>
              <a:lnSpc>
                <a:spcPct val="80000"/>
              </a:lnSpc>
            </a:pPr>
            <a:r>
              <a:rPr lang="en-US" sz="2800"/>
              <a:t>Friction Feed Mechanism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Paper is gripped by the roller.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It moves through the friction feed printer by pressure on the paper and the carriage.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As the carriage rotates, the paper is transported through the printer.</a:t>
            </a:r>
            <a:endParaRPr lang="en-US" sz="2400" u="sng"/>
          </a:p>
          <a:p>
            <a:pPr>
              <a:lnSpc>
                <a:spcPct val="80000"/>
              </a:lnSpc>
            </a:pPr>
            <a:r>
              <a:rPr lang="en-US" sz="2800"/>
              <a:t>Tractor feed Mechanism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Paper is held in place by a tractor.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This reduces the chance of the paper getting out of alignment.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Sprocket (a mechanism) that advances the paper, using holes on the edges of continuous form.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838200"/>
          </a:xfrm>
        </p:spPr>
        <p:txBody>
          <a:bodyPr/>
          <a:lstStyle/>
          <a:p>
            <a:pPr eaLnBrk="1" hangingPunct="1"/>
            <a:r>
              <a:rPr lang="en-US" smtClean="0"/>
              <a:t>KEYBOARD ENTRY</a:t>
            </a:r>
          </a:p>
        </p:txBody>
      </p:sp>
      <p:sp>
        <p:nvSpPr>
          <p:cNvPr id="512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21238"/>
          </a:xfrm>
        </p:spPr>
        <p:txBody>
          <a:bodyPr/>
          <a:lstStyle/>
          <a:p>
            <a:pPr eaLnBrk="1" hangingPunct="1"/>
            <a:r>
              <a:rPr lang="en-US" smtClean="0"/>
              <a:t>Similar to electric-typewriter KBD but contain additional keys. </a:t>
            </a:r>
          </a:p>
          <a:p>
            <a:pPr eaLnBrk="1" hangingPunct="1"/>
            <a:r>
              <a:rPr lang="en-US" smtClean="0"/>
              <a:t>converts letters, numbers, and other characters into electrical signals that are machine-readable. </a:t>
            </a:r>
          </a:p>
          <a:p>
            <a:pPr eaLnBrk="1" hangingPunct="1"/>
            <a:r>
              <a:rPr lang="en-US" smtClean="0"/>
              <a:t>Consists of an array of switches, each of which sends a unique signal when pressed</a:t>
            </a:r>
            <a:r>
              <a:rPr lang="en-US" u="sng" smtClean="0"/>
              <a:t> </a:t>
            </a:r>
            <a:r>
              <a:rPr lang="en-US" smtClean="0"/>
              <a:t>to the PC. </a:t>
            </a:r>
          </a:p>
          <a:p>
            <a:pPr eaLnBrk="1" hangingPunct="1"/>
            <a:r>
              <a:rPr lang="en-US" smtClean="0"/>
              <a:t>The standard layout is </a:t>
            </a:r>
            <a:r>
              <a:rPr lang="en-US" b="1" smtClean="0"/>
              <a:t>QWERTY</a:t>
            </a:r>
            <a:r>
              <a:rPr lang="en-US" i="1" smtClean="0"/>
              <a:t> KBD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/>
              <a:t>NON-IMPACT PRINTERS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3340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Used almost everywhere.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They are faster and quieter because they have fewer moving parts. 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Form characters and images without direct physical contact between the printing mechanism and the paper.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Two types of non-impact printers often used with PC are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laser printers and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ink-jet printers.</a:t>
            </a:r>
            <a:endParaRPr lang="en-GB" b="1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763587"/>
          </a:xfrm>
          <a:ln/>
        </p:spPr>
        <p:txBody>
          <a:bodyPr/>
          <a:lstStyle/>
          <a:p>
            <a:pPr>
              <a:lnSpc>
                <a:spcPct val="1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/>
              <a:t>LASER PRINTER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238" y="1069975"/>
            <a:ext cx="8229600" cy="5343525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Uses a combination of two technologies – electro photographic printing (used in photocopy) and high intensity lasers.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Reasons why laser printers are popular.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They produce sharp, crisp images of both text and graphics,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 providing resolutions which is near-typeset quality (NTQ). 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They are quiet and fast.</a:t>
            </a:r>
            <a:r>
              <a:rPr lang="en-US"/>
              <a:t> </a:t>
            </a:r>
          </a:p>
        </p:txBody>
      </p:sp>
      <p:pic>
        <p:nvPicPr>
          <p:cNvPr id="8196" name="Picture 4" descr="wellla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648200"/>
            <a:ext cx="2362200" cy="20383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HOW LASER PRINTER WORKS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b="1"/>
              <a:t>Image from PC is transferred to the printer. </a:t>
            </a:r>
          </a:p>
          <a:p>
            <a:pPr>
              <a:lnSpc>
                <a:spcPct val="80000"/>
              </a:lnSpc>
            </a:pPr>
            <a:r>
              <a:rPr lang="en-US" sz="2200" b="1"/>
              <a:t>A microprocessor inside the printer converts the image line by line into a sequence of signals, which switch a laser beams on and off</a:t>
            </a:r>
            <a:r>
              <a:rPr lang="en-US" sz="2200" b="1" u="sng"/>
              <a:t>. </a:t>
            </a:r>
          </a:p>
          <a:p>
            <a:pPr>
              <a:lnSpc>
                <a:spcPct val="80000"/>
              </a:lnSpc>
            </a:pPr>
            <a:r>
              <a:rPr lang="en-US" sz="2200" b="1"/>
              <a:t>Each laser bean pulse (a single dot of the image),</a:t>
            </a:r>
            <a:r>
              <a:rPr lang="en-US" sz="2200" b="1" u="sng"/>
              <a:t> </a:t>
            </a:r>
            <a:r>
              <a:rPr lang="en-US" sz="2200" b="1"/>
              <a:t>is reflected by a rotating mirror to the surface of the drum.</a:t>
            </a:r>
          </a:p>
          <a:p>
            <a:pPr>
              <a:lnSpc>
                <a:spcPct val="80000"/>
              </a:lnSpc>
            </a:pPr>
            <a:r>
              <a:rPr lang="en-US" sz="2200" b="1"/>
              <a:t>Drum surface given an electrical charge whenever the beam strikes. </a:t>
            </a:r>
          </a:p>
          <a:p>
            <a:pPr>
              <a:lnSpc>
                <a:spcPct val="80000"/>
              </a:lnSpc>
            </a:pPr>
            <a:r>
              <a:rPr lang="en-US" sz="2200" b="1"/>
              <a:t>Each line of image transferred to the drum, rotates the drum </a:t>
            </a:r>
          </a:p>
          <a:p>
            <a:pPr>
              <a:lnSpc>
                <a:spcPct val="80000"/>
              </a:lnSpc>
            </a:pPr>
            <a:r>
              <a:rPr lang="en-US" sz="2200" b="1"/>
              <a:t>As the drum rotates, it comes in contact with the toner (plastics ink powder), which is attracted, to the electrically charged area of the drum. </a:t>
            </a:r>
            <a:endParaRPr lang="en-US" sz="2200" b="1" u="sng"/>
          </a:p>
          <a:p>
            <a:pPr>
              <a:lnSpc>
                <a:spcPct val="80000"/>
              </a:lnSpc>
            </a:pPr>
            <a:r>
              <a:rPr lang="en-US" sz="2200" b="1"/>
              <a:t>Charge on paper &gt; charge on drum, so the toner is transferred to the paper. </a:t>
            </a:r>
          </a:p>
          <a:p>
            <a:pPr>
              <a:lnSpc>
                <a:spcPct val="80000"/>
              </a:lnSpc>
            </a:pPr>
            <a:r>
              <a:rPr lang="en-US" sz="2200" b="1"/>
              <a:t>Toner permanently bonded to the paper by heated rollers.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15888"/>
            <a:ext cx="8229600" cy="80962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INK JET PRINTERS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1169988"/>
            <a:ext cx="8229600" cy="541655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Form images with little dots.</a:t>
            </a:r>
            <a:r>
              <a:rPr lang="en-US"/>
              <a:t>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Head consists of ink jets arranged in a matrix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Spray small, electrically charged droplets of ink from nozzles (through holes in the matrix) at high speed onto paper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Can print in colour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Are quieter less expensive</a:t>
            </a:r>
            <a:endParaRPr lang="en-GB"/>
          </a:p>
        </p:txBody>
      </p:sp>
      <p:pic>
        <p:nvPicPr>
          <p:cNvPr id="9220" name="Picture 4" descr="inkj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279900"/>
            <a:ext cx="3200400" cy="20447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762000"/>
          </a:xfrm>
        </p:spPr>
        <p:txBody>
          <a:bodyPr/>
          <a:lstStyle/>
          <a:p>
            <a:r>
              <a:rPr lang="en-US" sz="3600"/>
              <a:t>BUBBLE-JET &amp; SOLID INK PRINTERS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Bubble-jet printers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Variation on ink-jet technology</a:t>
            </a:r>
          </a:p>
          <a:p>
            <a:pPr lvl="1">
              <a:lnSpc>
                <a:spcPct val="80000"/>
              </a:lnSpc>
            </a:pPr>
            <a:r>
              <a:rPr lang="en-US" sz="2400" u="sng"/>
              <a:t>Uses miniature heating elements</a:t>
            </a:r>
            <a:r>
              <a:rPr lang="en-US" sz="2400"/>
              <a:t> to force specially formulated inks through print heads with 128 tiny nozzles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print fine images at high speeds. 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This technology is commonly used in portable printers.</a:t>
            </a:r>
            <a:endParaRPr lang="en-US" sz="2400" u="sng"/>
          </a:p>
          <a:p>
            <a:pPr>
              <a:lnSpc>
                <a:spcPct val="80000"/>
              </a:lnSpc>
            </a:pPr>
            <a:r>
              <a:rPr lang="en-US" sz="2800"/>
              <a:t>Solid ink printers</a:t>
            </a:r>
            <a:r>
              <a:rPr lang="en-US" sz="2800" b="1"/>
              <a:t>:</a:t>
            </a:r>
            <a:r>
              <a:rPr lang="en-US" sz="28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They are page printers that use solid wax ink sticks (which are crayon-like ink).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 </a:t>
            </a:r>
            <a:r>
              <a:rPr lang="en-US" sz="2400" u="sng"/>
              <a:t>heat to liquefy the wax</a:t>
            </a:r>
            <a:r>
              <a:rPr lang="en-US" sz="2400"/>
              <a:t> ink sticks into reservoirs,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Then spray the molten ink onto a transfer drum, from where it's cold-fused onto the paper in a single pass.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 sz="3200"/>
              <a:t>THERMAL &amp; PHOTOGRAPHIC PRINTERS</a:t>
            </a:r>
            <a:r>
              <a:rPr lang="en-US"/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Thermal Printer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heat sensitive paper.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Characters printed by applying heat to selected rods in the print head.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heated rods touch the paper, the character is formed.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 is originally used in scientific labs to record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to produced high quality colour artwork and text.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not popular because of cost and used of specially treated paper. </a:t>
            </a:r>
            <a:endParaRPr lang="en-US" sz="2400" u="sng"/>
          </a:p>
          <a:p>
            <a:pPr>
              <a:lnSpc>
                <a:spcPct val="90000"/>
              </a:lnSpc>
            </a:pPr>
            <a:r>
              <a:rPr lang="en-US" sz="2800"/>
              <a:t>Photographic Printers: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produced high-quality output on photographic film or paper, using photographic techniques.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/>
              <a:t>PLOTTERS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Specialized device designed to produce high-quality graphic e.g. maps, drawings and 3-D illustration </a:t>
            </a:r>
          </a:p>
          <a:p>
            <a:pPr>
              <a:lnSpc>
                <a:spcPct val="90000"/>
              </a:lnSpc>
            </a:pPr>
            <a:r>
              <a:rPr lang="en-US" sz="2800"/>
              <a:t>The two principal kinds of plotters are ink-jet and electrostatic</a:t>
            </a:r>
          </a:p>
          <a:p>
            <a:pPr>
              <a:lnSpc>
                <a:spcPct val="90000"/>
              </a:lnSpc>
            </a:pPr>
            <a:r>
              <a:rPr lang="en-US" sz="2800"/>
              <a:t> Ink-jet plotter:  less expensive and slower than the electrostatic plotters. It uses ink-jets technology </a:t>
            </a:r>
          </a:p>
          <a:p>
            <a:pPr>
              <a:lnSpc>
                <a:spcPct val="90000"/>
              </a:lnSpc>
            </a:pPr>
            <a:r>
              <a:rPr lang="en-US" sz="2800"/>
              <a:t>Pen Plotters: creates plots by moving a pen over drafting paper. With some the paper moves and the pen remain stationary.</a:t>
            </a:r>
            <a:r>
              <a:rPr lang="en-US"/>
              <a:t> </a:t>
            </a:r>
            <a:endParaRPr lang="en-US" sz="2800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914400"/>
          </a:xfrm>
        </p:spPr>
        <p:txBody>
          <a:bodyPr/>
          <a:lstStyle/>
          <a:p>
            <a:r>
              <a:rPr lang="en-US"/>
              <a:t>INK-JET &amp; PEN PLOTTERS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0075" cy="4821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Ink-jet plotter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Less expensive &amp; slower than electrostatic plotters.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ink-jets technology and the paper is output over a drum, enabling continuous output.</a:t>
            </a:r>
            <a:endParaRPr lang="en-US" sz="2400" u="sng"/>
          </a:p>
          <a:p>
            <a:pPr>
              <a:lnSpc>
                <a:spcPct val="90000"/>
              </a:lnSpc>
            </a:pPr>
            <a:r>
              <a:rPr lang="en-US" sz="2800"/>
              <a:t>Pen Plotters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Creates plots by moving a pen over drafting paper.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With some the paper moves and the pen remain stationary.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Less expensive &amp; easier to maintain.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Slow speed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Can’t produce solid fills / shadowing.</a:t>
            </a:r>
          </a:p>
        </p:txBody>
      </p:sp>
      <p:pic>
        <p:nvPicPr>
          <p:cNvPr id="90117" name="Picture 5" descr="Encad_CAD-JET_3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419600"/>
            <a:ext cx="21717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/>
          <a:lstStyle/>
          <a:p>
            <a:r>
              <a:rPr lang="en-US" sz="3200" b="1"/>
              <a:t>ELETROSTATIC &amp; THERMAL PLOTERS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0075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Electrostatic plotter 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Designed so that the paper lies partially flat on a table-like surface. 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 toner in a manner similar to a photocopier.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 electrostatic charges to create images made from tiny dots on specially treated paper.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Image is produced when the paper run through a developer.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Produce high-resolution images and are faster than inkjet and pen plotters.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Used in advertising and graphic design.</a:t>
            </a:r>
          </a:p>
          <a:p>
            <a:pPr>
              <a:lnSpc>
                <a:spcPct val="80000"/>
              </a:lnSpc>
            </a:pPr>
            <a:r>
              <a:rPr lang="en-US" sz="2400"/>
              <a:t>Thermal Plotters / Direct Image Plotters: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creates image using heat sensitive paper and electrically heated pins.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It is comparably priced with electrostatics printed, quite reliable, and good for high-volume work.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Require expensive paper and create only two colours.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Used for very specific application such as creating maps.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09600"/>
          </a:xfrm>
        </p:spPr>
        <p:txBody>
          <a:bodyPr/>
          <a:lstStyle/>
          <a:p>
            <a:r>
              <a:rPr lang="en-US" sz="3200"/>
              <a:t>COMPUTER OUTPUT ON MICROFILM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0075" cy="5486400"/>
          </a:xfrm>
        </p:spPr>
        <p:txBody>
          <a:bodyPr/>
          <a:lstStyle/>
          <a:p>
            <a:r>
              <a:rPr lang="en-US"/>
              <a:t>This method of storing computer output uses several devices. </a:t>
            </a:r>
          </a:p>
          <a:p>
            <a:r>
              <a:rPr lang="en-US"/>
              <a:t>Output is stored as microscopic filmed images </a:t>
            </a:r>
          </a:p>
          <a:p>
            <a:pPr lvl="1"/>
            <a:r>
              <a:rPr lang="en-US"/>
              <a:t>on a roll of microfilm or </a:t>
            </a:r>
          </a:p>
          <a:p>
            <a:pPr lvl="1"/>
            <a:r>
              <a:rPr lang="en-US"/>
              <a:t>on microfiche (rectangular sheet of film 10mm x 15mm). </a:t>
            </a:r>
          </a:p>
          <a:p>
            <a:r>
              <a:rPr lang="en-US"/>
              <a:t>A typical microfiche can hold 300 pages of printed paper.  More sophisticated system can hold up to 1000 pages.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0575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TERMINAL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326063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Consists of a </a:t>
            </a:r>
            <a:r>
              <a:rPr lang="en-US" sz="2800" b="1" u="sng" smtClean="0"/>
              <a:t>keyboard</a:t>
            </a:r>
            <a:r>
              <a:rPr lang="en-US" sz="2800" b="1" smtClean="0"/>
              <a:t> for inputting information and </a:t>
            </a:r>
            <a:r>
              <a:rPr lang="en-US" sz="2800" b="1" u="sng" smtClean="0"/>
              <a:t>a monitor</a:t>
            </a:r>
            <a:r>
              <a:rPr lang="en-US" sz="2800" b="1" smtClean="0"/>
              <a:t> for receiving output.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Most popular form of data entry for on-line applications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smtClean="0"/>
              <a:t>The output display is available as long as it appears on the screen.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smtClean="0"/>
              <a:t>Data entered via terminal can be stored on disk for later use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smtClean="0"/>
              <a:t>Come in various shapes, sizes and abilities, but broadly speaking they are classified as dumb or intelligent.</a:t>
            </a:r>
            <a:endParaRPr lang="en-GB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8763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HOW COM WORKS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84788"/>
          </a:xfrm>
          <a:ln/>
        </p:spPr>
        <p:txBody>
          <a:bodyPr lIns="0" tIns="0" rIns="0" bIns="0"/>
          <a:lstStyle/>
          <a:p>
            <a:pPr marL="609600" indent="-6096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 COM process is as follows:</a:t>
            </a:r>
            <a:endParaRPr lang="en-GB" b="1"/>
          </a:p>
          <a:p>
            <a:pPr marL="990600" lvl="1" indent="-5334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 computer writes the output to magnetic tape</a:t>
            </a:r>
          </a:p>
          <a:p>
            <a:pPr marL="990600" lvl="1" indent="-5334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 data on tape is input to the microfilm recorder and </a:t>
            </a:r>
          </a:p>
          <a:p>
            <a:pPr marL="990600" lvl="1" indent="-5334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 recorder display the output on the monitor. </a:t>
            </a:r>
          </a:p>
          <a:p>
            <a:pPr marL="990600" lvl="1" indent="-5334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Using microfilm a high speed camera photographs the images on the monitor.</a:t>
            </a:r>
          </a:p>
          <a:p>
            <a:pPr marL="990600" lvl="1" indent="-5334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 film is then developed</a:t>
            </a:r>
          </a:p>
          <a:p>
            <a:pPr marL="990600" lvl="1" indent="-5334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Duplicates are then made, if necessary</a:t>
            </a:r>
            <a:r>
              <a:rPr lang="en-US"/>
              <a:t> </a:t>
            </a:r>
            <a:endParaRPr lang="en-GB" b="1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82563"/>
            <a:ext cx="8229600" cy="823912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COM EQUIPMENTS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1058863"/>
            <a:ext cx="8666162" cy="5543550"/>
          </a:xfrm>
          <a:ln/>
        </p:spPr>
        <p:txBody>
          <a:bodyPr lIns="0" tIns="0" rIns="0" bIns="0"/>
          <a:lstStyle/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/>
              <a:t>In some system,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a separate device is needed for each of these stages.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others the tape drive is not needed because the computer sends the output directly to the microfilm recorder.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Some recorders are capable of developing the film so a developer is not needed.</a:t>
            </a:r>
          </a:p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/>
              <a:t>To view the film,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a microfilm viewing station is used.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This magnifies the film so that they can be easily read. The station usually has a printer connected to produce hard copy.</a:t>
            </a:r>
          </a:p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/>
              <a:t>COM suited for applications where: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Volume of output is great (100,000 pages / month)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Data must be stored for a long period with infrequent references to it (archival data)</a:t>
            </a:r>
            <a:endParaRPr lang="en-GB" sz="240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52462"/>
          </a:xfrm>
          <a:ln/>
        </p:spPr>
        <p:txBody>
          <a:bodyPr lIns="0" tIns="0" rIns="0" bIns="0"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MONITORS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Run under the control of a graphics display adapter card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The adapter allows information to leave the computer and appear on the monitor.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In multimedia applications, a graphics coprocessor, is required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The display adapter has its own RAM, called VRAM, or video RAM. 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VRAM controls the resolution of images as well as the number of colours and the speed at which the images are displayed 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85800"/>
          </a:xfrm>
        </p:spPr>
        <p:txBody>
          <a:bodyPr/>
          <a:lstStyle/>
          <a:p>
            <a:r>
              <a:rPr lang="en-US" sz="4000"/>
              <a:t>MONITOR SCREEN SIZE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410200"/>
          </a:xfrm>
        </p:spPr>
        <p:txBody>
          <a:bodyPr/>
          <a:lstStyle/>
          <a:p>
            <a:r>
              <a:rPr lang="en-US" sz="2800"/>
              <a:t>The size of a screen is measured diagonally from corner to corner in inches just like television screens. </a:t>
            </a:r>
          </a:p>
          <a:p>
            <a:r>
              <a:rPr lang="en-US" sz="2800"/>
              <a:t>PC screen’s size are between 14 to 21 inches but 15in screens are common.  </a:t>
            </a:r>
          </a:p>
          <a:p>
            <a:r>
              <a:rPr lang="en-US" sz="2800"/>
              <a:t>People in desktop publishing and multimedia production often use larger screens in order to view two facing pages at the same time.  </a:t>
            </a:r>
          </a:p>
          <a:p>
            <a:r>
              <a:rPr lang="en-US" sz="2800"/>
              <a:t>Near the display screen are control knobs that, at on a television set, allow you to adjust brightness and contrast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r>
              <a:rPr lang="en-US" sz="4000"/>
              <a:t>TECHNOLOGY FOR MONITORS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007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/>
              <a:t>Cathode-Ray Tubes (CRTs)</a:t>
            </a: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400"/>
              <a:t>The (CRT) is a vacuum tube used as a display screen in a computer or video display terminal.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CRT’s screen display is made up of small picture elements (dots) called </a:t>
            </a:r>
            <a:r>
              <a:rPr lang="en-US" sz="2400" i="1"/>
              <a:t>pixels</a:t>
            </a:r>
            <a:r>
              <a:rPr 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pixel is the smaller unit on the screen that can be turned on or off or made different shades.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stream of bits defining the image is sent from the computer to the CRT’s electron gun, where electrons are activated according to the bit patterns.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front of the CRT screen is coated inside with phosphor. 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When a beam of electrons from the electron gun (deflected through a yoke) hits the phosphor, it lights up selected pixels to generate an image on the screen. 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CRT</a:t>
            </a:r>
          </a:p>
        </p:txBody>
      </p:sp>
      <p:sp>
        <p:nvSpPr>
          <p:cNvPr id="101384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1385" name="Rectangle 9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1383" name="Picture 7" descr="c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752600"/>
            <a:ext cx="4191000" cy="4114800"/>
          </a:xfrm>
          <a:prstGeom prst="rect">
            <a:avLst/>
          </a:prstGeom>
          <a:noFill/>
        </p:spPr>
      </p:pic>
      <p:pic>
        <p:nvPicPr>
          <p:cNvPr id="101387" name="Picture 11" descr="fig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981200"/>
            <a:ext cx="37338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838200"/>
          </a:xfrm>
        </p:spPr>
        <p:txBody>
          <a:bodyPr/>
          <a:lstStyle/>
          <a:p>
            <a:r>
              <a:rPr lang="en-US"/>
              <a:t>INSIDE THE CRT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4455" name="Picture 7" descr="A4cath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757363"/>
            <a:ext cx="5181600" cy="4062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/>
              <a:t>FLAT SCREEN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96275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/>
              <a:t>Used by lightweight notebooks and pocket PCs. Compared to CRTs, flat-panel displays are much thinner, lightweight, and consume less power. </a:t>
            </a:r>
          </a:p>
          <a:p>
            <a:pPr>
              <a:lnSpc>
                <a:spcPct val="90000"/>
              </a:lnSpc>
            </a:pPr>
            <a:r>
              <a:rPr lang="en-US" sz="3000"/>
              <a:t>The substances between the plates are either </a:t>
            </a:r>
          </a:p>
          <a:p>
            <a:pPr lvl="1">
              <a:lnSpc>
                <a:spcPct val="90000"/>
              </a:lnSpc>
            </a:pPr>
            <a:r>
              <a:rPr lang="en-US" sz="3000" i="1"/>
              <a:t>liquid-crystal display</a:t>
            </a:r>
            <a:r>
              <a:rPr lang="en-US" sz="3000"/>
              <a:t> (LCD) or</a:t>
            </a:r>
          </a:p>
          <a:p>
            <a:pPr lvl="1">
              <a:lnSpc>
                <a:spcPct val="90000"/>
              </a:lnSpc>
            </a:pPr>
            <a:r>
              <a:rPr lang="en-US" sz="3000"/>
              <a:t> </a:t>
            </a:r>
            <a:r>
              <a:rPr lang="en-US" sz="3000" i="1"/>
              <a:t>electroluminescent</a:t>
            </a:r>
            <a:r>
              <a:rPr lang="en-US" sz="3000"/>
              <a:t> (EL)</a:t>
            </a:r>
          </a:p>
          <a:p>
            <a:pPr>
              <a:lnSpc>
                <a:spcPct val="90000"/>
              </a:lnSpc>
            </a:pPr>
            <a:r>
              <a:rPr lang="en-US" sz="3000"/>
              <a:t>According to the location of transistors flat-panel screens are </a:t>
            </a:r>
          </a:p>
          <a:p>
            <a:pPr lvl="1">
              <a:lnSpc>
                <a:spcPct val="90000"/>
              </a:lnSpc>
            </a:pPr>
            <a:r>
              <a:rPr lang="en-US" sz="3000"/>
              <a:t>either active-matrix or </a:t>
            </a:r>
          </a:p>
          <a:p>
            <a:pPr lvl="1">
              <a:lnSpc>
                <a:spcPct val="90000"/>
              </a:lnSpc>
            </a:pPr>
            <a:r>
              <a:rPr lang="en-US" sz="3000"/>
              <a:t>dual-scan displays:</a:t>
            </a:r>
          </a:p>
        </p:txBody>
      </p:sp>
      <p:pic>
        <p:nvPicPr>
          <p:cNvPr id="50181" name="Picture 5" descr="2001fp_t_ma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7244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85800"/>
          </a:xfrm>
        </p:spPr>
        <p:txBody>
          <a:bodyPr/>
          <a:lstStyle/>
          <a:p>
            <a:r>
              <a:rPr lang="en-US" sz="4000"/>
              <a:t>LCD &amp; EL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/>
              <a:t>LCD</a:t>
            </a:r>
            <a:endParaRPr lang="en-US" sz="2400"/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consists liquid crystal, the molecules of which line up in a particular way.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Under an applied voltage, the molecular alignment is disturbed, which changes the optical properties of the liquid crystal in the affected area.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As a result, light usually back lighting behind the screen is blocked or allowed through to create an image.</a:t>
            </a:r>
            <a:endParaRPr lang="en-US" sz="2000" b="1"/>
          </a:p>
          <a:p>
            <a:pPr marL="609600" indent="-609600">
              <a:lnSpc>
                <a:spcPct val="90000"/>
              </a:lnSpc>
            </a:pPr>
            <a:r>
              <a:rPr lang="en-US" sz="2400" b="1"/>
              <a:t>EL</a:t>
            </a:r>
            <a:endParaRPr lang="en-US" sz="2400"/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contains a substance that glows when it is charged by an electric current.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A pixel is formed on the screen when current is sent to the intersection of the appropriate row and column.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The combined voltages from the row and column cause the screen to glow at that point.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 MATRIX DISPLAY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/>
              <a:t>Also called thin-film transistor (TFT) display, or TFT LCD.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Made from a large array of liquid crystal cell with one cell per pixel.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Each pixel on the screen is has TFT.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Voltage applied selectively to these cells produces the viewable image.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Much brighter and sharper than dual-scan screens.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Viewable from wider angles than images produced by most dual-scan screens, which is difficult to view from any angle other than straight on.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More complicated and thus more expensive.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TYPES OF TERMINAL</a:t>
            </a:r>
          </a:p>
        </p:txBody>
      </p:sp>
      <p:sp>
        <p:nvSpPr>
          <p:cNvPr id="7171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0075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Dumb terminal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Passive.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 only accept data from the KBD, relay it to the PC &amp; receive data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has limited storage capacity.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</a:t>
            </a:r>
            <a:r>
              <a:rPr lang="en-US" sz="2000" b="1" smtClean="0"/>
              <a:t>ntelligent terminal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Contains a processor, RAM and some internal storage.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is a PC with communication software + link.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 be program.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Perform the task of editing leaving the computer to concentrate on a more demanding processing activities.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Network terminal</a:t>
            </a:r>
            <a:r>
              <a:rPr lang="en-US" sz="2000" smtClean="0"/>
              <a:t> (thin client or network computer)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Low cost alternative to an intelligent terminal.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Most do not have hard drive and must rely on the host PC.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Internet terminal</a:t>
            </a:r>
            <a:r>
              <a:rPr lang="en-US" sz="2000" smtClean="0"/>
              <a:t> (web terminal)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provides access to the internet and display web pages on standard television set. Used almost exclusively at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762000"/>
          </a:xfrm>
        </p:spPr>
        <p:txBody>
          <a:bodyPr/>
          <a:lstStyle/>
          <a:p>
            <a:r>
              <a:rPr lang="en-US"/>
              <a:t>DUAL SCAN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4973638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Also</a:t>
            </a:r>
            <a:r>
              <a:rPr lang="en-US" sz="2800" b="1"/>
              <a:t> </a:t>
            </a:r>
            <a:r>
              <a:rPr lang="en-US" sz="2800"/>
              <a:t>called passive-matrix display.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The LCD is made from a large array of liquid crystal cells that are controlled by transistors outside of the display screen.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One transistor controls a whole row or column of pixels.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They have good contrast for monochrome (one-colour) screens but the resolution is weaker for colour screen.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Advantage : less expensive and use less power than active-matrix displays.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762000"/>
          </a:xfrm>
        </p:spPr>
        <p:txBody>
          <a:bodyPr/>
          <a:lstStyle/>
          <a:p>
            <a:r>
              <a:rPr lang="en-US"/>
              <a:t>SCREEN CLARITY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clarity of screen depends on three qualities: resolution, dot pitch and refresh rate.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Resolution</a:t>
            </a:r>
            <a:r>
              <a:rPr lang="en-US" sz="2800"/>
              <a:t>:  This is the fineness of detail attained by a monitor. </a:t>
            </a:r>
          </a:p>
          <a:p>
            <a:pPr>
              <a:lnSpc>
                <a:spcPct val="90000"/>
              </a:lnSpc>
            </a:pPr>
            <a:r>
              <a:rPr lang="en-US" sz="2800"/>
              <a:t>it is a measure of the clarity or sharpness of a display screen; </a:t>
            </a:r>
          </a:p>
          <a:p>
            <a:pPr>
              <a:lnSpc>
                <a:spcPct val="90000"/>
              </a:lnSpc>
            </a:pPr>
            <a:r>
              <a:rPr lang="en-US" sz="2800"/>
              <a:t>the more pixels there are per square inch, the better the resolution. </a:t>
            </a:r>
          </a:p>
          <a:p>
            <a:pPr>
              <a:lnSpc>
                <a:spcPct val="90000"/>
              </a:lnSpc>
            </a:pPr>
            <a:r>
              <a:rPr lang="en-US" sz="2800"/>
              <a:t>Also the higher a resolution, the clearer and shaper the screen.  </a:t>
            </a:r>
          </a:p>
          <a:p>
            <a:pPr>
              <a:lnSpc>
                <a:spcPct val="90000"/>
              </a:lnSpc>
            </a:pPr>
            <a:r>
              <a:rPr lang="en-US" sz="2800"/>
              <a:t>Resolution is expressed in terms of the formula </a:t>
            </a:r>
            <a:r>
              <a:rPr lang="en-US" sz="2800" b="1" i="1"/>
              <a:t>columns of pixels</a:t>
            </a:r>
            <a:r>
              <a:rPr lang="en-US" sz="2800"/>
              <a:t> × </a:t>
            </a:r>
            <a:r>
              <a:rPr lang="en-US" sz="2800" b="1" i="1"/>
              <a:t>rows of pixels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838200"/>
          </a:xfrm>
        </p:spPr>
        <p:txBody>
          <a:bodyPr/>
          <a:lstStyle/>
          <a:p>
            <a:r>
              <a:rPr lang="en-US"/>
              <a:t>DOT PITCH &amp; REFRESH RATE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0075" cy="4821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Dot pitch</a:t>
            </a:r>
            <a:r>
              <a:rPr lang="en-US" sz="2000"/>
              <a:t>: This is the amount of space between pixels; the closer the dots, the crisper the image.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dot pitch is the size of the smallest dot a monitor can display.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.28 dot pitch means dots are 28/100ths of a millimetre apart.  Generally, a dot pitch of less than .31 will provide clear images.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display’s dot pitch is an integral part the monitor’s design and so cannot be altered.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Multimedia and desktop publishing users typically use .25 mm dot pitch monitors.</a:t>
            </a:r>
            <a:endParaRPr lang="en-US" sz="1800" b="1"/>
          </a:p>
          <a:p>
            <a:pPr>
              <a:lnSpc>
                <a:spcPct val="80000"/>
              </a:lnSpc>
            </a:pPr>
            <a:r>
              <a:rPr lang="en-US" sz="2000" b="1"/>
              <a:t>Refresh rate</a:t>
            </a:r>
            <a:r>
              <a:rPr lang="en-US" sz="2000"/>
              <a:t>:  Refresh rate is the number of times per second that the pixels are recharged so their glow remains bright.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Refresh is necessary because the phosphors hold their glow for just a fraction of a second.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higher the refresh rate, the more solid the image looks on the screen that is, it doesn’t flicker.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refresh rate should be at least 72 Hz (Hertz).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294" name="Rectangle 1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97295" name="Rectangle 15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97296" name="Rectangle 16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7287" name="Picture 7" descr="display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3886200" cy="4343400"/>
          </a:xfrm>
          <a:prstGeom prst="rect">
            <a:avLst/>
          </a:prstGeom>
          <a:noFill/>
        </p:spPr>
      </p:pic>
      <p:pic>
        <p:nvPicPr>
          <p:cNvPr id="97292" name="Picture 12" descr="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524000"/>
            <a:ext cx="3886200" cy="2454275"/>
          </a:xfrm>
          <a:prstGeom prst="rect">
            <a:avLst/>
          </a:prstGeom>
          <a:noFill/>
        </p:spPr>
      </p:pic>
      <p:pic>
        <p:nvPicPr>
          <p:cNvPr id="97298" name="Picture 18" descr="DotPitc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038600"/>
            <a:ext cx="3048000" cy="193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82200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DUMP &amp; INTELLIGENT TERMINAL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8197" name="Rectangle 7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8199" name="Picture 10" descr="adm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3886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2" descr="dumbtermdi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19200"/>
            <a:ext cx="327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14" descr="img7729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886200"/>
            <a:ext cx="3962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6" descr="sy-777ne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4038600"/>
            <a:ext cx="297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pPr eaLnBrk="1" hangingPunct="1"/>
            <a:r>
              <a:rPr lang="en-US" smtClean="0"/>
              <a:t>DIRECT ENTRY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0075" cy="5181600"/>
          </a:xfrm>
        </p:spPr>
        <p:txBody>
          <a:bodyPr/>
          <a:lstStyle/>
          <a:p>
            <a:pPr eaLnBrk="1" hangingPunct="1"/>
            <a:r>
              <a:rPr lang="en-US" smtClean="0"/>
              <a:t>Input does not require data to be keyed.</a:t>
            </a:r>
          </a:p>
          <a:p>
            <a:pPr eaLnBrk="1" hangingPunct="1"/>
            <a:r>
              <a:rPr lang="en-US" smtClean="0"/>
              <a:t>May create machine –readable data on paper or magnetic media or fed directly into the CPU. </a:t>
            </a:r>
          </a:p>
          <a:p>
            <a:pPr eaLnBrk="1" hangingPunct="1"/>
            <a:r>
              <a:rPr lang="en-US" smtClean="0"/>
              <a:t>Reduces the possibility of human / data entry error.</a:t>
            </a:r>
          </a:p>
          <a:p>
            <a:pPr eaLnBrk="1" hangingPunct="1"/>
            <a:r>
              <a:rPr lang="en-US" smtClean="0"/>
              <a:t>An economical means of data entry. </a:t>
            </a:r>
          </a:p>
          <a:p>
            <a:pPr eaLnBrk="1" hangingPunct="1"/>
            <a:r>
              <a:rPr lang="en-US" smtClean="0"/>
              <a:t>They are classified as pointing device, scanning device and voice-input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POINTING DEVICES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334000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Mouse:  rolled about on a desktop to direct a pointer on the computer’s display screen.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When one moves the mouse, the pointer on the screen moves in the same direction.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Pointer - indicates the position of the mouse on the display screen. 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Change from an arrow to a pointing-finger icon, based on the task being performing. 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Controls the position of the cursor on the screen.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 smtClean="0"/>
              <a:t>Examples include: Mice, trackballs, joysticks and touchpad, Light pens, Digitizing tablets, Pen-based systems.</a:t>
            </a:r>
            <a:endParaRPr lang="en-GB" sz="2800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4377</Words>
  <Application>Microsoft Office PowerPoint</Application>
  <PresentationFormat>On-screen Show (4:3)</PresentationFormat>
  <Paragraphs>431</Paragraphs>
  <Slides>64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ITEC 101 FUNDAMENTALS OF IT</vt:lpstr>
      <vt:lpstr>INPUT DEVICES</vt:lpstr>
      <vt:lpstr>TYPES OF INPUT DEVICES</vt:lpstr>
      <vt:lpstr>KEYBOARD ENTRY</vt:lpstr>
      <vt:lpstr>TERMINAL</vt:lpstr>
      <vt:lpstr>TYPES OF TERMINAL</vt:lpstr>
      <vt:lpstr>DUMP &amp; INTELLIGENT TERMINAL</vt:lpstr>
      <vt:lpstr>DIRECT ENTRY</vt:lpstr>
      <vt:lpstr>POINTING DEVICES</vt:lpstr>
      <vt:lpstr>SENSITIVE SCREEN INPUTS</vt:lpstr>
      <vt:lpstr>TOUCH SCREEN</vt:lpstr>
      <vt:lpstr>LIGHT PEN</vt:lpstr>
      <vt:lpstr>TOUCH SCREEN &amp; LIGHT PEN</vt:lpstr>
      <vt:lpstr>DIGITIZERS</vt:lpstr>
      <vt:lpstr>PEN-BASED SYSTEMS</vt:lpstr>
      <vt:lpstr>SOURCE DATA INPUT DEVICES</vt:lpstr>
      <vt:lpstr>SCANNING DEVICES</vt:lpstr>
      <vt:lpstr>TYPE OF SCANNING DEVICES</vt:lpstr>
      <vt:lpstr>Image Scanners, Fax, Bar code</vt:lpstr>
      <vt:lpstr>POINT OF SALES TERMINAL</vt:lpstr>
      <vt:lpstr>POS SYSTEM</vt:lpstr>
      <vt:lpstr>HOW POS WORKS</vt:lpstr>
      <vt:lpstr>OPTICAL INPUT DEVICES</vt:lpstr>
      <vt:lpstr>MICR</vt:lpstr>
      <vt:lpstr>MICR</vt:lpstr>
      <vt:lpstr>OMR</vt:lpstr>
      <vt:lpstr>OMR</vt:lpstr>
      <vt:lpstr>OCR</vt:lpstr>
      <vt:lpstr>OCR FONTS</vt:lpstr>
      <vt:lpstr>VOICE INPUT DEVICE</vt:lpstr>
      <vt:lpstr>VOICE-INPUT</vt:lpstr>
      <vt:lpstr>VIDEO &amp; PHOTOGRAPHIC INPUT</vt:lpstr>
      <vt:lpstr>OUTPUT DEVICES</vt:lpstr>
      <vt:lpstr>CATEGORY OF OUTPUT</vt:lpstr>
      <vt:lpstr>COMMON OUTPUT DEVICES</vt:lpstr>
      <vt:lpstr>PRINTERS</vt:lpstr>
      <vt:lpstr>IMPACT PRINTERS</vt:lpstr>
      <vt:lpstr>LINE PRINTERS</vt:lpstr>
      <vt:lpstr>FEED MECHANISM</vt:lpstr>
      <vt:lpstr>NON-IMPACT PRINTERS</vt:lpstr>
      <vt:lpstr>LASER PRINTER</vt:lpstr>
      <vt:lpstr>HOW LASER PRINTER WORKS</vt:lpstr>
      <vt:lpstr>INK JET PRINTERS</vt:lpstr>
      <vt:lpstr>BUBBLE-JET &amp; SOLID INK PRINTERS</vt:lpstr>
      <vt:lpstr>THERMAL &amp; PHOTOGRAPHIC PRINTERS </vt:lpstr>
      <vt:lpstr>PLOTTERS</vt:lpstr>
      <vt:lpstr>INK-JET &amp; PEN PLOTTERS</vt:lpstr>
      <vt:lpstr>ELETROSTATIC &amp; THERMAL PLOTERS</vt:lpstr>
      <vt:lpstr>COMPUTER OUTPUT ON MICROFILM</vt:lpstr>
      <vt:lpstr>HOW COM WORKS</vt:lpstr>
      <vt:lpstr>COM EQUIPMENTS</vt:lpstr>
      <vt:lpstr>MONITORS</vt:lpstr>
      <vt:lpstr>MONITOR SCREEN SIZE</vt:lpstr>
      <vt:lpstr>TECHNOLOGY FOR MONITORS</vt:lpstr>
      <vt:lpstr>THE CRT</vt:lpstr>
      <vt:lpstr>INSIDE THE CRT</vt:lpstr>
      <vt:lpstr>FLAT SCREEN</vt:lpstr>
      <vt:lpstr>LCD &amp; EL</vt:lpstr>
      <vt:lpstr>ACTIVE  MATRIX DISPLAY</vt:lpstr>
      <vt:lpstr>DUAL SCAN</vt:lpstr>
      <vt:lpstr>SCREEN CLARITY</vt:lpstr>
      <vt:lpstr>DOT PITCH &amp; REFRESH RATE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user</cp:lastModifiedBy>
  <cp:revision>17</cp:revision>
  <dcterms:created xsi:type="dcterms:W3CDTF">2018-02-07T14:49:34Z</dcterms:created>
  <dcterms:modified xsi:type="dcterms:W3CDTF">2018-09-12T21:38:51Z</dcterms:modified>
</cp:coreProperties>
</file>