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31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25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CB508-6891-4738-B298-C2198A5A46E7}" type="slidenum">
              <a:rPr lang="en-US"/>
              <a:pPr/>
              <a:t>2</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pPr>
              <a:spcBef>
                <a:spcPts val="1200"/>
              </a:spcBef>
              <a:buFontTx/>
              <a:buChar char="•"/>
            </a:pPr>
            <a:r>
              <a:rPr lang="en-US"/>
              <a:t>Strictly defined, a </a:t>
            </a:r>
            <a:r>
              <a:rPr lang="en-US" b="1"/>
              <a:t>computer</a:t>
            </a:r>
            <a:r>
              <a:rPr lang="en-US"/>
              <a:t> is a data processing device that performs four major functions:</a:t>
            </a:r>
          </a:p>
          <a:p>
            <a:pPr>
              <a:spcBef>
                <a:spcPts val="600"/>
              </a:spcBef>
              <a:spcAft>
                <a:spcPts val="200"/>
              </a:spcAft>
            </a:pPr>
            <a:r>
              <a:rPr lang="en-US"/>
              <a:t>	1.	It </a:t>
            </a:r>
            <a:r>
              <a:rPr lang="en-US" i="1"/>
              <a:t>gathers</a:t>
            </a:r>
            <a:r>
              <a:rPr lang="en-US"/>
              <a:t> data (or allows users to input data).</a:t>
            </a:r>
          </a:p>
          <a:p>
            <a:pPr>
              <a:spcBef>
                <a:spcPts val="200"/>
              </a:spcBef>
              <a:spcAft>
                <a:spcPts val="200"/>
              </a:spcAft>
            </a:pPr>
            <a:r>
              <a:rPr lang="en-US"/>
              <a:t>	2.	It </a:t>
            </a:r>
            <a:r>
              <a:rPr lang="en-US" i="1"/>
              <a:t>processes</a:t>
            </a:r>
            <a:r>
              <a:rPr lang="en-US"/>
              <a:t> that data into information.</a:t>
            </a:r>
          </a:p>
          <a:p>
            <a:pPr>
              <a:spcBef>
                <a:spcPts val="200"/>
              </a:spcBef>
              <a:spcAft>
                <a:spcPts val="200"/>
              </a:spcAft>
            </a:pPr>
            <a:r>
              <a:rPr lang="en-US"/>
              <a:t>	3.	It </a:t>
            </a:r>
            <a:r>
              <a:rPr lang="en-US" i="1"/>
              <a:t>outputs</a:t>
            </a:r>
            <a:r>
              <a:rPr lang="en-US"/>
              <a:t> data or information.</a:t>
            </a:r>
          </a:p>
          <a:p>
            <a:pPr>
              <a:spcBef>
                <a:spcPts val="200"/>
              </a:spcBef>
              <a:spcAft>
                <a:spcPts val="600"/>
              </a:spcAft>
            </a:pPr>
            <a:r>
              <a:rPr lang="en-US"/>
              <a:t>	4.	It </a:t>
            </a:r>
            <a:r>
              <a:rPr lang="en-US" i="1"/>
              <a:t>stores</a:t>
            </a:r>
            <a:r>
              <a:rPr lang="en-US"/>
              <a:t> data and information.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93802-2DD9-4E48-A8BA-85F747E3202B}" type="slidenum">
              <a:rPr lang="en-US"/>
              <a:pPr/>
              <a:t>11</a:t>
            </a:fld>
            <a:endParaRPr 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pPr>
              <a:buFontTx/>
              <a:buChar char="•"/>
            </a:pPr>
            <a:r>
              <a:rPr lang="en-US" b="1">
                <a:latin typeface="Helvetica" charset="0"/>
              </a:rPr>
              <a:t>Software</a:t>
            </a:r>
            <a:r>
              <a:rPr lang="en-US">
                <a:latin typeface="Helvetica" charset="0"/>
              </a:rPr>
              <a:t> is the set of computer programs that enables the hardware to perform different tasks. There are two broad categories of software: application software and system software</a:t>
            </a:r>
            <a:r>
              <a:rPr lang="en-US"/>
              <a:t>.</a:t>
            </a:r>
          </a:p>
          <a:p>
            <a:pPr>
              <a:buFontTx/>
              <a:buChar char="•"/>
            </a:pPr>
            <a:r>
              <a:rPr lang="en-US"/>
              <a:t>Application software actually performs the tasks that users desire.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B8AAD-8516-49FF-90FB-27BDE6303197}" type="slidenum">
              <a:rPr lang="en-US"/>
              <a:pPr/>
              <a:t>12</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pPr>
              <a:buFontTx/>
              <a:buChar char="•"/>
            </a:pPr>
            <a:r>
              <a:rPr lang="en-US"/>
              <a:t>System software works to control and maintain the hardware and give the user access to resources.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87178-CDE8-4FF2-8175-597E4D7C9CB5}" type="slidenum">
              <a:rPr lang="en-US"/>
              <a:pPr/>
              <a:t>13</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pPr>
              <a:buFontTx/>
              <a:buChar char="•"/>
            </a:pPr>
            <a:r>
              <a:rPr lang="en-US">
                <a:latin typeface="Helvetica" charset="0"/>
              </a:rPr>
              <a:t>The kind of OS you have depends on your computer’s </a:t>
            </a:r>
            <a:r>
              <a:rPr lang="en-US" b="1">
                <a:latin typeface="Helvetica" charset="0"/>
              </a:rPr>
              <a:t>platform</a:t>
            </a:r>
            <a:r>
              <a:rPr lang="en-US">
                <a:latin typeface="Helvetica" charset="0"/>
              </a:rPr>
              <a:t>. The two most common platform types are the PC and the Apple Macintosh (or Mac). </a:t>
            </a:r>
          </a:p>
          <a:p>
            <a:pPr>
              <a:buFontTx/>
              <a:buChar char="•"/>
            </a:pPr>
            <a:r>
              <a:rPr lang="en-US"/>
              <a:t>A platform represents both the base hardware and software that programs must run on and devices must run with. The most used is the Intel-Microsoft platform. The closest competitor in the personal computer field is the Apple-Motorola platform. These platforms have evolved over 25 years and are still competing today. Recently, however, Apple has designed an operating system that works with Intel.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7B4E6-3EBE-4068-9D0E-64E08F06A823}" type="slidenum">
              <a:rPr lang="en-US"/>
              <a:pPr/>
              <a:t>14</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a:buFontTx/>
              <a:buChar char="•"/>
            </a:pPr>
            <a:r>
              <a:rPr lang="en-US"/>
              <a:t>PDAs are small, one task at a time computers, that serve highly mobile users.</a:t>
            </a:r>
          </a:p>
          <a:p>
            <a:pPr>
              <a:buFontTx/>
              <a:buChar char="•"/>
            </a:pPr>
            <a:r>
              <a:rPr lang="en-US"/>
              <a:t>Servers are powerful computers that control networks and often use Unix as an operating system. </a:t>
            </a:r>
          </a:p>
          <a:p>
            <a:pPr>
              <a:buFontTx/>
              <a:buChar char="•"/>
            </a:pPr>
            <a:r>
              <a:rPr lang="en-US"/>
              <a:t>Mainframes are large, expensive multifaceted computers designed to handle thousands of users. </a:t>
            </a:r>
          </a:p>
          <a:p>
            <a:pPr>
              <a:buFontTx/>
              <a:buChar char="•"/>
            </a:pPr>
            <a:r>
              <a:rPr lang="en-US"/>
              <a:t>Supercomputers are large, fast computers assigned to concentrate on specific scientific tasks.</a:t>
            </a:r>
          </a:p>
          <a:p>
            <a:pPr>
              <a:buFontTx/>
              <a:buChar char="•"/>
            </a:pPr>
            <a:r>
              <a:rPr lang="en-US" b="1">
                <a:latin typeface="Helvetica" charset="0"/>
              </a:rPr>
              <a:t>Embedded computers </a:t>
            </a:r>
            <a:r>
              <a:rPr lang="en-US">
                <a:latin typeface="Helvetica" charset="0"/>
              </a:rPr>
              <a:t>are specially designed computer chips that reside inside other devices such as your car or your electronic thermostat in your home.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892E5-9875-434B-B110-E42B017C35DA}" type="slidenum">
              <a:rPr lang="en-US"/>
              <a:pPr/>
              <a:t>16</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dirty="0"/>
              <a:t>Topics covered in Chapter 2 are:</a:t>
            </a:r>
          </a:p>
          <a:p>
            <a:r>
              <a:rPr lang="en-US" dirty="0"/>
              <a:t>Hardware components</a:t>
            </a:r>
          </a:p>
          <a:p>
            <a:r>
              <a:rPr lang="en-US" dirty="0"/>
              <a:t>Input devices</a:t>
            </a:r>
          </a:p>
          <a:p>
            <a:r>
              <a:rPr lang="en-US" dirty="0"/>
              <a:t>Output devices</a:t>
            </a:r>
          </a:p>
          <a:p>
            <a:r>
              <a:rPr lang="en-US" dirty="0"/>
              <a:t>System unit</a:t>
            </a:r>
          </a:p>
          <a:p>
            <a:r>
              <a:rPr lang="en-US" dirty="0"/>
              <a:t>Ergonomics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FAB20-5419-4F50-8976-59191C6EE758}" type="slidenum">
              <a:rPr lang="en-US"/>
              <a:pPr/>
              <a:t>17</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buFontTx/>
              <a:buChar char="•"/>
            </a:pPr>
            <a:r>
              <a:rPr lang="en-US">
                <a:latin typeface="Helvetica" charset="0"/>
              </a:rPr>
              <a:t>Hardware components consist of the </a:t>
            </a:r>
            <a:r>
              <a:rPr lang="en-US" b="1">
                <a:latin typeface="Helvetica" charset="0"/>
              </a:rPr>
              <a:t>&gt;system unit</a:t>
            </a:r>
            <a:r>
              <a:rPr lang="en-US">
                <a:latin typeface="Helvetica" charset="0"/>
              </a:rPr>
              <a:t> and </a:t>
            </a:r>
            <a:r>
              <a:rPr lang="en-US" b="1">
                <a:latin typeface="Helvetica" charset="0"/>
              </a:rPr>
              <a:t>peripheral devices</a:t>
            </a:r>
            <a:r>
              <a:rPr lang="en-US">
                <a:latin typeface="Helvetica" charset="0"/>
              </a:rPr>
              <a:t>, those devices such as monitors and printers that are connected to the computer. </a:t>
            </a:r>
          </a:p>
          <a:p>
            <a:pPr>
              <a:buFontTx/>
              <a:buChar char="•"/>
            </a:pPr>
            <a:r>
              <a:rPr lang="en-US">
                <a:latin typeface="Helvetica" charset="0"/>
              </a:rPr>
              <a:t>Other hardware devices, such as routers, help a computer communicate with other computers to facilitate sharing documents and other resources. </a:t>
            </a:r>
            <a:endParaRPr lang="en-US"/>
          </a:p>
          <a:p>
            <a:pPr>
              <a:buFontTx/>
              <a:buChar char="•"/>
            </a:pPr>
            <a:r>
              <a:rPr lang="en-US">
                <a:latin typeface="Helvetica" charset="0"/>
              </a:rPr>
              <a:t>Together the system unit and peripheral devices perform four main functions: they enable the computer to </a:t>
            </a:r>
            <a:r>
              <a:rPr lang="en-US" i="1">
                <a:latin typeface="Helvetica" charset="0"/>
              </a:rPr>
              <a:t>input</a:t>
            </a:r>
            <a:r>
              <a:rPr lang="en-US">
                <a:latin typeface="Helvetica" charset="0"/>
              </a:rPr>
              <a:t> data, </a:t>
            </a:r>
            <a:r>
              <a:rPr lang="en-US" i="1">
                <a:latin typeface="Helvetica" charset="0"/>
              </a:rPr>
              <a:t>process</a:t>
            </a:r>
            <a:r>
              <a:rPr lang="en-US">
                <a:latin typeface="Helvetica" charset="0"/>
              </a:rPr>
              <a:t> that data, and </a:t>
            </a:r>
            <a:r>
              <a:rPr lang="en-US" i="1">
                <a:latin typeface="Helvetica" charset="0"/>
              </a:rPr>
              <a:t>output</a:t>
            </a:r>
            <a:r>
              <a:rPr lang="en-US">
                <a:latin typeface="Helvetica" charset="0"/>
              </a:rPr>
              <a:t> and </a:t>
            </a:r>
            <a:r>
              <a:rPr lang="en-US" i="1">
                <a:latin typeface="Helvetica" charset="0"/>
              </a:rPr>
              <a:t>store</a:t>
            </a:r>
            <a:r>
              <a:rPr lang="en-US">
                <a:latin typeface="Helvetica" charset="0"/>
              </a:rPr>
              <a:t> the data and information.</a:t>
            </a:r>
            <a:r>
              <a:rPr lang="en-US"/>
              <a:t> 	</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694EC-C80D-4227-9BBD-8CE4A0EF0771}" type="slidenum">
              <a:rPr lang="en-US"/>
              <a:pPr/>
              <a:t>18</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buFontTx/>
              <a:buChar char="•"/>
            </a:pPr>
            <a:r>
              <a:rPr lang="en-US">
                <a:latin typeface="Helvetica" charset="0"/>
              </a:rPr>
              <a:t>An </a:t>
            </a:r>
            <a:r>
              <a:rPr lang="en-US" b="1">
                <a:latin typeface="Helvetica" charset="0"/>
              </a:rPr>
              <a:t>input device</a:t>
            </a:r>
            <a:r>
              <a:rPr lang="en-US">
                <a:latin typeface="Helvetica" charset="0"/>
              </a:rPr>
              <a:t> enables you to enter data (text, images, and sounds) and instructions (user responses and commands) into the computer. </a:t>
            </a:r>
          </a:p>
          <a:p>
            <a:pPr>
              <a:buFontTx/>
              <a:buChar char="•"/>
            </a:pPr>
            <a:r>
              <a:rPr lang="en-US">
                <a:latin typeface="Helvetica" charset="0"/>
              </a:rPr>
              <a:t>The most common input devices are the </a:t>
            </a:r>
            <a:r>
              <a:rPr lang="en-US" b="1">
                <a:latin typeface="Helvetica" charset="0"/>
              </a:rPr>
              <a:t>keyboard</a:t>
            </a:r>
            <a:r>
              <a:rPr lang="en-US">
                <a:latin typeface="Helvetica" charset="0"/>
              </a:rPr>
              <a:t> and the </a:t>
            </a:r>
            <a:r>
              <a:rPr lang="en-US" b="1">
                <a:latin typeface="Helvetica" charset="0"/>
              </a:rPr>
              <a:t>mouse</a:t>
            </a:r>
            <a:r>
              <a:rPr lang="en-US">
                <a:latin typeface="Helvetica" charset="0"/>
              </a:rPr>
              <a:t>. </a:t>
            </a:r>
          </a:p>
          <a:p>
            <a:pPr>
              <a:buFontTx/>
              <a:buChar char="•"/>
            </a:pPr>
            <a:r>
              <a:rPr lang="en-US">
                <a:latin typeface="Helvetica" charset="0"/>
              </a:rPr>
              <a:t>You use keyboards to enter </a:t>
            </a:r>
            <a:r>
              <a:rPr lang="en-US" u="sng">
                <a:latin typeface="Helvetica" charset="0"/>
              </a:rPr>
              <a:t>typed</a:t>
            </a:r>
            <a:r>
              <a:rPr lang="en-US">
                <a:latin typeface="Helvetica" charset="0"/>
              </a:rPr>
              <a:t> data and commands, whereas you use the mouse to enter user responses and commands by clicking on an icon.</a:t>
            </a:r>
          </a:p>
          <a:p>
            <a:pPr>
              <a:buFontTx/>
              <a:buChar char="•"/>
            </a:pPr>
            <a:r>
              <a:rPr lang="en-US">
                <a:latin typeface="Helvetica" charset="0"/>
              </a:rPr>
              <a:t>There are other input devices as well: microphones input sounds, scanners and digital cameras input non-digital text and digital images.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394FB-BECA-44DB-9F24-0D30C1E20BC9}" type="slidenum">
              <a:rPr lang="en-US"/>
              <a:pPr/>
              <a:t>19</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buFontTx/>
              <a:buChar char="•"/>
            </a:pPr>
            <a:r>
              <a:rPr lang="en-US">
                <a:latin typeface="Helvetica" charset="0"/>
              </a:rPr>
              <a:t>The </a:t>
            </a:r>
            <a:r>
              <a:rPr lang="en-US"/>
              <a:t>QWERTY keyboard  </a:t>
            </a:r>
            <a:r>
              <a:rPr lang="en-US">
                <a:latin typeface="Helvetica" charset="0"/>
              </a:rPr>
              <a:t>gets its name from the first six letters in the top-left row of alphabetic keys on the keyboard.</a:t>
            </a:r>
            <a:endParaRPr lang="en-US"/>
          </a:p>
          <a:p>
            <a:pPr>
              <a:buFontTx/>
              <a:buChar char="•"/>
            </a:pPr>
            <a:r>
              <a:rPr lang="en-US">
                <a:latin typeface="Helvetica" charset="0"/>
              </a:rPr>
              <a:t>The QWERTY layout was originally designed for typewriters, not computers, and was meant to slow typists to prevent typewriter keys from jamming. The QWERTY layout is therefore considered inefficient because it slows typing speeds. </a:t>
            </a:r>
          </a:p>
          <a:p>
            <a:pPr>
              <a:buFontTx/>
              <a:buChar char="•"/>
            </a:pPr>
            <a:r>
              <a:rPr lang="en-US">
                <a:latin typeface="Helvetica" charset="0"/>
              </a:rPr>
              <a:t>Now that technology can keep up with faster typing, other keyboards are being considered.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5C6CD-A394-492F-BBD8-BBBF61FB4BAB}" type="slidenum">
              <a:rPr lang="en-US"/>
              <a:pPr/>
              <a:t>20</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pPr>
              <a:buFontTx/>
              <a:buChar char="•"/>
            </a:pPr>
            <a:r>
              <a:rPr lang="en-US"/>
              <a:t>With a Dvorak keyboard you can type most of the more commonly used words in the English language with the letters found around the “home keys”, the keys in the middle row of the keyboard.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1B89E-A53F-4664-9930-7945BF4A4444}" type="slidenum">
              <a:rPr lang="en-US"/>
              <a:pPr/>
              <a:t>21</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a:buFontTx/>
              <a:buChar char="•"/>
            </a:pPr>
            <a:r>
              <a:rPr lang="en-US">
                <a:latin typeface="Helvetica" charset="0"/>
              </a:rPr>
              <a:t>Laptop keyboards obviously need to be more compact than standard keyboards and therefore have fewer keys. Still, a lot of the laptop keys have alternate functions so that you can get the same capabilities from the limited keys. You can also hook up traditional keyboards to most laptops, or you can use a specially designed keyboard that fits on top of the laptop.</a:t>
            </a:r>
          </a:p>
          <a:p>
            <a:pPr>
              <a:buFontTx/>
              <a:buChar char="•"/>
            </a:pPr>
            <a:r>
              <a:rPr lang="en-US">
                <a:latin typeface="Helvetica" charset="0"/>
              </a:rPr>
              <a:t>Generally, you enter data and commands into a PDA by using a </a:t>
            </a:r>
            <a:r>
              <a:rPr lang="en-US" b="1">
                <a:latin typeface="Helvetica" charset="0"/>
              </a:rPr>
              <a:t>stylus</a:t>
            </a:r>
            <a:r>
              <a:rPr lang="en-US">
                <a:latin typeface="Helvetica" charset="0"/>
              </a:rPr>
              <a:t>, a pen-shaped device that you use by tapping or writing on the PDA’s touch-sensitive screen. However, some PDAs have built-in keyboards that allow you to type in text just as you would with a normal keyboard. If </a:t>
            </a:r>
          </a:p>
          <a:p>
            <a:pPr>
              <a:buFontTx/>
              <a:buChar char="•"/>
            </a:pPr>
            <a:r>
              <a:rPr lang="en-US">
                <a:latin typeface="Helvetica" charset="0"/>
              </a:rPr>
              <a:t>A</a:t>
            </a:r>
            <a:r>
              <a:rPr lang="en-US" b="1">
                <a:latin typeface="Helvetica" charset="0"/>
              </a:rPr>
              <a:t> </a:t>
            </a:r>
            <a:r>
              <a:rPr lang="en-US">
                <a:latin typeface="Helvetica" charset="0"/>
              </a:rPr>
              <a:t>wireless keyboard</a:t>
            </a:r>
            <a:r>
              <a:rPr lang="en-US" b="1">
                <a:latin typeface="Helvetica" charset="0"/>
              </a:rPr>
              <a:t> </a:t>
            </a:r>
            <a:r>
              <a:rPr lang="en-US">
                <a:latin typeface="Helvetica" charset="0"/>
              </a:rPr>
              <a:t>is powered by batteries and sends data to the computer using a form of wireless technology.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90CF8-2AB2-41A7-99FD-EE5CDB95F740}" type="slidenum">
              <a:rPr lang="en-US"/>
              <a:pPr/>
              <a:t>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a:spcBef>
                <a:spcPts val="1200"/>
              </a:spcBef>
              <a:buFontTx/>
              <a:buChar char="•"/>
            </a:pPr>
            <a:r>
              <a:rPr lang="en-US"/>
              <a:t>Strictly defined, a </a:t>
            </a:r>
            <a:r>
              <a:rPr lang="en-US" b="1"/>
              <a:t>computer</a:t>
            </a:r>
            <a:r>
              <a:rPr lang="en-US"/>
              <a:t> is a data processing device that performs four major functions:</a:t>
            </a:r>
          </a:p>
          <a:p>
            <a:pPr>
              <a:spcBef>
                <a:spcPts val="600"/>
              </a:spcBef>
              <a:spcAft>
                <a:spcPts val="200"/>
              </a:spcAft>
            </a:pPr>
            <a:r>
              <a:rPr lang="en-US"/>
              <a:t>	1.	It </a:t>
            </a:r>
            <a:r>
              <a:rPr lang="en-US" i="1"/>
              <a:t>gathers</a:t>
            </a:r>
            <a:r>
              <a:rPr lang="en-US"/>
              <a:t> data (or allows users to input data).</a:t>
            </a:r>
          </a:p>
          <a:p>
            <a:pPr>
              <a:spcBef>
                <a:spcPts val="200"/>
              </a:spcBef>
              <a:spcAft>
                <a:spcPts val="200"/>
              </a:spcAft>
            </a:pPr>
            <a:r>
              <a:rPr lang="en-US"/>
              <a:t>	2.	It </a:t>
            </a:r>
            <a:r>
              <a:rPr lang="en-US" i="1"/>
              <a:t>processes</a:t>
            </a:r>
            <a:r>
              <a:rPr lang="en-US"/>
              <a:t> that data into information.</a:t>
            </a:r>
          </a:p>
          <a:p>
            <a:pPr>
              <a:spcBef>
                <a:spcPts val="200"/>
              </a:spcBef>
              <a:spcAft>
                <a:spcPts val="200"/>
              </a:spcAft>
            </a:pPr>
            <a:r>
              <a:rPr lang="en-US"/>
              <a:t>	3.	It </a:t>
            </a:r>
            <a:r>
              <a:rPr lang="en-US" i="1"/>
              <a:t>outputs</a:t>
            </a:r>
            <a:r>
              <a:rPr lang="en-US"/>
              <a:t> data or information.</a:t>
            </a:r>
          </a:p>
          <a:p>
            <a:pPr>
              <a:spcBef>
                <a:spcPts val="200"/>
              </a:spcBef>
              <a:spcAft>
                <a:spcPts val="600"/>
              </a:spcAft>
            </a:pPr>
            <a:r>
              <a:rPr lang="en-US"/>
              <a:t>	4.	It </a:t>
            </a:r>
            <a:r>
              <a:rPr lang="en-US" i="1"/>
              <a:t>stores</a:t>
            </a:r>
            <a:r>
              <a:rPr lang="en-US"/>
              <a:t> data and information.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0CD13-FB64-4F1E-8325-AB9B9B30393C}" type="slidenum">
              <a:rPr lang="en-US"/>
              <a:pPr/>
              <a:t>22</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buFontTx/>
              <a:buChar char="•"/>
            </a:pPr>
            <a:r>
              <a:rPr lang="en-US">
                <a:latin typeface="Helvetica" charset="0"/>
              </a:rPr>
              <a:t>The standard mouse has a rollerball on the bottom, which moves when you drag the mouse across a mousepad.</a:t>
            </a:r>
          </a:p>
          <a:p>
            <a:pPr>
              <a:buFontTx/>
              <a:buChar char="•"/>
            </a:pPr>
            <a:r>
              <a:rPr lang="en-US">
                <a:latin typeface="Helvetica" charset="0"/>
              </a:rPr>
              <a:t>A </a:t>
            </a:r>
            <a:r>
              <a:rPr lang="en-US" b="1">
                <a:latin typeface="Helvetica" charset="0"/>
              </a:rPr>
              <a:t>trackball mouse</a:t>
            </a:r>
            <a:r>
              <a:rPr lang="en-US">
                <a:latin typeface="Helvetica" charset="0"/>
              </a:rPr>
              <a:t> remains stationary and doesn’t demand much wrist motion, so it’s considered healthier on the wrists.</a:t>
            </a:r>
          </a:p>
          <a:p>
            <a:pPr>
              <a:buFontTx/>
              <a:buChar char="•"/>
            </a:pPr>
            <a:r>
              <a:rPr lang="en-US">
                <a:latin typeface="Helvetica" charset="0"/>
              </a:rPr>
              <a:t>The o</a:t>
            </a:r>
            <a:r>
              <a:rPr lang="en-US" b="1">
                <a:latin typeface="Helvetica" charset="0"/>
              </a:rPr>
              <a:t>ptical mouse</a:t>
            </a:r>
            <a:r>
              <a:rPr lang="en-US">
                <a:latin typeface="Helvetica" charset="0"/>
              </a:rPr>
              <a:t> uses an internal sensor or laser to detect the mouse’s movement. Optical mice are often a bit more expensive than traditional mice, but because they have no moving parts on the bottom, there is no way for dirt to interfere with the mechanisms and less chance of parts breaking down. </a:t>
            </a:r>
          </a:p>
          <a:p>
            <a:pPr>
              <a:buFontTx/>
              <a:buChar char="•"/>
            </a:pPr>
            <a:r>
              <a:rPr lang="en-US">
                <a:latin typeface="Helvetica" charset="0"/>
              </a:rPr>
              <a:t>Wireless mice send data to the computer by radio or light waves.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D37B4-CA47-4C7E-AAFA-E8806A4ABD77}" type="slidenum">
              <a:rPr lang="en-US"/>
              <a:pPr/>
              <a:t>23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buFontTx/>
              <a:buChar char="•"/>
            </a:pPr>
            <a:r>
              <a:rPr lang="en-US"/>
              <a:t>Other important input devices include scanners and cameras. Scanners copy images from existing sources like book pages or printed copies, digitizing them, and making them available for editing or processing in the computer as well as viewing on the screen.</a:t>
            </a:r>
          </a:p>
          <a:p>
            <a:pPr>
              <a:buFontTx/>
              <a:buChar char="•"/>
            </a:pPr>
            <a:r>
              <a:rPr lang="en-US"/>
              <a:t>Digital cameras take pictures and make a digital file of the image for editing, printing ,or distribution on the Web. Digital movies can be created with a digital video camera and edited and distributed electronically</a:t>
            </a:r>
          </a:p>
          <a:p>
            <a:pPr>
              <a:buFontTx/>
              <a:buChar char="•"/>
            </a:pPr>
            <a:r>
              <a:rPr lang="en-US"/>
              <a:t>Image files are inputted through a USB  or FireWire connection.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45BE0-57B4-4B06-AC69-5C2E3E56E004}" type="slidenum">
              <a:rPr lang="en-US"/>
              <a:pPr/>
              <a:t>24</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a:buFontTx/>
              <a:buChar char="•"/>
            </a:pPr>
            <a:r>
              <a:rPr lang="en-US">
                <a:latin typeface="Helvetica" charset="0"/>
              </a:rPr>
              <a:t>A </a:t>
            </a:r>
            <a:r>
              <a:rPr lang="en-US" b="1">
                <a:latin typeface="Helvetica" charset="0"/>
              </a:rPr>
              <a:t>microphone</a:t>
            </a:r>
            <a:r>
              <a:rPr lang="en-US">
                <a:latin typeface="Helvetica" charset="0"/>
              </a:rPr>
              <a:t> allows you to capture sound waves (such as your voice) and transfer them to digital format on your computer. </a:t>
            </a:r>
          </a:p>
          <a:p>
            <a:pPr>
              <a:buFontTx/>
              <a:buChar char="•"/>
            </a:pPr>
            <a:r>
              <a:rPr lang="en-US">
                <a:latin typeface="Helvetica" charset="0"/>
              </a:rPr>
              <a:t>Microphones come with most computers, but if you didn’t get a microphone with your computer, you may want to buy a desktop microphone if you plan to record your own audio files.</a:t>
            </a:r>
          </a:p>
          <a:p>
            <a:pPr>
              <a:buFontTx/>
              <a:buChar char="•"/>
            </a:pPr>
            <a:r>
              <a:rPr lang="en-US">
                <a:latin typeface="Helvetica" charset="0"/>
              </a:rPr>
              <a:t>A headset microphone is best for videoconferencing and speech-recognition uses. </a:t>
            </a:r>
            <a:r>
              <a:rPr lang="en-US" i="1">
                <a:latin typeface="Helvetica" charset="0"/>
              </a:rPr>
              <a:t>Videoconferencing technology</a:t>
            </a:r>
            <a:r>
              <a:rPr lang="en-US">
                <a:latin typeface="Helvetica" charset="0"/>
              </a:rPr>
              <a:t> allows a person sitting at a computer equipped with a personal video camera and a microphone to transmit video and audio across the Internet (or other communications medium). </a:t>
            </a:r>
          </a:p>
          <a:p>
            <a:pPr>
              <a:buFontTx/>
              <a:buChar char="•"/>
            </a:pPr>
            <a:r>
              <a:rPr lang="en-US">
                <a:latin typeface="Helvetica" charset="0"/>
              </a:rPr>
              <a:t>In </a:t>
            </a:r>
            <a:r>
              <a:rPr lang="en-US" i="1">
                <a:latin typeface="Helvetica" charset="0"/>
              </a:rPr>
              <a:t>speech-recognition systems</a:t>
            </a:r>
            <a:r>
              <a:rPr lang="en-US">
                <a:latin typeface="Helvetica" charset="0"/>
              </a:rPr>
              <a:t>, you operate your computer through a microphone, telling it to perform specific commands or to translate your spoken words into data input.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E71EB-BE8D-438B-AD22-79EACB1F9991}" type="slidenum">
              <a:rPr lang="en-US"/>
              <a:pPr/>
              <a:t>25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buFontTx/>
              <a:buChar char="•"/>
            </a:pPr>
            <a:r>
              <a:rPr lang="en-US" b="1">
                <a:latin typeface="Helvetica" charset="0"/>
              </a:rPr>
              <a:t>Output devices</a:t>
            </a:r>
            <a:r>
              <a:rPr lang="en-US">
                <a:latin typeface="Helvetica" charset="0"/>
              </a:rPr>
              <a:t> enable you to send processed data out of your computer. This can take the form of text, pictures (graphics), sounds (audio), and video. </a:t>
            </a:r>
          </a:p>
          <a:p>
            <a:pPr>
              <a:buFontTx/>
              <a:buChar char="•"/>
            </a:pPr>
            <a:r>
              <a:rPr lang="en-US">
                <a:latin typeface="Helvetica" charset="0"/>
              </a:rPr>
              <a:t>One common output device is a </a:t>
            </a:r>
            <a:r>
              <a:rPr lang="en-US" b="1">
                <a:latin typeface="Helvetica" charset="0"/>
              </a:rPr>
              <a:t>monitor</a:t>
            </a:r>
            <a:r>
              <a:rPr lang="en-US">
                <a:latin typeface="Helvetica" charset="0"/>
              </a:rPr>
              <a:t>, which displays text, graphics, and video as </a:t>
            </a:r>
            <a:r>
              <a:rPr lang="en-US" i="1">
                <a:latin typeface="Helvetica" charset="0"/>
              </a:rPr>
              <a:t>soft copies</a:t>
            </a:r>
            <a:r>
              <a:rPr lang="en-US">
                <a:latin typeface="Helvetica" charset="0"/>
              </a:rPr>
              <a:t> (copies you can see only on-screen). </a:t>
            </a:r>
          </a:p>
          <a:p>
            <a:pPr>
              <a:buFontTx/>
              <a:buChar char="•"/>
            </a:pPr>
            <a:r>
              <a:rPr lang="en-US">
                <a:latin typeface="Helvetica" charset="0"/>
              </a:rPr>
              <a:t>Another common output device is the </a:t>
            </a:r>
            <a:r>
              <a:rPr lang="en-US" b="1">
                <a:latin typeface="Helvetica" charset="0"/>
              </a:rPr>
              <a:t>printer</a:t>
            </a:r>
            <a:r>
              <a:rPr lang="en-US">
                <a:latin typeface="Helvetica" charset="0"/>
              </a:rPr>
              <a:t>, which creates tangible or hard copies of text and graphics. </a:t>
            </a:r>
          </a:p>
          <a:p>
            <a:pPr>
              <a:buFontTx/>
              <a:buChar char="•"/>
            </a:pPr>
            <a:r>
              <a:rPr lang="en-US">
                <a:latin typeface="Helvetica" charset="0"/>
              </a:rPr>
              <a:t>Speakers are obviously the output devices for sound.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8C149-32AA-4BAF-9A1E-0EBE10FD8944}" type="slidenum">
              <a:rPr lang="en-US"/>
              <a:pPr/>
              <a:t>26</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buFontTx/>
              <a:buChar char="•"/>
            </a:pPr>
            <a:r>
              <a:rPr lang="en-US">
                <a:latin typeface="Helvetica" charset="0"/>
              </a:rPr>
              <a:t>There are two basic types of monitors: CRTs and LCDs.</a:t>
            </a:r>
          </a:p>
          <a:p>
            <a:pPr>
              <a:buFontTx/>
              <a:buChar char="•"/>
            </a:pPr>
            <a:r>
              <a:rPr lang="en-US">
                <a:latin typeface="Helvetica" charset="0"/>
              </a:rPr>
              <a:t>If your monitor looks like a traditional TV set, it has a picture tube device called a </a:t>
            </a:r>
            <a:r>
              <a:rPr lang="en-US" b="1">
                <a:latin typeface="Helvetica" charset="0"/>
              </a:rPr>
              <a:t>cathode-ray tube (CRT)</a:t>
            </a:r>
            <a:r>
              <a:rPr lang="en-US">
                <a:latin typeface="Helvetica" charset="0"/>
              </a:rPr>
              <a:t>.</a:t>
            </a:r>
          </a:p>
          <a:p>
            <a:pPr>
              <a:buFontTx/>
              <a:buChar char="•"/>
            </a:pPr>
            <a:r>
              <a:rPr lang="en-US">
                <a:latin typeface="Helvetica" charset="0"/>
              </a:rPr>
              <a:t>If your monitor is flat, such as those found in laptops, it’s using </a:t>
            </a:r>
            <a:r>
              <a:rPr lang="en-US" b="1">
                <a:latin typeface="Helvetica" charset="0"/>
              </a:rPr>
              <a:t>liquid crystal display (LCD) </a:t>
            </a:r>
            <a:r>
              <a:rPr lang="en-US">
                <a:latin typeface="Helvetica" charset="0"/>
              </a:rPr>
              <a:t> technology.</a:t>
            </a:r>
          </a:p>
          <a:p>
            <a:pPr>
              <a:buFontTx/>
              <a:buChar char="•"/>
            </a:pPr>
            <a:endParaRPr lang="en-US">
              <a:latin typeface="Helvetica"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00023-8F06-483B-935D-787C116D1198}" type="slidenum">
              <a:rPr lang="en-US"/>
              <a:pPr/>
              <a:t>27</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a:buFontTx/>
              <a:buChar char="•"/>
            </a:pPr>
            <a:r>
              <a:rPr lang="en-US">
                <a:latin typeface="Helvetica" charset="0"/>
              </a:rPr>
              <a:t>A CRT screen is a grid made up of millions of </a:t>
            </a:r>
            <a:r>
              <a:rPr lang="en-US" b="1">
                <a:latin typeface="Helvetica" charset="0"/>
              </a:rPr>
              <a:t>pixels</a:t>
            </a:r>
            <a:r>
              <a:rPr lang="en-US">
                <a:latin typeface="Helvetica" charset="0"/>
              </a:rPr>
              <a:t>, or tiny dots. The pixels are illuminated by an electron beam that passes back and forth across the back of the screen very quickly so that the pixels appear to glow continuously. </a:t>
            </a:r>
          </a:p>
          <a:p>
            <a:pPr>
              <a:buFontTx/>
              <a:buChar char="•"/>
            </a:pPr>
            <a:r>
              <a:rPr lang="en-US">
                <a:latin typeface="Helvetica" charset="0"/>
              </a:rPr>
              <a:t>A couple of factors affect the quality of a CRT monitor. One is the monitor’s refresh rate, or the number of times per second the electron beam scans the monitor and recharges the illumination of each pixel.</a:t>
            </a:r>
            <a:r>
              <a:rPr lang="en-US" b="1">
                <a:latin typeface="Helvetica" charset="0"/>
              </a:rPr>
              <a:t> </a:t>
            </a:r>
            <a:r>
              <a:rPr lang="en-US">
                <a:latin typeface="Helvetica" charset="0"/>
              </a:rPr>
              <a:t>Common monitors have refresh rates that range between 75 and 85 Hz. The faster the refresh rate, the less flicker will be on the screen.</a:t>
            </a:r>
          </a:p>
          <a:p>
            <a:pPr>
              <a:buFontTx/>
              <a:buChar char="•"/>
            </a:pPr>
            <a:r>
              <a:rPr lang="en-US">
                <a:latin typeface="Helvetica" charset="0"/>
              </a:rPr>
              <a:t>Resolution affects the clearness or sharpness of the image and is controlled by the number of pixels displayed on the screen. The higher the resolution, the sharper and clearer the image. </a:t>
            </a:r>
          </a:p>
          <a:p>
            <a:pPr>
              <a:buFontTx/>
              <a:buChar char="•"/>
            </a:pPr>
            <a:r>
              <a:rPr lang="en-US">
                <a:latin typeface="Helvetica" charset="0"/>
              </a:rPr>
              <a:t>Dot pitch is the diagonal distance between pixels of the same color on the screen. A smaller dot pitch means that there is less blank space between pixels, and thus a sharper, clearer image.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C10BA-C91F-49B5-93D1-D3B830D69465}" type="slidenum">
              <a:rPr lang="en-US"/>
              <a:pPr/>
              <a:t>28</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pPr>
              <a:buFontTx/>
              <a:buChar char="•"/>
            </a:pPr>
            <a:r>
              <a:rPr lang="en-US">
                <a:latin typeface="Helvetica" charset="0"/>
              </a:rPr>
              <a:t>LCD monitors are made of two sheets of material filled with a liquid crystal solution. A fluorescent panel at the back of the LCD monitor generates light waves. When electric current passes through the liquid crystal solution, the crystals move around, either blocking the fluorescent light or letting the light shine through. This blocking or passing of light by the crystals causes images to be formed on the screen.</a:t>
            </a:r>
          </a:p>
          <a:p>
            <a:pPr>
              <a:buFontTx/>
              <a:buChar char="•"/>
            </a:pPr>
            <a:r>
              <a:rPr lang="en-US">
                <a:latin typeface="Helvetica" charset="0"/>
              </a:rPr>
              <a:t>You’ll generally find two types of LCD monitors on the market: </a:t>
            </a:r>
            <a:r>
              <a:rPr lang="en-US" b="1">
                <a:latin typeface="Helvetica" charset="0"/>
              </a:rPr>
              <a:t>passive-matrix displays</a:t>
            </a:r>
            <a:r>
              <a:rPr lang="en-US">
                <a:latin typeface="Helvetica" charset="0"/>
              </a:rPr>
              <a:t> and </a:t>
            </a:r>
            <a:r>
              <a:rPr lang="en-US" b="1">
                <a:latin typeface="Helvetica" charset="0"/>
              </a:rPr>
              <a:t>active-matrix displays</a:t>
            </a:r>
            <a:r>
              <a:rPr lang="en-US">
                <a:latin typeface="Helvetica" charset="0"/>
              </a:rPr>
              <a:t>.</a:t>
            </a:r>
            <a:r>
              <a:rPr lang="en-US" b="1">
                <a:latin typeface="Helvetica" charset="0"/>
              </a:rPr>
              <a:t> </a:t>
            </a:r>
            <a:r>
              <a:rPr lang="en-US">
                <a:latin typeface="Helvetica" charset="0"/>
              </a:rPr>
              <a:t>Less expensive LCD monitors use passive-matrix displays, which use an electrical current to pass through the liquid crystal solution and charge groups of pixels. </a:t>
            </a:r>
          </a:p>
          <a:p>
            <a:pPr>
              <a:buFontTx/>
              <a:buChar char="•"/>
            </a:pPr>
            <a:r>
              <a:rPr lang="en-US">
                <a:latin typeface="Helvetica" charset="0"/>
              </a:rPr>
              <a:t>With active-matrix displays, each pixel is charged individually. The result is a clearer, brighter image with better viewing angles.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EA63-678B-4DE1-A53B-89B54EA23C2D}" type="slidenum">
              <a:rPr lang="en-US"/>
              <a:pPr/>
              <a:t>29</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pPr>
              <a:buFontTx/>
              <a:buChar char="•"/>
            </a:pPr>
            <a:r>
              <a:rPr lang="en-US">
                <a:latin typeface="Helvetica" charset="0"/>
              </a:rPr>
              <a:t>There are two primary categories of printers: </a:t>
            </a:r>
            <a:r>
              <a:rPr lang="en-US" i="1">
                <a:latin typeface="Helvetica" charset="0"/>
              </a:rPr>
              <a:t>impact</a:t>
            </a:r>
            <a:r>
              <a:rPr lang="en-US">
                <a:latin typeface="Helvetica" charset="0"/>
              </a:rPr>
              <a:t> and </a:t>
            </a:r>
            <a:r>
              <a:rPr lang="en-US" i="1">
                <a:latin typeface="Helvetica" charset="0"/>
              </a:rPr>
              <a:t>nonimpact</a:t>
            </a:r>
            <a:r>
              <a:rPr lang="en-US">
                <a:latin typeface="Helvetica" charset="0"/>
              </a:rPr>
              <a:t>. </a:t>
            </a:r>
            <a:endParaRPr lang="en-US" b="1">
              <a:latin typeface="Helvetica" charset="0"/>
            </a:endParaRPr>
          </a:p>
          <a:p>
            <a:pPr>
              <a:buFontTx/>
              <a:buChar char="•"/>
            </a:pPr>
            <a:r>
              <a:rPr lang="en-US" b="1">
                <a:latin typeface="Helvetica" charset="0"/>
              </a:rPr>
              <a:t>Impact printers</a:t>
            </a:r>
            <a:r>
              <a:rPr lang="en-US">
                <a:latin typeface="Helvetica" charset="0"/>
              </a:rPr>
              <a:t> have tiny hammer-like keys that strike the paper through an inked ribbon, thus making a mark on the paper. The most common impact printer is the dot-matrix printer.</a:t>
            </a:r>
          </a:p>
          <a:p>
            <a:pPr>
              <a:buFontTx/>
              <a:buChar char="•"/>
            </a:pPr>
            <a:r>
              <a:rPr lang="en-US">
                <a:latin typeface="Helvetica" charset="0"/>
              </a:rPr>
              <a:t>In contrast, </a:t>
            </a:r>
            <a:r>
              <a:rPr lang="en-US" b="1">
                <a:latin typeface="Helvetica" charset="0"/>
              </a:rPr>
              <a:t>non-impact printers </a:t>
            </a:r>
            <a:r>
              <a:rPr lang="en-US">
                <a:latin typeface="Helvetica" charset="0"/>
              </a:rPr>
              <a:t>don’t have mechanisms that strike the paper. Instead, they spray ink or use laser beams to transfer marks on the paper. The most common nonimpact printers are ink-jet printers and laser printers. </a:t>
            </a:r>
          </a:p>
          <a:p>
            <a:pPr>
              <a:buFontTx/>
              <a:buChar char="•"/>
            </a:pPr>
            <a:r>
              <a:rPr lang="en-US">
                <a:latin typeface="Helvetica" charset="0"/>
              </a:rPr>
              <a:t>There are also a number of specialty printers on the market, including plotters and thermal printers.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F2595-675F-41F3-ACE9-63FE97077CD6}" type="slidenum">
              <a:rPr lang="en-US"/>
              <a:pPr/>
              <a:t>30</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pPr>
              <a:buFontTx/>
              <a:buChar char="•"/>
            </a:pPr>
            <a:r>
              <a:rPr lang="en-US" b="1">
                <a:latin typeface="Helvetica" charset="0"/>
              </a:rPr>
              <a:t>Ink-jet printers </a:t>
            </a:r>
            <a:r>
              <a:rPr lang="en-US">
                <a:latin typeface="Helvetica" charset="0"/>
              </a:rPr>
              <a:t>work by spraying tiny drops of ink onto paper. When using the right paper, higher-end ink-jet printers print images that look like professional-quality photos. Because of their high quality and low price, ink-jet printers are the most popular printer for color printing.</a:t>
            </a:r>
          </a:p>
          <a:p>
            <a:pPr>
              <a:buFontTx/>
              <a:buChar char="•"/>
            </a:pPr>
            <a:r>
              <a:rPr lang="en-US" b="1">
                <a:latin typeface="Helvetica" charset="0"/>
              </a:rPr>
              <a:t>Laser printers</a:t>
            </a:r>
            <a:r>
              <a:rPr lang="en-US">
                <a:latin typeface="Helvetica" charset="0"/>
              </a:rPr>
              <a:t> are often preferred for their quick and quiet production and high-quality printouts. Because they print quickly, laser printers are often used in schools and offices where multiple computers share one printer. Although more expensive to buy than ink-jet printers, over the long run, for high volume printing, laser printers are more economical than ink-jets when you include the price of ink and special paper in the overall cost.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DC72D-7BF0-4950-9C3F-C90D15DC2147}" type="slidenum">
              <a:rPr lang="en-US"/>
              <a:pPr/>
              <a:t>31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pPr>
              <a:buFontTx/>
              <a:buChar char="•"/>
            </a:pPr>
            <a:r>
              <a:rPr lang="en-US" b="1">
                <a:latin typeface="Helvetica" charset="0"/>
              </a:rPr>
              <a:t>Ink-jet printers </a:t>
            </a:r>
            <a:r>
              <a:rPr lang="en-US">
                <a:latin typeface="Helvetica" charset="0"/>
              </a:rPr>
              <a:t>work by spraying tiny drops of ink onto paper. When using the right paper, higher-end ink-jet printers print images that look like professional-quality photos. Because of their high quality and low price, ink-jet printers are the most popular printer for color printing.</a:t>
            </a:r>
          </a:p>
          <a:p>
            <a:pPr>
              <a:buFontTx/>
              <a:buChar char="•"/>
            </a:pPr>
            <a:r>
              <a:rPr lang="en-US" b="1">
                <a:latin typeface="Helvetica" charset="0"/>
              </a:rPr>
              <a:t>Laser printers</a:t>
            </a:r>
            <a:r>
              <a:rPr lang="en-US">
                <a:latin typeface="Helvetica" charset="0"/>
              </a:rPr>
              <a:t> are often preferred for their quick and quiet production and high-quality printouts. Because they print quickly, laser printers are often used in schools and offices where multiple computers share one printer. Although more expensive to buy than ink-jet printers, over the long run, for high volume printing, laser printers are more economical than ink-jets when you include the price of ink and special paper in the overall cost.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8A302-F2BC-4A00-83ED-BF6FD4E92FA0}" type="slidenum">
              <a:rPr lang="en-US"/>
              <a:pPr/>
              <a:t>4</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a:buFontTx/>
              <a:buChar char="•"/>
            </a:pPr>
            <a:r>
              <a:rPr lang="en-US">
                <a:latin typeface="Helvetica" charset="0"/>
              </a:rPr>
              <a:t>In order to process data into information, computers need to work in a language they understand. This language, called </a:t>
            </a:r>
            <a:r>
              <a:rPr lang="en-US" b="1">
                <a:latin typeface="Helvetica" charset="0"/>
              </a:rPr>
              <a:t>binary language</a:t>
            </a:r>
            <a:r>
              <a:rPr lang="en-US">
                <a:latin typeface="Helvetica" charset="0"/>
              </a:rPr>
              <a:t>, consists of just two digits: 0 and 1.</a:t>
            </a:r>
          </a:p>
          <a:p>
            <a:pPr>
              <a:buFontTx/>
              <a:buChar char="•"/>
            </a:pPr>
            <a:r>
              <a:rPr lang="en-US">
                <a:latin typeface="Helvetica" charset="0"/>
              </a:rPr>
              <a:t>Everything a computer does is broken down into a series of 0s and 1s. Each 0 and 1 is a </a:t>
            </a:r>
            <a:r>
              <a:rPr lang="en-US" b="1">
                <a:latin typeface="Helvetica" charset="0"/>
              </a:rPr>
              <a:t>binary digit</a:t>
            </a:r>
            <a:r>
              <a:rPr lang="en-US">
                <a:latin typeface="Helvetica" charset="0"/>
              </a:rPr>
              <a:t>, or </a:t>
            </a:r>
            <a:r>
              <a:rPr lang="en-US" b="1">
                <a:latin typeface="Helvetica" charset="0"/>
              </a:rPr>
              <a:t>bit</a:t>
            </a:r>
            <a:r>
              <a:rPr lang="en-US">
                <a:latin typeface="Helvetica" charset="0"/>
              </a:rPr>
              <a:t> for short.  </a:t>
            </a:r>
          </a:p>
          <a:p>
            <a:pPr>
              <a:buFontTx/>
              <a:buChar char="•"/>
            </a:pPr>
            <a:r>
              <a:rPr lang="en-US">
                <a:latin typeface="Helvetica" charset="0"/>
              </a:rPr>
              <a:t>Eight binary digits (or bits) combine to create 1 </a:t>
            </a:r>
            <a:r>
              <a:rPr lang="en-US" b="1">
                <a:latin typeface="Helvetica" charset="0"/>
              </a:rPr>
              <a:t>byte</a:t>
            </a:r>
            <a:r>
              <a:rPr lang="en-US">
                <a:latin typeface="Helvetica" charset="0"/>
              </a:rPr>
              <a:t>. </a:t>
            </a:r>
          </a:p>
          <a:p>
            <a:pPr>
              <a:buFontTx/>
              <a:buChar char="•"/>
            </a:pPr>
            <a:r>
              <a:rPr lang="en-US">
                <a:latin typeface="Helvetica" charset="0"/>
              </a:rPr>
              <a:t>In computers, each letter of the alphabet, each number, and each special character (such as the @ sign) consists of a </a:t>
            </a:r>
            <a:r>
              <a:rPr lang="en-US" i="1">
                <a:latin typeface="Helvetica" charset="0"/>
              </a:rPr>
              <a:t>unique</a:t>
            </a:r>
            <a:r>
              <a:rPr lang="en-US">
                <a:latin typeface="Helvetica" charset="0"/>
              </a:rPr>
              <a:t> combination of 8 bits, or a string of eight 0s and 1s. </a:t>
            </a:r>
          </a:p>
          <a:p>
            <a:pPr>
              <a:buFontTx/>
              <a:buChar char="•"/>
            </a:pPr>
            <a:endParaRPr lang="en-US"/>
          </a:p>
          <a:p>
            <a:endParaRPr lang="en-US"/>
          </a:p>
          <a:p>
            <a:r>
              <a:rPr lang="en-US"/>
              <a:t>As it turns out, if 8 bits are put together there are 256 possible combinations that they can be in. That number of combinations allows for a code that can include all the upper and lower cases of the alphabet, all 10 digits, punctuation and a number of other much-used symbols. We call these 8 bits working together a byte. Bytes are the basic measurement for storage in a computer.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7DCC3-B5FA-42EE-A4DE-44D17DEA4054}" type="slidenum">
              <a:rPr lang="en-US"/>
              <a:pPr/>
              <a:t>32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pPr>
              <a:buFontTx/>
              <a:buChar char="•"/>
            </a:pPr>
            <a:r>
              <a:rPr lang="en-US">
                <a:latin typeface="Helvetica" charset="0"/>
              </a:rPr>
              <a:t>Most computers include inexpensive speakers as an output device for sound. These speakers are sufficient to play the standard audio clips you find on the Web and usually enable you to participate in teleconferencing.</a:t>
            </a:r>
          </a:p>
          <a:p>
            <a:pPr>
              <a:buFontTx/>
              <a:buChar char="•"/>
            </a:pPr>
            <a:r>
              <a:rPr lang="en-US">
                <a:latin typeface="Helvetica" charset="0"/>
              </a:rPr>
              <a:t>If you plan to digitally edit audio files or are particular about how your music sounds, you may want to upgrade to a more sophisticated speaker system, such as one that includes subwoofers and surround-sound.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668A9-B408-4A3A-9994-1CEE4C46134C}" type="slidenum">
              <a:rPr lang="en-US"/>
              <a:pPr/>
              <a:t>33</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pPr>
              <a:buFontTx/>
              <a:buChar char="•"/>
            </a:pPr>
            <a:r>
              <a:rPr lang="en-US">
                <a:latin typeface="Helvetica" charset="0"/>
              </a:rPr>
              <a:t>The </a:t>
            </a:r>
            <a:r>
              <a:rPr lang="en-US" i="1">
                <a:latin typeface="Helvetica" charset="0"/>
              </a:rPr>
              <a:t>system unit</a:t>
            </a:r>
            <a:r>
              <a:rPr lang="en-US" b="1">
                <a:latin typeface="Helvetica" charset="0"/>
              </a:rPr>
              <a:t> </a:t>
            </a:r>
            <a:r>
              <a:rPr lang="en-US">
                <a:latin typeface="Helvetica" charset="0"/>
              </a:rPr>
              <a:t>is the box that contains the central electronic components of the computer, including the computer’s processor, its memory, and the many circuit boards that help the computer function. </a:t>
            </a:r>
          </a:p>
          <a:p>
            <a:pPr>
              <a:buFontTx/>
              <a:buChar char="•"/>
            </a:pPr>
            <a:r>
              <a:rPr lang="en-US">
                <a:latin typeface="Helvetica" charset="0"/>
              </a:rPr>
              <a:t>You’ll also find the power source and all the storage devices (CD/DVD drive, Zip drive, and hard drive) in the system unit.</a:t>
            </a:r>
          </a:p>
          <a:p>
            <a:endParaRPr lang="en-US"/>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4ADEEC-7271-4570-9709-76A86C5C0C03}" type="slidenum">
              <a:rPr lang="en-US"/>
              <a:pPr/>
              <a:t>34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buFontTx/>
              <a:buChar char="•"/>
            </a:pPr>
            <a:r>
              <a:rPr lang="en-US">
                <a:latin typeface="Helvetica" charset="0"/>
              </a:rPr>
              <a:t>The front panel of your computer provides you with access to power controls as well as to the storage devices on your computer. </a:t>
            </a:r>
          </a:p>
          <a:p>
            <a:pPr>
              <a:buFontTx/>
              <a:buChar char="•"/>
            </a:pPr>
            <a:r>
              <a:rPr lang="en-US">
                <a:latin typeface="Times New Roman" pitchFamily="18" charset="0"/>
              </a:rPr>
              <a:t>Your system has a power-on button on the front panel</a:t>
            </a:r>
            <a:r>
              <a:rPr lang="en-US">
                <a:latin typeface="Helvetica" charset="0"/>
              </a:rPr>
              <a:t>. (You may also find power-on buttons on some keyboards.)</a:t>
            </a:r>
          </a:p>
          <a:p>
            <a:pPr>
              <a:buFontTx/>
              <a:buChar char="•"/>
            </a:pPr>
            <a:r>
              <a:rPr lang="en-US">
                <a:latin typeface="Helvetica" charset="0"/>
              </a:rPr>
              <a:t>Other features that can be seen on the front of your system unit are </a:t>
            </a:r>
            <a:r>
              <a:rPr lang="en-US" b="1">
                <a:latin typeface="Helvetica" charset="0"/>
              </a:rPr>
              <a:t>drive bays—</a:t>
            </a:r>
            <a:r>
              <a:rPr lang="en-US">
                <a:latin typeface="Helvetica" charset="0"/>
              </a:rPr>
              <a:t>special shelves reserved for storage devices. </a:t>
            </a:r>
          </a:p>
          <a:p>
            <a:pPr>
              <a:buFontTx/>
              <a:buChar char="•"/>
            </a:pPr>
            <a:r>
              <a:rPr lang="en-US">
                <a:latin typeface="Helvetica" charset="0"/>
              </a:rPr>
              <a:t>Some PCs include memory card readers and productivity ports on the front including USB and FireWire, used for peripherals and image downloading.</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1A9FF-B3F8-4847-AE69-E5FB580C9216}" type="slidenum">
              <a:rPr lang="en-US"/>
              <a:pPr/>
              <a:t>35</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Tx/>
              <a:buChar char="•"/>
            </a:pPr>
            <a:r>
              <a:rPr lang="en-US"/>
              <a:t>The ports on the back of the computer are mostly designed for long-term connections. The video port connects your monitor. Sound ports connect your speakers and microphone.  Mouse and keyboard ports provide connecting points for these essential peripherals. Network and modem ports provide communications capability. USB ports allow connection to a wide array of devices.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1B562-2B76-463D-A79B-94F376713C19}" type="slidenum">
              <a:rPr lang="en-US"/>
              <a:pPr/>
              <a:t>36</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t>The system unit contains the essential components of a computer. Inside is the power supply, motherboard, RAM, storage drives, expansion cards and the central processing unit. Today’s personal computer follows the same design concept of IBM’s first PC in 1981. All the components have evolved, but the foundation and concepts are the same.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9D81E-6CCA-4804-8C84-E863D72C081A}" type="slidenum">
              <a:rPr lang="en-US"/>
              <a:pPr/>
              <a:t>37</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a:buFontTx/>
              <a:buChar char="•"/>
            </a:pPr>
            <a:r>
              <a:rPr lang="en-US"/>
              <a:t>The motherboard is the key circuit board holding the essential processing parts. Attached directly to the motherboard are the CPU, RAM, expansion cards and in many new computers, networking, modem, video, and audio components.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68DE08-1E47-4EC9-AE13-1231762016D9}" type="slidenum">
              <a:rPr lang="en-US"/>
              <a:pPr/>
              <a:t>38</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pPr>
              <a:buFontTx/>
              <a:buChar char="•"/>
            </a:pPr>
            <a:r>
              <a:rPr lang="en-US">
                <a:latin typeface="Helvetica" charset="0"/>
              </a:rPr>
              <a:t>The </a:t>
            </a:r>
            <a:r>
              <a:rPr lang="en-US" b="1">
                <a:latin typeface="Helvetica" charset="0"/>
              </a:rPr>
              <a:t>central processing unit</a:t>
            </a:r>
            <a:r>
              <a:rPr lang="en-US">
                <a:latin typeface="Helvetica" charset="0"/>
              </a:rPr>
              <a:t> (</a:t>
            </a:r>
            <a:r>
              <a:rPr lang="en-US" b="1">
                <a:latin typeface="Helvetica" charset="0"/>
              </a:rPr>
              <a:t>CPU</a:t>
            </a:r>
            <a:r>
              <a:rPr lang="en-US">
                <a:latin typeface="Helvetica" charset="0"/>
              </a:rPr>
              <a:t>, or </a:t>
            </a:r>
            <a:r>
              <a:rPr lang="en-US" b="1">
                <a:latin typeface="Helvetica" charset="0"/>
              </a:rPr>
              <a:t>processor)</a:t>
            </a:r>
            <a:r>
              <a:rPr lang="en-US">
                <a:latin typeface="Helvetica" charset="0"/>
              </a:rPr>
              <a:t> is the largest and most important chip in the computer.</a:t>
            </a:r>
          </a:p>
          <a:p>
            <a:pPr>
              <a:buFontTx/>
              <a:buChar char="•"/>
            </a:pPr>
            <a:r>
              <a:rPr lang="en-US">
                <a:latin typeface="Helvetica" charset="0"/>
              </a:rPr>
              <a:t> It is sometimes referred to as the “brains” of the computer because it controls all the functions performed by the computer’s other components and processes all the commands issued to it by software instructions. </a:t>
            </a:r>
          </a:p>
          <a:p>
            <a:pPr>
              <a:buFontTx/>
              <a:buChar char="•"/>
            </a:pPr>
            <a:r>
              <a:rPr lang="en-US">
                <a:latin typeface="Helvetica" charset="0"/>
              </a:rPr>
              <a:t>Modern CPUs can perform three billion tasks a second without error, making them extremely powerful components.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1F4E7-D663-48DC-80D7-D4874DE672D4}" type="slidenum">
              <a:rPr lang="en-US"/>
              <a:pPr/>
              <a:t>39</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a:buFontTx/>
              <a:buChar char="•"/>
            </a:pPr>
            <a:r>
              <a:rPr lang="en-US" b="1">
                <a:latin typeface="Helvetica" charset="0"/>
              </a:rPr>
              <a:t>Random access memory (RAM) </a:t>
            </a:r>
            <a:r>
              <a:rPr lang="en-US">
                <a:latin typeface="Helvetica" charset="0"/>
              </a:rPr>
              <a:t>is a series of small cards plugged into slots on the motherboard. The CPU can request any data in RAM It is then located, opened, and delivered to the CPU for processing in a few billionths of a second.</a:t>
            </a:r>
          </a:p>
          <a:p>
            <a:pPr>
              <a:buFontTx/>
              <a:buChar char="•"/>
            </a:pPr>
            <a:r>
              <a:rPr lang="en-US">
                <a:latin typeface="Helvetica" charset="0"/>
              </a:rPr>
              <a:t>Because all the contents of RAM are erased when you turn off the computer, RAM is the </a:t>
            </a:r>
            <a:r>
              <a:rPr lang="en-US" i="1">
                <a:latin typeface="Helvetica" charset="0"/>
              </a:rPr>
              <a:t>temporary</a:t>
            </a:r>
            <a:r>
              <a:rPr lang="en-US">
                <a:latin typeface="Helvetica" charset="0"/>
              </a:rPr>
              <a:t> or </a:t>
            </a:r>
            <a:r>
              <a:rPr lang="en-US" b="1">
                <a:latin typeface="Helvetica" charset="0"/>
              </a:rPr>
              <a:t>volatile storage</a:t>
            </a:r>
            <a:r>
              <a:rPr lang="en-US">
                <a:latin typeface="Helvetica" charset="0"/>
              </a:rPr>
              <a:t> location for the computer. </a:t>
            </a:r>
          </a:p>
          <a:p>
            <a:pPr>
              <a:buFontTx/>
              <a:buChar char="•"/>
            </a:pPr>
            <a:r>
              <a:rPr lang="en-US">
                <a:latin typeface="Helvetica" charset="0"/>
              </a:rPr>
              <a:t>To save data more permanently, you need to save it to the hard drive or to another permanent storage device such as a floppy disk, CD, or flash drive.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0B7BC-84C3-468A-A0FE-566ED329EDC6}" type="slidenum">
              <a:rPr lang="en-US"/>
              <a:pPr/>
              <a:t>40</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buFontTx/>
              <a:buChar char="•"/>
            </a:pPr>
            <a:r>
              <a:rPr lang="en-US">
                <a:latin typeface="Helvetica" charset="0"/>
              </a:rPr>
              <a:t>The various circuit boards connected to the motherboard have specific functions that augment the computer’s basic functions. </a:t>
            </a:r>
          </a:p>
          <a:p>
            <a:pPr>
              <a:buFontTx/>
              <a:buChar char="•"/>
            </a:pPr>
            <a:r>
              <a:rPr lang="en-US">
                <a:latin typeface="Helvetica" charset="0"/>
              </a:rPr>
              <a:t>Some provide connections to other devices, so these are usually referred to as </a:t>
            </a:r>
            <a:r>
              <a:rPr lang="en-US" b="1">
                <a:latin typeface="Helvetica" charset="0"/>
              </a:rPr>
              <a:t>expansion cards</a:t>
            </a:r>
            <a:r>
              <a:rPr lang="en-US">
                <a:latin typeface="Helvetica" charset="0"/>
              </a:rPr>
              <a:t>. Typical expansion cards found in the system unit are the sound card and video card. </a:t>
            </a:r>
          </a:p>
          <a:p>
            <a:pPr>
              <a:buFontTx/>
              <a:buChar char="•"/>
            </a:pPr>
            <a:r>
              <a:rPr lang="en-US">
                <a:latin typeface="Helvetica" charset="0"/>
              </a:rPr>
              <a:t>Other expansion cards provide a means for network and Internet connections such as the </a:t>
            </a:r>
            <a:r>
              <a:rPr lang="en-US" b="1">
                <a:latin typeface="Helvetica" charset="0"/>
              </a:rPr>
              <a:t>network interface card (NIC)</a:t>
            </a:r>
            <a:r>
              <a:rPr lang="en-US">
                <a:latin typeface="Helvetica" charset="0"/>
              </a:rPr>
              <a:t>,</a:t>
            </a:r>
            <a:r>
              <a:rPr lang="en-US" b="1">
                <a:latin typeface="Helvetica" charset="0"/>
              </a:rPr>
              <a:t> </a:t>
            </a:r>
            <a:r>
              <a:rPr lang="en-US">
                <a:latin typeface="Helvetica" charset="0"/>
              </a:rPr>
              <a:t>which enables your computer to connect with other computers.</a:t>
            </a:r>
          </a:p>
          <a:p>
            <a:pPr>
              <a:buFontTx/>
              <a:buChar char="•"/>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5108B-099D-4A08-96D1-7B8FFE093DC7}" type="slidenum">
              <a:rPr lang="en-US"/>
              <a:pPr/>
              <a:t>41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buFontTx/>
              <a:buChar char="•"/>
            </a:pPr>
            <a:r>
              <a:rPr lang="en-US"/>
              <a:t>The hard disk is permanently installed in one of the drive bays. It provides the essential permanent storage in the PC, holding the operating system, applications software ,and saved data. Modern hard drives hold enormous amounts of data and can retrieve it quickly.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8CCCF-4CCA-443E-9436-9009F63880FB}" type="slidenum">
              <a:rPr lang="en-US"/>
              <a:pPr/>
              <a:t>5</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pPr>
              <a:buFontTx/>
              <a:buChar char="•"/>
            </a:pPr>
            <a:r>
              <a:rPr lang="en-US">
                <a:latin typeface="Helvetica" charset="0"/>
              </a:rPr>
              <a:t>Not only are bits and bytes used as the language that tells the computer what to do, they are also what the computer uses to </a:t>
            </a:r>
            <a:r>
              <a:rPr lang="en-US" i="1">
                <a:latin typeface="Helvetica" charset="0"/>
              </a:rPr>
              <a:t>represent</a:t>
            </a:r>
            <a:r>
              <a:rPr lang="en-US">
                <a:latin typeface="Helvetica" charset="0"/>
              </a:rPr>
              <a:t> the data and information it inputs and outputs. </a:t>
            </a:r>
          </a:p>
          <a:p>
            <a:pPr>
              <a:buFontTx/>
              <a:buChar char="•"/>
            </a:pPr>
            <a:r>
              <a:rPr lang="en-US">
                <a:latin typeface="Helvetica" charset="0"/>
              </a:rPr>
              <a:t>Kilobytes, megabytes, and gigabytes are therefore simply amounts of bytes.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1C216-3286-4542-9300-CD53DDE0FE74}" type="slidenum">
              <a:rPr lang="en-US"/>
              <a:pPr/>
              <a:t>42</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pPr>
              <a:buFontTx/>
              <a:buChar char="•"/>
            </a:pPr>
            <a:r>
              <a:rPr lang="en-US" i="1">
                <a:latin typeface="Helvetica" charset="0"/>
              </a:rPr>
              <a:t>Merriam-Webster’s Dictionary</a:t>
            </a:r>
            <a:r>
              <a:rPr lang="en-US">
                <a:latin typeface="Helvetica" charset="0"/>
              </a:rPr>
              <a:t> defines </a:t>
            </a:r>
            <a:r>
              <a:rPr lang="en-US" b="1">
                <a:latin typeface="Helvetica" charset="0"/>
              </a:rPr>
              <a:t>ergonomics</a:t>
            </a:r>
            <a:r>
              <a:rPr lang="en-US">
                <a:latin typeface="Helvetica" charset="0"/>
              </a:rPr>
              <a:t> as “an applied science concerned with designing and arranging things people use so that the people and things interact most efficiently and safely.” </a:t>
            </a:r>
          </a:p>
          <a:p>
            <a:pPr>
              <a:buFontTx/>
              <a:buChar char="•"/>
            </a:pPr>
            <a:r>
              <a:rPr lang="en-US">
                <a:latin typeface="Helvetica" charset="0"/>
              </a:rPr>
              <a:t>In terms of computing, ergonomics refers to how you set up your computer and other equipment to minimize your risk of injury or discomfort</a:t>
            </a:r>
          </a:p>
          <a:p>
            <a:pPr>
              <a:buFontTx/>
              <a:buChar char="•"/>
            </a:pPr>
            <a:r>
              <a:rPr lang="en-US"/>
              <a:t>The following are some guidelines that can help you avoid discomfort, eyestrain, or injuries while you’re working at your computer:</a:t>
            </a:r>
          </a:p>
          <a:p>
            <a:pPr>
              <a:spcBef>
                <a:spcPts val="400"/>
              </a:spcBef>
              <a:spcAft>
                <a:spcPts val="200"/>
              </a:spcAft>
            </a:pPr>
            <a:r>
              <a:rPr lang="en-US" b="1"/>
              <a:t>-Position your monitor correctly---</a:t>
            </a:r>
            <a:r>
              <a:rPr lang="en-US"/>
              <a:t>at least 25 inches from your eyes and at eye level or so that it is at an angle 20 to 50 degrees below your line of sight.</a:t>
            </a:r>
          </a:p>
          <a:p>
            <a:pPr>
              <a:spcBef>
                <a:spcPts val="200"/>
              </a:spcBef>
              <a:spcAft>
                <a:spcPts val="200"/>
              </a:spcAft>
            </a:pPr>
            <a:r>
              <a:rPr lang="en-US" b="1"/>
              <a:t>–Purchase an adjustable chair. </a:t>
            </a:r>
            <a:r>
              <a:rPr lang="en-US"/>
              <a:t>Adjust the height of your chair so that your feet touch the floor and include back support.</a:t>
            </a:r>
          </a:p>
          <a:p>
            <a:pPr>
              <a:spcBef>
                <a:spcPts val="200"/>
              </a:spcBef>
              <a:spcAft>
                <a:spcPts val="200"/>
              </a:spcAft>
            </a:pPr>
            <a:r>
              <a:rPr lang="en-US" b="1"/>
              <a:t>–Assume a proper position while typing</a:t>
            </a:r>
            <a:r>
              <a:rPr lang="en-US"/>
              <a:t>. Your wrists should be flat with respect to the keyboard and your forearms parallel to the floor. Specially designed ergonomic keyboards and wrist rests can help you achieve the proper position of your wrists.</a:t>
            </a:r>
          </a:p>
          <a:p>
            <a:pPr>
              <a:lnSpc>
                <a:spcPct val="96000"/>
              </a:lnSpc>
              <a:spcBef>
                <a:spcPts val="1800"/>
              </a:spcBef>
              <a:spcAft>
                <a:spcPts val="1200"/>
              </a:spcAft>
            </a:pPr>
            <a:r>
              <a:rPr lang="en-US" b="1"/>
              <a:t>–Take breaks from computer tasks.</a:t>
            </a:r>
          </a:p>
          <a:p>
            <a:pPr>
              <a:lnSpc>
                <a:spcPct val="96000"/>
              </a:lnSpc>
              <a:spcBef>
                <a:spcPts val="1800"/>
              </a:spcBef>
              <a:spcAft>
                <a:spcPts val="1200"/>
              </a:spcAft>
            </a:pPr>
            <a:r>
              <a:rPr lang="en-US" b="1"/>
              <a:t>–Ensure the lighting is adequate.</a:t>
            </a:r>
            <a:r>
              <a:rPr lang="en-US"/>
              <a:t> </a:t>
            </a:r>
          </a:p>
          <a:p>
            <a:pPr>
              <a:lnSpc>
                <a:spcPct val="96000"/>
              </a:lnSpc>
              <a:spcBef>
                <a:spcPts val="1800"/>
              </a:spcBef>
              <a:spcAft>
                <a:spcPts val="1200"/>
              </a:spcAft>
            </a:pP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69D7A-3502-42B5-92DF-19ABE811956F}" type="slidenum">
              <a:rPr lang="en-US"/>
              <a:pPr/>
              <a:t>6</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pPr>
              <a:buFontTx/>
              <a:buChar char="•"/>
            </a:pPr>
            <a:r>
              <a:rPr lang="en-US"/>
              <a:t>Computer hardware consists of all the real stuff a computer is made of. If you can drop it on the floor, it is hardware. </a:t>
            </a:r>
          </a:p>
          <a:p>
            <a:pPr>
              <a:buFontTx/>
              <a:buChar char="•"/>
            </a:pPr>
            <a:r>
              <a:rPr lang="en-US"/>
              <a:t>Hardware devices include input devices like keyboards, components in the system unit like microprocessors, output devices like monitors, and storage devices like a hard drive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0BF27-5165-4224-B668-66EDEE20A55B}" type="slidenum">
              <a:rPr lang="en-US"/>
              <a:pPr/>
              <a:t>7</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pPr>
              <a:buFontTx/>
              <a:buChar char="•"/>
            </a:pPr>
            <a:r>
              <a:rPr lang="en-US"/>
              <a:t>Input devices include keyboards and mice, but also scanners, cameras, microphones ,and even network cards and modems. Data that gets into the computer must come through an input device..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F2DEC-DB21-47DE-BB43-E1446F0986CC}" type="slidenum">
              <a:rPr lang="en-US"/>
              <a:pPr/>
              <a:t>8</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pPr>
              <a:buFontTx/>
              <a:buChar char="•"/>
            </a:pPr>
            <a:r>
              <a:rPr lang="en-US">
                <a:latin typeface="Helvetica" charset="0"/>
              </a:rPr>
              <a:t>Once data is entered into a computer, the computer processes that data. </a:t>
            </a:r>
          </a:p>
          <a:p>
            <a:pPr>
              <a:buFontTx/>
              <a:buChar char="•"/>
            </a:pPr>
            <a:r>
              <a:rPr lang="en-US">
                <a:latin typeface="Helvetica" charset="0"/>
              </a:rPr>
              <a:t>Those components that process data are located inside the </a:t>
            </a:r>
            <a:r>
              <a:rPr lang="en-US" b="1">
                <a:latin typeface="Helvetica" charset="0"/>
              </a:rPr>
              <a:t>system unit</a:t>
            </a:r>
            <a:r>
              <a:rPr lang="en-US">
                <a:latin typeface="Helvetica" charset="0"/>
              </a:rPr>
              <a:t>. The system unit is the metal or plastic case that holds all the physical parts of the computer together. The part of the system unit that is responsible for the processing is called the </a:t>
            </a:r>
            <a:r>
              <a:rPr lang="en-US" b="1">
                <a:latin typeface="Helvetica" charset="0"/>
              </a:rPr>
              <a:t>CPU</a:t>
            </a:r>
            <a:r>
              <a:rPr lang="en-US">
                <a:latin typeface="Helvetica" charset="0"/>
              </a:rPr>
              <a:t>.</a:t>
            </a:r>
          </a:p>
          <a:p>
            <a:pPr>
              <a:spcBef>
                <a:spcPts val="1200"/>
              </a:spcBef>
              <a:buFontTx/>
              <a:buChar char="•"/>
            </a:pPr>
            <a:r>
              <a:rPr lang="en-US"/>
              <a:t>Memory chips hold (or store) the instructions or data that the CPU processes. </a:t>
            </a:r>
          </a:p>
          <a:p>
            <a:pPr>
              <a:spcBef>
                <a:spcPts val="1200"/>
              </a:spcBef>
              <a:buFontTx/>
              <a:buChar char="•"/>
            </a:pPr>
            <a:r>
              <a:rPr lang="en-US">
                <a:latin typeface="Helvetica" charset="0"/>
              </a:rPr>
              <a:t>The CPU and memory are located on a special circuit board in the system unit called the </a:t>
            </a:r>
            <a:r>
              <a:rPr lang="en-US" b="1">
                <a:latin typeface="Helvetica" charset="0"/>
              </a:rPr>
              <a:t>motherboard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848C2-3F7F-487D-817F-9A1F05E84A5A}" type="slidenum">
              <a:rPr lang="en-US"/>
              <a:pPr/>
              <a:t>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pPr>
              <a:buFontTx/>
              <a:buChar char="•"/>
            </a:pPr>
            <a:r>
              <a:rPr lang="en-US">
                <a:latin typeface="Helvetica" charset="0"/>
              </a:rPr>
              <a:t>In addition to input devices and the system unit, a computer includes output devices that let you see your processed information. </a:t>
            </a:r>
            <a:r>
              <a:rPr lang="en-US"/>
              <a:t>The monitor displays information temporarily, while a printer makes the output permanent. Audio output is through speakers.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0A8E0-3EDB-45F8-899B-704DD062513B}" type="slidenum">
              <a:rPr lang="en-US"/>
              <a:pPr/>
              <a:t>10</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pPr>
              <a:buFontTx/>
              <a:buChar char="•"/>
            </a:pPr>
            <a:r>
              <a:rPr lang="en-US">
                <a:latin typeface="Helvetica" charset="0"/>
              </a:rPr>
              <a:t>Finally, when your data has been input, processed, and output, you may want to store the data or information so that you can access and use it again. </a:t>
            </a:r>
          </a:p>
          <a:p>
            <a:pPr>
              <a:buFontTx/>
              <a:buChar char="•"/>
            </a:pPr>
            <a:r>
              <a:rPr lang="en-US">
                <a:latin typeface="Helvetica" charset="0"/>
              </a:rPr>
              <a:t>Specialized </a:t>
            </a:r>
            <a:r>
              <a:rPr lang="en-US" b="1">
                <a:latin typeface="Helvetica" charset="0"/>
              </a:rPr>
              <a:t>storage devices</a:t>
            </a:r>
            <a:r>
              <a:rPr lang="en-US">
                <a:latin typeface="Helvetica" charset="0"/>
              </a:rPr>
              <a:t> such as hard disk drives, floppy disk drives,  flash drives, and CD drives allow you to store your data and information.</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8189F1-4E66-4A85-8158-3D5B2212026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189F1-4E66-4A85-8158-3D5B2212026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189F1-4E66-4A85-8158-3D5B2212026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5225"/>
            <a:ext cx="2895600" cy="476250"/>
          </a:xfrm>
        </p:spPr>
        <p:txBody>
          <a:bodyPr/>
          <a:lstStyle>
            <a:lvl1pPr>
              <a:defRPr/>
            </a:lvl1pPr>
          </a:lstStyle>
          <a:p>
            <a:endParaRPr lang="en-US"/>
          </a:p>
        </p:txBody>
      </p:sp>
      <p:sp>
        <p:nvSpPr>
          <p:cNvPr id="6" name="Date Placeholder 5"/>
          <p:cNvSpPr>
            <a:spLocks noGrp="1"/>
          </p:cNvSpPr>
          <p:nvPr>
            <p:ph type="dt" sz="half" idx="11"/>
          </p:nvPr>
        </p:nvSpPr>
        <p:spPr>
          <a:xfrm>
            <a:off x="457200" y="6477000"/>
            <a:ext cx="3200400" cy="152400"/>
          </a:xfrm>
        </p:spPr>
        <p:txBody>
          <a:bodyPr/>
          <a:lstStyle>
            <a:lvl1pPr>
              <a:defRPr/>
            </a:lvl1pPr>
          </a:lstStyle>
          <a:p>
            <a:r>
              <a:rPr lang="en-US"/>
              <a:t>© 2007 Prentice-Hall, Inc.</a:t>
            </a:r>
          </a:p>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8F52D0DA-4DF7-42B7-8E0E-2A8AE2F2634E}" type="slidenum">
              <a:rPr lang="en-US"/>
              <a:pPr/>
              <a:t>‹#›</a:t>
            </a:fld>
            <a:endParaRPr lang="en-US"/>
          </a:p>
        </p:txBody>
      </p:sp>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2895600" cy="476250"/>
          </a:xfrm>
        </p:spPr>
        <p:txBody>
          <a:bodyPr/>
          <a:lstStyle>
            <a:lvl1pPr>
              <a:defRPr/>
            </a:lvl1pPr>
          </a:lstStyle>
          <a:p>
            <a:endParaRPr lang="en-US"/>
          </a:p>
        </p:txBody>
      </p:sp>
      <p:sp>
        <p:nvSpPr>
          <p:cNvPr id="5" name="Date Placeholder 4"/>
          <p:cNvSpPr>
            <a:spLocks noGrp="1"/>
          </p:cNvSpPr>
          <p:nvPr>
            <p:ph type="dt" sz="half" idx="11"/>
          </p:nvPr>
        </p:nvSpPr>
        <p:spPr>
          <a:xfrm>
            <a:off x="457200" y="6477000"/>
            <a:ext cx="3200400" cy="152400"/>
          </a:xfrm>
        </p:spPr>
        <p:txBody>
          <a:bodyPr/>
          <a:lstStyle>
            <a:lvl1pPr>
              <a:defRPr/>
            </a:lvl1pPr>
          </a:lstStyle>
          <a:p>
            <a:r>
              <a:rPr lang="en-US"/>
              <a:t>© 2007 Prentice-Hall, Inc.</a:t>
            </a:r>
          </a:p>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010296DF-3FC3-4D6D-AA73-A7DE5CBA3C06}" type="slidenum">
              <a:rPr lang="en-US"/>
              <a:pPr/>
              <a:t>‹#›</a:t>
            </a:fld>
            <a:endParaRPr lang="en-US"/>
          </a:p>
        </p:txBody>
      </p:sp>
    </p:spTree>
  </p:cSld>
  <p:clrMapOvr>
    <a:masterClrMapping/>
  </p:clrMapOvr>
  <p:transition>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3124200" y="6245225"/>
            <a:ext cx="2895600" cy="476250"/>
          </a:xfrm>
        </p:spPr>
        <p:txBody>
          <a:bodyPr/>
          <a:lstStyle>
            <a:lvl1pPr>
              <a:defRPr/>
            </a:lvl1pPr>
          </a:lstStyle>
          <a:p>
            <a:endParaRPr lang="en-US"/>
          </a:p>
        </p:txBody>
      </p:sp>
      <p:sp>
        <p:nvSpPr>
          <p:cNvPr id="7" name="Date Placeholder 6"/>
          <p:cNvSpPr>
            <a:spLocks noGrp="1"/>
          </p:cNvSpPr>
          <p:nvPr>
            <p:ph type="dt" sz="half" idx="11"/>
          </p:nvPr>
        </p:nvSpPr>
        <p:spPr>
          <a:xfrm>
            <a:off x="457200" y="6477000"/>
            <a:ext cx="3200400" cy="152400"/>
          </a:xfrm>
        </p:spPr>
        <p:txBody>
          <a:bodyPr/>
          <a:lstStyle>
            <a:lvl1pPr>
              <a:defRPr/>
            </a:lvl1pPr>
          </a:lstStyle>
          <a:p>
            <a:r>
              <a:rPr lang="en-US"/>
              <a:t>© 2007 Prentice-Hall, Inc.</a:t>
            </a:r>
          </a:p>
          <a:p>
            <a:endParaRPr lang="en-US"/>
          </a:p>
        </p:txBody>
      </p:sp>
      <p:sp>
        <p:nvSpPr>
          <p:cNvPr id="8" name="Slide Number Placeholder 7"/>
          <p:cNvSpPr>
            <a:spLocks noGrp="1"/>
          </p:cNvSpPr>
          <p:nvPr>
            <p:ph type="sldNum" sz="quarter" idx="12"/>
          </p:nvPr>
        </p:nvSpPr>
        <p:spPr>
          <a:xfrm>
            <a:off x="6553200" y="6477000"/>
            <a:ext cx="2133600" cy="244475"/>
          </a:xfrm>
        </p:spPr>
        <p:txBody>
          <a:bodyPr/>
          <a:lstStyle>
            <a:lvl1pPr>
              <a:defRPr/>
            </a:lvl1pPr>
          </a:lstStyle>
          <a:p>
            <a:fld id="{F254CDE0-E89A-4D16-BCE6-76D85904B3BD}" type="slidenum">
              <a:rPr lang="en-US"/>
              <a:pPr/>
              <a:t>‹#›</a:t>
            </a:fld>
            <a:endParaRPr 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189F1-4E66-4A85-8158-3D5B2212026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189F1-4E66-4A85-8158-3D5B2212026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189F1-4E66-4A85-8158-3D5B22120262}"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189F1-4E66-4A85-8158-3D5B22120262}"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9.xml" /><Relationship Id="rId1" Type="http://schemas.openxmlformats.org/officeDocument/2006/relationships/slideLayout" Target="../slideLayouts/slideLayout2.xml" /><Relationship Id="rId6" Type="http://schemas.openxmlformats.org/officeDocument/2006/relationships/image" Target="../media/image21.jpeg" /><Relationship Id="rId5" Type="http://schemas.openxmlformats.org/officeDocument/2006/relationships/image" Target="../media/image20.jpeg" /><Relationship Id="rId4" Type="http://schemas.openxmlformats.org/officeDocument/2006/relationships/image" Target="../media/image19.png" /></Relationships>
</file>

<file path=ppt/slides/_rels/slide11.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24.jpeg" /></Relationships>
</file>

<file path=ppt/slides/_rels/slide1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notesSlide" Target="../notesSlides/notesSlide12.xml" /><Relationship Id="rId1" Type="http://schemas.openxmlformats.org/officeDocument/2006/relationships/slideLayout" Target="../slideLayouts/slideLayout4.xml" /><Relationship Id="rId4" Type="http://schemas.openxmlformats.org/officeDocument/2006/relationships/image" Target="../media/image26.jpeg" /></Relationships>
</file>

<file path=ppt/slides/_rels/slide14.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image" Target="../media/image30.jpeg" /><Relationship Id="rId5" Type="http://schemas.openxmlformats.org/officeDocument/2006/relationships/image" Target="../media/image29.jpeg" /><Relationship Id="rId4" Type="http://schemas.openxmlformats.org/officeDocument/2006/relationships/image" Target="../media/image28.jpe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1.jpe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3.jpe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notesSlide" Target="../notesSlides/notesSlide19.xml" /><Relationship Id="rId1" Type="http://schemas.openxmlformats.org/officeDocument/2006/relationships/slideLayout" Target="../slideLayouts/slideLayout7.xml" /><Relationship Id="rId5" Type="http://schemas.openxmlformats.org/officeDocument/2006/relationships/image" Target="../media/image37.jpeg" /><Relationship Id="rId4" Type="http://schemas.openxmlformats.org/officeDocument/2006/relationships/image" Target="../media/image36.jpeg" /></Relationships>
</file>

<file path=ppt/slides/_rels/slide22.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20.xml" /><Relationship Id="rId1" Type="http://schemas.openxmlformats.org/officeDocument/2006/relationships/slideLayout" Target="../slideLayouts/slideLayout2.xml" /><Relationship Id="rId6" Type="http://schemas.openxmlformats.org/officeDocument/2006/relationships/image" Target="../media/image41.jpeg" /><Relationship Id="rId5" Type="http://schemas.openxmlformats.org/officeDocument/2006/relationships/image" Target="../media/image40.jpeg" /><Relationship Id="rId4" Type="http://schemas.openxmlformats.org/officeDocument/2006/relationships/image" Target="../media/image39.png" /></Relationships>
</file>

<file path=ppt/slides/_rels/slide23.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21.xml" /><Relationship Id="rId1" Type="http://schemas.openxmlformats.org/officeDocument/2006/relationships/slideLayout" Target="../slideLayouts/slideLayout7.xml" /><Relationship Id="rId6" Type="http://schemas.openxmlformats.org/officeDocument/2006/relationships/image" Target="../media/image45.jpeg" /><Relationship Id="rId5" Type="http://schemas.openxmlformats.org/officeDocument/2006/relationships/image" Target="../media/image44.jpeg" /><Relationship Id="rId4" Type="http://schemas.openxmlformats.org/officeDocument/2006/relationships/image" Target="../media/image43.jpeg" /></Relationships>
</file>

<file path=ppt/slides/_rels/slide24.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notesSlide" Target="../notesSlides/notesSlide22.xml" /><Relationship Id="rId1" Type="http://schemas.openxmlformats.org/officeDocument/2006/relationships/slideLayout" Target="../slideLayouts/slideLayout7.xml" /><Relationship Id="rId4" Type="http://schemas.openxmlformats.org/officeDocument/2006/relationships/image" Target="../media/image47.jpeg" /></Relationships>
</file>

<file path=ppt/slides/_rels/slide25.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notesSlide" Target="../notesSlides/notesSlide23.xml" /><Relationship Id="rId1" Type="http://schemas.openxmlformats.org/officeDocument/2006/relationships/slideLayout" Target="../slideLayouts/slideLayout12.xml" /><Relationship Id="rId5" Type="http://schemas.openxmlformats.org/officeDocument/2006/relationships/image" Target="../media/image15.jpeg" /><Relationship Id="rId4" Type="http://schemas.openxmlformats.org/officeDocument/2006/relationships/image" Target="../media/image49.jpeg" /></Relationships>
</file>

<file path=ppt/slides/_rels/slide26.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notesSlide" Target="../notesSlides/notesSlide24.xml" /><Relationship Id="rId1" Type="http://schemas.openxmlformats.org/officeDocument/2006/relationships/slideLayout" Target="../slideLayouts/slideLayout4.xml" /><Relationship Id="rId4" Type="http://schemas.openxmlformats.org/officeDocument/2006/relationships/image" Target="../media/image51.jpeg" /></Relationships>
</file>

<file path=ppt/slides/_rels/slide27.xml.rels><?xml version="1.0" encoding="UTF-8" standalone="yes"?>
<Relationships xmlns="http://schemas.openxmlformats.org/package/2006/relationships"><Relationship Id="rId3" Type="http://schemas.openxmlformats.org/officeDocument/2006/relationships/image" Target="../media/image52.jpe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53.jpe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8" Type="http://schemas.openxmlformats.org/officeDocument/2006/relationships/image" Target="../media/image58.jpeg" /><Relationship Id="rId3" Type="http://schemas.openxmlformats.org/officeDocument/2006/relationships/image" Target="../media/image54.jpeg" /><Relationship Id="rId7" Type="http://schemas.openxmlformats.org/officeDocument/2006/relationships/image" Target="../media/image48.png" /><Relationship Id="rId2" Type="http://schemas.openxmlformats.org/officeDocument/2006/relationships/notesSlide" Target="../notesSlides/notesSlide27.xml" /><Relationship Id="rId1" Type="http://schemas.openxmlformats.org/officeDocument/2006/relationships/slideLayout" Target="../slideLayouts/slideLayout2.xml" /><Relationship Id="rId6" Type="http://schemas.openxmlformats.org/officeDocument/2006/relationships/image" Target="../media/image57.png" /><Relationship Id="rId5" Type="http://schemas.openxmlformats.org/officeDocument/2006/relationships/image" Target="../media/image56.png" /><Relationship Id="rId4" Type="http://schemas.openxmlformats.org/officeDocument/2006/relationships/image" Target="../media/image55.png"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jpeg" /></Relationships>
</file>

<file path=ppt/slides/_rels/slide30.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notesSlide" Target="../notesSlides/notesSlide28.xml" /><Relationship Id="rId1" Type="http://schemas.openxmlformats.org/officeDocument/2006/relationships/slideLayout" Target="../slideLayouts/slideLayout4.xml" /><Relationship Id="rId4" Type="http://schemas.openxmlformats.org/officeDocument/2006/relationships/image" Target="../media/image56.png" /></Relationships>
</file>

<file path=ppt/slides/_rels/slide31.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notesSlide" Target="../notesSlides/notesSlide29.xml" /><Relationship Id="rId1" Type="http://schemas.openxmlformats.org/officeDocument/2006/relationships/slideLayout" Target="../slideLayouts/slideLayout4.xml" /><Relationship Id="rId4" Type="http://schemas.openxmlformats.org/officeDocument/2006/relationships/image" Target="../media/image56.png" /></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 /><Relationship Id="rId7" Type="http://schemas.openxmlformats.org/officeDocument/2006/relationships/image" Target="../media/image60.png" /><Relationship Id="rId2" Type="http://schemas.openxmlformats.org/officeDocument/2006/relationships/slideLayout" Target="../slideLayouts/slideLayout14.xml" /><Relationship Id="rId1" Type="http://schemas.openxmlformats.org/officeDocument/2006/relationships/vmlDrawing" Target="../drawings/vmlDrawing1.vml" /><Relationship Id="rId6" Type="http://schemas.openxmlformats.org/officeDocument/2006/relationships/image" Target="../media/image16.jpeg" /><Relationship Id="rId5" Type="http://schemas.openxmlformats.org/officeDocument/2006/relationships/image" Target="../media/image59.png" /><Relationship Id="rId4" Type="http://schemas.openxmlformats.org/officeDocument/2006/relationships/oleObject" Target="../embeddings/oleObject1.bin" /></Relationships>
</file>

<file path=ppt/slides/_rels/slide33.xml.rels><?xml version="1.0" encoding="UTF-8" standalone="yes"?>
<Relationships xmlns="http://schemas.openxmlformats.org/package/2006/relationships"><Relationship Id="rId3" Type="http://schemas.openxmlformats.org/officeDocument/2006/relationships/image" Target="../media/image61.jpeg" /><Relationship Id="rId2" Type="http://schemas.openxmlformats.org/officeDocument/2006/relationships/notesSlide" Target="../notesSlides/notesSlide31.xml" /><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3" Type="http://schemas.openxmlformats.org/officeDocument/2006/relationships/image" Target="../media/image62.jpeg" /><Relationship Id="rId2" Type="http://schemas.openxmlformats.org/officeDocument/2006/relationships/notesSlide" Target="../notesSlides/notesSlide32.xml" /><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3" Type="http://schemas.openxmlformats.org/officeDocument/2006/relationships/image" Target="../media/image63.jpeg" /><Relationship Id="rId2" Type="http://schemas.openxmlformats.org/officeDocument/2006/relationships/notesSlide" Target="../notesSlides/notesSlide33.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64.jpeg" /><Relationship Id="rId2" Type="http://schemas.openxmlformats.org/officeDocument/2006/relationships/notesSlide" Target="../notesSlides/notesSlide34.xml"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3" Type="http://schemas.openxmlformats.org/officeDocument/2006/relationships/image" Target="../media/image65.jpeg"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66.jpeg" /><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67.png" /><Relationship Id="rId2" Type="http://schemas.openxmlformats.org/officeDocument/2006/relationships/notesSlide" Target="../notesSlides/notesSlide38.xml" /><Relationship Id="rId1" Type="http://schemas.openxmlformats.org/officeDocument/2006/relationships/slideLayout" Target="../slideLayouts/slideLayout7.xml" /><Relationship Id="rId4" Type="http://schemas.openxmlformats.org/officeDocument/2006/relationships/slide" Target="slide9.xml" /></Relationships>
</file>

<file path=ppt/slides/_rels/slide4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9.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68.wmf"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8" Type="http://schemas.openxmlformats.org/officeDocument/2006/relationships/image" Target="../media/image9.jpeg" /><Relationship Id="rId3" Type="http://schemas.openxmlformats.org/officeDocument/2006/relationships/image" Target="../media/image5.jpeg" /><Relationship Id="rId7"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7.jpeg" /><Relationship Id="rId5" Type="http://schemas.openxmlformats.org/officeDocument/2006/relationships/image" Target="../media/image1.jpeg" /><Relationship Id="rId10" Type="http://schemas.openxmlformats.org/officeDocument/2006/relationships/image" Target="../media/image11.jpeg" /><Relationship Id="rId4" Type="http://schemas.openxmlformats.org/officeDocument/2006/relationships/image" Target="../media/image6.jpeg" /><Relationship Id="rId9" Type="http://schemas.openxmlformats.org/officeDocument/2006/relationships/image" Target="../media/image10.jpeg"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image" Target="../media/image1.jpeg" /><Relationship Id="rId5" Type="http://schemas.openxmlformats.org/officeDocument/2006/relationships/image" Target="../media/image14.jpeg" /><Relationship Id="rId4" Type="http://schemas.openxmlformats.org/officeDocument/2006/relationships/image" Target="../media/image13.jpeg"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17.jpeg" /><Relationship Id="rId4"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ITEC 101 FUNDAMENTALS OF IT</a:t>
            </a:r>
          </a:p>
        </p:txBody>
      </p:sp>
      <p:sp>
        <p:nvSpPr>
          <p:cNvPr id="3" name="Subtitle 2"/>
          <p:cNvSpPr>
            <a:spLocks noGrp="1"/>
          </p:cNvSpPr>
          <p:nvPr>
            <p:ph type="subTitle" idx="1"/>
          </p:nvPr>
        </p:nvSpPr>
        <p:spPr>
          <a:xfrm>
            <a:off x="1371600" y="3886200"/>
            <a:ext cx="6400800" cy="1752600"/>
          </a:xfrm>
        </p:spPr>
        <p:txBody>
          <a:bodyPr>
            <a:normAutofit/>
          </a:bodyPr>
          <a:lstStyle/>
          <a:p>
            <a:r>
              <a:rPr lang="en-US" dirty="0"/>
              <a:t>DANIEL OBUOBI, DCSIT,CU</a:t>
            </a:r>
          </a:p>
          <a:p>
            <a:r>
              <a:rPr lang="en-US" dirty="0"/>
              <a:t>BASIC COMPONENTS OF A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4"/>
          <p:cNvSpPr>
            <a:spLocks noGrp="1"/>
          </p:cNvSpPr>
          <p:nvPr>
            <p:ph type="dt" sz="half" idx="11"/>
          </p:nvPr>
        </p:nvSpPr>
        <p:spPr/>
        <p:txBody>
          <a:bodyPr/>
          <a:lstStyle/>
          <a:p>
            <a:r>
              <a:rPr lang="en-US"/>
              <a:t>© 2007 Prentice-Hall, Inc.</a:t>
            </a:r>
          </a:p>
          <a:p>
            <a:endParaRPr lang="en-US"/>
          </a:p>
        </p:txBody>
      </p:sp>
      <p:sp>
        <p:nvSpPr>
          <p:cNvPr id="16" name="Slide Number Placeholder 5"/>
          <p:cNvSpPr>
            <a:spLocks noGrp="1"/>
          </p:cNvSpPr>
          <p:nvPr>
            <p:ph type="sldNum" sz="quarter" idx="12"/>
          </p:nvPr>
        </p:nvSpPr>
        <p:spPr/>
        <p:txBody>
          <a:bodyPr/>
          <a:lstStyle/>
          <a:p>
            <a:fld id="{D05970DA-D092-4F31-8793-0C3055092BA7}" type="slidenum">
              <a:rPr lang="en-US"/>
              <a:pPr/>
              <a:t>10</a:t>
            </a:fld>
            <a:endParaRPr lang="en-US"/>
          </a:p>
        </p:txBody>
      </p:sp>
      <p:sp>
        <p:nvSpPr>
          <p:cNvPr id="222224" name="Rectangle 16"/>
          <p:cNvSpPr>
            <a:spLocks noChangeArrowheads="1"/>
          </p:cNvSpPr>
          <p:nvPr/>
        </p:nvSpPr>
        <p:spPr bwMode="auto">
          <a:xfrm>
            <a:off x="381000" y="2743200"/>
            <a:ext cx="8382000" cy="3733800"/>
          </a:xfrm>
          <a:prstGeom prst="rect">
            <a:avLst/>
          </a:prstGeom>
          <a:solidFill>
            <a:schemeClr val="bg1"/>
          </a:solidFill>
          <a:ln w="9525" algn="ctr">
            <a:noFill/>
            <a:miter lim="800000"/>
            <a:headEnd/>
            <a:tailEnd/>
          </a:ln>
          <a:effectLst/>
        </p:spPr>
        <p:txBody>
          <a:bodyPr wrap="none" anchor="ctr"/>
          <a:lstStyle/>
          <a:p>
            <a:endParaRPr lang="en-US"/>
          </a:p>
        </p:txBody>
      </p:sp>
      <p:sp>
        <p:nvSpPr>
          <p:cNvPr id="222222" name="Rectangle 14"/>
          <p:cNvSpPr>
            <a:spLocks noChangeArrowheads="1"/>
          </p:cNvSpPr>
          <p:nvPr/>
        </p:nvSpPr>
        <p:spPr bwMode="auto">
          <a:xfrm rot="-1164140">
            <a:off x="4000500" y="3819525"/>
            <a:ext cx="823913" cy="646113"/>
          </a:xfrm>
          <a:prstGeom prst="rect">
            <a:avLst/>
          </a:prstGeom>
          <a:solidFill>
            <a:schemeClr val="bg1"/>
          </a:solidFill>
          <a:ln w="9525" algn="ctr">
            <a:noFill/>
            <a:miter lim="800000"/>
            <a:headEnd/>
            <a:tailEnd/>
          </a:ln>
          <a:effectLst/>
        </p:spPr>
        <p:txBody>
          <a:bodyPr wrap="none" anchor="ctr"/>
          <a:lstStyle/>
          <a:p>
            <a:endParaRPr lang="en-US"/>
          </a:p>
        </p:txBody>
      </p:sp>
      <p:sp>
        <p:nvSpPr>
          <p:cNvPr id="222210" name="Rectangle 2"/>
          <p:cNvSpPr>
            <a:spLocks noGrp="1" noChangeArrowheads="1"/>
          </p:cNvSpPr>
          <p:nvPr>
            <p:ph type="title"/>
          </p:nvPr>
        </p:nvSpPr>
        <p:spPr/>
        <p:txBody>
          <a:bodyPr/>
          <a:lstStyle/>
          <a:p>
            <a:r>
              <a:rPr lang="en-US"/>
              <a:t>Storage Devices</a:t>
            </a:r>
          </a:p>
        </p:txBody>
      </p:sp>
      <p:sp>
        <p:nvSpPr>
          <p:cNvPr id="222211" name="Rectangle 3"/>
          <p:cNvSpPr>
            <a:spLocks noGrp="1" noChangeArrowheads="1"/>
          </p:cNvSpPr>
          <p:nvPr>
            <p:ph type="body" idx="1"/>
          </p:nvPr>
        </p:nvSpPr>
        <p:spPr/>
        <p:txBody>
          <a:bodyPr/>
          <a:lstStyle/>
          <a:p>
            <a:r>
              <a:rPr lang="en-US"/>
              <a:t>Enable us to store data or information to be accessed again </a:t>
            </a:r>
          </a:p>
        </p:txBody>
      </p:sp>
      <p:pic>
        <p:nvPicPr>
          <p:cNvPr id="222212" name="Picture 4" descr="hard_drive"/>
          <p:cNvPicPr>
            <a:picLocks noChangeAspect="1" noChangeArrowheads="1"/>
          </p:cNvPicPr>
          <p:nvPr/>
        </p:nvPicPr>
        <p:blipFill>
          <a:blip r:embed="rId3"/>
          <a:srcRect/>
          <a:stretch>
            <a:fillRect/>
          </a:stretch>
        </p:blipFill>
        <p:spPr bwMode="auto">
          <a:xfrm>
            <a:off x="990600" y="2819400"/>
            <a:ext cx="2133600" cy="2133600"/>
          </a:xfrm>
          <a:prstGeom prst="rect">
            <a:avLst/>
          </a:prstGeom>
          <a:noFill/>
        </p:spPr>
      </p:pic>
      <p:pic>
        <p:nvPicPr>
          <p:cNvPr id="222213" name="Picture 5" descr="cd drive"/>
          <p:cNvPicPr>
            <a:picLocks noChangeAspect="1" noChangeArrowheads="1"/>
          </p:cNvPicPr>
          <p:nvPr/>
        </p:nvPicPr>
        <p:blipFill>
          <a:blip r:embed="rId4"/>
          <a:srcRect/>
          <a:stretch>
            <a:fillRect/>
          </a:stretch>
        </p:blipFill>
        <p:spPr bwMode="auto">
          <a:xfrm>
            <a:off x="6019800" y="2895600"/>
            <a:ext cx="2095500" cy="2095500"/>
          </a:xfrm>
          <a:prstGeom prst="rect">
            <a:avLst/>
          </a:prstGeom>
          <a:noFill/>
        </p:spPr>
      </p:pic>
      <p:pic>
        <p:nvPicPr>
          <p:cNvPr id="222215" name="Picture 7" descr="kanguru"/>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733800" y="4724400"/>
            <a:ext cx="2133600" cy="2133600"/>
          </a:xfrm>
          <a:prstGeom prst="rect">
            <a:avLst/>
          </a:prstGeom>
          <a:noFill/>
        </p:spPr>
      </p:pic>
      <p:sp>
        <p:nvSpPr>
          <p:cNvPr id="222216" name="Text Box 8"/>
          <p:cNvSpPr txBox="1">
            <a:spLocks noChangeArrowheads="1"/>
          </p:cNvSpPr>
          <p:nvPr/>
        </p:nvSpPr>
        <p:spPr bwMode="auto">
          <a:xfrm>
            <a:off x="762000" y="4876800"/>
            <a:ext cx="2286000" cy="396875"/>
          </a:xfrm>
          <a:prstGeom prst="rect">
            <a:avLst/>
          </a:prstGeom>
          <a:noFill/>
          <a:ln w="9525">
            <a:noFill/>
            <a:miter lim="800000"/>
            <a:headEnd/>
            <a:tailEnd/>
          </a:ln>
          <a:effectLst/>
        </p:spPr>
        <p:txBody>
          <a:bodyPr>
            <a:spAutoFit/>
          </a:bodyPr>
          <a:lstStyle/>
          <a:p>
            <a:pPr>
              <a:spcBef>
                <a:spcPct val="50000"/>
              </a:spcBef>
            </a:pPr>
            <a:r>
              <a:rPr lang="en-US" sz="2000">
                <a:solidFill>
                  <a:schemeClr val="tx1"/>
                </a:solidFill>
              </a:rPr>
              <a:t>Hard Disk Drive</a:t>
            </a:r>
          </a:p>
        </p:txBody>
      </p:sp>
      <p:sp>
        <p:nvSpPr>
          <p:cNvPr id="222217" name="Text Box 9"/>
          <p:cNvSpPr txBox="1">
            <a:spLocks noChangeArrowheads="1"/>
          </p:cNvSpPr>
          <p:nvPr/>
        </p:nvSpPr>
        <p:spPr bwMode="auto">
          <a:xfrm>
            <a:off x="6096000" y="4876800"/>
            <a:ext cx="2286000" cy="396875"/>
          </a:xfrm>
          <a:prstGeom prst="rect">
            <a:avLst/>
          </a:prstGeom>
          <a:noFill/>
          <a:ln w="9525">
            <a:noFill/>
            <a:miter lim="800000"/>
            <a:headEnd/>
            <a:tailEnd/>
          </a:ln>
          <a:effectLst/>
        </p:spPr>
        <p:txBody>
          <a:bodyPr>
            <a:spAutoFit/>
          </a:bodyPr>
          <a:lstStyle/>
          <a:p>
            <a:pPr>
              <a:spcBef>
                <a:spcPct val="50000"/>
              </a:spcBef>
            </a:pPr>
            <a:r>
              <a:rPr lang="en-US" sz="2000">
                <a:solidFill>
                  <a:schemeClr val="tx1"/>
                </a:solidFill>
              </a:rPr>
              <a:t>CD / DVD Drive</a:t>
            </a:r>
          </a:p>
        </p:txBody>
      </p:sp>
      <p:sp>
        <p:nvSpPr>
          <p:cNvPr id="222218" name="Text Box 10"/>
          <p:cNvSpPr txBox="1">
            <a:spLocks noChangeArrowheads="1"/>
          </p:cNvSpPr>
          <p:nvPr/>
        </p:nvSpPr>
        <p:spPr bwMode="auto">
          <a:xfrm>
            <a:off x="3200400" y="4876800"/>
            <a:ext cx="2438400" cy="396875"/>
          </a:xfrm>
          <a:prstGeom prst="rect">
            <a:avLst/>
          </a:prstGeom>
          <a:noFill/>
          <a:ln w="9525">
            <a:noFill/>
            <a:miter lim="800000"/>
            <a:headEnd/>
            <a:tailEnd/>
          </a:ln>
          <a:effectLst/>
        </p:spPr>
        <p:txBody>
          <a:bodyPr>
            <a:spAutoFit/>
          </a:bodyPr>
          <a:lstStyle/>
          <a:p>
            <a:pPr>
              <a:spcBef>
                <a:spcPct val="50000"/>
              </a:spcBef>
            </a:pPr>
            <a:r>
              <a:rPr lang="en-US" sz="2000">
                <a:solidFill>
                  <a:schemeClr val="tx1"/>
                </a:solidFill>
              </a:rPr>
              <a:t>Floppy</a:t>
            </a:r>
            <a:r>
              <a:rPr lang="en-US" sz="2000">
                <a:solidFill>
                  <a:schemeClr val="bg1"/>
                </a:solidFill>
              </a:rPr>
              <a:t> </a:t>
            </a:r>
            <a:r>
              <a:rPr lang="en-US" sz="2000">
                <a:solidFill>
                  <a:schemeClr val="tx1"/>
                </a:solidFill>
              </a:rPr>
              <a:t>Disk</a:t>
            </a:r>
          </a:p>
        </p:txBody>
      </p:sp>
      <p:sp>
        <p:nvSpPr>
          <p:cNvPr id="222219" name="Text Box 11"/>
          <p:cNvSpPr txBox="1">
            <a:spLocks noChangeArrowheads="1"/>
          </p:cNvSpPr>
          <p:nvPr/>
        </p:nvSpPr>
        <p:spPr bwMode="auto">
          <a:xfrm>
            <a:off x="3505200" y="6096000"/>
            <a:ext cx="2286000" cy="396875"/>
          </a:xfrm>
          <a:prstGeom prst="rect">
            <a:avLst/>
          </a:prstGeom>
          <a:noFill/>
          <a:ln w="9525">
            <a:noFill/>
            <a:miter lim="800000"/>
            <a:headEnd/>
            <a:tailEnd/>
          </a:ln>
          <a:effectLst/>
        </p:spPr>
        <p:txBody>
          <a:bodyPr>
            <a:spAutoFit/>
          </a:bodyPr>
          <a:lstStyle/>
          <a:p>
            <a:pPr>
              <a:spcBef>
                <a:spcPct val="50000"/>
              </a:spcBef>
            </a:pPr>
            <a:r>
              <a:rPr lang="en-US" sz="2000">
                <a:solidFill>
                  <a:schemeClr val="tx1"/>
                </a:solidFill>
              </a:rPr>
              <a:t>Flash Drive</a:t>
            </a:r>
          </a:p>
        </p:txBody>
      </p:sp>
      <p:pic>
        <p:nvPicPr>
          <p:cNvPr id="222221" name="Picture 13" descr="AAFOASD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10000" y="3562350"/>
            <a:ext cx="1219200" cy="1068388"/>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1"/>
          </p:nvPr>
        </p:nvSpPr>
        <p:spPr/>
        <p:txBody>
          <a:bodyPr/>
          <a:lstStyle/>
          <a:p>
            <a:r>
              <a:rPr lang="en-US"/>
              <a:t>© 2007 Prentice-Hall, Inc.</a:t>
            </a:r>
          </a:p>
          <a:p>
            <a:endParaRPr lang="en-US"/>
          </a:p>
        </p:txBody>
      </p:sp>
      <p:sp>
        <p:nvSpPr>
          <p:cNvPr id="9" name="Slide Number Placeholder 5"/>
          <p:cNvSpPr>
            <a:spLocks noGrp="1"/>
          </p:cNvSpPr>
          <p:nvPr>
            <p:ph type="sldNum" sz="quarter" idx="12"/>
          </p:nvPr>
        </p:nvSpPr>
        <p:spPr/>
        <p:txBody>
          <a:bodyPr/>
          <a:lstStyle/>
          <a:p>
            <a:fld id="{A9987AE3-97A1-4D83-9EBD-4FC90256C509}" type="slidenum">
              <a:rPr lang="en-US"/>
              <a:pPr/>
              <a:t>11</a:t>
            </a:fld>
            <a:endParaRPr lang="en-US"/>
          </a:p>
        </p:txBody>
      </p:sp>
      <p:sp>
        <p:nvSpPr>
          <p:cNvPr id="267272" name="Rectangle 8"/>
          <p:cNvSpPr>
            <a:spLocks noChangeArrowheads="1"/>
          </p:cNvSpPr>
          <p:nvPr/>
        </p:nvSpPr>
        <p:spPr bwMode="auto">
          <a:xfrm>
            <a:off x="6858000" y="4572000"/>
            <a:ext cx="152400" cy="1066800"/>
          </a:xfrm>
          <a:prstGeom prst="rect">
            <a:avLst/>
          </a:prstGeom>
          <a:solidFill>
            <a:schemeClr val="bg1"/>
          </a:solidFill>
          <a:ln w="9525" algn="ctr">
            <a:noFill/>
            <a:miter lim="800000"/>
            <a:headEnd/>
            <a:tailEnd/>
          </a:ln>
          <a:effectLst/>
        </p:spPr>
        <p:txBody>
          <a:bodyPr wrap="none" anchor="ctr"/>
          <a:lstStyle/>
          <a:p>
            <a:endParaRPr lang="en-US"/>
          </a:p>
        </p:txBody>
      </p:sp>
      <p:sp>
        <p:nvSpPr>
          <p:cNvPr id="267271" name="Rectangle 7"/>
          <p:cNvSpPr>
            <a:spLocks noChangeArrowheads="1"/>
          </p:cNvSpPr>
          <p:nvPr/>
        </p:nvSpPr>
        <p:spPr bwMode="auto">
          <a:xfrm>
            <a:off x="6172200" y="3200400"/>
            <a:ext cx="838200" cy="1143000"/>
          </a:xfrm>
          <a:prstGeom prst="rect">
            <a:avLst/>
          </a:prstGeom>
          <a:solidFill>
            <a:schemeClr val="bg1"/>
          </a:solidFill>
          <a:ln w="9525" algn="ctr">
            <a:noFill/>
            <a:miter lim="800000"/>
            <a:headEnd/>
            <a:tailEnd/>
          </a:ln>
          <a:effectLst/>
        </p:spPr>
        <p:txBody>
          <a:bodyPr wrap="none" anchor="ctr"/>
          <a:lstStyle/>
          <a:p>
            <a:endParaRPr lang="en-US"/>
          </a:p>
        </p:txBody>
      </p:sp>
      <p:sp>
        <p:nvSpPr>
          <p:cNvPr id="267266" name="Rectangle 2"/>
          <p:cNvSpPr>
            <a:spLocks noGrp="1" noChangeArrowheads="1"/>
          </p:cNvSpPr>
          <p:nvPr>
            <p:ph type="title"/>
          </p:nvPr>
        </p:nvSpPr>
        <p:spPr/>
        <p:txBody>
          <a:bodyPr/>
          <a:lstStyle/>
          <a:p>
            <a:r>
              <a:rPr lang="en-US"/>
              <a:t>Computer Software</a:t>
            </a:r>
          </a:p>
        </p:txBody>
      </p:sp>
      <p:sp>
        <p:nvSpPr>
          <p:cNvPr id="267267" name="Rectangle 3"/>
          <p:cNvSpPr>
            <a:spLocks noGrp="1" noChangeArrowheads="1"/>
          </p:cNvSpPr>
          <p:nvPr>
            <p:ph type="body" idx="1"/>
          </p:nvPr>
        </p:nvSpPr>
        <p:spPr>
          <a:xfrm>
            <a:off x="457200" y="1600200"/>
            <a:ext cx="5029200" cy="4343400"/>
          </a:xfrm>
        </p:spPr>
        <p:txBody>
          <a:bodyPr/>
          <a:lstStyle/>
          <a:p>
            <a:r>
              <a:rPr lang="en-US" b="1">
                <a:latin typeface="Helvetica" charset="0"/>
              </a:rPr>
              <a:t>Software</a:t>
            </a:r>
            <a:r>
              <a:rPr lang="en-US">
                <a:latin typeface="Helvetica" charset="0"/>
              </a:rPr>
              <a:t> - programs that enable the hardware to perform different tasks</a:t>
            </a:r>
            <a:endParaRPr lang="en-US"/>
          </a:p>
          <a:p>
            <a:r>
              <a:rPr lang="en-US"/>
              <a:t>Application software</a:t>
            </a:r>
          </a:p>
          <a:p>
            <a:pPr lvl="1"/>
            <a:r>
              <a:rPr lang="en-US"/>
              <a:t>Tools for getting things done</a:t>
            </a:r>
          </a:p>
          <a:p>
            <a:endParaRPr lang="en-US"/>
          </a:p>
        </p:txBody>
      </p:sp>
      <p:pic>
        <p:nvPicPr>
          <p:cNvPr id="267270" name="Picture 6" descr="AAFOAPP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0" y="1752600"/>
            <a:ext cx="1751013" cy="4495800"/>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half" idx="11"/>
          </p:nvPr>
        </p:nvSpPr>
        <p:spPr/>
        <p:txBody>
          <a:bodyPr/>
          <a:lstStyle/>
          <a:p>
            <a:r>
              <a:rPr lang="en-US"/>
              <a:t>© 2007 Prentice-Hall, Inc.</a:t>
            </a:r>
          </a:p>
          <a:p>
            <a:endParaRPr lang="en-US"/>
          </a:p>
        </p:txBody>
      </p:sp>
      <p:sp>
        <p:nvSpPr>
          <p:cNvPr id="8" name="Slide Number Placeholder 5"/>
          <p:cNvSpPr>
            <a:spLocks noGrp="1"/>
          </p:cNvSpPr>
          <p:nvPr>
            <p:ph type="sldNum" sz="quarter" idx="12"/>
          </p:nvPr>
        </p:nvSpPr>
        <p:spPr/>
        <p:txBody>
          <a:bodyPr/>
          <a:lstStyle/>
          <a:p>
            <a:fld id="{01F44C59-6BF5-4E96-9F9C-5851FEF9A600}" type="slidenum">
              <a:rPr lang="en-US"/>
              <a:pPr/>
              <a:t>12</a:t>
            </a:fld>
            <a:endParaRPr lang="en-US"/>
          </a:p>
        </p:txBody>
      </p:sp>
      <p:sp>
        <p:nvSpPr>
          <p:cNvPr id="223234" name="Rectangle 2"/>
          <p:cNvSpPr>
            <a:spLocks noGrp="1" noChangeArrowheads="1"/>
          </p:cNvSpPr>
          <p:nvPr>
            <p:ph type="title"/>
          </p:nvPr>
        </p:nvSpPr>
        <p:spPr/>
        <p:txBody>
          <a:bodyPr/>
          <a:lstStyle/>
          <a:p>
            <a:r>
              <a:rPr lang="en-US"/>
              <a:t>Computer Software</a:t>
            </a:r>
          </a:p>
        </p:txBody>
      </p:sp>
      <p:sp>
        <p:nvSpPr>
          <p:cNvPr id="223235" name="Rectangle 3"/>
          <p:cNvSpPr>
            <a:spLocks noGrp="1" noChangeArrowheads="1"/>
          </p:cNvSpPr>
          <p:nvPr>
            <p:ph type="body" idx="1"/>
          </p:nvPr>
        </p:nvSpPr>
        <p:spPr/>
        <p:txBody>
          <a:bodyPr/>
          <a:lstStyle/>
          <a:p>
            <a:r>
              <a:rPr lang="en-US"/>
              <a:t>System software</a:t>
            </a:r>
          </a:p>
          <a:p>
            <a:pPr lvl="1"/>
            <a:r>
              <a:rPr lang="en-US"/>
              <a:t>Essential for platform operation and support</a:t>
            </a:r>
          </a:p>
        </p:txBody>
      </p:sp>
      <p:pic>
        <p:nvPicPr>
          <p:cNvPr id="223238" name="Picture 6" descr="windows"/>
          <p:cNvPicPr>
            <a:picLocks noChangeAspect="1" noChangeArrowheads="1"/>
          </p:cNvPicPr>
          <p:nvPr/>
        </p:nvPicPr>
        <p:blipFill>
          <a:blip r:embed="rId3"/>
          <a:srcRect/>
          <a:stretch>
            <a:fillRect/>
          </a:stretch>
        </p:blipFill>
        <p:spPr bwMode="auto">
          <a:xfrm>
            <a:off x="1524000" y="3429000"/>
            <a:ext cx="2133600" cy="1916113"/>
          </a:xfrm>
          <a:prstGeom prst="rect">
            <a:avLst/>
          </a:prstGeom>
          <a:noFill/>
          <a:ln w="12700">
            <a:solidFill>
              <a:srgbClr val="000000"/>
            </a:solidFill>
            <a:miter lim="800000"/>
            <a:headEnd/>
            <a:tailEnd/>
          </a:ln>
        </p:spPr>
      </p:pic>
      <p:pic>
        <p:nvPicPr>
          <p:cNvPr id="223239" name="Picture 7" descr="mac"/>
          <p:cNvPicPr>
            <a:picLocks noChangeAspect="1" noChangeArrowheads="1"/>
          </p:cNvPicPr>
          <p:nvPr/>
        </p:nvPicPr>
        <p:blipFill>
          <a:blip r:embed="rId4"/>
          <a:srcRect/>
          <a:stretch>
            <a:fillRect/>
          </a:stretch>
        </p:blipFill>
        <p:spPr bwMode="auto">
          <a:xfrm>
            <a:off x="5334000" y="3429000"/>
            <a:ext cx="2057400" cy="1955800"/>
          </a:xfrm>
          <a:prstGeom prst="rect">
            <a:avLst/>
          </a:prstGeom>
          <a:noFill/>
          <a:ln w="12700">
            <a:solidFill>
              <a:srgbClr val="000000"/>
            </a:solid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half" idx="11"/>
          </p:nvPr>
        </p:nvSpPr>
        <p:spPr/>
        <p:txBody>
          <a:bodyPr/>
          <a:lstStyle/>
          <a:p>
            <a:r>
              <a:rPr lang="en-US"/>
              <a:t>© 2007 Prentice-Hall, Inc.</a:t>
            </a:r>
          </a:p>
          <a:p>
            <a:endParaRPr lang="en-US"/>
          </a:p>
        </p:txBody>
      </p:sp>
      <p:sp>
        <p:nvSpPr>
          <p:cNvPr id="9" name="Slide Number Placeholder 6"/>
          <p:cNvSpPr>
            <a:spLocks noGrp="1"/>
          </p:cNvSpPr>
          <p:nvPr>
            <p:ph type="sldNum" sz="quarter" idx="12"/>
          </p:nvPr>
        </p:nvSpPr>
        <p:spPr/>
        <p:txBody>
          <a:bodyPr/>
          <a:lstStyle/>
          <a:p>
            <a:fld id="{040A9BB7-FC93-4C82-BC52-DE643D31D5FC}" type="slidenum">
              <a:rPr lang="en-US"/>
              <a:pPr/>
              <a:t>13</a:t>
            </a:fld>
            <a:endParaRPr lang="en-US"/>
          </a:p>
        </p:txBody>
      </p:sp>
      <p:sp>
        <p:nvSpPr>
          <p:cNvPr id="224258" name="Rectangle 2"/>
          <p:cNvSpPr>
            <a:spLocks noGrp="1" noChangeArrowheads="1"/>
          </p:cNvSpPr>
          <p:nvPr>
            <p:ph type="title"/>
          </p:nvPr>
        </p:nvSpPr>
        <p:spPr/>
        <p:txBody>
          <a:bodyPr>
            <a:normAutofit fontScale="90000"/>
          </a:bodyPr>
          <a:lstStyle/>
          <a:p>
            <a:r>
              <a:rPr lang="en-US" sz="4000"/>
              <a:t>Computer Platforms: </a:t>
            </a:r>
            <a:br>
              <a:rPr lang="en-US" sz="4000"/>
            </a:br>
            <a:r>
              <a:rPr lang="en-US" sz="4000"/>
              <a:t>PCs and Macs</a:t>
            </a:r>
          </a:p>
        </p:txBody>
      </p:sp>
      <p:sp>
        <p:nvSpPr>
          <p:cNvPr id="224259" name="Rectangle 3"/>
          <p:cNvSpPr>
            <a:spLocks noGrp="1" noChangeArrowheads="1"/>
          </p:cNvSpPr>
          <p:nvPr>
            <p:ph type="body" sz="half" idx="1"/>
          </p:nvPr>
        </p:nvSpPr>
        <p:spPr>
          <a:noFill/>
          <a:ln>
            <a:solidFill>
              <a:schemeClr val="bg1"/>
            </a:solidFill>
          </a:ln>
        </p:spPr>
        <p:txBody>
          <a:bodyPr/>
          <a:lstStyle/>
          <a:p>
            <a:pPr algn="ctr">
              <a:buFontTx/>
              <a:buNone/>
            </a:pPr>
            <a:r>
              <a:rPr lang="en-US"/>
              <a:t>PC</a:t>
            </a:r>
          </a:p>
          <a:p>
            <a:r>
              <a:rPr lang="en-US"/>
              <a:t>CPU – Intel, AMD</a:t>
            </a:r>
          </a:p>
          <a:p>
            <a:r>
              <a:rPr lang="en-US"/>
              <a:t>Operating system – Microsoft Windows</a:t>
            </a:r>
          </a:p>
        </p:txBody>
      </p:sp>
      <p:sp>
        <p:nvSpPr>
          <p:cNvPr id="224260" name="Rectangle 4"/>
          <p:cNvSpPr>
            <a:spLocks noGrp="1" noChangeArrowheads="1"/>
          </p:cNvSpPr>
          <p:nvPr>
            <p:ph type="body" sz="half" idx="2"/>
          </p:nvPr>
        </p:nvSpPr>
        <p:spPr>
          <a:noFill/>
          <a:ln>
            <a:solidFill>
              <a:schemeClr val="bg1"/>
            </a:solidFill>
          </a:ln>
        </p:spPr>
        <p:txBody>
          <a:bodyPr/>
          <a:lstStyle/>
          <a:p>
            <a:pPr algn="ctr">
              <a:buFontTx/>
              <a:buNone/>
            </a:pPr>
            <a:r>
              <a:rPr lang="en-US"/>
              <a:t>Mac</a:t>
            </a:r>
          </a:p>
          <a:p>
            <a:r>
              <a:rPr lang="en-US"/>
              <a:t>CPU – Motorola</a:t>
            </a:r>
          </a:p>
          <a:p>
            <a:r>
              <a:rPr lang="en-US"/>
              <a:t>Operating system – Apple Mac OS</a:t>
            </a:r>
          </a:p>
        </p:txBody>
      </p:sp>
      <p:pic>
        <p:nvPicPr>
          <p:cNvPr id="224261" name="Picture 5" descr="mac os"/>
          <p:cNvPicPr>
            <a:picLocks noChangeAspect="1" noChangeArrowheads="1"/>
          </p:cNvPicPr>
          <p:nvPr/>
        </p:nvPicPr>
        <p:blipFill>
          <a:blip r:embed="rId3" cstate="print"/>
          <a:srcRect/>
          <a:stretch>
            <a:fillRect/>
          </a:stretch>
        </p:blipFill>
        <p:spPr bwMode="auto">
          <a:xfrm>
            <a:off x="5105400" y="3638550"/>
            <a:ext cx="3048000" cy="2373313"/>
          </a:xfrm>
          <a:prstGeom prst="rect">
            <a:avLst/>
          </a:prstGeom>
          <a:noFill/>
        </p:spPr>
      </p:pic>
      <p:pic>
        <p:nvPicPr>
          <p:cNvPr id="224262" name="Picture 6" descr="xp_desktop"/>
          <p:cNvPicPr>
            <a:picLocks noChangeAspect="1" noChangeArrowheads="1"/>
          </p:cNvPicPr>
          <p:nvPr/>
        </p:nvPicPr>
        <p:blipFill>
          <a:blip r:embed="rId4"/>
          <a:srcRect/>
          <a:stretch>
            <a:fillRect/>
          </a:stretch>
        </p:blipFill>
        <p:spPr bwMode="auto">
          <a:xfrm>
            <a:off x="914400" y="3619500"/>
            <a:ext cx="3200400" cy="240030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half" idx="11"/>
          </p:nvPr>
        </p:nvSpPr>
        <p:spPr/>
        <p:txBody>
          <a:bodyPr/>
          <a:lstStyle/>
          <a:p>
            <a:r>
              <a:rPr lang="en-US"/>
              <a:t>© 2007 Prentice-Hall, Inc.</a:t>
            </a:r>
          </a:p>
          <a:p>
            <a:endParaRPr lang="en-US"/>
          </a:p>
        </p:txBody>
      </p:sp>
      <p:sp>
        <p:nvSpPr>
          <p:cNvPr id="14" name="Slide Number Placeholder 5"/>
          <p:cNvSpPr>
            <a:spLocks noGrp="1"/>
          </p:cNvSpPr>
          <p:nvPr>
            <p:ph type="sldNum" sz="quarter" idx="12"/>
          </p:nvPr>
        </p:nvSpPr>
        <p:spPr/>
        <p:txBody>
          <a:bodyPr/>
          <a:lstStyle/>
          <a:p>
            <a:fld id="{4AF437EE-72B9-419F-ACFE-F5CA4B4E5AB2}" type="slidenum">
              <a:rPr lang="en-US"/>
              <a:pPr/>
              <a:t>14</a:t>
            </a:fld>
            <a:endParaRPr lang="en-US"/>
          </a:p>
        </p:txBody>
      </p:sp>
      <p:sp>
        <p:nvSpPr>
          <p:cNvPr id="225282" name="Rectangle 2"/>
          <p:cNvSpPr>
            <a:spLocks noGrp="1" noChangeArrowheads="1"/>
          </p:cNvSpPr>
          <p:nvPr>
            <p:ph type="title"/>
          </p:nvPr>
        </p:nvSpPr>
        <p:spPr/>
        <p:txBody>
          <a:bodyPr/>
          <a:lstStyle/>
          <a:p>
            <a:r>
              <a:rPr lang="en-US"/>
              <a:t>Specialty Computers</a:t>
            </a:r>
          </a:p>
        </p:txBody>
      </p:sp>
      <p:sp>
        <p:nvSpPr>
          <p:cNvPr id="225283" name="Rectangle 3"/>
          <p:cNvSpPr>
            <a:spLocks noGrp="1" noChangeArrowheads="1"/>
          </p:cNvSpPr>
          <p:nvPr>
            <p:ph type="body" idx="1"/>
          </p:nvPr>
        </p:nvSpPr>
        <p:spPr>
          <a:xfrm>
            <a:off x="457200" y="1600200"/>
            <a:ext cx="8229600" cy="2438400"/>
          </a:xfrm>
        </p:spPr>
        <p:txBody>
          <a:bodyPr/>
          <a:lstStyle/>
          <a:p>
            <a:pPr>
              <a:lnSpc>
                <a:spcPct val="90000"/>
              </a:lnSpc>
            </a:pPr>
            <a:r>
              <a:rPr lang="en-US" sz="2800"/>
              <a:t>PDA</a:t>
            </a:r>
          </a:p>
          <a:p>
            <a:pPr>
              <a:lnSpc>
                <a:spcPct val="90000"/>
              </a:lnSpc>
            </a:pPr>
            <a:r>
              <a:rPr lang="en-US" sz="2800"/>
              <a:t>Server</a:t>
            </a:r>
          </a:p>
          <a:p>
            <a:pPr>
              <a:lnSpc>
                <a:spcPct val="90000"/>
              </a:lnSpc>
            </a:pPr>
            <a:r>
              <a:rPr lang="en-US" sz="2800"/>
              <a:t>Mainframe</a:t>
            </a:r>
          </a:p>
          <a:p>
            <a:pPr>
              <a:lnSpc>
                <a:spcPct val="90000"/>
              </a:lnSpc>
            </a:pPr>
            <a:r>
              <a:rPr lang="en-US" sz="2800"/>
              <a:t>Supercomputer</a:t>
            </a:r>
          </a:p>
          <a:p>
            <a:pPr>
              <a:lnSpc>
                <a:spcPct val="90000"/>
              </a:lnSpc>
            </a:pPr>
            <a:r>
              <a:rPr lang="en-US" sz="2800"/>
              <a:t>Microcontrollers </a:t>
            </a:r>
          </a:p>
        </p:txBody>
      </p:sp>
      <p:pic>
        <p:nvPicPr>
          <p:cNvPr id="225285" name="Picture 5" descr="cd-server-big"/>
          <p:cNvPicPr>
            <a:picLocks noChangeAspect="1" noChangeArrowheads="1"/>
          </p:cNvPicPr>
          <p:nvPr/>
        </p:nvPicPr>
        <p:blipFill>
          <a:blip r:embed="rId3">
            <a:clrChange>
              <a:clrFrom>
                <a:srgbClr val="FFFFFF"/>
              </a:clrFrom>
              <a:clrTo>
                <a:srgbClr val="FFFFFF">
                  <a:alpha val="0"/>
                </a:srgbClr>
              </a:clrTo>
            </a:clrChange>
          </a:blip>
          <a:srcRect t="2663" r="2174"/>
          <a:stretch>
            <a:fillRect/>
          </a:stretch>
        </p:blipFill>
        <p:spPr bwMode="auto">
          <a:xfrm>
            <a:off x="5715000" y="1828800"/>
            <a:ext cx="2438400" cy="1981200"/>
          </a:xfrm>
          <a:prstGeom prst="rect">
            <a:avLst/>
          </a:prstGeom>
          <a:noFill/>
        </p:spPr>
      </p:pic>
      <p:pic>
        <p:nvPicPr>
          <p:cNvPr id="225286" name="Picture 6" descr="Cray-1-Supercomputer-1976-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953000" y="4038600"/>
            <a:ext cx="2514600" cy="2514600"/>
          </a:xfrm>
          <a:prstGeom prst="rect">
            <a:avLst/>
          </a:prstGeom>
          <a:noFill/>
        </p:spPr>
      </p:pic>
      <p:pic>
        <p:nvPicPr>
          <p:cNvPr id="225287" name="Picture 7" descr="mainframe"/>
          <p:cNvPicPr>
            <a:picLocks noChangeAspect="1" noChangeArrowheads="1"/>
          </p:cNvPicPr>
          <p:nvPr/>
        </p:nvPicPr>
        <p:blipFill>
          <a:blip r:embed="rId5" cstate="print"/>
          <a:srcRect/>
          <a:stretch>
            <a:fillRect/>
          </a:stretch>
        </p:blipFill>
        <p:spPr bwMode="auto">
          <a:xfrm>
            <a:off x="381000" y="4038600"/>
            <a:ext cx="2971800" cy="2228850"/>
          </a:xfrm>
          <a:prstGeom prst="rect">
            <a:avLst/>
          </a:prstGeom>
          <a:noFill/>
        </p:spPr>
      </p:pic>
      <p:sp>
        <p:nvSpPr>
          <p:cNvPr id="225288" name="Text Box 8"/>
          <p:cNvSpPr txBox="1">
            <a:spLocks noChangeArrowheads="1"/>
          </p:cNvSpPr>
          <p:nvPr/>
        </p:nvSpPr>
        <p:spPr bwMode="auto">
          <a:xfrm>
            <a:off x="6248400" y="1447800"/>
            <a:ext cx="12192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Server</a:t>
            </a:r>
          </a:p>
        </p:txBody>
      </p:sp>
      <p:sp>
        <p:nvSpPr>
          <p:cNvPr id="225289" name="Text Box 9"/>
          <p:cNvSpPr txBox="1">
            <a:spLocks noChangeArrowheads="1"/>
          </p:cNvSpPr>
          <p:nvPr/>
        </p:nvSpPr>
        <p:spPr bwMode="auto">
          <a:xfrm>
            <a:off x="3429000" y="4114800"/>
            <a:ext cx="1524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Mainframe</a:t>
            </a:r>
          </a:p>
        </p:txBody>
      </p:sp>
      <p:sp>
        <p:nvSpPr>
          <p:cNvPr id="225290" name="Text Box 10"/>
          <p:cNvSpPr txBox="1">
            <a:spLocks noChangeArrowheads="1"/>
          </p:cNvSpPr>
          <p:nvPr/>
        </p:nvSpPr>
        <p:spPr bwMode="auto">
          <a:xfrm>
            <a:off x="6858000" y="4495800"/>
            <a:ext cx="2286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Supercomputer</a:t>
            </a:r>
          </a:p>
        </p:txBody>
      </p:sp>
      <p:sp>
        <p:nvSpPr>
          <p:cNvPr id="225291" name="Text Box 11"/>
          <p:cNvSpPr txBox="1">
            <a:spLocks noChangeArrowheads="1"/>
          </p:cNvSpPr>
          <p:nvPr/>
        </p:nvSpPr>
        <p:spPr bwMode="auto">
          <a:xfrm>
            <a:off x="3886200" y="1524000"/>
            <a:ext cx="8382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PDA</a:t>
            </a:r>
          </a:p>
        </p:txBody>
      </p:sp>
      <p:pic>
        <p:nvPicPr>
          <p:cNvPr id="225293" name="Picture 13" descr="AAFOAQA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91000" y="1905000"/>
            <a:ext cx="1041400" cy="1447800"/>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a:t>BASIC COMPONENTS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r>
              <a:rPr lang="en-US"/>
              <a:t>© 2007 Prentice-Hall, Inc.</a:t>
            </a:r>
          </a:p>
          <a:p>
            <a:endParaRPr lang="en-US"/>
          </a:p>
        </p:txBody>
      </p:sp>
      <p:sp>
        <p:nvSpPr>
          <p:cNvPr id="6" name="Slide Number Placeholder 5"/>
          <p:cNvSpPr>
            <a:spLocks noGrp="1"/>
          </p:cNvSpPr>
          <p:nvPr>
            <p:ph type="sldNum" sz="quarter" idx="12"/>
          </p:nvPr>
        </p:nvSpPr>
        <p:spPr/>
        <p:txBody>
          <a:bodyPr/>
          <a:lstStyle/>
          <a:p>
            <a:fld id="{0ABDB60B-054F-4103-AFFB-696553B22538}" type="slidenum">
              <a:rPr lang="en-US"/>
              <a:pPr/>
              <a:t>16</a:t>
            </a:fld>
            <a:endParaRPr lang="en-US"/>
          </a:p>
        </p:txBody>
      </p:sp>
      <p:sp>
        <p:nvSpPr>
          <p:cNvPr id="121858" name="Rectangle 2"/>
          <p:cNvSpPr>
            <a:spLocks noGrp="1" noChangeArrowheads="1"/>
          </p:cNvSpPr>
          <p:nvPr>
            <p:ph type="title"/>
          </p:nvPr>
        </p:nvSpPr>
        <p:spPr/>
        <p:txBody>
          <a:bodyPr/>
          <a:lstStyle/>
          <a:p>
            <a:r>
              <a:rPr lang="en-US"/>
              <a:t>Topics</a:t>
            </a:r>
          </a:p>
        </p:txBody>
      </p:sp>
      <p:sp>
        <p:nvSpPr>
          <p:cNvPr id="121859" name="Rectangle 3"/>
          <p:cNvSpPr>
            <a:spLocks noGrp="1" noChangeArrowheads="1"/>
          </p:cNvSpPr>
          <p:nvPr>
            <p:ph type="body" idx="1"/>
          </p:nvPr>
        </p:nvSpPr>
        <p:spPr/>
        <p:txBody>
          <a:bodyPr/>
          <a:lstStyle/>
          <a:p>
            <a:r>
              <a:rPr lang="en-US"/>
              <a:t>Hardware components</a:t>
            </a:r>
          </a:p>
          <a:p>
            <a:r>
              <a:rPr lang="en-US"/>
              <a:t>Input devices</a:t>
            </a:r>
          </a:p>
          <a:p>
            <a:r>
              <a:rPr lang="en-US"/>
              <a:t>Output devices</a:t>
            </a:r>
          </a:p>
          <a:p>
            <a:r>
              <a:rPr lang="en-US"/>
              <a:t>System unit</a:t>
            </a:r>
          </a:p>
          <a:p>
            <a:r>
              <a:rPr lang="en-US"/>
              <a:t>Ergonomics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4"/>
          <p:cNvSpPr>
            <a:spLocks noGrp="1"/>
          </p:cNvSpPr>
          <p:nvPr>
            <p:ph type="dt" sz="half" idx="11"/>
          </p:nvPr>
        </p:nvSpPr>
        <p:spPr/>
        <p:txBody>
          <a:bodyPr/>
          <a:lstStyle/>
          <a:p>
            <a:r>
              <a:rPr lang="en-US"/>
              <a:t>© 2007 Prentice-Hall, Inc.</a:t>
            </a:r>
          </a:p>
          <a:p>
            <a:endParaRPr lang="en-US"/>
          </a:p>
        </p:txBody>
      </p:sp>
      <p:sp>
        <p:nvSpPr>
          <p:cNvPr id="13" name="Slide Number Placeholder 5"/>
          <p:cNvSpPr>
            <a:spLocks noGrp="1"/>
          </p:cNvSpPr>
          <p:nvPr>
            <p:ph type="sldNum" sz="quarter" idx="12"/>
          </p:nvPr>
        </p:nvSpPr>
        <p:spPr/>
        <p:txBody>
          <a:bodyPr/>
          <a:lstStyle/>
          <a:p>
            <a:fld id="{DF7BFE56-9C1D-4765-8113-B72FF9793E3E}" type="slidenum">
              <a:rPr lang="en-US"/>
              <a:pPr/>
              <a:t>17</a:t>
            </a:fld>
            <a:endParaRPr lang="en-US"/>
          </a:p>
        </p:txBody>
      </p:sp>
      <p:sp>
        <p:nvSpPr>
          <p:cNvPr id="13314" name="Rectangle 2"/>
          <p:cNvSpPr>
            <a:spLocks noGrp="1" noChangeArrowheads="1"/>
          </p:cNvSpPr>
          <p:nvPr>
            <p:ph type="ctrTitle"/>
          </p:nvPr>
        </p:nvSpPr>
        <p:spPr>
          <a:xfrm>
            <a:off x="533400" y="304800"/>
            <a:ext cx="7772400" cy="1470025"/>
          </a:xfrm>
        </p:spPr>
        <p:txBody>
          <a:bodyPr/>
          <a:lstStyle/>
          <a:p>
            <a:r>
              <a:rPr lang="en-US"/>
              <a:t>Hardware</a:t>
            </a:r>
          </a:p>
        </p:txBody>
      </p:sp>
      <p:sp>
        <p:nvSpPr>
          <p:cNvPr id="13315" name="Rectangle 3"/>
          <p:cNvSpPr>
            <a:spLocks noGrp="1" noChangeArrowheads="1"/>
          </p:cNvSpPr>
          <p:nvPr>
            <p:ph type="subTitle" idx="1"/>
          </p:nvPr>
        </p:nvSpPr>
        <p:spPr>
          <a:xfrm>
            <a:off x="1219200" y="1752600"/>
            <a:ext cx="6400800" cy="1752600"/>
          </a:xfrm>
        </p:spPr>
        <p:txBody>
          <a:bodyPr/>
          <a:lstStyle/>
          <a:p>
            <a:pPr algn="l">
              <a:buFontTx/>
              <a:buChar char="•"/>
            </a:pPr>
            <a:r>
              <a:rPr lang="en-US" dirty="0">
                <a:solidFill>
                  <a:schemeClr val="tx1"/>
                </a:solidFill>
              </a:rPr>
              <a:t>System Unit</a:t>
            </a:r>
          </a:p>
          <a:p>
            <a:pPr algn="l">
              <a:buFontTx/>
              <a:buChar char="•"/>
            </a:pPr>
            <a:r>
              <a:rPr lang="en-US" dirty="0">
                <a:solidFill>
                  <a:schemeClr val="tx1"/>
                </a:solidFill>
              </a:rPr>
              <a:t>Peripheral Devices</a:t>
            </a:r>
          </a:p>
        </p:txBody>
      </p:sp>
      <p:pic>
        <p:nvPicPr>
          <p:cNvPr id="13318" name="Picture 6" descr="computer system"/>
          <p:cNvPicPr>
            <a:picLocks noChangeAspect="1" noChangeArrowheads="1"/>
          </p:cNvPicPr>
          <p:nvPr/>
        </p:nvPicPr>
        <p:blipFill>
          <a:blip r:embed="rId3">
            <a:clrChange>
              <a:clrFrom>
                <a:srgbClr val="9BCDCC"/>
              </a:clrFrom>
              <a:clrTo>
                <a:srgbClr val="9BCDCC">
                  <a:alpha val="0"/>
                </a:srgbClr>
              </a:clrTo>
            </a:clrChange>
          </a:blip>
          <a:srcRect l="13084" t="7947" b="1987"/>
          <a:stretch>
            <a:fillRect/>
          </a:stretch>
        </p:blipFill>
        <p:spPr bwMode="auto">
          <a:xfrm>
            <a:off x="1066800" y="3124200"/>
            <a:ext cx="7086600" cy="2590800"/>
          </a:xfrm>
          <a:prstGeom prst="rect">
            <a:avLst/>
          </a:prstGeom>
          <a:noFill/>
        </p:spPr>
      </p:pic>
      <p:sp>
        <p:nvSpPr>
          <p:cNvPr id="13319" name="Rectangle 7"/>
          <p:cNvSpPr>
            <a:spLocks noChangeArrowheads="1"/>
          </p:cNvSpPr>
          <p:nvPr/>
        </p:nvSpPr>
        <p:spPr bwMode="auto">
          <a:xfrm>
            <a:off x="5715000" y="3200400"/>
            <a:ext cx="1981200" cy="457200"/>
          </a:xfrm>
          <a:prstGeom prst="rect">
            <a:avLst/>
          </a:prstGeom>
          <a:noFill/>
          <a:ln w="9525" algn="ctr">
            <a:noFill/>
            <a:miter lim="800000"/>
            <a:headEnd/>
            <a:tailEnd/>
          </a:ln>
          <a:effectLst/>
        </p:spPr>
        <p:txBody>
          <a:bodyPr>
            <a:spAutoFit/>
          </a:bodyPr>
          <a:lstStyle/>
          <a:p>
            <a:pPr>
              <a:spcBef>
                <a:spcPct val="20000"/>
              </a:spcBef>
            </a:pPr>
            <a:r>
              <a:rPr lang="en-US" sz="2400" dirty="0">
                <a:effectLst>
                  <a:outerShdw blurRad="38100" dist="38100" dir="2700000" algn="tl">
                    <a:srgbClr val="C0C0C0"/>
                  </a:outerShdw>
                </a:effectLst>
              </a:rPr>
              <a:t>System Unit</a:t>
            </a:r>
          </a:p>
        </p:txBody>
      </p:sp>
      <p:sp>
        <p:nvSpPr>
          <p:cNvPr id="13320" name="Rectangle 8"/>
          <p:cNvSpPr>
            <a:spLocks noChangeArrowheads="1"/>
          </p:cNvSpPr>
          <p:nvPr/>
        </p:nvSpPr>
        <p:spPr bwMode="auto">
          <a:xfrm>
            <a:off x="3733800" y="5867400"/>
            <a:ext cx="2109424" cy="400110"/>
          </a:xfrm>
          <a:prstGeom prst="rect">
            <a:avLst/>
          </a:prstGeom>
          <a:noFill/>
          <a:ln w="9525" algn="ctr">
            <a:noFill/>
            <a:miter lim="800000"/>
            <a:headEnd/>
            <a:tailEnd/>
          </a:ln>
          <a:effectLst/>
        </p:spPr>
        <p:txBody>
          <a:bodyPr wrap="none">
            <a:spAutoFit/>
          </a:bodyPr>
          <a:lstStyle/>
          <a:p>
            <a:r>
              <a:rPr lang="en-US" sz="2000" dirty="0">
                <a:effectLst>
                  <a:outerShdw blurRad="38100" dist="38100" dir="2700000" algn="tl">
                    <a:srgbClr val="C0C0C0"/>
                  </a:outerShdw>
                </a:effectLst>
              </a:rPr>
              <a:t>Peripheral Devices</a:t>
            </a:r>
          </a:p>
        </p:txBody>
      </p:sp>
      <p:sp>
        <p:nvSpPr>
          <p:cNvPr id="13321" name="Line 9"/>
          <p:cNvSpPr>
            <a:spLocks noChangeShapeType="1"/>
          </p:cNvSpPr>
          <p:nvPr/>
        </p:nvSpPr>
        <p:spPr bwMode="auto">
          <a:xfrm flipH="1" flipV="1">
            <a:off x="1752600" y="5105400"/>
            <a:ext cx="1828800" cy="914400"/>
          </a:xfrm>
          <a:prstGeom prst="line">
            <a:avLst/>
          </a:prstGeom>
          <a:noFill/>
          <a:ln w="9525">
            <a:solidFill>
              <a:schemeClr val="bg1"/>
            </a:solidFill>
            <a:round/>
            <a:headEnd/>
            <a:tailEnd type="triangle" w="med" len="med"/>
          </a:ln>
          <a:effectLst/>
        </p:spPr>
        <p:txBody>
          <a:bodyPr anchor="ctr"/>
          <a:lstStyle/>
          <a:p>
            <a:endParaRPr lang="en-US"/>
          </a:p>
        </p:txBody>
      </p:sp>
      <p:sp>
        <p:nvSpPr>
          <p:cNvPr id="13322" name="Line 10"/>
          <p:cNvSpPr>
            <a:spLocks noChangeShapeType="1"/>
          </p:cNvSpPr>
          <p:nvPr/>
        </p:nvSpPr>
        <p:spPr bwMode="auto">
          <a:xfrm flipV="1">
            <a:off x="6096000" y="5486400"/>
            <a:ext cx="304800" cy="457200"/>
          </a:xfrm>
          <a:prstGeom prst="line">
            <a:avLst/>
          </a:prstGeom>
          <a:noFill/>
          <a:ln w="9525">
            <a:solidFill>
              <a:schemeClr val="bg1"/>
            </a:solidFill>
            <a:round/>
            <a:headEnd/>
            <a:tailEnd type="triangle" w="med" len="med"/>
          </a:ln>
          <a:effectLst/>
        </p:spPr>
        <p:txBody>
          <a:bodyPr anchor="ctr"/>
          <a:lstStyle/>
          <a:p>
            <a:endParaRPr lang="en-US"/>
          </a:p>
        </p:txBody>
      </p:sp>
      <p:sp>
        <p:nvSpPr>
          <p:cNvPr id="13323" name="Line 11"/>
          <p:cNvSpPr>
            <a:spLocks noChangeShapeType="1"/>
          </p:cNvSpPr>
          <p:nvPr/>
        </p:nvSpPr>
        <p:spPr bwMode="auto">
          <a:xfrm flipH="1" flipV="1">
            <a:off x="4114800" y="5257800"/>
            <a:ext cx="76200" cy="609600"/>
          </a:xfrm>
          <a:prstGeom prst="line">
            <a:avLst/>
          </a:prstGeom>
          <a:noFill/>
          <a:ln w="9525">
            <a:solidFill>
              <a:schemeClr val="bg1"/>
            </a:solidFill>
            <a:round/>
            <a:headEnd/>
            <a:tailEnd type="triangle" w="med" len="med"/>
          </a:ln>
          <a:effectLst/>
        </p:spPr>
        <p:txBody>
          <a:bodyPr anchor="ctr"/>
          <a:lstStyle/>
          <a:p>
            <a:endParaRPr lang="en-US"/>
          </a:p>
        </p:txBody>
      </p:sp>
      <p:sp>
        <p:nvSpPr>
          <p:cNvPr id="13324" name="Line 12"/>
          <p:cNvSpPr>
            <a:spLocks noChangeShapeType="1"/>
          </p:cNvSpPr>
          <p:nvPr/>
        </p:nvSpPr>
        <p:spPr bwMode="auto">
          <a:xfrm flipH="1">
            <a:off x="5029200" y="3657600"/>
            <a:ext cx="1219200" cy="381000"/>
          </a:xfrm>
          <a:prstGeom prst="line">
            <a:avLst/>
          </a:prstGeom>
          <a:noFill/>
          <a:ln w="9525">
            <a:solidFill>
              <a:schemeClr val="bg1"/>
            </a:solidFill>
            <a:round/>
            <a:headEnd/>
            <a:tailEnd type="triangle" w="med" len="med"/>
          </a:ln>
          <a:effectLst/>
        </p:spPr>
        <p:txBody>
          <a:bodyPr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0709DEA6-8FDB-493E-B2AF-8BE29310F9DC}" type="slidenum">
              <a:rPr lang="en-US"/>
              <a:pPr/>
              <a:t>18</a:t>
            </a:fld>
            <a:endParaRPr lang="en-US"/>
          </a:p>
        </p:txBody>
      </p:sp>
      <p:sp>
        <p:nvSpPr>
          <p:cNvPr id="16386" name="Rectangle 2"/>
          <p:cNvSpPr>
            <a:spLocks noGrp="1" noChangeArrowheads="1"/>
          </p:cNvSpPr>
          <p:nvPr>
            <p:ph type="title"/>
          </p:nvPr>
        </p:nvSpPr>
        <p:spPr/>
        <p:txBody>
          <a:bodyPr/>
          <a:lstStyle/>
          <a:p>
            <a:r>
              <a:rPr lang="en-US"/>
              <a:t>Input Devices</a:t>
            </a:r>
          </a:p>
        </p:txBody>
      </p:sp>
      <p:sp>
        <p:nvSpPr>
          <p:cNvPr id="16387" name="Rectangle 3"/>
          <p:cNvSpPr>
            <a:spLocks noGrp="1" noChangeArrowheads="1"/>
          </p:cNvSpPr>
          <p:nvPr>
            <p:ph type="body" idx="1"/>
          </p:nvPr>
        </p:nvSpPr>
        <p:spPr>
          <a:xfrm>
            <a:off x="685800" y="1143000"/>
            <a:ext cx="8229600" cy="3429000"/>
          </a:xfrm>
        </p:spPr>
        <p:txBody>
          <a:bodyPr/>
          <a:lstStyle/>
          <a:p>
            <a:pPr>
              <a:lnSpc>
                <a:spcPct val="90000"/>
              </a:lnSpc>
            </a:pPr>
            <a:endParaRPr lang="en-US" sz="2400"/>
          </a:p>
          <a:p>
            <a:pPr>
              <a:lnSpc>
                <a:spcPct val="90000"/>
              </a:lnSpc>
            </a:pPr>
            <a:r>
              <a:rPr lang="en-US" sz="3600"/>
              <a:t>Devices used to enter information or instructions into the computer</a:t>
            </a:r>
          </a:p>
          <a:p>
            <a:pPr lvl="1">
              <a:lnSpc>
                <a:spcPct val="90000"/>
              </a:lnSpc>
            </a:pPr>
            <a:r>
              <a:rPr lang="en-US" sz="2000"/>
              <a:t>Keyboard</a:t>
            </a:r>
          </a:p>
          <a:p>
            <a:pPr lvl="1">
              <a:lnSpc>
                <a:spcPct val="90000"/>
              </a:lnSpc>
            </a:pPr>
            <a:r>
              <a:rPr lang="en-US" sz="2000"/>
              <a:t>Mouse / pointing device</a:t>
            </a:r>
          </a:p>
          <a:p>
            <a:pPr lvl="1">
              <a:lnSpc>
                <a:spcPct val="90000"/>
              </a:lnSpc>
            </a:pPr>
            <a:r>
              <a:rPr lang="en-US" sz="2000"/>
              <a:t>Microphone </a:t>
            </a:r>
          </a:p>
          <a:p>
            <a:pPr lvl="1">
              <a:lnSpc>
                <a:spcPct val="90000"/>
              </a:lnSpc>
            </a:pPr>
            <a:r>
              <a:rPr lang="en-US" sz="2000"/>
              <a:t>Scanner</a:t>
            </a:r>
          </a:p>
          <a:p>
            <a:pPr lvl="1">
              <a:lnSpc>
                <a:spcPct val="90000"/>
              </a:lnSpc>
            </a:pPr>
            <a:r>
              <a:rPr lang="en-US" sz="2000"/>
              <a:t>Digital camera</a:t>
            </a:r>
          </a:p>
          <a:p>
            <a:pPr>
              <a:lnSpc>
                <a:spcPct val="90000"/>
              </a:lnSpc>
              <a:buFontTx/>
              <a:buNone/>
            </a:pPr>
            <a:endParaRPr lang="en-US" sz="2400"/>
          </a:p>
        </p:txBody>
      </p:sp>
      <p:pic>
        <p:nvPicPr>
          <p:cNvPr id="16391" name="Picture 7" descr="keyboard"/>
          <p:cNvPicPr>
            <a:picLocks noChangeAspect="1" noChangeArrowheads="1"/>
          </p:cNvPicPr>
          <p:nvPr/>
        </p:nvPicPr>
        <p:blipFill>
          <a:blip r:embed="rId3"/>
          <a:srcRect/>
          <a:stretch>
            <a:fillRect/>
          </a:stretch>
        </p:blipFill>
        <p:spPr bwMode="auto">
          <a:xfrm>
            <a:off x="3200400" y="4495800"/>
            <a:ext cx="4781550" cy="1676400"/>
          </a:xfrm>
          <a:prstGeom prst="rect">
            <a:avLst/>
          </a:prstGeo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06BFC2CA-0C5C-420B-9C4F-45F8B52D038D}" type="slidenum">
              <a:rPr lang="en-US"/>
              <a:pPr/>
              <a:t>19</a:t>
            </a:fld>
            <a:endParaRPr lang="en-US"/>
          </a:p>
        </p:txBody>
      </p:sp>
      <p:sp>
        <p:nvSpPr>
          <p:cNvPr id="18434" name="Rectangle 2"/>
          <p:cNvSpPr>
            <a:spLocks noGrp="1" noChangeArrowheads="1"/>
          </p:cNvSpPr>
          <p:nvPr>
            <p:ph type="title"/>
          </p:nvPr>
        </p:nvSpPr>
        <p:spPr/>
        <p:txBody>
          <a:bodyPr/>
          <a:lstStyle/>
          <a:p>
            <a:r>
              <a:rPr lang="en-US"/>
              <a:t>Keyboard</a:t>
            </a:r>
          </a:p>
        </p:txBody>
      </p:sp>
      <p:sp>
        <p:nvSpPr>
          <p:cNvPr id="18435" name="Rectangle 3"/>
          <p:cNvSpPr>
            <a:spLocks noGrp="1" noChangeArrowheads="1"/>
          </p:cNvSpPr>
          <p:nvPr>
            <p:ph type="body" idx="1"/>
          </p:nvPr>
        </p:nvSpPr>
        <p:spPr>
          <a:xfrm>
            <a:off x="533400" y="1447800"/>
            <a:ext cx="8153400" cy="4525963"/>
          </a:xfrm>
        </p:spPr>
        <p:txBody>
          <a:bodyPr/>
          <a:lstStyle/>
          <a:p>
            <a:r>
              <a:rPr lang="en-US"/>
              <a:t>The QWERTY keyboard with enhanced features is standard with most modern personal computers</a:t>
            </a:r>
          </a:p>
        </p:txBody>
      </p:sp>
      <p:pic>
        <p:nvPicPr>
          <p:cNvPr id="18436" name="Picture 4" descr="AAFOAPV0"/>
          <p:cNvPicPr>
            <a:picLocks noChangeAspect="1" noChangeArrowheads="1"/>
          </p:cNvPicPr>
          <p:nvPr/>
        </p:nvPicPr>
        <p:blipFill>
          <a:blip r:embed="rId3"/>
          <a:srcRect/>
          <a:stretch>
            <a:fillRect/>
          </a:stretch>
        </p:blipFill>
        <p:spPr bwMode="auto">
          <a:xfrm>
            <a:off x="1600200" y="3048000"/>
            <a:ext cx="6437313" cy="3449638"/>
          </a:xfrm>
          <a:prstGeom prst="rect">
            <a:avLst/>
          </a:prstGeom>
          <a:noFill/>
          <a:ln w="9525">
            <a:solidFill>
              <a:schemeClr val="tx1"/>
            </a:solid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r>
              <a:rPr lang="en-US"/>
              <a:t>© 2007 Prentice-Hall, Inc.</a:t>
            </a:r>
          </a:p>
          <a:p>
            <a:endParaRPr lang="en-US"/>
          </a:p>
        </p:txBody>
      </p:sp>
      <p:sp>
        <p:nvSpPr>
          <p:cNvPr id="6" name="Slide Number Placeholder 5"/>
          <p:cNvSpPr>
            <a:spLocks noGrp="1"/>
          </p:cNvSpPr>
          <p:nvPr>
            <p:ph type="sldNum" sz="quarter" idx="12"/>
          </p:nvPr>
        </p:nvSpPr>
        <p:spPr/>
        <p:txBody>
          <a:bodyPr/>
          <a:lstStyle/>
          <a:p>
            <a:fld id="{21A347ED-F93E-4844-BB59-2689656829F1}" type="slidenum">
              <a:rPr lang="en-US"/>
              <a:pPr/>
              <a:t>2</a:t>
            </a:fld>
            <a:endParaRPr lang="en-US"/>
          </a:p>
        </p:txBody>
      </p:sp>
      <p:sp>
        <p:nvSpPr>
          <p:cNvPr id="218114" name="Rectangle 2"/>
          <p:cNvSpPr>
            <a:spLocks noGrp="1" noChangeArrowheads="1"/>
          </p:cNvSpPr>
          <p:nvPr>
            <p:ph type="title"/>
          </p:nvPr>
        </p:nvSpPr>
        <p:spPr/>
        <p:txBody>
          <a:bodyPr/>
          <a:lstStyle/>
          <a:p>
            <a:r>
              <a:rPr lang="en-US" sz="4000"/>
              <a:t>Data vs. Information</a:t>
            </a:r>
          </a:p>
        </p:txBody>
      </p:sp>
      <p:sp>
        <p:nvSpPr>
          <p:cNvPr id="218115" name="Rectangle 3"/>
          <p:cNvSpPr>
            <a:spLocks noGrp="1" noChangeArrowheads="1"/>
          </p:cNvSpPr>
          <p:nvPr>
            <p:ph type="body" idx="1"/>
          </p:nvPr>
        </p:nvSpPr>
        <p:spPr/>
        <p:txBody>
          <a:bodyPr/>
          <a:lstStyle/>
          <a:p>
            <a:r>
              <a:rPr lang="en-US"/>
              <a:t>Data vs. Information:</a:t>
            </a:r>
          </a:p>
          <a:p>
            <a:pPr lvl="1"/>
            <a:r>
              <a:rPr lang="en-US"/>
              <a:t>Data is a representation of a fact or idea</a:t>
            </a:r>
          </a:p>
          <a:p>
            <a:pPr lvl="2"/>
            <a:r>
              <a:rPr lang="en-US"/>
              <a:t>Number</a:t>
            </a:r>
          </a:p>
          <a:p>
            <a:pPr lvl="2"/>
            <a:r>
              <a:rPr lang="en-US"/>
              <a:t>Word</a:t>
            </a:r>
          </a:p>
          <a:p>
            <a:pPr lvl="2"/>
            <a:r>
              <a:rPr lang="en-US"/>
              <a:t>Picture</a:t>
            </a:r>
          </a:p>
          <a:p>
            <a:pPr lvl="2"/>
            <a:r>
              <a:rPr lang="en-US"/>
              <a:t>Sound </a:t>
            </a:r>
          </a:p>
          <a:p>
            <a:pPr lvl="1"/>
            <a:r>
              <a:rPr lang="en-US"/>
              <a:t>Information is data that has been organized or presented in a meaningful fashion.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56705E65-E0DE-43C5-9E22-D40971EE7387}" type="slidenum">
              <a:rPr lang="en-US"/>
              <a:pPr/>
              <a:t>20</a:t>
            </a:fld>
            <a:endParaRPr lang="en-US"/>
          </a:p>
        </p:txBody>
      </p:sp>
      <p:sp>
        <p:nvSpPr>
          <p:cNvPr id="135170" name="Rectangle 2"/>
          <p:cNvSpPr>
            <a:spLocks noGrp="1" noChangeArrowheads="1"/>
          </p:cNvSpPr>
          <p:nvPr>
            <p:ph type="title"/>
          </p:nvPr>
        </p:nvSpPr>
        <p:spPr/>
        <p:txBody>
          <a:bodyPr/>
          <a:lstStyle/>
          <a:p>
            <a:r>
              <a:rPr lang="en-US"/>
              <a:t>Dvorak Keyboard</a:t>
            </a:r>
          </a:p>
        </p:txBody>
      </p:sp>
      <p:sp>
        <p:nvSpPr>
          <p:cNvPr id="135171" name="Rectangle 3"/>
          <p:cNvSpPr>
            <a:spLocks noGrp="1" noChangeArrowheads="1"/>
          </p:cNvSpPr>
          <p:nvPr>
            <p:ph type="body" idx="1"/>
          </p:nvPr>
        </p:nvSpPr>
        <p:spPr>
          <a:xfrm>
            <a:off x="457200" y="1600200"/>
            <a:ext cx="8686800" cy="1219200"/>
          </a:xfrm>
        </p:spPr>
        <p:txBody>
          <a:bodyPr/>
          <a:lstStyle/>
          <a:p>
            <a:r>
              <a:rPr lang="en-US" sz="2800"/>
              <a:t>Puts the most commonly used keys at “home keys”</a:t>
            </a:r>
          </a:p>
          <a:p>
            <a:r>
              <a:rPr lang="en-US" sz="2800"/>
              <a:t>Reduces distance of finger stretches</a:t>
            </a:r>
          </a:p>
        </p:txBody>
      </p:sp>
      <p:pic>
        <p:nvPicPr>
          <p:cNvPr id="135172" name="Picture 4"/>
          <p:cNvPicPr>
            <a:picLocks noChangeAspect="1" noChangeArrowheads="1"/>
          </p:cNvPicPr>
          <p:nvPr/>
        </p:nvPicPr>
        <p:blipFill>
          <a:blip r:embed="rId3">
            <a:clrChange>
              <a:clrFrom>
                <a:srgbClr val="FEFEFC"/>
              </a:clrFrom>
              <a:clrTo>
                <a:srgbClr val="FEFEFC">
                  <a:alpha val="0"/>
                </a:srgbClr>
              </a:clrTo>
            </a:clrChange>
          </a:blip>
          <a:srcRect/>
          <a:stretch>
            <a:fillRect/>
          </a:stretch>
        </p:blipFill>
        <p:spPr bwMode="auto">
          <a:xfrm>
            <a:off x="1676400" y="3429000"/>
            <a:ext cx="6096000" cy="2171700"/>
          </a:xfrm>
          <a:prstGeom prst="rect">
            <a:avLst/>
          </a:prstGeom>
          <a:noFill/>
          <a:ln w="9525" algn="ctr">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half" idx="11"/>
          </p:nvPr>
        </p:nvSpPr>
        <p:spPr/>
        <p:txBody>
          <a:bodyPr/>
          <a:lstStyle/>
          <a:p>
            <a:r>
              <a:rPr lang="en-US"/>
              <a:t>© 2007 Prentice-Hall, Inc.</a:t>
            </a:r>
          </a:p>
          <a:p>
            <a:endParaRPr lang="en-US"/>
          </a:p>
        </p:txBody>
      </p:sp>
      <p:sp>
        <p:nvSpPr>
          <p:cNvPr id="12" name="Slide Number Placeholder 3"/>
          <p:cNvSpPr>
            <a:spLocks noGrp="1"/>
          </p:cNvSpPr>
          <p:nvPr>
            <p:ph type="sldNum" sz="quarter" idx="12"/>
          </p:nvPr>
        </p:nvSpPr>
        <p:spPr/>
        <p:txBody>
          <a:bodyPr/>
          <a:lstStyle/>
          <a:p>
            <a:fld id="{991DAA64-536C-4D7C-9BEC-873C45DC82E2}" type="slidenum">
              <a:rPr lang="en-US"/>
              <a:pPr/>
              <a:t>21</a:t>
            </a:fld>
            <a:endParaRPr lang="en-US"/>
          </a:p>
        </p:txBody>
      </p:sp>
      <p:sp>
        <p:nvSpPr>
          <p:cNvPr id="44036"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Specialty Keyboards</a:t>
            </a:r>
          </a:p>
        </p:txBody>
      </p:sp>
      <p:sp>
        <p:nvSpPr>
          <p:cNvPr id="44037" name="Rectangle 5"/>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Laptops</a:t>
            </a:r>
          </a:p>
          <a:p>
            <a:pPr marL="342900" indent="-342900" algn="l">
              <a:spcBef>
                <a:spcPct val="20000"/>
              </a:spcBef>
              <a:buFontTx/>
              <a:buChar char="•"/>
            </a:pPr>
            <a:r>
              <a:rPr lang="en-US" sz="3200" dirty="0">
                <a:effectLst>
                  <a:outerShdw blurRad="38100" dist="38100" dir="2700000" algn="tl">
                    <a:srgbClr val="C0C0C0"/>
                  </a:outerShdw>
                </a:effectLst>
              </a:rPr>
              <a:t>PDAs</a:t>
            </a:r>
          </a:p>
          <a:p>
            <a:pPr marL="342900" indent="-342900" algn="l">
              <a:spcBef>
                <a:spcPct val="20000"/>
              </a:spcBef>
              <a:buFontTx/>
              <a:buChar char="•"/>
            </a:pPr>
            <a:r>
              <a:rPr lang="en-US" sz="3200" dirty="0">
                <a:effectLst>
                  <a:outerShdw blurRad="38100" dist="38100" dir="2700000" algn="tl">
                    <a:srgbClr val="C0C0C0"/>
                  </a:outerShdw>
                </a:effectLst>
              </a:rPr>
              <a:t>Wireless</a:t>
            </a:r>
          </a:p>
          <a:p>
            <a:pPr marL="342900" indent="-342900" algn="l">
              <a:spcBef>
                <a:spcPct val="20000"/>
              </a:spcBef>
              <a:buFontTx/>
              <a:buChar char="•"/>
            </a:pPr>
            <a:r>
              <a:rPr lang="en-US" sz="3200" dirty="0">
                <a:effectLst>
                  <a:outerShdw blurRad="38100" dist="38100" dir="2700000" algn="tl">
                    <a:srgbClr val="C0C0C0"/>
                  </a:outerShdw>
                </a:effectLst>
              </a:rPr>
              <a:t>Ergonomic</a:t>
            </a:r>
          </a:p>
        </p:txBody>
      </p:sp>
      <p:pic>
        <p:nvPicPr>
          <p:cNvPr id="44038" name="Picture 6" descr="lap keyboard"/>
          <p:cNvPicPr>
            <a:picLocks noChangeAspect="1" noChangeArrowheads="1"/>
          </p:cNvPicPr>
          <p:nvPr/>
        </p:nvPicPr>
        <p:blipFill>
          <a:blip r:embed="rId3" cstate="print"/>
          <a:srcRect/>
          <a:stretch>
            <a:fillRect/>
          </a:stretch>
        </p:blipFill>
        <p:spPr bwMode="auto">
          <a:xfrm>
            <a:off x="3886200" y="1524000"/>
            <a:ext cx="3276600" cy="2457450"/>
          </a:xfrm>
          <a:prstGeom prst="rect">
            <a:avLst/>
          </a:prstGeom>
          <a:noFill/>
        </p:spPr>
      </p:pic>
      <p:pic>
        <p:nvPicPr>
          <p:cNvPr id="44041" name="Picture 9" descr="pda"/>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55638" y="4379913"/>
            <a:ext cx="1609725" cy="1755775"/>
          </a:xfrm>
          <a:prstGeom prst="rect">
            <a:avLst/>
          </a:prstGeom>
          <a:noFill/>
        </p:spPr>
      </p:pic>
      <p:pic>
        <p:nvPicPr>
          <p:cNvPr id="44044" name="Picture 12" descr="ergonomic"/>
          <p:cNvPicPr>
            <a:picLocks noChangeAspect="1" noChangeArrowheads="1"/>
          </p:cNvPicPr>
          <p:nvPr/>
        </p:nvPicPr>
        <p:blipFill>
          <a:blip r:embed="rId5"/>
          <a:srcRect/>
          <a:stretch>
            <a:fillRect/>
          </a:stretch>
        </p:blipFill>
        <p:spPr bwMode="auto">
          <a:xfrm>
            <a:off x="4114800" y="4419600"/>
            <a:ext cx="4403725" cy="1273175"/>
          </a:xfrm>
          <a:prstGeom prst="rect">
            <a:avLst/>
          </a:prstGeom>
          <a:noFill/>
        </p:spPr>
      </p:pic>
      <p:sp>
        <p:nvSpPr>
          <p:cNvPr id="44045" name="Text Box 13"/>
          <p:cNvSpPr txBox="1">
            <a:spLocks noChangeArrowheads="1"/>
          </p:cNvSpPr>
          <p:nvPr/>
        </p:nvSpPr>
        <p:spPr bwMode="auto">
          <a:xfrm>
            <a:off x="7162800" y="1676400"/>
            <a:ext cx="1752600" cy="396875"/>
          </a:xfrm>
          <a:prstGeom prst="rect">
            <a:avLst/>
          </a:prstGeom>
          <a:noFill/>
          <a:ln w="9525">
            <a:noFill/>
            <a:miter lim="800000"/>
            <a:headEnd/>
            <a:tailEnd/>
          </a:ln>
          <a:effectLst/>
        </p:spPr>
        <p:txBody>
          <a:bodyPr>
            <a:spAutoFit/>
          </a:bodyPr>
          <a:lstStyle/>
          <a:p>
            <a:pPr algn="l"/>
            <a:r>
              <a:rPr lang="en-US" sz="2000">
                <a:solidFill>
                  <a:schemeClr val="bg1"/>
                </a:solidFill>
              </a:rPr>
              <a:t>Laptop</a:t>
            </a:r>
            <a:r>
              <a:rPr lang="en-US" sz="2000" b="1">
                <a:solidFill>
                  <a:srgbClr val="FFFBDD"/>
                </a:solidFill>
              </a:rPr>
              <a:t> </a:t>
            </a:r>
            <a:endParaRPr lang="en-US" sz="2000">
              <a:solidFill>
                <a:srgbClr val="FFFBDD"/>
              </a:solidFill>
            </a:endParaRPr>
          </a:p>
        </p:txBody>
      </p:sp>
      <p:sp>
        <p:nvSpPr>
          <p:cNvPr id="44046" name="Text Box 14"/>
          <p:cNvSpPr txBox="1">
            <a:spLocks noChangeArrowheads="1"/>
          </p:cNvSpPr>
          <p:nvPr/>
        </p:nvSpPr>
        <p:spPr bwMode="auto">
          <a:xfrm>
            <a:off x="4191000" y="5791200"/>
            <a:ext cx="1752600" cy="396875"/>
          </a:xfrm>
          <a:prstGeom prst="rect">
            <a:avLst/>
          </a:prstGeom>
          <a:noFill/>
          <a:ln w="9525">
            <a:noFill/>
            <a:miter lim="800000"/>
            <a:headEnd/>
            <a:tailEnd/>
          </a:ln>
          <a:effectLst/>
        </p:spPr>
        <p:txBody>
          <a:bodyPr>
            <a:spAutoFit/>
          </a:bodyPr>
          <a:lstStyle/>
          <a:p>
            <a:pPr algn="l"/>
            <a:r>
              <a:rPr lang="en-US" sz="2000">
                <a:solidFill>
                  <a:schemeClr val="bg1"/>
                </a:solidFill>
              </a:rPr>
              <a:t>Ergonomic </a:t>
            </a:r>
            <a:endParaRPr lang="en-US" sz="1800">
              <a:solidFill>
                <a:schemeClr val="bg1"/>
              </a:solidFill>
            </a:endParaRPr>
          </a:p>
        </p:txBody>
      </p:sp>
      <p:sp>
        <p:nvSpPr>
          <p:cNvPr id="44047" name="Text Box 15"/>
          <p:cNvSpPr txBox="1">
            <a:spLocks noChangeArrowheads="1"/>
          </p:cNvSpPr>
          <p:nvPr/>
        </p:nvSpPr>
        <p:spPr bwMode="auto">
          <a:xfrm>
            <a:off x="2286000" y="5410200"/>
            <a:ext cx="838200" cy="396875"/>
          </a:xfrm>
          <a:prstGeom prst="rect">
            <a:avLst/>
          </a:prstGeom>
          <a:noFill/>
          <a:ln w="9525">
            <a:noFill/>
            <a:miter lim="800000"/>
            <a:headEnd/>
            <a:tailEnd/>
          </a:ln>
          <a:effectLst/>
        </p:spPr>
        <p:txBody>
          <a:bodyPr>
            <a:spAutoFit/>
          </a:bodyPr>
          <a:lstStyle/>
          <a:p>
            <a:pPr algn="l"/>
            <a:r>
              <a:rPr lang="en-US" sz="2000">
                <a:solidFill>
                  <a:schemeClr val="bg1"/>
                </a:solidFill>
              </a:rPr>
              <a:t>PDA </a:t>
            </a:r>
            <a:endParaRPr lang="en-US" sz="1800">
              <a:solidFill>
                <a:schemeClr val="bg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Date Placeholder 4"/>
          <p:cNvSpPr>
            <a:spLocks noGrp="1"/>
          </p:cNvSpPr>
          <p:nvPr>
            <p:ph type="dt" sz="half" idx="11"/>
          </p:nvPr>
        </p:nvSpPr>
        <p:spPr/>
        <p:txBody>
          <a:bodyPr/>
          <a:lstStyle/>
          <a:p>
            <a:r>
              <a:rPr lang="en-US"/>
              <a:t>© 2007 Prentice-Hall, Inc.</a:t>
            </a:r>
          </a:p>
          <a:p>
            <a:endParaRPr lang="en-US"/>
          </a:p>
        </p:txBody>
      </p:sp>
      <p:sp>
        <p:nvSpPr>
          <p:cNvPr id="14" name="Slide Number Placeholder 5"/>
          <p:cNvSpPr>
            <a:spLocks noGrp="1"/>
          </p:cNvSpPr>
          <p:nvPr>
            <p:ph type="sldNum" sz="quarter" idx="12"/>
          </p:nvPr>
        </p:nvSpPr>
        <p:spPr/>
        <p:txBody>
          <a:bodyPr/>
          <a:lstStyle/>
          <a:p>
            <a:fld id="{4F1D5275-03C7-423D-8638-D1B0DEE49774}" type="slidenum">
              <a:rPr lang="en-US"/>
              <a:pPr/>
              <a:t>22</a:t>
            </a:fld>
            <a:endParaRPr lang="en-US"/>
          </a:p>
        </p:txBody>
      </p:sp>
      <p:sp>
        <p:nvSpPr>
          <p:cNvPr id="20482" name="Rectangle 2"/>
          <p:cNvSpPr>
            <a:spLocks noGrp="1" noChangeArrowheads="1"/>
          </p:cNvSpPr>
          <p:nvPr>
            <p:ph type="title"/>
          </p:nvPr>
        </p:nvSpPr>
        <p:spPr/>
        <p:txBody>
          <a:bodyPr/>
          <a:lstStyle/>
          <a:p>
            <a:r>
              <a:rPr lang="en-US"/>
              <a:t>Mouse</a:t>
            </a:r>
          </a:p>
        </p:txBody>
      </p:sp>
      <p:sp>
        <p:nvSpPr>
          <p:cNvPr id="20483" name="Rectangle 3"/>
          <p:cNvSpPr>
            <a:spLocks noGrp="1" noChangeArrowheads="1"/>
          </p:cNvSpPr>
          <p:nvPr>
            <p:ph type="body" idx="1"/>
          </p:nvPr>
        </p:nvSpPr>
        <p:spPr>
          <a:xfrm>
            <a:off x="381000" y="1371600"/>
            <a:ext cx="4114800" cy="4525963"/>
          </a:xfrm>
        </p:spPr>
        <p:txBody>
          <a:bodyPr/>
          <a:lstStyle/>
          <a:p>
            <a:pPr>
              <a:lnSpc>
                <a:spcPct val="90000"/>
              </a:lnSpc>
            </a:pPr>
            <a:r>
              <a:rPr lang="en-US" sz="2800"/>
              <a:t>Roller ball mouse </a:t>
            </a:r>
          </a:p>
          <a:p>
            <a:pPr lvl="1">
              <a:lnSpc>
                <a:spcPct val="90000"/>
              </a:lnSpc>
            </a:pPr>
            <a:r>
              <a:rPr lang="en-US" sz="2400"/>
              <a:t>Less expensive</a:t>
            </a:r>
          </a:p>
          <a:p>
            <a:pPr lvl="1">
              <a:lnSpc>
                <a:spcPct val="90000"/>
              </a:lnSpc>
            </a:pPr>
            <a:r>
              <a:rPr lang="en-US" sz="2400"/>
              <a:t>Harder to keep clean</a:t>
            </a:r>
          </a:p>
          <a:p>
            <a:pPr>
              <a:lnSpc>
                <a:spcPct val="90000"/>
              </a:lnSpc>
            </a:pPr>
            <a:r>
              <a:rPr lang="en-US" sz="2800"/>
              <a:t>Trackball</a:t>
            </a:r>
          </a:p>
          <a:p>
            <a:pPr lvl="1">
              <a:lnSpc>
                <a:spcPct val="90000"/>
              </a:lnSpc>
            </a:pPr>
            <a:r>
              <a:rPr lang="en-US" sz="2400"/>
              <a:t>Harder to control</a:t>
            </a:r>
          </a:p>
          <a:p>
            <a:pPr lvl="1">
              <a:lnSpc>
                <a:spcPct val="90000"/>
              </a:lnSpc>
            </a:pPr>
            <a:r>
              <a:rPr lang="en-US" sz="2400"/>
              <a:t>Stationary on desk</a:t>
            </a:r>
          </a:p>
          <a:p>
            <a:pPr>
              <a:lnSpc>
                <a:spcPct val="90000"/>
              </a:lnSpc>
            </a:pPr>
            <a:r>
              <a:rPr lang="en-US" sz="2800"/>
              <a:t>Optical mouse</a:t>
            </a:r>
          </a:p>
          <a:p>
            <a:pPr lvl="1">
              <a:lnSpc>
                <a:spcPct val="90000"/>
              </a:lnSpc>
            </a:pPr>
            <a:r>
              <a:rPr lang="en-US" sz="2400"/>
              <a:t>Needs no mouse pad</a:t>
            </a:r>
          </a:p>
          <a:p>
            <a:pPr lvl="1">
              <a:lnSpc>
                <a:spcPct val="90000"/>
              </a:lnSpc>
            </a:pPr>
            <a:r>
              <a:rPr lang="en-US" sz="2400"/>
              <a:t>Doesn’t need cleaning</a:t>
            </a:r>
          </a:p>
          <a:p>
            <a:pPr lvl="1">
              <a:lnSpc>
                <a:spcPct val="90000"/>
              </a:lnSpc>
            </a:pPr>
            <a:r>
              <a:rPr lang="en-US" sz="2400"/>
              <a:t>More expensive</a:t>
            </a:r>
          </a:p>
        </p:txBody>
      </p:sp>
      <p:pic>
        <p:nvPicPr>
          <p:cNvPr id="20491" name="Picture 11" descr="optic mouse"/>
          <p:cNvPicPr>
            <a:picLocks noChangeAspect="1" noChangeArrowheads="1"/>
          </p:cNvPicPr>
          <p:nvPr/>
        </p:nvPicPr>
        <p:blipFill>
          <a:blip r:embed="rId3"/>
          <a:srcRect/>
          <a:stretch>
            <a:fillRect/>
          </a:stretch>
        </p:blipFill>
        <p:spPr bwMode="auto">
          <a:xfrm>
            <a:off x="6964363" y="1752600"/>
            <a:ext cx="1646237" cy="1646238"/>
          </a:xfrm>
          <a:prstGeom prst="rect">
            <a:avLst/>
          </a:prstGeom>
          <a:noFill/>
        </p:spPr>
      </p:pic>
      <p:pic>
        <p:nvPicPr>
          <p:cNvPr id="20492" name="Picture 12" descr="trackball"/>
          <p:cNvPicPr>
            <a:picLocks noChangeAspect="1" noChangeArrowheads="1"/>
          </p:cNvPicPr>
          <p:nvPr/>
        </p:nvPicPr>
        <p:blipFill>
          <a:blip r:embed="rId4"/>
          <a:srcRect/>
          <a:stretch>
            <a:fillRect/>
          </a:stretch>
        </p:blipFill>
        <p:spPr bwMode="auto">
          <a:xfrm>
            <a:off x="4603750" y="3810000"/>
            <a:ext cx="1720850" cy="1720850"/>
          </a:xfrm>
          <a:prstGeom prst="rect">
            <a:avLst/>
          </a:prstGeom>
          <a:noFill/>
        </p:spPr>
      </p:pic>
      <p:pic>
        <p:nvPicPr>
          <p:cNvPr id="20493" name="Picture 13" descr="lowheelse"/>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371975" y="1905000"/>
            <a:ext cx="1495425" cy="1266825"/>
          </a:xfrm>
          <a:prstGeom prst="rect">
            <a:avLst/>
          </a:prstGeom>
          <a:noFill/>
        </p:spPr>
      </p:pic>
      <p:sp>
        <p:nvSpPr>
          <p:cNvPr id="20494" name="Text Box 14"/>
          <p:cNvSpPr txBox="1">
            <a:spLocks noChangeArrowheads="1"/>
          </p:cNvSpPr>
          <p:nvPr/>
        </p:nvSpPr>
        <p:spPr bwMode="auto">
          <a:xfrm>
            <a:off x="6299200" y="2438400"/>
            <a:ext cx="1473200" cy="366713"/>
          </a:xfrm>
          <a:prstGeom prst="rect">
            <a:avLst/>
          </a:prstGeom>
          <a:noFill/>
          <a:ln w="9525">
            <a:noFill/>
            <a:miter lim="800000"/>
            <a:headEnd/>
            <a:tailEnd/>
          </a:ln>
          <a:effectLst/>
        </p:spPr>
        <p:txBody>
          <a:bodyPr>
            <a:spAutoFit/>
          </a:bodyPr>
          <a:lstStyle/>
          <a:p>
            <a:pPr algn="l">
              <a:spcBef>
                <a:spcPct val="50000"/>
              </a:spcBef>
            </a:pPr>
            <a:r>
              <a:rPr lang="en-US" sz="1800">
                <a:solidFill>
                  <a:schemeClr val="bg1"/>
                </a:solidFill>
              </a:rPr>
              <a:t>Wireless</a:t>
            </a:r>
            <a:r>
              <a:rPr lang="en-US" sz="1800" b="1">
                <a:solidFill>
                  <a:schemeClr val="tx1"/>
                </a:solidFill>
              </a:rPr>
              <a:t> </a:t>
            </a:r>
          </a:p>
        </p:txBody>
      </p:sp>
      <p:sp>
        <p:nvSpPr>
          <p:cNvPr id="20495" name="Text Box 15"/>
          <p:cNvSpPr txBox="1">
            <a:spLocks noChangeArrowheads="1"/>
          </p:cNvSpPr>
          <p:nvPr/>
        </p:nvSpPr>
        <p:spPr bwMode="auto">
          <a:xfrm>
            <a:off x="6223000" y="4038600"/>
            <a:ext cx="1473200" cy="366713"/>
          </a:xfrm>
          <a:prstGeom prst="rect">
            <a:avLst/>
          </a:prstGeom>
          <a:noFill/>
          <a:ln w="9525">
            <a:noFill/>
            <a:miter lim="800000"/>
            <a:headEnd/>
            <a:tailEnd/>
          </a:ln>
          <a:effectLst/>
        </p:spPr>
        <p:txBody>
          <a:bodyPr>
            <a:spAutoFit/>
          </a:bodyPr>
          <a:lstStyle/>
          <a:p>
            <a:pPr algn="l">
              <a:spcBef>
                <a:spcPct val="50000"/>
              </a:spcBef>
            </a:pPr>
            <a:r>
              <a:rPr lang="en-US" sz="1800">
                <a:solidFill>
                  <a:schemeClr val="bg1"/>
                </a:solidFill>
              </a:rPr>
              <a:t>Optical</a:t>
            </a:r>
            <a:r>
              <a:rPr lang="en-US" sz="1800" b="1">
                <a:solidFill>
                  <a:schemeClr val="tx1"/>
                </a:solidFill>
              </a:rPr>
              <a:t> </a:t>
            </a:r>
          </a:p>
        </p:txBody>
      </p:sp>
      <p:sp>
        <p:nvSpPr>
          <p:cNvPr id="20496" name="Text Box 16"/>
          <p:cNvSpPr txBox="1">
            <a:spLocks noChangeArrowheads="1"/>
          </p:cNvSpPr>
          <p:nvPr/>
        </p:nvSpPr>
        <p:spPr bwMode="auto">
          <a:xfrm>
            <a:off x="4775200" y="3657600"/>
            <a:ext cx="1473200" cy="366713"/>
          </a:xfrm>
          <a:prstGeom prst="rect">
            <a:avLst/>
          </a:prstGeom>
          <a:noFill/>
          <a:ln w="9525">
            <a:noFill/>
            <a:miter lim="800000"/>
            <a:headEnd/>
            <a:tailEnd/>
          </a:ln>
          <a:effectLst/>
        </p:spPr>
        <p:txBody>
          <a:bodyPr>
            <a:spAutoFit/>
          </a:bodyPr>
          <a:lstStyle/>
          <a:p>
            <a:pPr algn="l">
              <a:spcBef>
                <a:spcPct val="50000"/>
              </a:spcBef>
            </a:pPr>
            <a:r>
              <a:rPr lang="en-US" sz="1800">
                <a:solidFill>
                  <a:schemeClr val="bg1"/>
                </a:solidFill>
              </a:rPr>
              <a:t>Trackball</a:t>
            </a:r>
            <a:r>
              <a:rPr lang="en-US" sz="1800" b="1">
                <a:solidFill>
                  <a:schemeClr val="tx1"/>
                </a:solidFill>
              </a:rPr>
              <a:t>  </a:t>
            </a:r>
          </a:p>
        </p:txBody>
      </p:sp>
      <p:pic>
        <p:nvPicPr>
          <p:cNvPr id="20497" name="Picture 17" descr="optical mouse"/>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965950" y="3733800"/>
            <a:ext cx="1708150" cy="1982788"/>
          </a:xfrm>
          <a:prstGeom prst="rect">
            <a:avLst/>
          </a:prstGeom>
          <a:noFill/>
        </p:spPr>
      </p:pic>
      <p:sp>
        <p:nvSpPr>
          <p:cNvPr id="20499" name="Text Box 19"/>
          <p:cNvSpPr txBox="1">
            <a:spLocks noChangeArrowheads="1"/>
          </p:cNvSpPr>
          <p:nvPr/>
        </p:nvSpPr>
        <p:spPr bwMode="auto">
          <a:xfrm>
            <a:off x="4927600" y="1676400"/>
            <a:ext cx="1473200" cy="366713"/>
          </a:xfrm>
          <a:prstGeom prst="rect">
            <a:avLst/>
          </a:prstGeom>
          <a:noFill/>
          <a:ln w="9525">
            <a:noFill/>
            <a:miter lim="800000"/>
            <a:headEnd/>
            <a:tailEnd/>
          </a:ln>
          <a:effectLst/>
        </p:spPr>
        <p:txBody>
          <a:bodyPr>
            <a:spAutoFit/>
          </a:bodyPr>
          <a:lstStyle/>
          <a:p>
            <a:pPr algn="l">
              <a:spcBef>
                <a:spcPct val="50000"/>
              </a:spcBef>
            </a:pPr>
            <a:r>
              <a:rPr lang="en-US" sz="1800">
                <a:solidFill>
                  <a:schemeClr val="bg1"/>
                </a:solidFill>
              </a:rPr>
              <a:t>Standard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1"/>
          </p:nvPr>
        </p:nvSpPr>
        <p:spPr/>
        <p:txBody>
          <a:bodyPr/>
          <a:lstStyle/>
          <a:p>
            <a:r>
              <a:rPr lang="en-US"/>
              <a:t>© 2007 Prentice-Hall, Inc.</a:t>
            </a:r>
          </a:p>
          <a:p>
            <a:endParaRPr lang="en-US"/>
          </a:p>
        </p:txBody>
      </p:sp>
      <p:sp>
        <p:nvSpPr>
          <p:cNvPr id="14" name="Slide Number Placeholder 3"/>
          <p:cNvSpPr>
            <a:spLocks noGrp="1"/>
          </p:cNvSpPr>
          <p:nvPr>
            <p:ph type="sldNum" sz="quarter" idx="12"/>
          </p:nvPr>
        </p:nvSpPr>
        <p:spPr/>
        <p:txBody>
          <a:bodyPr/>
          <a:lstStyle/>
          <a:p>
            <a:fld id="{347B6577-CDBE-4BCC-925B-49F76A14108F}" type="slidenum">
              <a:rPr lang="en-US"/>
              <a:pPr/>
              <a:t>23</a:t>
            </a:fld>
            <a:endParaRPr lang="en-US"/>
          </a:p>
        </p:txBody>
      </p:sp>
      <p:sp>
        <p:nvSpPr>
          <p:cNvPr id="51204"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Other Input Devices</a:t>
            </a:r>
          </a:p>
        </p:txBody>
      </p:sp>
      <p:sp>
        <p:nvSpPr>
          <p:cNvPr id="51205" name="Rectangle 5"/>
          <p:cNvSpPr>
            <a:spLocks noChangeArrowheads="1"/>
          </p:cNvSpPr>
          <p:nvPr/>
        </p:nvSpPr>
        <p:spPr bwMode="auto">
          <a:xfrm>
            <a:off x="609600" y="1371600"/>
            <a:ext cx="3733800" cy="3200400"/>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Scanners</a:t>
            </a:r>
          </a:p>
          <a:p>
            <a:pPr marL="742950" lvl="1" indent="-285750" algn="l">
              <a:spcBef>
                <a:spcPct val="20000"/>
              </a:spcBef>
              <a:buFontTx/>
              <a:buChar char="–"/>
            </a:pPr>
            <a:r>
              <a:rPr lang="en-US" sz="2800" dirty="0">
                <a:effectLst>
                  <a:outerShdw blurRad="38100" dist="38100" dir="2700000" algn="tl">
                    <a:srgbClr val="C0C0C0"/>
                  </a:outerShdw>
                </a:effectLst>
              </a:rPr>
              <a:t>Text</a:t>
            </a:r>
          </a:p>
          <a:p>
            <a:pPr marL="742950" lvl="1" indent="-285750" algn="l">
              <a:spcBef>
                <a:spcPct val="20000"/>
              </a:spcBef>
              <a:buFontTx/>
              <a:buChar char="–"/>
            </a:pPr>
            <a:r>
              <a:rPr lang="en-US" sz="2800" dirty="0">
                <a:effectLst>
                  <a:outerShdw blurRad="38100" dist="38100" dir="2700000" algn="tl">
                    <a:srgbClr val="C0C0C0"/>
                  </a:outerShdw>
                </a:effectLst>
              </a:rPr>
              <a:t>Images </a:t>
            </a:r>
          </a:p>
          <a:p>
            <a:pPr marL="342900" indent="-342900" algn="l">
              <a:spcBef>
                <a:spcPct val="20000"/>
              </a:spcBef>
              <a:buFontTx/>
              <a:buChar char="•"/>
            </a:pPr>
            <a:r>
              <a:rPr lang="en-US" sz="3200" dirty="0">
                <a:effectLst>
                  <a:outerShdw blurRad="38100" dist="38100" dir="2700000" algn="tl">
                    <a:srgbClr val="C0C0C0"/>
                  </a:outerShdw>
                </a:effectLst>
              </a:rPr>
              <a:t>Digital cameras</a:t>
            </a:r>
          </a:p>
          <a:p>
            <a:pPr marL="742950" lvl="1" indent="-285750" algn="l">
              <a:spcBef>
                <a:spcPct val="20000"/>
              </a:spcBef>
              <a:buFontTx/>
              <a:buChar char="–"/>
            </a:pPr>
            <a:r>
              <a:rPr lang="en-US" sz="2800" dirty="0">
                <a:effectLst>
                  <a:outerShdw blurRad="38100" dist="38100" dir="2700000" algn="tl">
                    <a:srgbClr val="C0C0C0"/>
                  </a:outerShdw>
                </a:effectLst>
              </a:rPr>
              <a:t>Images </a:t>
            </a:r>
          </a:p>
          <a:p>
            <a:pPr marL="742950" lvl="1" indent="-285750" algn="l">
              <a:spcBef>
                <a:spcPct val="20000"/>
              </a:spcBef>
              <a:buFontTx/>
              <a:buChar char="–"/>
            </a:pPr>
            <a:r>
              <a:rPr lang="en-US" sz="2800" dirty="0">
                <a:effectLst>
                  <a:outerShdw blurRad="38100" dist="38100" dir="2700000" algn="tl">
                    <a:srgbClr val="C0C0C0"/>
                  </a:outerShdw>
                </a:effectLst>
              </a:rPr>
              <a:t>Video </a:t>
            </a:r>
          </a:p>
        </p:txBody>
      </p:sp>
      <p:pic>
        <p:nvPicPr>
          <p:cNvPr id="51208" name="Picture 8" descr="camcorde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400800" y="4343400"/>
            <a:ext cx="1752600" cy="1485900"/>
          </a:xfrm>
          <a:prstGeom prst="rect">
            <a:avLst/>
          </a:prstGeom>
          <a:noFill/>
        </p:spPr>
      </p:pic>
      <p:pic>
        <p:nvPicPr>
          <p:cNvPr id="51209" name="Picture 9" descr="CA08a"/>
          <p:cNvPicPr>
            <a:picLocks noChangeAspect="1" noChangeArrowheads="1"/>
          </p:cNvPicPr>
          <p:nvPr/>
        </p:nvPicPr>
        <p:blipFill>
          <a:blip r:embed="rId4" cstate="print">
            <a:clrChange>
              <a:clrFrom>
                <a:srgbClr val="3D559F"/>
              </a:clrFrom>
              <a:clrTo>
                <a:srgbClr val="3D559F">
                  <a:alpha val="0"/>
                </a:srgbClr>
              </a:clrTo>
            </a:clrChange>
          </a:blip>
          <a:srcRect/>
          <a:stretch>
            <a:fillRect/>
          </a:stretch>
        </p:blipFill>
        <p:spPr bwMode="auto">
          <a:xfrm>
            <a:off x="3124200" y="4114800"/>
            <a:ext cx="2133600" cy="1522413"/>
          </a:xfrm>
          <a:prstGeom prst="rect">
            <a:avLst/>
          </a:prstGeom>
          <a:noFill/>
        </p:spPr>
      </p:pic>
      <p:pic>
        <p:nvPicPr>
          <p:cNvPr id="51210" name="Picture 10" descr="04_22"/>
          <p:cNvPicPr>
            <a:picLocks noChangeAspect="1" noChangeArrowheads="1"/>
          </p:cNvPicPr>
          <p:nvPr/>
        </p:nvPicPr>
        <p:blipFill>
          <a:blip r:embed="rId5"/>
          <a:srcRect/>
          <a:stretch>
            <a:fillRect/>
          </a:stretch>
        </p:blipFill>
        <p:spPr bwMode="auto">
          <a:xfrm>
            <a:off x="6096000" y="1524000"/>
            <a:ext cx="2095500" cy="2095500"/>
          </a:xfrm>
          <a:prstGeom prst="rect">
            <a:avLst/>
          </a:prstGeom>
          <a:noFill/>
        </p:spPr>
      </p:pic>
      <p:sp>
        <p:nvSpPr>
          <p:cNvPr id="51211" name="Text Box 11"/>
          <p:cNvSpPr txBox="1">
            <a:spLocks noChangeArrowheads="1"/>
          </p:cNvSpPr>
          <p:nvPr/>
        </p:nvSpPr>
        <p:spPr bwMode="auto">
          <a:xfrm>
            <a:off x="4495800" y="2819400"/>
            <a:ext cx="1143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Flatbed</a:t>
            </a:r>
            <a:r>
              <a:rPr lang="en-US" sz="2000" b="1">
                <a:solidFill>
                  <a:srgbClr val="FBFDDB"/>
                </a:solidFill>
              </a:rPr>
              <a:t> </a:t>
            </a:r>
          </a:p>
        </p:txBody>
      </p:sp>
      <p:sp>
        <p:nvSpPr>
          <p:cNvPr id="51212" name="Text Box 12"/>
          <p:cNvSpPr txBox="1">
            <a:spLocks noChangeArrowheads="1"/>
          </p:cNvSpPr>
          <p:nvPr/>
        </p:nvSpPr>
        <p:spPr bwMode="auto">
          <a:xfrm>
            <a:off x="6248400" y="1143000"/>
            <a:ext cx="2286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Handheld</a:t>
            </a:r>
            <a:r>
              <a:rPr lang="en-US" sz="2000" b="1">
                <a:solidFill>
                  <a:srgbClr val="FBFDDB"/>
                </a:solidFill>
              </a:rPr>
              <a:t> </a:t>
            </a:r>
          </a:p>
        </p:txBody>
      </p:sp>
      <p:sp>
        <p:nvSpPr>
          <p:cNvPr id="51213" name="Text Box 13"/>
          <p:cNvSpPr txBox="1">
            <a:spLocks noChangeArrowheads="1"/>
          </p:cNvSpPr>
          <p:nvPr/>
        </p:nvSpPr>
        <p:spPr bwMode="auto">
          <a:xfrm>
            <a:off x="4343400" y="5638800"/>
            <a:ext cx="2286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Camera</a:t>
            </a:r>
            <a:r>
              <a:rPr lang="en-US" sz="2000" b="1">
                <a:solidFill>
                  <a:srgbClr val="FBFDDB"/>
                </a:solidFill>
              </a:rPr>
              <a:t>  </a:t>
            </a:r>
          </a:p>
        </p:txBody>
      </p:sp>
      <p:sp>
        <p:nvSpPr>
          <p:cNvPr id="51215" name="Text Box 15"/>
          <p:cNvSpPr txBox="1">
            <a:spLocks noChangeArrowheads="1"/>
          </p:cNvSpPr>
          <p:nvPr/>
        </p:nvSpPr>
        <p:spPr bwMode="auto">
          <a:xfrm>
            <a:off x="6858000" y="5715000"/>
            <a:ext cx="22860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Camcorder</a:t>
            </a:r>
            <a:r>
              <a:rPr lang="en-US" sz="2000" b="1">
                <a:solidFill>
                  <a:srgbClr val="FBFDDB"/>
                </a:solidFill>
              </a:rPr>
              <a:t>  </a:t>
            </a:r>
          </a:p>
        </p:txBody>
      </p:sp>
      <p:pic>
        <p:nvPicPr>
          <p:cNvPr id="51218" name="Picture 1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352800" y="1524000"/>
            <a:ext cx="2341563" cy="1328738"/>
          </a:xfrm>
          <a:prstGeom prst="rect">
            <a:avLst/>
          </a:prstGeom>
          <a:noFill/>
          <a:ln w="9525" algn="ctr">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2"/>
          <p:cNvSpPr>
            <a:spLocks noGrp="1"/>
          </p:cNvSpPr>
          <p:nvPr>
            <p:ph type="dt" sz="half" idx="11"/>
          </p:nvPr>
        </p:nvSpPr>
        <p:spPr/>
        <p:txBody>
          <a:bodyPr/>
          <a:lstStyle/>
          <a:p>
            <a:r>
              <a:rPr lang="en-US"/>
              <a:t>© 2007 Prentice-Hall, Inc.</a:t>
            </a:r>
          </a:p>
          <a:p>
            <a:endParaRPr lang="en-US"/>
          </a:p>
        </p:txBody>
      </p:sp>
      <p:sp>
        <p:nvSpPr>
          <p:cNvPr id="9" name="Slide Number Placeholder 3"/>
          <p:cNvSpPr>
            <a:spLocks noGrp="1"/>
          </p:cNvSpPr>
          <p:nvPr>
            <p:ph type="sldNum" sz="quarter" idx="12"/>
          </p:nvPr>
        </p:nvSpPr>
        <p:spPr/>
        <p:txBody>
          <a:bodyPr/>
          <a:lstStyle/>
          <a:p>
            <a:fld id="{05E31EA9-1837-4C5D-9290-CF15FB733726}" type="slidenum">
              <a:rPr lang="en-US"/>
              <a:pPr/>
              <a:t>24</a:t>
            </a:fld>
            <a:endParaRPr lang="en-US"/>
          </a:p>
        </p:txBody>
      </p:sp>
      <p:pic>
        <p:nvPicPr>
          <p:cNvPr id="46085" name="Picture 5"/>
          <p:cNvPicPr>
            <a:picLocks noChangeAspect="1" noChangeArrowheads="1"/>
          </p:cNvPicPr>
          <p:nvPr/>
        </p:nvPicPr>
        <p:blipFill>
          <a:blip r:embed="rId3"/>
          <a:srcRect r="21875" b="64583"/>
          <a:stretch>
            <a:fillRect/>
          </a:stretch>
        </p:blipFill>
        <p:spPr bwMode="auto">
          <a:xfrm>
            <a:off x="5029200" y="2133600"/>
            <a:ext cx="3657600" cy="1074738"/>
          </a:xfrm>
          <a:prstGeom prst="rect">
            <a:avLst/>
          </a:prstGeom>
          <a:noFill/>
          <a:ln w="9525">
            <a:noFill/>
            <a:miter lim="800000"/>
            <a:headEnd/>
            <a:tailEnd/>
          </a:ln>
          <a:effectLst/>
        </p:spPr>
      </p:pic>
      <p:pic>
        <p:nvPicPr>
          <p:cNvPr id="46086" name="Picture 6" descr="voice training"/>
          <p:cNvPicPr>
            <a:picLocks noChangeAspect="1" noChangeArrowheads="1"/>
          </p:cNvPicPr>
          <p:nvPr/>
        </p:nvPicPr>
        <p:blipFill>
          <a:blip r:embed="rId4"/>
          <a:srcRect/>
          <a:stretch>
            <a:fillRect/>
          </a:stretch>
        </p:blipFill>
        <p:spPr bwMode="auto">
          <a:xfrm>
            <a:off x="5257800" y="3429000"/>
            <a:ext cx="3530600" cy="2735263"/>
          </a:xfrm>
          <a:prstGeom prst="rect">
            <a:avLst/>
          </a:prstGeom>
          <a:noFill/>
        </p:spPr>
      </p:pic>
      <p:sp>
        <p:nvSpPr>
          <p:cNvPr id="46094" name="Rectangle 14"/>
          <p:cNvSpPr>
            <a:spLocks noGrp="1" noChangeArrowheads="1"/>
          </p:cNvSpPr>
          <p:nvPr>
            <p:ph type="title" idx="4294967295"/>
          </p:nvPr>
        </p:nvSpPr>
        <p:spPr>
          <a:xfrm>
            <a:off x="381000" y="685800"/>
            <a:ext cx="8229600" cy="1143000"/>
          </a:xfrm>
        </p:spPr>
        <p:txBody>
          <a:bodyPr/>
          <a:lstStyle/>
          <a:p>
            <a:r>
              <a:rPr lang="en-US"/>
              <a:t>Inputting Sound</a:t>
            </a:r>
          </a:p>
        </p:txBody>
      </p:sp>
      <p:sp>
        <p:nvSpPr>
          <p:cNvPr id="46096" name="Rectangle 16"/>
          <p:cNvSpPr>
            <a:spLocks noGrp="1" noChangeArrowheads="1"/>
          </p:cNvSpPr>
          <p:nvPr>
            <p:ph type="body" idx="4294967295"/>
          </p:nvPr>
        </p:nvSpPr>
        <p:spPr>
          <a:xfrm>
            <a:off x="533400" y="1752600"/>
            <a:ext cx="4495800" cy="4525963"/>
          </a:xfrm>
        </p:spPr>
        <p:txBody>
          <a:bodyPr/>
          <a:lstStyle/>
          <a:p>
            <a:r>
              <a:rPr lang="en-US"/>
              <a:t>Microphone Input</a:t>
            </a:r>
          </a:p>
          <a:p>
            <a:pPr lvl="1"/>
            <a:r>
              <a:rPr lang="en-US"/>
              <a:t>Teleconferencing</a:t>
            </a:r>
          </a:p>
          <a:p>
            <a:pPr lvl="1"/>
            <a:r>
              <a:rPr lang="en-US"/>
              <a:t>Voice over Internet</a:t>
            </a:r>
          </a:p>
          <a:p>
            <a:pPr lvl="1"/>
            <a:r>
              <a:rPr lang="en-US"/>
              <a:t>Voice Recognition </a:t>
            </a:r>
            <a:br>
              <a:rPr lang="en-US"/>
            </a:br>
            <a:endParaRPr lang="en-US"/>
          </a:p>
        </p:txBody>
      </p:sp>
      <p:sp>
        <p:nvSpPr>
          <p:cNvPr id="46097" name="Text Box 17"/>
          <p:cNvSpPr txBox="1">
            <a:spLocks noChangeArrowheads="1"/>
          </p:cNvSpPr>
          <p:nvPr/>
        </p:nvSpPr>
        <p:spPr bwMode="auto">
          <a:xfrm>
            <a:off x="4419600" y="1752600"/>
            <a:ext cx="4724400" cy="366713"/>
          </a:xfrm>
          <a:prstGeom prst="rect">
            <a:avLst/>
          </a:prstGeom>
          <a:noFill/>
          <a:ln w="9525" algn="ctr">
            <a:noFill/>
            <a:miter lim="800000"/>
            <a:headEnd/>
            <a:tailEnd/>
          </a:ln>
          <a:effectLst/>
        </p:spPr>
        <p:txBody>
          <a:bodyPr>
            <a:spAutoFit/>
          </a:bodyPr>
          <a:lstStyle/>
          <a:p>
            <a:pPr>
              <a:spcBef>
                <a:spcPct val="50000"/>
              </a:spcBef>
            </a:pPr>
            <a:r>
              <a:rPr lang="en-US" sz="1800">
                <a:solidFill>
                  <a:schemeClr val="bg1"/>
                </a:solidFill>
              </a:rPr>
              <a:t>Microsoft Voice Recognition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5"/>
          <p:cNvSpPr>
            <a:spLocks noGrp="1"/>
          </p:cNvSpPr>
          <p:nvPr>
            <p:ph type="dt" sz="half" idx="11"/>
          </p:nvPr>
        </p:nvSpPr>
        <p:spPr/>
        <p:txBody>
          <a:bodyPr/>
          <a:lstStyle/>
          <a:p>
            <a:r>
              <a:rPr lang="en-US"/>
              <a:t>© 2007 Prentice-Hall, Inc.</a:t>
            </a:r>
          </a:p>
          <a:p>
            <a:endParaRPr lang="en-US"/>
          </a:p>
        </p:txBody>
      </p:sp>
      <p:sp>
        <p:nvSpPr>
          <p:cNvPr id="9" name="Slide Number Placeholder 6"/>
          <p:cNvSpPr>
            <a:spLocks noGrp="1"/>
          </p:cNvSpPr>
          <p:nvPr>
            <p:ph type="sldNum" sz="quarter" idx="12"/>
          </p:nvPr>
        </p:nvSpPr>
        <p:spPr/>
        <p:txBody>
          <a:bodyPr/>
          <a:lstStyle/>
          <a:p>
            <a:fld id="{1A40F19A-C6E7-44FC-AD73-6B179711D8BA}" type="slidenum">
              <a:rPr lang="en-US"/>
              <a:pPr/>
              <a:t>25</a:t>
            </a:fld>
            <a:endParaRPr lang="en-US"/>
          </a:p>
        </p:txBody>
      </p:sp>
      <p:sp>
        <p:nvSpPr>
          <p:cNvPr id="22530" name="Rectangle 2"/>
          <p:cNvSpPr>
            <a:spLocks noGrp="1" noChangeArrowheads="1"/>
          </p:cNvSpPr>
          <p:nvPr>
            <p:ph type="title"/>
          </p:nvPr>
        </p:nvSpPr>
        <p:spPr/>
        <p:txBody>
          <a:bodyPr/>
          <a:lstStyle/>
          <a:p>
            <a:r>
              <a:rPr lang="en-US"/>
              <a:t>Output Devices</a:t>
            </a:r>
          </a:p>
        </p:txBody>
      </p:sp>
      <p:sp>
        <p:nvSpPr>
          <p:cNvPr id="22531" name="Rectangle 3"/>
          <p:cNvSpPr>
            <a:spLocks noGrp="1" noChangeArrowheads="1"/>
          </p:cNvSpPr>
          <p:nvPr>
            <p:ph type="body" sz="half" idx="1"/>
          </p:nvPr>
        </p:nvSpPr>
        <p:spPr/>
        <p:txBody>
          <a:bodyPr/>
          <a:lstStyle/>
          <a:p>
            <a:r>
              <a:rPr lang="en-US" sz="2800"/>
              <a:t>Retrieving information from the computer</a:t>
            </a:r>
          </a:p>
          <a:p>
            <a:r>
              <a:rPr lang="en-US" sz="2800"/>
              <a:t>Output devices </a:t>
            </a:r>
          </a:p>
          <a:p>
            <a:pPr lvl="1"/>
            <a:r>
              <a:rPr lang="en-US" sz="2400"/>
              <a:t>Softcopy (video, sounds, control signals)</a:t>
            </a:r>
          </a:p>
          <a:p>
            <a:pPr lvl="1"/>
            <a:r>
              <a:rPr lang="en-US" sz="2400"/>
              <a:t>Hardcopy (print)</a:t>
            </a:r>
          </a:p>
        </p:txBody>
      </p:sp>
      <p:pic>
        <p:nvPicPr>
          <p:cNvPr id="22536" name="Picture 8"/>
          <p:cNvPicPr>
            <a:picLocks noChangeAspect="1" noChangeArrowheads="1"/>
          </p:cNvPicPr>
          <p:nvPr/>
        </p:nvPicPr>
        <p:blipFill>
          <a:blip r:embed="rId3">
            <a:clrChange>
              <a:clrFrom>
                <a:srgbClr val="4989CF"/>
              </a:clrFrom>
              <a:clrTo>
                <a:srgbClr val="4989CF">
                  <a:alpha val="0"/>
                </a:srgbClr>
              </a:clrTo>
            </a:clrChange>
          </a:blip>
          <a:srcRect/>
          <a:stretch>
            <a:fillRect/>
          </a:stretch>
        </p:blipFill>
        <p:spPr bwMode="auto">
          <a:xfrm>
            <a:off x="5105400" y="3733800"/>
            <a:ext cx="3295650" cy="2001838"/>
          </a:xfrm>
          <a:prstGeom prst="rect">
            <a:avLst/>
          </a:prstGeom>
          <a:noFill/>
        </p:spPr>
      </p:pic>
      <p:pic>
        <p:nvPicPr>
          <p:cNvPr id="22541"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10400" y="1447800"/>
            <a:ext cx="1482725" cy="2447925"/>
          </a:xfrm>
          <a:prstGeom prst="rect">
            <a:avLst/>
          </a:prstGeom>
          <a:noFill/>
          <a:ln w="9525" algn="ctr">
            <a:noFill/>
            <a:miter lim="800000"/>
            <a:headEnd/>
            <a:tailEnd/>
          </a:ln>
          <a:effectLst/>
        </p:spPr>
      </p:pic>
      <p:pic>
        <p:nvPicPr>
          <p:cNvPr id="22543"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48200" y="1447800"/>
            <a:ext cx="2133600" cy="2066925"/>
          </a:xfrm>
          <a:prstGeom prst="rect">
            <a:avLst/>
          </a:prstGeom>
          <a:noFill/>
          <a:ln w="9525" algn="ctr">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5"/>
          <p:cNvSpPr>
            <a:spLocks noGrp="1"/>
          </p:cNvSpPr>
          <p:nvPr>
            <p:ph type="dt" sz="half" idx="11"/>
          </p:nvPr>
        </p:nvSpPr>
        <p:spPr/>
        <p:txBody>
          <a:bodyPr/>
          <a:lstStyle/>
          <a:p>
            <a:r>
              <a:rPr lang="en-US"/>
              <a:t>© 2007 Prentice-Hall, Inc.</a:t>
            </a:r>
          </a:p>
          <a:p>
            <a:endParaRPr lang="en-US"/>
          </a:p>
        </p:txBody>
      </p:sp>
      <p:sp>
        <p:nvSpPr>
          <p:cNvPr id="11" name="Slide Number Placeholder 6"/>
          <p:cNvSpPr>
            <a:spLocks noGrp="1"/>
          </p:cNvSpPr>
          <p:nvPr>
            <p:ph type="sldNum" sz="quarter" idx="12"/>
          </p:nvPr>
        </p:nvSpPr>
        <p:spPr/>
        <p:txBody>
          <a:bodyPr/>
          <a:lstStyle/>
          <a:p>
            <a:fld id="{BE0AD9CF-C48C-4882-BC1F-A1D69F27C423}" type="slidenum">
              <a:rPr lang="en-US"/>
              <a:pPr/>
              <a:t>26</a:t>
            </a:fld>
            <a:endParaRPr lang="en-US"/>
          </a:p>
        </p:txBody>
      </p:sp>
      <p:sp>
        <p:nvSpPr>
          <p:cNvPr id="30722" name="Rectangle 2"/>
          <p:cNvSpPr>
            <a:spLocks noGrp="1" noChangeArrowheads="1"/>
          </p:cNvSpPr>
          <p:nvPr>
            <p:ph type="title"/>
          </p:nvPr>
        </p:nvSpPr>
        <p:spPr/>
        <p:txBody>
          <a:bodyPr/>
          <a:lstStyle/>
          <a:p>
            <a:r>
              <a:rPr lang="en-US"/>
              <a:t>Monitor Types</a:t>
            </a:r>
          </a:p>
        </p:txBody>
      </p:sp>
      <p:sp>
        <p:nvSpPr>
          <p:cNvPr id="30723" name="Rectangle 3"/>
          <p:cNvSpPr>
            <a:spLocks noGrp="1" noChangeArrowheads="1"/>
          </p:cNvSpPr>
          <p:nvPr>
            <p:ph type="body" sz="half" idx="1"/>
          </p:nvPr>
        </p:nvSpPr>
        <p:spPr>
          <a:xfrm>
            <a:off x="457200" y="1600200"/>
            <a:ext cx="4038600" cy="2362200"/>
          </a:xfrm>
        </p:spPr>
        <p:txBody>
          <a:bodyPr/>
          <a:lstStyle/>
          <a:p>
            <a:pPr>
              <a:lnSpc>
                <a:spcPct val="90000"/>
              </a:lnSpc>
            </a:pPr>
            <a:r>
              <a:rPr lang="en-US" sz="3200"/>
              <a:t>CRT </a:t>
            </a:r>
            <a:r>
              <a:rPr lang="en-US" sz="2400"/>
              <a:t>Cathode Ray Tube	</a:t>
            </a:r>
          </a:p>
          <a:p>
            <a:pPr lvl="1">
              <a:lnSpc>
                <a:spcPct val="90000"/>
              </a:lnSpc>
            </a:pPr>
            <a:r>
              <a:rPr lang="en-US" sz="2000"/>
              <a:t>Less Expensive</a:t>
            </a:r>
          </a:p>
          <a:p>
            <a:pPr lvl="1">
              <a:lnSpc>
                <a:spcPct val="90000"/>
              </a:lnSpc>
            </a:pPr>
            <a:r>
              <a:rPr lang="en-US" sz="2000"/>
              <a:t>Use much more space</a:t>
            </a:r>
          </a:p>
          <a:p>
            <a:pPr lvl="1">
              <a:lnSpc>
                <a:spcPct val="90000"/>
              </a:lnSpc>
            </a:pPr>
            <a:r>
              <a:rPr lang="en-US" sz="2000"/>
              <a:t>Uses more energy</a:t>
            </a:r>
          </a:p>
          <a:p>
            <a:pPr lvl="1">
              <a:lnSpc>
                <a:spcPct val="90000"/>
              </a:lnSpc>
            </a:pPr>
            <a:r>
              <a:rPr lang="en-US" sz="2000"/>
              <a:t>Better viewing angles	</a:t>
            </a:r>
          </a:p>
          <a:p>
            <a:pPr lvl="1">
              <a:lnSpc>
                <a:spcPct val="90000"/>
              </a:lnSpc>
            </a:pPr>
            <a:endParaRPr lang="en-US" sz="2000"/>
          </a:p>
        </p:txBody>
      </p:sp>
      <p:sp>
        <p:nvSpPr>
          <p:cNvPr id="30724" name="Rectangle 4"/>
          <p:cNvSpPr>
            <a:spLocks noGrp="1" noChangeArrowheads="1"/>
          </p:cNvSpPr>
          <p:nvPr>
            <p:ph type="body" sz="half" idx="2"/>
          </p:nvPr>
        </p:nvSpPr>
        <p:spPr>
          <a:xfrm>
            <a:off x="4648200" y="1600200"/>
            <a:ext cx="4495800" cy="2514600"/>
          </a:xfrm>
        </p:spPr>
        <p:txBody>
          <a:bodyPr/>
          <a:lstStyle/>
          <a:p>
            <a:pPr>
              <a:lnSpc>
                <a:spcPct val="90000"/>
              </a:lnSpc>
            </a:pPr>
            <a:r>
              <a:rPr lang="en-US" sz="3200"/>
              <a:t>LCD </a:t>
            </a:r>
            <a:r>
              <a:rPr lang="en-US" sz="2400"/>
              <a:t>Liquid Crystal Display</a:t>
            </a:r>
          </a:p>
          <a:p>
            <a:pPr lvl="1">
              <a:lnSpc>
                <a:spcPct val="90000"/>
              </a:lnSpc>
            </a:pPr>
            <a:endParaRPr lang="en-US" sz="2000"/>
          </a:p>
          <a:p>
            <a:pPr lvl="1">
              <a:lnSpc>
                <a:spcPct val="90000"/>
              </a:lnSpc>
            </a:pPr>
            <a:r>
              <a:rPr lang="en-US" sz="2000"/>
              <a:t>More expensive</a:t>
            </a:r>
          </a:p>
          <a:p>
            <a:pPr lvl="1">
              <a:lnSpc>
                <a:spcPct val="90000"/>
              </a:lnSpc>
            </a:pPr>
            <a:r>
              <a:rPr lang="en-US" sz="2000"/>
              <a:t>Uses far less space</a:t>
            </a:r>
          </a:p>
          <a:p>
            <a:pPr lvl="1">
              <a:lnSpc>
                <a:spcPct val="90000"/>
              </a:lnSpc>
            </a:pPr>
            <a:r>
              <a:rPr lang="en-US" sz="2000"/>
              <a:t>More energy efficient</a:t>
            </a:r>
          </a:p>
          <a:p>
            <a:pPr lvl="1">
              <a:lnSpc>
                <a:spcPct val="90000"/>
              </a:lnSpc>
            </a:pPr>
            <a:r>
              <a:rPr lang="en-US" sz="2000"/>
              <a:t>Less viewable from an angle</a:t>
            </a:r>
          </a:p>
        </p:txBody>
      </p:sp>
      <p:pic>
        <p:nvPicPr>
          <p:cNvPr id="30727" name="Picture 7" descr="monitor-s950p"/>
          <p:cNvPicPr>
            <a:picLocks noChangeAspect="1" noChangeArrowheads="1"/>
          </p:cNvPicPr>
          <p:nvPr/>
        </p:nvPicPr>
        <p:blipFill>
          <a:blip r:embed="rId3"/>
          <a:srcRect/>
          <a:stretch>
            <a:fillRect/>
          </a:stretch>
        </p:blipFill>
        <p:spPr bwMode="auto">
          <a:xfrm>
            <a:off x="1066800" y="3962400"/>
            <a:ext cx="2667000" cy="2424113"/>
          </a:xfrm>
          <a:prstGeom prst="rect">
            <a:avLst/>
          </a:prstGeom>
          <a:noFill/>
        </p:spPr>
      </p:pic>
      <p:grpSp>
        <p:nvGrpSpPr>
          <p:cNvPr id="2" name="Group 8"/>
          <p:cNvGrpSpPr>
            <a:grpSpLocks/>
          </p:cNvGrpSpPr>
          <p:nvPr/>
        </p:nvGrpSpPr>
        <p:grpSpPr bwMode="auto">
          <a:xfrm>
            <a:off x="5486400" y="3886200"/>
            <a:ext cx="2514600" cy="2628900"/>
            <a:chOff x="3312" y="1728"/>
            <a:chExt cx="1800" cy="1800"/>
          </a:xfrm>
        </p:grpSpPr>
        <p:sp>
          <p:nvSpPr>
            <p:cNvPr id="30729" name="Rectangle 9"/>
            <p:cNvSpPr>
              <a:spLocks noChangeArrowheads="1"/>
            </p:cNvSpPr>
            <p:nvPr/>
          </p:nvSpPr>
          <p:spPr bwMode="auto">
            <a:xfrm>
              <a:off x="3552" y="1824"/>
              <a:ext cx="1296" cy="1152"/>
            </a:xfrm>
            <a:prstGeom prst="rect">
              <a:avLst/>
            </a:prstGeom>
            <a:solidFill>
              <a:schemeClr val="bg1"/>
            </a:solidFill>
            <a:ln w="9525">
              <a:noFill/>
              <a:miter lim="800000"/>
              <a:headEnd/>
              <a:tailEnd/>
            </a:ln>
            <a:effectLst/>
          </p:spPr>
          <p:txBody>
            <a:bodyPr wrap="none" anchor="ctr"/>
            <a:lstStyle/>
            <a:p>
              <a:endParaRPr lang="en-US"/>
            </a:p>
          </p:txBody>
        </p:sp>
        <p:pic>
          <p:nvPicPr>
            <p:cNvPr id="30730" name="Picture 10" descr="monito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312" y="1728"/>
              <a:ext cx="1800" cy="1800"/>
            </a:xfrm>
            <a:prstGeom prst="rect">
              <a:avLst/>
            </a:prstGeom>
            <a:noFill/>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F59DD012-F34C-4FF4-BD29-7937420469F9}" type="slidenum">
              <a:rPr lang="en-US"/>
              <a:pPr/>
              <a:t>27</a:t>
            </a:fld>
            <a:endParaRPr lang="en-US"/>
          </a:p>
        </p:txBody>
      </p:sp>
      <p:sp>
        <p:nvSpPr>
          <p:cNvPr id="79874" name="Rectangle 2"/>
          <p:cNvSpPr>
            <a:spLocks noGrp="1" noChangeArrowheads="1"/>
          </p:cNvSpPr>
          <p:nvPr>
            <p:ph type="title"/>
          </p:nvPr>
        </p:nvSpPr>
        <p:spPr/>
        <p:txBody>
          <a:bodyPr/>
          <a:lstStyle/>
          <a:p>
            <a:r>
              <a:rPr lang="en-US"/>
              <a:t>CRT Monitors</a:t>
            </a:r>
          </a:p>
        </p:txBody>
      </p:sp>
      <p:sp>
        <p:nvSpPr>
          <p:cNvPr id="79875" name="Rectangle 3"/>
          <p:cNvSpPr>
            <a:spLocks noGrp="1" noChangeArrowheads="1"/>
          </p:cNvSpPr>
          <p:nvPr>
            <p:ph type="body" idx="1"/>
          </p:nvPr>
        </p:nvSpPr>
        <p:spPr>
          <a:xfrm>
            <a:off x="457200" y="1295400"/>
            <a:ext cx="5410200" cy="5029200"/>
          </a:xfrm>
          <a:noFill/>
        </p:spPr>
        <p:txBody>
          <a:bodyPr/>
          <a:lstStyle/>
          <a:p>
            <a:pPr>
              <a:lnSpc>
                <a:spcPct val="80000"/>
              </a:lnSpc>
              <a:spcBef>
                <a:spcPct val="35000"/>
              </a:spcBef>
            </a:pPr>
            <a:r>
              <a:rPr lang="en-US" sz="2400"/>
              <a:t>Uses picture tube technology</a:t>
            </a:r>
          </a:p>
          <a:p>
            <a:pPr>
              <a:lnSpc>
                <a:spcPct val="80000"/>
              </a:lnSpc>
              <a:spcBef>
                <a:spcPct val="35000"/>
              </a:spcBef>
            </a:pPr>
            <a:r>
              <a:rPr lang="en-US" sz="2400"/>
              <a:t>Screen size – Diagonal measurement of the screen (15, 17, 19, 21)</a:t>
            </a:r>
          </a:p>
          <a:p>
            <a:pPr>
              <a:lnSpc>
                <a:spcPct val="80000"/>
              </a:lnSpc>
              <a:spcBef>
                <a:spcPct val="35000"/>
              </a:spcBef>
            </a:pPr>
            <a:r>
              <a:rPr lang="en-US" sz="2400"/>
              <a:t>Resolution – Sharpness of the image determined by the number pixels that the screen can display (800 x 600, 1024 x 768, 1600 x 1200)</a:t>
            </a:r>
          </a:p>
          <a:p>
            <a:pPr>
              <a:lnSpc>
                <a:spcPct val="80000"/>
              </a:lnSpc>
              <a:spcBef>
                <a:spcPct val="35000"/>
              </a:spcBef>
            </a:pPr>
            <a:r>
              <a:rPr lang="en-US" sz="2400"/>
              <a:t>Refresh rate – Speed at which the screen is refreshed (60Hz, 75Hz) Faster rate equals less flicker.</a:t>
            </a:r>
          </a:p>
          <a:p>
            <a:pPr>
              <a:lnSpc>
                <a:spcPct val="80000"/>
              </a:lnSpc>
              <a:spcBef>
                <a:spcPct val="35000"/>
              </a:spcBef>
            </a:pPr>
            <a:r>
              <a:rPr lang="en-US" sz="2400"/>
              <a:t>Dot pitch – diagonal distance between pixels</a:t>
            </a:r>
          </a:p>
        </p:txBody>
      </p:sp>
      <p:pic>
        <p:nvPicPr>
          <p:cNvPr id="79876" name="Picture 4" descr="04_2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48400" y="2057400"/>
            <a:ext cx="2362200" cy="2049463"/>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half" idx="11"/>
          </p:nvPr>
        </p:nvSpPr>
        <p:spPr/>
        <p:txBody>
          <a:bodyPr/>
          <a:lstStyle/>
          <a:p>
            <a:r>
              <a:rPr lang="en-US"/>
              <a:t>© 2007 Prentice-Hall, Inc.</a:t>
            </a:r>
          </a:p>
          <a:p>
            <a:endParaRPr lang="en-US"/>
          </a:p>
        </p:txBody>
      </p:sp>
      <p:sp>
        <p:nvSpPr>
          <p:cNvPr id="14" name="Slide Number Placeholder 5"/>
          <p:cNvSpPr>
            <a:spLocks noGrp="1"/>
          </p:cNvSpPr>
          <p:nvPr>
            <p:ph type="sldNum" sz="quarter" idx="12"/>
          </p:nvPr>
        </p:nvSpPr>
        <p:spPr/>
        <p:txBody>
          <a:bodyPr/>
          <a:lstStyle/>
          <a:p>
            <a:fld id="{65517793-6804-4E2F-B3B2-105B3B17DDFB}" type="slidenum">
              <a:rPr lang="en-US"/>
              <a:pPr/>
              <a:t>28</a:t>
            </a:fld>
            <a:endParaRPr lang="en-US"/>
          </a:p>
        </p:txBody>
      </p:sp>
      <p:sp>
        <p:nvSpPr>
          <p:cNvPr id="80898" name="Rectangle 2"/>
          <p:cNvSpPr>
            <a:spLocks noGrp="1" noChangeArrowheads="1"/>
          </p:cNvSpPr>
          <p:nvPr>
            <p:ph type="title"/>
          </p:nvPr>
        </p:nvSpPr>
        <p:spPr>
          <a:xfrm>
            <a:off x="457200" y="274638"/>
            <a:ext cx="8229600" cy="1020762"/>
          </a:xfrm>
        </p:spPr>
        <p:txBody>
          <a:bodyPr/>
          <a:lstStyle/>
          <a:p>
            <a:r>
              <a:rPr lang="en-US"/>
              <a:t>Liquid Crystal Display</a:t>
            </a:r>
          </a:p>
        </p:txBody>
      </p:sp>
      <p:sp>
        <p:nvSpPr>
          <p:cNvPr id="80899" name="Rectangle 3"/>
          <p:cNvSpPr>
            <a:spLocks noGrp="1" noChangeArrowheads="1"/>
          </p:cNvSpPr>
          <p:nvPr>
            <p:ph type="body" idx="1"/>
          </p:nvPr>
        </p:nvSpPr>
        <p:spPr>
          <a:xfrm>
            <a:off x="381000" y="1470025"/>
            <a:ext cx="8229600" cy="4953000"/>
          </a:xfrm>
        </p:spPr>
        <p:txBody>
          <a:bodyPr/>
          <a:lstStyle/>
          <a:p>
            <a:pPr>
              <a:spcBef>
                <a:spcPct val="30000"/>
              </a:spcBef>
            </a:pPr>
            <a:r>
              <a:rPr lang="en-US" sz="2800"/>
              <a:t>Liquid crystal sandwiched between two transparent layers form images</a:t>
            </a:r>
          </a:p>
          <a:p>
            <a:pPr>
              <a:spcBef>
                <a:spcPct val="30000"/>
              </a:spcBef>
            </a:pPr>
            <a:r>
              <a:rPr lang="en-US" sz="2800"/>
              <a:t>Used for notebook computers, PDAs, cellular phones, and personal computers</a:t>
            </a:r>
          </a:p>
        </p:txBody>
      </p:sp>
      <p:pic>
        <p:nvPicPr>
          <p:cNvPr id="80902" name="Picture 6" descr="lcd2"/>
          <p:cNvPicPr>
            <a:picLocks noChangeAspect="1" noChangeArrowheads="1"/>
          </p:cNvPicPr>
          <p:nvPr/>
        </p:nvPicPr>
        <p:blipFill>
          <a:blip r:embed="rId3"/>
          <a:srcRect/>
          <a:stretch>
            <a:fillRect/>
          </a:stretch>
        </p:blipFill>
        <p:spPr bwMode="auto">
          <a:xfrm>
            <a:off x="1981200" y="3657600"/>
            <a:ext cx="4664075" cy="2687638"/>
          </a:xfrm>
          <a:prstGeom prst="rect">
            <a:avLst/>
          </a:prstGeom>
          <a:noFill/>
        </p:spPr>
      </p:pic>
      <p:sp>
        <p:nvSpPr>
          <p:cNvPr id="80903" name="Text Box 7"/>
          <p:cNvSpPr txBox="1">
            <a:spLocks noChangeArrowheads="1"/>
          </p:cNvSpPr>
          <p:nvPr/>
        </p:nvSpPr>
        <p:spPr bwMode="auto">
          <a:xfrm>
            <a:off x="5322888" y="4065588"/>
            <a:ext cx="1301750" cy="274637"/>
          </a:xfrm>
          <a:prstGeom prst="rect">
            <a:avLst/>
          </a:prstGeom>
          <a:solidFill>
            <a:schemeClr val="bg1"/>
          </a:solidFill>
          <a:ln w="9525" algn="ctr">
            <a:noFill/>
            <a:miter lim="800000"/>
            <a:headEnd/>
            <a:tailEnd/>
          </a:ln>
          <a:effectLst/>
        </p:spPr>
        <p:txBody>
          <a:bodyPr>
            <a:spAutoFit/>
          </a:bodyPr>
          <a:lstStyle/>
          <a:p>
            <a:pPr marL="346075" indent="-346075" algn="l">
              <a:spcBef>
                <a:spcPct val="50000"/>
              </a:spcBef>
            </a:pPr>
            <a:r>
              <a:rPr lang="en-US" sz="1200" b="1">
                <a:solidFill>
                  <a:schemeClr val="tx1"/>
                </a:solidFill>
                <a:latin typeface="Verdana" pitchFamily="34" charset="0"/>
              </a:rPr>
              <a:t>Polarizer </a:t>
            </a:r>
          </a:p>
        </p:txBody>
      </p:sp>
      <p:sp>
        <p:nvSpPr>
          <p:cNvPr id="80904" name="Text Box 8"/>
          <p:cNvSpPr txBox="1">
            <a:spLocks noChangeArrowheads="1"/>
          </p:cNvSpPr>
          <p:nvPr/>
        </p:nvSpPr>
        <p:spPr bwMode="auto">
          <a:xfrm>
            <a:off x="5329238" y="4337050"/>
            <a:ext cx="1303337" cy="274638"/>
          </a:xfrm>
          <a:prstGeom prst="rect">
            <a:avLst/>
          </a:prstGeom>
          <a:solidFill>
            <a:schemeClr val="bg1"/>
          </a:solidFill>
          <a:ln w="9525" algn="ctr">
            <a:noFill/>
            <a:miter lim="800000"/>
            <a:headEnd/>
            <a:tailEnd/>
          </a:ln>
          <a:effectLst/>
        </p:spPr>
        <p:txBody>
          <a:bodyPr>
            <a:spAutoFit/>
          </a:bodyPr>
          <a:lstStyle/>
          <a:p>
            <a:pPr marL="346075" indent="-346075" algn="l">
              <a:spcBef>
                <a:spcPct val="50000"/>
              </a:spcBef>
            </a:pPr>
            <a:r>
              <a:rPr lang="en-US" sz="1200" b="1">
                <a:solidFill>
                  <a:schemeClr val="tx1"/>
                </a:solidFill>
                <a:latin typeface="Verdana" pitchFamily="34" charset="0"/>
              </a:rPr>
              <a:t>Color filter </a:t>
            </a:r>
          </a:p>
        </p:txBody>
      </p:sp>
      <p:sp>
        <p:nvSpPr>
          <p:cNvPr id="80905" name="Text Box 9"/>
          <p:cNvSpPr txBox="1">
            <a:spLocks noChangeArrowheads="1"/>
          </p:cNvSpPr>
          <p:nvPr/>
        </p:nvSpPr>
        <p:spPr bwMode="auto">
          <a:xfrm>
            <a:off x="5335588" y="4541838"/>
            <a:ext cx="1250950" cy="457200"/>
          </a:xfrm>
          <a:prstGeom prst="rect">
            <a:avLst/>
          </a:prstGeom>
          <a:solidFill>
            <a:schemeClr val="bg1"/>
          </a:solidFill>
          <a:ln w="9525" algn="ctr">
            <a:noFill/>
            <a:miter lim="800000"/>
            <a:headEnd/>
            <a:tailEnd/>
          </a:ln>
          <a:effectLst/>
        </p:spPr>
        <p:txBody>
          <a:bodyPr>
            <a:spAutoFit/>
          </a:bodyPr>
          <a:lstStyle/>
          <a:p>
            <a:pPr algn="l">
              <a:spcBef>
                <a:spcPct val="50000"/>
              </a:spcBef>
            </a:pPr>
            <a:r>
              <a:rPr lang="en-US" sz="1200" b="1">
                <a:solidFill>
                  <a:schemeClr val="tx1"/>
                </a:solidFill>
                <a:latin typeface="Verdana" pitchFamily="34" charset="0"/>
              </a:rPr>
              <a:t>Color filter glass</a:t>
            </a:r>
          </a:p>
        </p:txBody>
      </p:sp>
      <p:sp>
        <p:nvSpPr>
          <p:cNvPr id="80906" name="Text Box 10"/>
          <p:cNvSpPr txBox="1">
            <a:spLocks noChangeArrowheads="1"/>
          </p:cNvSpPr>
          <p:nvPr/>
        </p:nvSpPr>
        <p:spPr bwMode="auto">
          <a:xfrm>
            <a:off x="5381625" y="5291138"/>
            <a:ext cx="1249363" cy="457200"/>
          </a:xfrm>
          <a:prstGeom prst="rect">
            <a:avLst/>
          </a:prstGeom>
          <a:solidFill>
            <a:schemeClr val="bg1"/>
          </a:solidFill>
          <a:ln w="9525" algn="ctr">
            <a:noFill/>
            <a:miter lim="800000"/>
            <a:headEnd/>
            <a:tailEnd/>
          </a:ln>
          <a:effectLst/>
        </p:spPr>
        <p:txBody>
          <a:bodyPr>
            <a:spAutoFit/>
          </a:bodyPr>
          <a:lstStyle/>
          <a:p>
            <a:pPr algn="l">
              <a:spcBef>
                <a:spcPct val="50000"/>
              </a:spcBef>
            </a:pPr>
            <a:r>
              <a:rPr lang="en-US" sz="1200" b="1">
                <a:solidFill>
                  <a:schemeClr val="tx1"/>
                </a:solidFill>
                <a:latin typeface="Verdana" pitchFamily="34" charset="0"/>
              </a:rPr>
              <a:t>Glass polarizer</a:t>
            </a:r>
          </a:p>
        </p:txBody>
      </p:sp>
      <p:sp>
        <p:nvSpPr>
          <p:cNvPr id="80907" name="Text Box 11"/>
          <p:cNvSpPr txBox="1">
            <a:spLocks noChangeArrowheads="1"/>
          </p:cNvSpPr>
          <p:nvPr/>
        </p:nvSpPr>
        <p:spPr bwMode="auto">
          <a:xfrm>
            <a:off x="3478213" y="6072188"/>
            <a:ext cx="1303337" cy="274637"/>
          </a:xfrm>
          <a:prstGeom prst="rect">
            <a:avLst/>
          </a:prstGeom>
          <a:solidFill>
            <a:schemeClr val="bg1"/>
          </a:solidFill>
          <a:ln w="9525" algn="ctr">
            <a:noFill/>
            <a:miter lim="800000"/>
            <a:headEnd/>
            <a:tailEnd/>
          </a:ln>
          <a:effectLst/>
        </p:spPr>
        <p:txBody>
          <a:bodyPr>
            <a:spAutoFit/>
          </a:bodyPr>
          <a:lstStyle/>
          <a:p>
            <a:pPr marL="346075" indent="-346075" algn="l">
              <a:spcBef>
                <a:spcPct val="50000"/>
              </a:spcBef>
            </a:pPr>
            <a:r>
              <a:rPr lang="en-US" sz="1200" b="1">
                <a:solidFill>
                  <a:schemeClr val="tx1"/>
                </a:solidFill>
                <a:latin typeface="Verdana" pitchFamily="34" charset="0"/>
              </a:rPr>
              <a:t>Backlight </a:t>
            </a:r>
          </a:p>
        </p:txBody>
      </p:sp>
      <p:sp>
        <p:nvSpPr>
          <p:cNvPr id="80908" name="Rectangle 12"/>
          <p:cNvSpPr>
            <a:spLocks noChangeArrowheads="1"/>
          </p:cNvSpPr>
          <p:nvPr/>
        </p:nvSpPr>
        <p:spPr bwMode="auto">
          <a:xfrm>
            <a:off x="2119313" y="4556125"/>
            <a:ext cx="585787" cy="957263"/>
          </a:xfrm>
          <a:prstGeom prst="rect">
            <a:avLst/>
          </a:prstGeom>
          <a:solidFill>
            <a:schemeClr val="bg1"/>
          </a:solidFill>
          <a:ln w="9525" algn="ctr">
            <a:noFill/>
            <a:miter lim="800000"/>
            <a:headEnd/>
            <a:tailEnd/>
          </a:ln>
          <a:effectLst/>
        </p:spPr>
        <p:txBody>
          <a:bodyPr wrap="none" anchor="ctr">
            <a:spAutoFit/>
          </a:bodyPr>
          <a:lstStyle/>
          <a:p>
            <a:endParaRPr lang="en-US"/>
          </a:p>
        </p:txBody>
      </p:sp>
      <p:sp>
        <p:nvSpPr>
          <p:cNvPr id="80909" name="Text Box 13"/>
          <p:cNvSpPr txBox="1">
            <a:spLocks noChangeArrowheads="1"/>
          </p:cNvSpPr>
          <p:nvPr/>
        </p:nvSpPr>
        <p:spPr bwMode="auto">
          <a:xfrm>
            <a:off x="2286000" y="4738688"/>
            <a:ext cx="957263" cy="457200"/>
          </a:xfrm>
          <a:prstGeom prst="rect">
            <a:avLst/>
          </a:prstGeom>
          <a:solidFill>
            <a:schemeClr val="bg1"/>
          </a:solidFill>
          <a:ln w="9525" algn="ctr">
            <a:noFill/>
            <a:miter lim="800000"/>
            <a:headEnd/>
            <a:tailEnd/>
          </a:ln>
          <a:effectLst/>
        </p:spPr>
        <p:txBody>
          <a:bodyPr>
            <a:spAutoFit/>
          </a:bodyPr>
          <a:lstStyle/>
          <a:p>
            <a:pPr algn="l">
              <a:spcBef>
                <a:spcPct val="50000"/>
              </a:spcBef>
            </a:pPr>
            <a:r>
              <a:rPr lang="en-US" sz="1200" b="1">
                <a:solidFill>
                  <a:schemeClr val="tx1"/>
                </a:solidFill>
                <a:latin typeface="Verdana" pitchFamily="34" charset="0"/>
              </a:rPr>
              <a:t>Liquid Crystal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Date Placeholder 4"/>
          <p:cNvSpPr>
            <a:spLocks noGrp="1"/>
          </p:cNvSpPr>
          <p:nvPr>
            <p:ph type="dt" sz="half" idx="11"/>
          </p:nvPr>
        </p:nvSpPr>
        <p:spPr/>
        <p:txBody>
          <a:bodyPr/>
          <a:lstStyle/>
          <a:p>
            <a:r>
              <a:rPr lang="en-US"/>
              <a:t>© 2007 Prentice-Hall, Inc.</a:t>
            </a:r>
          </a:p>
          <a:p>
            <a:endParaRPr lang="en-US"/>
          </a:p>
        </p:txBody>
      </p:sp>
      <p:sp>
        <p:nvSpPr>
          <p:cNvPr id="19" name="Slide Number Placeholder 5"/>
          <p:cNvSpPr>
            <a:spLocks noGrp="1"/>
          </p:cNvSpPr>
          <p:nvPr>
            <p:ph type="sldNum" sz="quarter" idx="12"/>
          </p:nvPr>
        </p:nvSpPr>
        <p:spPr/>
        <p:txBody>
          <a:bodyPr/>
          <a:lstStyle/>
          <a:p>
            <a:fld id="{BCB1130C-6619-4BD3-B09D-7BCBAD003C8B}" type="slidenum">
              <a:rPr lang="en-US"/>
              <a:pPr/>
              <a:t>29</a:t>
            </a:fld>
            <a:endParaRPr lang="en-US"/>
          </a:p>
        </p:txBody>
      </p:sp>
      <p:sp>
        <p:nvSpPr>
          <p:cNvPr id="82969" name="Freeform 25"/>
          <p:cNvSpPr>
            <a:spLocks/>
          </p:cNvSpPr>
          <p:nvPr/>
        </p:nvSpPr>
        <p:spPr bwMode="auto">
          <a:xfrm>
            <a:off x="7467600" y="4876800"/>
            <a:ext cx="1143000" cy="914400"/>
          </a:xfrm>
          <a:custGeom>
            <a:avLst/>
            <a:gdLst/>
            <a:ahLst/>
            <a:cxnLst>
              <a:cxn ang="0">
                <a:pos x="0" y="144"/>
              </a:cxn>
              <a:cxn ang="0">
                <a:pos x="384" y="0"/>
              </a:cxn>
              <a:cxn ang="0">
                <a:pos x="672" y="480"/>
              </a:cxn>
              <a:cxn ang="0">
                <a:pos x="288" y="576"/>
              </a:cxn>
              <a:cxn ang="0">
                <a:pos x="0" y="144"/>
              </a:cxn>
            </a:cxnLst>
            <a:rect l="0" t="0" r="r" b="b"/>
            <a:pathLst>
              <a:path w="672" h="576">
                <a:moveTo>
                  <a:pt x="0" y="144"/>
                </a:moveTo>
                <a:lnTo>
                  <a:pt x="384" y="0"/>
                </a:lnTo>
                <a:lnTo>
                  <a:pt x="672" y="480"/>
                </a:lnTo>
                <a:lnTo>
                  <a:pt x="288" y="576"/>
                </a:lnTo>
                <a:lnTo>
                  <a:pt x="0" y="144"/>
                </a:lnTo>
                <a:close/>
              </a:path>
            </a:pathLst>
          </a:custGeom>
          <a:solidFill>
            <a:schemeClr val="bg1"/>
          </a:solidFill>
          <a:ln w="9525" cap="flat" cmpd="sng">
            <a:noFill/>
            <a:prstDash val="solid"/>
            <a:round/>
            <a:headEnd/>
            <a:tailEnd/>
          </a:ln>
          <a:effectLst/>
        </p:spPr>
        <p:txBody>
          <a:bodyPr anchor="ctr"/>
          <a:lstStyle/>
          <a:p>
            <a:endParaRPr lang="en-US"/>
          </a:p>
        </p:txBody>
      </p:sp>
      <p:pic>
        <p:nvPicPr>
          <p:cNvPr id="82967" name="Picture 2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391400" y="4800600"/>
            <a:ext cx="1373188" cy="1447800"/>
          </a:xfrm>
          <a:prstGeom prst="rect">
            <a:avLst/>
          </a:prstGeom>
          <a:noFill/>
          <a:ln w="9525" algn="ctr">
            <a:noFill/>
            <a:miter lim="800000"/>
            <a:headEnd/>
            <a:tailEnd/>
          </a:ln>
          <a:effectLst/>
        </p:spPr>
      </p:pic>
      <p:pic>
        <p:nvPicPr>
          <p:cNvPr id="82946" name="Picture 2" descr="dotmatrix"/>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0" y="1447800"/>
            <a:ext cx="2057400" cy="1371600"/>
          </a:xfrm>
          <a:prstGeom prst="rect">
            <a:avLst/>
          </a:prstGeom>
          <a:noFill/>
        </p:spPr>
      </p:pic>
      <p:sp>
        <p:nvSpPr>
          <p:cNvPr id="82947" name="Text Box 3"/>
          <p:cNvSpPr txBox="1">
            <a:spLocks noChangeArrowheads="1"/>
          </p:cNvSpPr>
          <p:nvPr/>
        </p:nvSpPr>
        <p:spPr bwMode="auto">
          <a:xfrm>
            <a:off x="4267200" y="2667000"/>
            <a:ext cx="1905000" cy="396875"/>
          </a:xfrm>
          <a:prstGeom prst="rect">
            <a:avLst/>
          </a:prstGeom>
          <a:noFill/>
          <a:ln w="9525" algn="ctr">
            <a:noFill/>
            <a:miter lim="800000"/>
            <a:headEnd/>
            <a:tailEnd/>
          </a:ln>
          <a:effectLst/>
        </p:spPr>
        <p:txBody>
          <a:bodyPr>
            <a:spAutoFit/>
          </a:bodyPr>
          <a:lstStyle/>
          <a:p>
            <a:pPr marL="346075" indent="-346075" algn="l">
              <a:spcBef>
                <a:spcPct val="50000"/>
              </a:spcBef>
            </a:pPr>
            <a:r>
              <a:rPr lang="en-US" sz="2000">
                <a:solidFill>
                  <a:schemeClr val="bg1"/>
                </a:solidFill>
                <a:latin typeface="Verdana" pitchFamily="34" charset="0"/>
              </a:rPr>
              <a:t>Dot-matrix</a:t>
            </a:r>
          </a:p>
        </p:txBody>
      </p:sp>
      <p:sp>
        <p:nvSpPr>
          <p:cNvPr id="82948" name="Rectangle 4"/>
          <p:cNvSpPr>
            <a:spLocks noGrp="1" noChangeArrowheads="1"/>
          </p:cNvSpPr>
          <p:nvPr>
            <p:ph type="title"/>
          </p:nvPr>
        </p:nvSpPr>
        <p:spPr/>
        <p:txBody>
          <a:bodyPr/>
          <a:lstStyle/>
          <a:p>
            <a:r>
              <a:rPr lang="en-US"/>
              <a:t>Printers </a:t>
            </a:r>
          </a:p>
        </p:txBody>
      </p:sp>
      <p:pic>
        <p:nvPicPr>
          <p:cNvPr id="82949" name="Picture 5" descr="printer"/>
          <p:cNvPicPr>
            <a:picLocks noChangeAspect="1" noChangeArrowheads="1"/>
          </p:cNvPicPr>
          <p:nvPr/>
        </p:nvPicPr>
        <p:blipFill>
          <a:blip r:embed="rId5"/>
          <a:srcRect/>
          <a:stretch>
            <a:fillRect/>
          </a:stretch>
        </p:blipFill>
        <p:spPr bwMode="auto">
          <a:xfrm>
            <a:off x="5105400" y="3048000"/>
            <a:ext cx="1600200" cy="1600200"/>
          </a:xfrm>
          <a:prstGeom prst="rect">
            <a:avLst/>
          </a:prstGeom>
          <a:noFill/>
        </p:spPr>
      </p:pic>
      <p:pic>
        <p:nvPicPr>
          <p:cNvPr id="82951" name="Picture 7" descr="multi function"/>
          <p:cNvPicPr>
            <a:picLocks noChangeAspect="1" noChangeArrowheads="1"/>
          </p:cNvPicPr>
          <p:nvPr/>
        </p:nvPicPr>
        <p:blipFill>
          <a:blip r:embed="rId6"/>
          <a:srcRect/>
          <a:stretch>
            <a:fillRect/>
          </a:stretch>
        </p:blipFill>
        <p:spPr bwMode="auto">
          <a:xfrm>
            <a:off x="6781800" y="2667000"/>
            <a:ext cx="2019300" cy="2019300"/>
          </a:xfrm>
          <a:prstGeom prst="rect">
            <a:avLst/>
          </a:prstGeom>
          <a:noFill/>
        </p:spPr>
      </p:pic>
      <p:sp>
        <p:nvSpPr>
          <p:cNvPr id="82955" name="Text Box 11"/>
          <p:cNvSpPr txBox="1">
            <a:spLocks noChangeArrowheads="1"/>
          </p:cNvSpPr>
          <p:nvPr/>
        </p:nvSpPr>
        <p:spPr bwMode="auto">
          <a:xfrm>
            <a:off x="7772400" y="1676400"/>
            <a:ext cx="1905000" cy="396875"/>
          </a:xfrm>
          <a:prstGeom prst="rect">
            <a:avLst/>
          </a:prstGeom>
          <a:noFill/>
          <a:ln w="9525" algn="ctr">
            <a:noFill/>
            <a:miter lim="800000"/>
            <a:headEnd/>
            <a:tailEnd/>
          </a:ln>
          <a:effectLst/>
        </p:spPr>
        <p:txBody>
          <a:bodyPr>
            <a:spAutoFit/>
          </a:bodyPr>
          <a:lstStyle/>
          <a:p>
            <a:pPr marL="346075" indent="-346075" algn="l">
              <a:spcBef>
                <a:spcPct val="50000"/>
              </a:spcBef>
            </a:pPr>
            <a:r>
              <a:rPr lang="en-US" sz="2000">
                <a:solidFill>
                  <a:schemeClr val="bg1"/>
                </a:solidFill>
                <a:latin typeface="Verdana" pitchFamily="34" charset="0"/>
              </a:rPr>
              <a:t>Inkjet</a:t>
            </a:r>
            <a:r>
              <a:rPr lang="en-US" sz="2000" b="1">
                <a:solidFill>
                  <a:srgbClr val="FFFBDD"/>
                </a:solidFill>
                <a:latin typeface="Verdana" pitchFamily="34" charset="0"/>
              </a:rPr>
              <a:t> </a:t>
            </a:r>
          </a:p>
        </p:txBody>
      </p:sp>
      <p:sp>
        <p:nvSpPr>
          <p:cNvPr id="82956" name="Text Box 12"/>
          <p:cNvSpPr txBox="1">
            <a:spLocks noChangeArrowheads="1"/>
          </p:cNvSpPr>
          <p:nvPr/>
        </p:nvSpPr>
        <p:spPr bwMode="auto">
          <a:xfrm>
            <a:off x="6858000" y="4495800"/>
            <a:ext cx="2286000" cy="396875"/>
          </a:xfrm>
          <a:prstGeom prst="rect">
            <a:avLst/>
          </a:prstGeom>
          <a:noFill/>
          <a:ln w="9525" algn="ctr">
            <a:noFill/>
            <a:miter lim="800000"/>
            <a:headEnd/>
            <a:tailEnd/>
          </a:ln>
          <a:effectLst/>
        </p:spPr>
        <p:txBody>
          <a:bodyPr>
            <a:spAutoFit/>
          </a:bodyPr>
          <a:lstStyle/>
          <a:p>
            <a:pPr marL="346075" indent="-346075" algn="l">
              <a:spcBef>
                <a:spcPct val="50000"/>
              </a:spcBef>
            </a:pPr>
            <a:r>
              <a:rPr lang="en-US" sz="2000">
                <a:solidFill>
                  <a:schemeClr val="bg1"/>
                </a:solidFill>
                <a:latin typeface="Verdana" pitchFamily="34" charset="0"/>
              </a:rPr>
              <a:t>Multifunction</a:t>
            </a:r>
            <a:r>
              <a:rPr lang="en-US" sz="2000" b="1">
                <a:solidFill>
                  <a:srgbClr val="FFFBDD"/>
                </a:solidFill>
                <a:latin typeface="Verdana" pitchFamily="34" charset="0"/>
              </a:rPr>
              <a:t> </a:t>
            </a:r>
          </a:p>
        </p:txBody>
      </p:sp>
      <p:sp>
        <p:nvSpPr>
          <p:cNvPr id="82957" name="Text Box 13"/>
          <p:cNvSpPr txBox="1">
            <a:spLocks noChangeArrowheads="1"/>
          </p:cNvSpPr>
          <p:nvPr/>
        </p:nvSpPr>
        <p:spPr bwMode="auto">
          <a:xfrm>
            <a:off x="4419600" y="3657600"/>
            <a:ext cx="1066800" cy="396875"/>
          </a:xfrm>
          <a:prstGeom prst="rect">
            <a:avLst/>
          </a:prstGeom>
          <a:noFill/>
          <a:ln w="9525" algn="ctr">
            <a:noFill/>
            <a:miter lim="800000"/>
            <a:headEnd/>
            <a:tailEnd/>
          </a:ln>
          <a:effectLst/>
        </p:spPr>
        <p:txBody>
          <a:bodyPr>
            <a:spAutoFit/>
          </a:bodyPr>
          <a:lstStyle/>
          <a:p>
            <a:pPr marL="346075" indent="-346075" algn="l">
              <a:spcBef>
                <a:spcPct val="50000"/>
              </a:spcBef>
            </a:pPr>
            <a:r>
              <a:rPr lang="en-US" sz="2000">
                <a:solidFill>
                  <a:schemeClr val="bg1"/>
                </a:solidFill>
                <a:latin typeface="Verdana" pitchFamily="34" charset="0"/>
              </a:rPr>
              <a:t>Laser</a:t>
            </a:r>
            <a:r>
              <a:rPr lang="en-US" sz="2000" b="1">
                <a:solidFill>
                  <a:srgbClr val="FFFBDD"/>
                </a:solidFill>
                <a:latin typeface="Verdana" pitchFamily="34" charset="0"/>
              </a:rPr>
              <a:t> </a:t>
            </a:r>
          </a:p>
        </p:txBody>
      </p:sp>
      <p:sp>
        <p:nvSpPr>
          <p:cNvPr id="82959" name="Text Box 15"/>
          <p:cNvSpPr txBox="1">
            <a:spLocks noChangeArrowheads="1"/>
          </p:cNvSpPr>
          <p:nvPr/>
        </p:nvSpPr>
        <p:spPr bwMode="auto">
          <a:xfrm>
            <a:off x="6096000" y="5410200"/>
            <a:ext cx="1066800" cy="396875"/>
          </a:xfrm>
          <a:prstGeom prst="rect">
            <a:avLst/>
          </a:prstGeom>
          <a:noFill/>
          <a:ln w="9525" algn="ctr">
            <a:noFill/>
            <a:miter lim="800000"/>
            <a:headEnd/>
            <a:tailEnd/>
          </a:ln>
          <a:effectLst/>
        </p:spPr>
        <p:txBody>
          <a:bodyPr>
            <a:spAutoFit/>
          </a:bodyPr>
          <a:lstStyle/>
          <a:p>
            <a:pPr marL="346075" indent="-346075" algn="l">
              <a:spcBef>
                <a:spcPct val="50000"/>
              </a:spcBef>
            </a:pPr>
            <a:r>
              <a:rPr lang="en-US" sz="2000">
                <a:solidFill>
                  <a:schemeClr val="bg1"/>
                </a:solidFill>
                <a:latin typeface="Verdana" pitchFamily="34" charset="0"/>
              </a:rPr>
              <a:t>Plotter</a:t>
            </a:r>
            <a:r>
              <a:rPr lang="en-US" sz="2000" b="1">
                <a:solidFill>
                  <a:srgbClr val="FFFBDD"/>
                </a:solidFill>
                <a:latin typeface="Verdana" pitchFamily="34" charset="0"/>
              </a:rPr>
              <a:t> </a:t>
            </a:r>
          </a:p>
        </p:txBody>
      </p:sp>
      <p:sp>
        <p:nvSpPr>
          <p:cNvPr id="82960" name="Text Box 16"/>
          <p:cNvSpPr txBox="1">
            <a:spLocks noChangeArrowheads="1"/>
          </p:cNvSpPr>
          <p:nvPr/>
        </p:nvSpPr>
        <p:spPr bwMode="auto">
          <a:xfrm>
            <a:off x="6629400" y="6172200"/>
            <a:ext cx="2514600" cy="396875"/>
          </a:xfrm>
          <a:prstGeom prst="rect">
            <a:avLst/>
          </a:prstGeom>
          <a:noFill/>
          <a:ln w="9525" algn="ctr">
            <a:noFill/>
            <a:miter lim="800000"/>
            <a:headEnd/>
            <a:tailEnd/>
          </a:ln>
          <a:effectLst/>
        </p:spPr>
        <p:txBody>
          <a:bodyPr>
            <a:spAutoFit/>
          </a:bodyPr>
          <a:lstStyle/>
          <a:p>
            <a:pPr algn="l">
              <a:spcBef>
                <a:spcPct val="50000"/>
              </a:spcBef>
            </a:pPr>
            <a:r>
              <a:rPr lang="en-US" sz="2000">
                <a:solidFill>
                  <a:schemeClr val="bg1"/>
                </a:solidFill>
                <a:latin typeface="Verdana" pitchFamily="34" charset="0"/>
              </a:rPr>
              <a:t>Thermal</a:t>
            </a:r>
            <a:r>
              <a:rPr lang="en-US" sz="2000" b="1">
                <a:solidFill>
                  <a:srgbClr val="FFFBDD"/>
                </a:solidFill>
                <a:latin typeface="Verdana" pitchFamily="34" charset="0"/>
              </a:rPr>
              <a:t> </a:t>
            </a:r>
            <a:r>
              <a:rPr lang="en-US" sz="2000">
                <a:solidFill>
                  <a:schemeClr val="bg1"/>
                </a:solidFill>
                <a:latin typeface="Verdana" pitchFamily="34" charset="0"/>
              </a:rPr>
              <a:t>printer</a:t>
            </a:r>
          </a:p>
        </p:txBody>
      </p:sp>
      <p:sp>
        <p:nvSpPr>
          <p:cNvPr id="82964" name="Rectangle 20"/>
          <p:cNvSpPr>
            <a:spLocks noGrp="1" noChangeArrowheads="1"/>
          </p:cNvSpPr>
          <p:nvPr>
            <p:ph type="body" idx="1"/>
          </p:nvPr>
        </p:nvSpPr>
        <p:spPr>
          <a:xfrm>
            <a:off x="457200" y="1600200"/>
            <a:ext cx="3581400" cy="4525963"/>
          </a:xfrm>
        </p:spPr>
        <p:txBody>
          <a:bodyPr/>
          <a:lstStyle/>
          <a:p>
            <a:pPr>
              <a:lnSpc>
                <a:spcPct val="90000"/>
              </a:lnSpc>
            </a:pPr>
            <a:r>
              <a:rPr lang="en-US" sz="2800"/>
              <a:t>Impact printers</a:t>
            </a:r>
          </a:p>
          <a:p>
            <a:pPr lvl="1">
              <a:lnSpc>
                <a:spcPct val="90000"/>
              </a:lnSpc>
            </a:pPr>
            <a:r>
              <a:rPr lang="en-US" sz="2400"/>
              <a:t>Dot-matrix</a:t>
            </a:r>
          </a:p>
          <a:p>
            <a:pPr>
              <a:lnSpc>
                <a:spcPct val="90000"/>
              </a:lnSpc>
            </a:pPr>
            <a:r>
              <a:rPr lang="en-US" sz="2800"/>
              <a:t>Non-impact printers</a:t>
            </a:r>
          </a:p>
          <a:p>
            <a:pPr lvl="1">
              <a:lnSpc>
                <a:spcPct val="90000"/>
              </a:lnSpc>
            </a:pPr>
            <a:r>
              <a:rPr lang="en-US" sz="2400"/>
              <a:t>Inkjet</a:t>
            </a:r>
          </a:p>
          <a:p>
            <a:pPr lvl="1">
              <a:lnSpc>
                <a:spcPct val="90000"/>
              </a:lnSpc>
            </a:pPr>
            <a:r>
              <a:rPr lang="en-US" sz="2400"/>
              <a:t>Laser </a:t>
            </a:r>
          </a:p>
          <a:p>
            <a:pPr lvl="1">
              <a:lnSpc>
                <a:spcPct val="90000"/>
              </a:lnSpc>
            </a:pPr>
            <a:r>
              <a:rPr lang="en-US" sz="2400"/>
              <a:t>Multifunction</a:t>
            </a:r>
          </a:p>
          <a:p>
            <a:pPr>
              <a:lnSpc>
                <a:spcPct val="90000"/>
              </a:lnSpc>
            </a:pPr>
            <a:r>
              <a:rPr lang="en-US" sz="2800"/>
              <a:t>Specialty printers</a:t>
            </a:r>
          </a:p>
          <a:p>
            <a:pPr lvl="1">
              <a:lnSpc>
                <a:spcPct val="90000"/>
              </a:lnSpc>
            </a:pPr>
            <a:r>
              <a:rPr lang="en-US" sz="2400"/>
              <a:t>Plotters</a:t>
            </a:r>
          </a:p>
          <a:p>
            <a:pPr lvl="1">
              <a:lnSpc>
                <a:spcPct val="90000"/>
              </a:lnSpc>
            </a:pPr>
            <a:r>
              <a:rPr lang="en-US" sz="2400"/>
              <a:t>Thermal printers</a:t>
            </a:r>
          </a:p>
        </p:txBody>
      </p:sp>
      <p:pic>
        <p:nvPicPr>
          <p:cNvPr id="82965" name="Picture 21"/>
          <p:cNvPicPr>
            <a:picLocks noChangeAspect="1" noChangeArrowheads="1"/>
          </p:cNvPicPr>
          <p:nvPr/>
        </p:nvPicPr>
        <p:blipFill>
          <a:blip r:embed="rId7">
            <a:clrChange>
              <a:clrFrom>
                <a:srgbClr val="4989CF"/>
              </a:clrFrom>
              <a:clrTo>
                <a:srgbClr val="4989CF">
                  <a:alpha val="0"/>
                </a:srgbClr>
              </a:clrTo>
            </a:clrChange>
          </a:blip>
          <a:srcRect/>
          <a:stretch>
            <a:fillRect/>
          </a:stretch>
        </p:blipFill>
        <p:spPr bwMode="auto">
          <a:xfrm>
            <a:off x="6781800" y="1828800"/>
            <a:ext cx="1905000" cy="1157288"/>
          </a:xfrm>
          <a:prstGeom prst="rect">
            <a:avLst/>
          </a:prstGeom>
          <a:noFill/>
        </p:spPr>
      </p:pic>
      <p:pic>
        <p:nvPicPr>
          <p:cNvPr id="82966" name="Picture 2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038600" y="4648200"/>
            <a:ext cx="2514600" cy="1809750"/>
          </a:xfrm>
          <a:prstGeom prst="rect">
            <a:avLst/>
          </a:prstGeom>
          <a:noFill/>
          <a:ln w="9525" algn="ctr">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4"/>
          <p:cNvSpPr>
            <a:spLocks noGrp="1"/>
          </p:cNvSpPr>
          <p:nvPr>
            <p:ph type="dt" sz="half" idx="11"/>
          </p:nvPr>
        </p:nvSpPr>
        <p:spPr/>
        <p:txBody>
          <a:bodyPr/>
          <a:lstStyle/>
          <a:p>
            <a:r>
              <a:rPr lang="en-US"/>
              <a:t>© 2007 Prentice-Hall, Inc.</a:t>
            </a:r>
          </a:p>
          <a:p>
            <a:endParaRPr lang="en-US"/>
          </a:p>
        </p:txBody>
      </p:sp>
      <p:sp>
        <p:nvSpPr>
          <p:cNvPr id="13" name="Slide Number Placeholder 5"/>
          <p:cNvSpPr>
            <a:spLocks noGrp="1"/>
          </p:cNvSpPr>
          <p:nvPr>
            <p:ph type="sldNum" sz="quarter" idx="12"/>
          </p:nvPr>
        </p:nvSpPr>
        <p:spPr/>
        <p:txBody>
          <a:bodyPr/>
          <a:lstStyle/>
          <a:p>
            <a:fld id="{4C9826C5-061C-4EE6-81CF-2306439C259C}" type="slidenum">
              <a:rPr lang="en-US"/>
              <a:pPr/>
              <a:t>3</a:t>
            </a:fld>
            <a:endParaRPr lang="en-US"/>
          </a:p>
        </p:txBody>
      </p:sp>
      <p:sp>
        <p:nvSpPr>
          <p:cNvPr id="270338" name="Rectangle 2"/>
          <p:cNvSpPr>
            <a:spLocks noGrp="1" noChangeArrowheads="1"/>
          </p:cNvSpPr>
          <p:nvPr>
            <p:ph type="title"/>
          </p:nvPr>
        </p:nvSpPr>
        <p:spPr/>
        <p:txBody>
          <a:bodyPr>
            <a:normAutofit fontScale="90000"/>
          </a:bodyPr>
          <a:lstStyle/>
          <a:p>
            <a:r>
              <a:rPr lang="en-US" sz="4000" dirty="0"/>
              <a:t>Computers are Data Processing Devices</a:t>
            </a:r>
          </a:p>
        </p:txBody>
      </p:sp>
      <p:sp>
        <p:nvSpPr>
          <p:cNvPr id="270339" name="Rectangle 3"/>
          <p:cNvSpPr>
            <a:spLocks noGrp="1" noChangeArrowheads="1"/>
          </p:cNvSpPr>
          <p:nvPr>
            <p:ph type="body" idx="1"/>
          </p:nvPr>
        </p:nvSpPr>
        <p:spPr/>
        <p:txBody>
          <a:bodyPr/>
          <a:lstStyle/>
          <a:p>
            <a:r>
              <a:rPr lang="en-US"/>
              <a:t>Four major functions:</a:t>
            </a:r>
          </a:p>
          <a:p>
            <a:pPr lvl="1"/>
            <a:r>
              <a:rPr lang="en-US"/>
              <a:t>Input data</a:t>
            </a:r>
          </a:p>
          <a:p>
            <a:pPr lvl="1"/>
            <a:r>
              <a:rPr lang="en-US"/>
              <a:t>Process data</a:t>
            </a:r>
          </a:p>
          <a:p>
            <a:pPr lvl="1"/>
            <a:r>
              <a:rPr lang="en-US"/>
              <a:t>Output information</a:t>
            </a:r>
          </a:p>
          <a:p>
            <a:pPr lvl="1"/>
            <a:r>
              <a:rPr lang="en-US"/>
              <a:t>Store data and information</a:t>
            </a:r>
          </a:p>
        </p:txBody>
      </p:sp>
      <p:pic>
        <p:nvPicPr>
          <p:cNvPr id="270340" name="Picture 4" descr="UN3"/>
          <p:cNvPicPr>
            <a:picLocks noChangeAspect="1" noChangeArrowheads="1"/>
          </p:cNvPicPr>
          <p:nvPr/>
        </p:nvPicPr>
        <p:blipFill>
          <a:blip r:embed="rId3">
            <a:clrChange>
              <a:clrFrom>
                <a:srgbClr val="FEFEFE"/>
              </a:clrFrom>
              <a:clrTo>
                <a:srgbClr val="FEFEFE">
                  <a:alpha val="0"/>
                </a:srgbClr>
              </a:clrTo>
            </a:clrChange>
          </a:blip>
          <a:srcRect/>
          <a:stretch>
            <a:fillRect/>
          </a:stretch>
        </p:blipFill>
        <p:spPr bwMode="auto">
          <a:xfrm>
            <a:off x="3505200" y="4478338"/>
            <a:ext cx="1747838" cy="2074862"/>
          </a:xfrm>
          <a:prstGeom prst="rect">
            <a:avLst/>
          </a:prstGeom>
          <a:noFill/>
        </p:spPr>
      </p:pic>
      <p:pic>
        <p:nvPicPr>
          <p:cNvPr id="270341" name="Picture 5" descr="CA02"/>
          <p:cNvPicPr>
            <a:picLocks noChangeAspect="1" noChangeArrowheads="1"/>
          </p:cNvPicPr>
          <p:nvPr/>
        </p:nvPicPr>
        <p:blipFill>
          <a:blip r:embed="rId4" cstate="print">
            <a:clrChange>
              <a:clrFrom>
                <a:srgbClr val="FEFEFE"/>
              </a:clrFrom>
              <a:clrTo>
                <a:srgbClr val="FEFEFE">
                  <a:alpha val="0"/>
                </a:srgbClr>
              </a:clrTo>
            </a:clrChange>
          </a:blip>
          <a:srcRect l="23009" t="5000" r="4425" b="3999"/>
          <a:stretch>
            <a:fillRect/>
          </a:stretch>
        </p:blipFill>
        <p:spPr bwMode="auto">
          <a:xfrm>
            <a:off x="7391400" y="4343400"/>
            <a:ext cx="719138" cy="1600200"/>
          </a:xfrm>
          <a:prstGeom prst="rect">
            <a:avLst/>
          </a:prstGeom>
          <a:noFill/>
        </p:spPr>
      </p:pic>
      <p:pic>
        <p:nvPicPr>
          <p:cNvPr id="270342" name="Picture 6" descr="CA03"/>
          <p:cNvPicPr>
            <a:picLocks noChangeAspect="1" noChangeArrowheads="1"/>
          </p:cNvPicPr>
          <p:nvPr/>
        </p:nvPicPr>
        <p:blipFill>
          <a:blip r:embed="rId5">
            <a:clrChange>
              <a:clrFrom>
                <a:srgbClr val="FAFAFA"/>
              </a:clrFrom>
              <a:clrTo>
                <a:srgbClr val="FAFAFA">
                  <a:alpha val="0"/>
                </a:srgbClr>
              </a:clrTo>
            </a:clrChange>
          </a:blip>
          <a:srcRect/>
          <a:stretch>
            <a:fillRect/>
          </a:stretch>
        </p:blipFill>
        <p:spPr bwMode="auto">
          <a:xfrm>
            <a:off x="0" y="4237038"/>
            <a:ext cx="1538288" cy="1497012"/>
          </a:xfrm>
          <a:prstGeom prst="rect">
            <a:avLst/>
          </a:prstGeom>
          <a:noFill/>
        </p:spPr>
      </p:pic>
      <p:sp>
        <p:nvSpPr>
          <p:cNvPr id="270343" name="Text Box 7"/>
          <p:cNvSpPr txBox="1">
            <a:spLocks noChangeArrowheads="1"/>
          </p:cNvSpPr>
          <p:nvPr/>
        </p:nvSpPr>
        <p:spPr bwMode="auto">
          <a:xfrm>
            <a:off x="5638800" y="4343400"/>
            <a:ext cx="1066800" cy="641350"/>
          </a:xfrm>
          <a:prstGeom prst="rect">
            <a:avLst/>
          </a:prstGeom>
          <a:solidFill>
            <a:srgbClr val="FF3300"/>
          </a:solidFill>
          <a:ln w="9525">
            <a:noFill/>
            <a:miter lim="800000"/>
            <a:headEnd/>
            <a:tailEnd/>
          </a:ln>
          <a:effectLst/>
        </p:spPr>
        <p:txBody>
          <a:bodyPr>
            <a:spAutoFit/>
          </a:bodyPr>
          <a:lstStyle/>
          <a:p>
            <a:pPr>
              <a:spcBef>
                <a:spcPct val="50000"/>
              </a:spcBef>
            </a:pPr>
            <a:r>
              <a:rPr lang="en-US" sz="1800" b="1">
                <a:solidFill>
                  <a:schemeClr val="bg1"/>
                </a:solidFill>
              </a:rPr>
              <a:t>DATA IN</a:t>
            </a:r>
          </a:p>
        </p:txBody>
      </p:sp>
      <p:sp>
        <p:nvSpPr>
          <p:cNvPr id="270344" name="Text Box 8"/>
          <p:cNvSpPr txBox="1">
            <a:spLocks noChangeArrowheads="1"/>
          </p:cNvSpPr>
          <p:nvPr/>
        </p:nvSpPr>
        <p:spPr bwMode="auto">
          <a:xfrm>
            <a:off x="1600200" y="5257800"/>
            <a:ext cx="2057400" cy="641350"/>
          </a:xfrm>
          <a:prstGeom prst="rect">
            <a:avLst/>
          </a:prstGeom>
          <a:solidFill>
            <a:srgbClr val="33CC33"/>
          </a:solidFill>
          <a:ln w="9525">
            <a:noFill/>
            <a:miter lim="800000"/>
            <a:headEnd/>
            <a:tailEnd/>
          </a:ln>
          <a:effectLst/>
        </p:spPr>
        <p:txBody>
          <a:bodyPr>
            <a:spAutoFit/>
          </a:bodyPr>
          <a:lstStyle/>
          <a:p>
            <a:pPr>
              <a:spcBef>
                <a:spcPct val="50000"/>
              </a:spcBef>
            </a:pPr>
            <a:r>
              <a:rPr lang="en-US" sz="1800" b="1">
                <a:solidFill>
                  <a:schemeClr val="bg1"/>
                </a:solidFill>
              </a:rPr>
              <a:t>INFORMATION OUT</a:t>
            </a:r>
          </a:p>
        </p:txBody>
      </p:sp>
      <p:sp>
        <p:nvSpPr>
          <p:cNvPr id="270345" name="AutoShape 9"/>
          <p:cNvSpPr>
            <a:spLocks noChangeArrowheads="1"/>
          </p:cNvSpPr>
          <p:nvPr/>
        </p:nvSpPr>
        <p:spPr bwMode="auto">
          <a:xfrm>
            <a:off x="7010400" y="4945063"/>
            <a:ext cx="214313" cy="236537"/>
          </a:xfrm>
          <a:prstGeom prst="leftArrow">
            <a:avLst>
              <a:gd name="adj1" fmla="val 50000"/>
              <a:gd name="adj2" fmla="val 25000"/>
            </a:avLst>
          </a:prstGeom>
          <a:solidFill>
            <a:srgbClr val="FF3300"/>
          </a:solidFill>
          <a:ln w="9525">
            <a:solidFill>
              <a:schemeClr val="tx1"/>
            </a:solidFill>
            <a:miter lim="800000"/>
            <a:headEnd/>
            <a:tailEnd/>
          </a:ln>
          <a:effectLst/>
        </p:spPr>
        <p:txBody>
          <a:bodyPr wrap="none" anchor="ctr"/>
          <a:lstStyle/>
          <a:p>
            <a:endParaRPr lang="en-US"/>
          </a:p>
        </p:txBody>
      </p:sp>
      <p:sp>
        <p:nvSpPr>
          <p:cNvPr id="270346" name="AutoShape 10"/>
          <p:cNvSpPr>
            <a:spLocks noChangeArrowheads="1"/>
          </p:cNvSpPr>
          <p:nvPr/>
        </p:nvSpPr>
        <p:spPr bwMode="auto">
          <a:xfrm>
            <a:off x="3429000" y="4792663"/>
            <a:ext cx="214313" cy="236537"/>
          </a:xfrm>
          <a:prstGeom prst="leftArrow">
            <a:avLst>
              <a:gd name="adj1" fmla="val 50000"/>
              <a:gd name="adj2" fmla="val 25000"/>
            </a:avLst>
          </a:prstGeom>
          <a:solidFill>
            <a:srgbClr val="33CC33"/>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70342"/>
                                        </p:tgtEl>
                                        <p:attrNameLst>
                                          <p:attrName>style.visibility</p:attrName>
                                        </p:attrNameLst>
                                      </p:cBhvr>
                                      <p:to>
                                        <p:strVal val="visible"/>
                                      </p:to>
                                    </p:set>
                                    <p:anim calcmode="lin" valueType="num">
                                      <p:cBhvr>
                                        <p:cTn id="7" dur="1000" fill="hold"/>
                                        <p:tgtEl>
                                          <p:spTgt spid="270342"/>
                                        </p:tgtEl>
                                        <p:attrNameLst>
                                          <p:attrName>ppt_w</p:attrName>
                                        </p:attrNameLst>
                                      </p:cBhvr>
                                      <p:tavLst>
                                        <p:tav tm="0">
                                          <p:val>
                                            <p:fltVal val="0"/>
                                          </p:val>
                                        </p:tav>
                                        <p:tav tm="100000">
                                          <p:val>
                                            <p:strVal val="#ppt_w"/>
                                          </p:val>
                                        </p:tav>
                                      </p:tavLst>
                                    </p:anim>
                                    <p:anim calcmode="lin" valueType="num">
                                      <p:cBhvr>
                                        <p:cTn id="8" dur="1000" fill="hold"/>
                                        <p:tgtEl>
                                          <p:spTgt spid="270342"/>
                                        </p:tgtEl>
                                        <p:attrNameLst>
                                          <p:attrName>ppt_h</p:attrName>
                                        </p:attrNameLst>
                                      </p:cBhvr>
                                      <p:tavLst>
                                        <p:tav tm="0">
                                          <p:val>
                                            <p:fltVal val="0"/>
                                          </p:val>
                                        </p:tav>
                                        <p:tav tm="100000">
                                          <p:val>
                                            <p:strVal val="#ppt_h"/>
                                          </p:val>
                                        </p:tav>
                                      </p:tavLst>
                                    </p:anim>
                                    <p:animEffect transition="in" filter="fade">
                                      <p:cBhvr>
                                        <p:cTn id="9" dur="1000"/>
                                        <p:tgtEl>
                                          <p:spTgt spid="270342"/>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270340"/>
                                        </p:tgtEl>
                                        <p:attrNameLst>
                                          <p:attrName>style.visibility</p:attrName>
                                        </p:attrNameLst>
                                      </p:cBhvr>
                                      <p:to>
                                        <p:strVal val="visible"/>
                                      </p:to>
                                    </p:set>
                                    <p:anim calcmode="lin" valueType="num">
                                      <p:cBhvr>
                                        <p:cTn id="13" dur="1000" fill="hold"/>
                                        <p:tgtEl>
                                          <p:spTgt spid="270340"/>
                                        </p:tgtEl>
                                        <p:attrNameLst>
                                          <p:attrName>ppt_w</p:attrName>
                                        </p:attrNameLst>
                                      </p:cBhvr>
                                      <p:tavLst>
                                        <p:tav tm="0">
                                          <p:val>
                                            <p:fltVal val="0"/>
                                          </p:val>
                                        </p:tav>
                                        <p:tav tm="100000">
                                          <p:val>
                                            <p:strVal val="#ppt_w"/>
                                          </p:val>
                                        </p:tav>
                                      </p:tavLst>
                                    </p:anim>
                                    <p:anim calcmode="lin" valueType="num">
                                      <p:cBhvr>
                                        <p:cTn id="14" dur="1000" fill="hold"/>
                                        <p:tgtEl>
                                          <p:spTgt spid="270340"/>
                                        </p:tgtEl>
                                        <p:attrNameLst>
                                          <p:attrName>ppt_h</p:attrName>
                                        </p:attrNameLst>
                                      </p:cBhvr>
                                      <p:tavLst>
                                        <p:tav tm="0">
                                          <p:val>
                                            <p:fltVal val="0"/>
                                          </p:val>
                                        </p:tav>
                                        <p:tav tm="100000">
                                          <p:val>
                                            <p:strVal val="#ppt_h"/>
                                          </p:val>
                                        </p:tav>
                                      </p:tavLst>
                                    </p:anim>
                                    <p:animEffect transition="in" filter="fade">
                                      <p:cBhvr>
                                        <p:cTn id="15" dur="1000"/>
                                        <p:tgtEl>
                                          <p:spTgt spid="270340"/>
                                        </p:tgtEl>
                                      </p:cBhvr>
                                    </p:animEffect>
                                  </p:childTnLst>
                                </p:cTn>
                              </p:par>
                            </p:childTnLst>
                          </p:cTn>
                        </p:par>
                        <p:par>
                          <p:cTn id="16" fill="hold">
                            <p:stCondLst>
                              <p:cond delay="2000"/>
                            </p:stCondLst>
                            <p:childTnLst>
                              <p:par>
                                <p:cTn id="17" presetID="53" presetClass="entr" presetSubtype="0" fill="hold" nodeType="afterEffect">
                                  <p:stCondLst>
                                    <p:cond delay="0"/>
                                  </p:stCondLst>
                                  <p:childTnLst>
                                    <p:set>
                                      <p:cBhvr>
                                        <p:cTn id="18" dur="1" fill="hold">
                                          <p:stCondLst>
                                            <p:cond delay="0"/>
                                          </p:stCondLst>
                                        </p:cTn>
                                        <p:tgtEl>
                                          <p:spTgt spid="270341"/>
                                        </p:tgtEl>
                                        <p:attrNameLst>
                                          <p:attrName>style.visibility</p:attrName>
                                        </p:attrNameLst>
                                      </p:cBhvr>
                                      <p:to>
                                        <p:strVal val="visible"/>
                                      </p:to>
                                    </p:set>
                                    <p:anim calcmode="lin" valueType="num">
                                      <p:cBhvr>
                                        <p:cTn id="19" dur="1000" fill="hold"/>
                                        <p:tgtEl>
                                          <p:spTgt spid="270341"/>
                                        </p:tgtEl>
                                        <p:attrNameLst>
                                          <p:attrName>ppt_w</p:attrName>
                                        </p:attrNameLst>
                                      </p:cBhvr>
                                      <p:tavLst>
                                        <p:tav tm="0">
                                          <p:val>
                                            <p:fltVal val="0"/>
                                          </p:val>
                                        </p:tav>
                                        <p:tav tm="100000">
                                          <p:val>
                                            <p:strVal val="#ppt_w"/>
                                          </p:val>
                                        </p:tav>
                                      </p:tavLst>
                                    </p:anim>
                                    <p:anim calcmode="lin" valueType="num">
                                      <p:cBhvr>
                                        <p:cTn id="20" dur="1000" fill="hold"/>
                                        <p:tgtEl>
                                          <p:spTgt spid="270341"/>
                                        </p:tgtEl>
                                        <p:attrNameLst>
                                          <p:attrName>ppt_h</p:attrName>
                                        </p:attrNameLst>
                                      </p:cBhvr>
                                      <p:tavLst>
                                        <p:tav tm="0">
                                          <p:val>
                                            <p:fltVal val="0"/>
                                          </p:val>
                                        </p:tav>
                                        <p:tav tm="100000">
                                          <p:val>
                                            <p:strVal val="#ppt_h"/>
                                          </p:val>
                                        </p:tav>
                                      </p:tavLst>
                                    </p:anim>
                                    <p:animEffect transition="in" filter="fade">
                                      <p:cBhvr>
                                        <p:cTn id="21" dur="1000"/>
                                        <p:tgtEl>
                                          <p:spTgt spid="270341"/>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270343"/>
                                        </p:tgtEl>
                                        <p:attrNameLst>
                                          <p:attrName>style.visibility</p:attrName>
                                        </p:attrNameLst>
                                      </p:cBhvr>
                                      <p:to>
                                        <p:strVal val="visible"/>
                                      </p:to>
                                    </p:set>
                                    <p:anim calcmode="lin" valueType="num">
                                      <p:cBhvr>
                                        <p:cTn id="25" dur="500" fill="hold"/>
                                        <p:tgtEl>
                                          <p:spTgt spid="270343"/>
                                        </p:tgtEl>
                                        <p:attrNameLst>
                                          <p:attrName>ppt_w</p:attrName>
                                        </p:attrNameLst>
                                      </p:cBhvr>
                                      <p:tavLst>
                                        <p:tav tm="0">
                                          <p:val>
                                            <p:fltVal val="0"/>
                                          </p:val>
                                        </p:tav>
                                        <p:tav tm="100000">
                                          <p:val>
                                            <p:strVal val="#ppt_w"/>
                                          </p:val>
                                        </p:tav>
                                      </p:tavLst>
                                    </p:anim>
                                    <p:anim calcmode="lin" valueType="num">
                                      <p:cBhvr>
                                        <p:cTn id="26" dur="500" fill="hold"/>
                                        <p:tgtEl>
                                          <p:spTgt spid="270343"/>
                                        </p:tgtEl>
                                        <p:attrNameLst>
                                          <p:attrName>ppt_h</p:attrName>
                                        </p:attrNameLst>
                                      </p:cBhvr>
                                      <p:tavLst>
                                        <p:tav tm="0">
                                          <p:val>
                                            <p:fltVal val="0"/>
                                          </p:val>
                                        </p:tav>
                                        <p:tav tm="100000">
                                          <p:val>
                                            <p:strVal val="#ppt_h"/>
                                          </p:val>
                                        </p:tav>
                                      </p:tavLst>
                                    </p:anim>
                                    <p:animEffect transition="in" filter="fade">
                                      <p:cBhvr>
                                        <p:cTn id="27" dur="500"/>
                                        <p:tgtEl>
                                          <p:spTgt spid="270343"/>
                                        </p:tgtEl>
                                      </p:cBhvr>
                                    </p:animEffect>
                                  </p:childTnLst>
                                </p:cTn>
                              </p:par>
                            </p:childTnLst>
                          </p:cTn>
                        </p:par>
                        <p:par>
                          <p:cTn id="28" fill="hold">
                            <p:stCondLst>
                              <p:cond delay="3500"/>
                            </p:stCondLst>
                            <p:childTnLst>
                              <p:par>
                                <p:cTn id="29" presetID="1" presetClass="entr" presetSubtype="0" fill="hold" grpId="0" nodeType="afterEffect">
                                  <p:stCondLst>
                                    <p:cond delay="0"/>
                                  </p:stCondLst>
                                  <p:childTnLst>
                                    <p:set>
                                      <p:cBhvr>
                                        <p:cTn id="30" dur="1" fill="hold">
                                          <p:stCondLst>
                                            <p:cond delay="0"/>
                                          </p:stCondLst>
                                        </p:cTn>
                                        <p:tgtEl>
                                          <p:spTgt spid="270345"/>
                                        </p:tgtEl>
                                        <p:attrNameLst>
                                          <p:attrName>style.visibility</p:attrName>
                                        </p:attrNameLst>
                                      </p:cBhvr>
                                      <p:to>
                                        <p:strVal val="visible"/>
                                      </p:to>
                                    </p:set>
                                  </p:childTnLst>
                                </p:cTn>
                              </p:par>
                            </p:childTnLst>
                          </p:cTn>
                        </p:par>
                        <p:par>
                          <p:cTn id="31" fill="hold">
                            <p:stCondLst>
                              <p:cond delay="3500"/>
                            </p:stCondLst>
                            <p:childTnLst>
                              <p:par>
                                <p:cTn id="32" presetID="35" presetClass="path" presetSubtype="0" repeatCount="indefinite" accel="50000" decel="50000" fill="hold" grpId="1" nodeType="afterEffect">
                                  <p:stCondLst>
                                    <p:cond delay="0"/>
                                  </p:stCondLst>
                                  <p:childTnLst>
                                    <p:animMotion origin="layout" path="M 0 -3.33333E-6 L -0.22917 -3.33333E-6 " pathEditMode="relative" rAng="0" ptsTypes="AA">
                                      <p:cBhvr>
                                        <p:cTn id="33" dur="2000" fill="hold"/>
                                        <p:tgtEl>
                                          <p:spTgt spid="270345"/>
                                        </p:tgtEl>
                                        <p:attrNameLst>
                                          <p:attrName>ppt_x</p:attrName>
                                          <p:attrName>ppt_y</p:attrName>
                                        </p:attrNameLst>
                                      </p:cBhvr>
                                      <p:rCtr x="-115" y="0"/>
                                    </p:animMotion>
                                  </p:childTnLst>
                                </p:cTn>
                              </p:par>
                            </p:childTnLst>
                          </p:cTn>
                        </p:par>
                        <p:par>
                          <p:cTn id="34" fill="hold">
                            <p:stCondLst>
                              <p:cond delay="5500"/>
                            </p:stCondLst>
                            <p:childTnLst>
                              <p:par>
                                <p:cTn id="35" presetID="53" presetClass="entr" presetSubtype="0" fill="hold" grpId="0" nodeType="afterEffect">
                                  <p:stCondLst>
                                    <p:cond delay="2000"/>
                                  </p:stCondLst>
                                  <p:childTnLst>
                                    <p:set>
                                      <p:cBhvr>
                                        <p:cTn id="36" dur="1" fill="hold">
                                          <p:stCondLst>
                                            <p:cond delay="0"/>
                                          </p:stCondLst>
                                        </p:cTn>
                                        <p:tgtEl>
                                          <p:spTgt spid="270344"/>
                                        </p:tgtEl>
                                        <p:attrNameLst>
                                          <p:attrName>style.visibility</p:attrName>
                                        </p:attrNameLst>
                                      </p:cBhvr>
                                      <p:to>
                                        <p:strVal val="visible"/>
                                      </p:to>
                                    </p:set>
                                    <p:anim calcmode="lin" valueType="num">
                                      <p:cBhvr>
                                        <p:cTn id="37" dur="500" fill="hold"/>
                                        <p:tgtEl>
                                          <p:spTgt spid="270344"/>
                                        </p:tgtEl>
                                        <p:attrNameLst>
                                          <p:attrName>ppt_w</p:attrName>
                                        </p:attrNameLst>
                                      </p:cBhvr>
                                      <p:tavLst>
                                        <p:tav tm="0">
                                          <p:val>
                                            <p:fltVal val="0"/>
                                          </p:val>
                                        </p:tav>
                                        <p:tav tm="100000">
                                          <p:val>
                                            <p:strVal val="#ppt_w"/>
                                          </p:val>
                                        </p:tav>
                                      </p:tavLst>
                                    </p:anim>
                                    <p:anim calcmode="lin" valueType="num">
                                      <p:cBhvr>
                                        <p:cTn id="38" dur="500" fill="hold"/>
                                        <p:tgtEl>
                                          <p:spTgt spid="270344"/>
                                        </p:tgtEl>
                                        <p:attrNameLst>
                                          <p:attrName>ppt_h</p:attrName>
                                        </p:attrNameLst>
                                      </p:cBhvr>
                                      <p:tavLst>
                                        <p:tav tm="0">
                                          <p:val>
                                            <p:fltVal val="0"/>
                                          </p:val>
                                        </p:tav>
                                        <p:tav tm="100000">
                                          <p:val>
                                            <p:strVal val="#ppt_h"/>
                                          </p:val>
                                        </p:tav>
                                      </p:tavLst>
                                    </p:anim>
                                    <p:animEffect transition="in" filter="fade">
                                      <p:cBhvr>
                                        <p:cTn id="39" dur="500"/>
                                        <p:tgtEl>
                                          <p:spTgt spid="270344"/>
                                        </p:tgtEl>
                                      </p:cBhvr>
                                    </p:animEffect>
                                  </p:childTnLst>
                                </p:cTn>
                              </p:par>
                            </p:childTnLst>
                          </p:cTn>
                        </p:par>
                        <p:par>
                          <p:cTn id="40" fill="hold">
                            <p:stCondLst>
                              <p:cond delay="8000"/>
                            </p:stCondLst>
                            <p:childTnLst>
                              <p:par>
                                <p:cTn id="41" presetID="1" presetClass="entr" presetSubtype="0" fill="hold" grpId="0" nodeType="afterEffect">
                                  <p:stCondLst>
                                    <p:cond delay="0"/>
                                  </p:stCondLst>
                                  <p:childTnLst>
                                    <p:set>
                                      <p:cBhvr>
                                        <p:cTn id="42" dur="1" fill="hold">
                                          <p:stCondLst>
                                            <p:cond delay="0"/>
                                          </p:stCondLst>
                                        </p:cTn>
                                        <p:tgtEl>
                                          <p:spTgt spid="270346"/>
                                        </p:tgtEl>
                                        <p:attrNameLst>
                                          <p:attrName>style.visibility</p:attrName>
                                        </p:attrNameLst>
                                      </p:cBhvr>
                                      <p:to>
                                        <p:strVal val="visible"/>
                                      </p:to>
                                    </p:set>
                                  </p:childTnLst>
                                </p:cTn>
                              </p:par>
                            </p:childTnLst>
                          </p:cTn>
                        </p:par>
                        <p:par>
                          <p:cTn id="43" fill="hold">
                            <p:stCondLst>
                              <p:cond delay="8000"/>
                            </p:stCondLst>
                            <p:childTnLst>
                              <p:par>
                                <p:cTn id="44" presetID="35" presetClass="path" presetSubtype="0" repeatCount="indefinite" accel="50000" decel="50000" fill="hold" grpId="1" nodeType="afterEffect">
                                  <p:stCondLst>
                                    <p:cond delay="0"/>
                                  </p:stCondLst>
                                  <p:childTnLst>
                                    <p:animMotion origin="layout" path="M 0 0  L -0.25 0  E" pathEditMode="relative" ptsTypes="">
                                      <p:cBhvr>
                                        <p:cTn id="45" dur="2000" fill="hold"/>
                                        <p:tgtEl>
                                          <p:spTgt spid="2703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P spid="270344" grpId="0" animBg="1"/>
      <p:bldP spid="270345" grpId="0" animBg="1"/>
      <p:bldP spid="270345" grpId="1" animBg="1"/>
      <p:bldP spid="270346" grpId="0" animBg="1"/>
      <p:bldP spid="270346" grpId="1"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5"/>
          <p:cNvSpPr>
            <a:spLocks noGrp="1"/>
          </p:cNvSpPr>
          <p:nvPr>
            <p:ph type="dt" sz="half" idx="11"/>
          </p:nvPr>
        </p:nvSpPr>
        <p:spPr/>
        <p:txBody>
          <a:bodyPr/>
          <a:lstStyle/>
          <a:p>
            <a:r>
              <a:rPr lang="en-US"/>
              <a:t>© 2007 Prentice-Hall, Inc.</a:t>
            </a:r>
          </a:p>
          <a:p>
            <a:endParaRPr lang="en-US"/>
          </a:p>
        </p:txBody>
      </p:sp>
      <p:sp>
        <p:nvSpPr>
          <p:cNvPr id="9" name="Slide Number Placeholder 6"/>
          <p:cNvSpPr>
            <a:spLocks noGrp="1"/>
          </p:cNvSpPr>
          <p:nvPr>
            <p:ph type="sldNum" sz="quarter" idx="12"/>
          </p:nvPr>
        </p:nvSpPr>
        <p:spPr/>
        <p:txBody>
          <a:bodyPr/>
          <a:lstStyle/>
          <a:p>
            <a:fld id="{1FEDDBD6-52BF-4874-B478-B6ABE43B2080}" type="slidenum">
              <a:rPr lang="en-US"/>
              <a:pPr/>
              <a:t>30</a:t>
            </a:fld>
            <a:endParaRPr lang="en-US"/>
          </a:p>
        </p:txBody>
      </p:sp>
      <p:sp>
        <p:nvSpPr>
          <p:cNvPr id="33794" name="Rectangle 2"/>
          <p:cNvSpPr>
            <a:spLocks noGrp="1" noChangeArrowheads="1"/>
          </p:cNvSpPr>
          <p:nvPr>
            <p:ph type="title"/>
          </p:nvPr>
        </p:nvSpPr>
        <p:spPr/>
        <p:txBody>
          <a:bodyPr/>
          <a:lstStyle/>
          <a:p>
            <a:r>
              <a:rPr lang="en-US"/>
              <a:t>Non-impact Printers</a:t>
            </a:r>
          </a:p>
        </p:txBody>
      </p:sp>
      <p:sp>
        <p:nvSpPr>
          <p:cNvPr id="33795" name="Rectangle 3"/>
          <p:cNvSpPr>
            <a:spLocks noGrp="1" noChangeArrowheads="1"/>
          </p:cNvSpPr>
          <p:nvPr>
            <p:ph type="body" sz="half" idx="1"/>
          </p:nvPr>
        </p:nvSpPr>
        <p:spPr>
          <a:xfrm>
            <a:off x="457200" y="1600200"/>
            <a:ext cx="4038600" cy="2971800"/>
          </a:xfrm>
        </p:spPr>
        <p:txBody>
          <a:bodyPr/>
          <a:lstStyle/>
          <a:p>
            <a:pPr>
              <a:lnSpc>
                <a:spcPct val="90000"/>
              </a:lnSpc>
            </a:pPr>
            <a:r>
              <a:rPr lang="en-US"/>
              <a:t>Ink Jet</a:t>
            </a:r>
          </a:p>
          <a:p>
            <a:pPr lvl="1">
              <a:lnSpc>
                <a:spcPct val="90000"/>
              </a:lnSpc>
            </a:pPr>
            <a:r>
              <a:rPr lang="en-US"/>
              <a:t>Less expensive device</a:t>
            </a:r>
          </a:p>
          <a:p>
            <a:pPr lvl="1">
              <a:lnSpc>
                <a:spcPct val="90000"/>
              </a:lnSpc>
            </a:pPr>
            <a:r>
              <a:rPr lang="en-US"/>
              <a:t>Full color printing</a:t>
            </a:r>
          </a:p>
          <a:p>
            <a:pPr lvl="1">
              <a:lnSpc>
                <a:spcPct val="90000"/>
              </a:lnSpc>
            </a:pPr>
            <a:r>
              <a:rPr lang="en-US"/>
              <a:t>Slower in pages per minute (PPM)</a:t>
            </a:r>
          </a:p>
          <a:p>
            <a:pPr lvl="1">
              <a:lnSpc>
                <a:spcPct val="90000"/>
              </a:lnSpc>
            </a:pPr>
            <a:r>
              <a:rPr lang="en-US"/>
              <a:t>More expensive per page in B&amp;W	</a:t>
            </a:r>
          </a:p>
        </p:txBody>
      </p:sp>
      <p:sp>
        <p:nvSpPr>
          <p:cNvPr id="33796" name="Rectangle 4"/>
          <p:cNvSpPr>
            <a:spLocks noGrp="1" noChangeArrowheads="1"/>
          </p:cNvSpPr>
          <p:nvPr>
            <p:ph type="body" sz="half" idx="2"/>
          </p:nvPr>
        </p:nvSpPr>
        <p:spPr>
          <a:xfrm>
            <a:off x="4572000" y="2895600"/>
            <a:ext cx="4343400" cy="4572000"/>
          </a:xfrm>
        </p:spPr>
        <p:txBody>
          <a:bodyPr/>
          <a:lstStyle/>
          <a:p>
            <a:pPr>
              <a:lnSpc>
                <a:spcPct val="90000"/>
              </a:lnSpc>
            </a:pPr>
            <a:r>
              <a:rPr lang="en-US"/>
              <a:t>Laser</a:t>
            </a:r>
          </a:p>
          <a:p>
            <a:pPr lvl="1">
              <a:lnSpc>
                <a:spcPct val="90000"/>
              </a:lnSpc>
            </a:pPr>
            <a:r>
              <a:rPr lang="en-US"/>
              <a:t>More expensive device</a:t>
            </a:r>
          </a:p>
          <a:p>
            <a:pPr lvl="1">
              <a:lnSpc>
                <a:spcPct val="90000"/>
              </a:lnSpc>
            </a:pPr>
            <a:r>
              <a:rPr lang="en-US"/>
              <a:t>Black and White (Color lasers are very expensive)</a:t>
            </a:r>
          </a:p>
          <a:p>
            <a:pPr lvl="1">
              <a:lnSpc>
                <a:spcPct val="90000"/>
              </a:lnSpc>
            </a:pPr>
            <a:r>
              <a:rPr lang="en-US"/>
              <a:t>Faster in PPM</a:t>
            </a:r>
          </a:p>
          <a:p>
            <a:pPr lvl="1">
              <a:lnSpc>
                <a:spcPct val="90000"/>
              </a:lnSpc>
            </a:pPr>
            <a:r>
              <a:rPr lang="en-US"/>
              <a:t>Less expensive in B&amp;W</a:t>
            </a:r>
          </a:p>
        </p:txBody>
      </p:sp>
      <p:pic>
        <p:nvPicPr>
          <p:cNvPr id="33800" name="Picture 8"/>
          <p:cNvPicPr>
            <a:picLocks noChangeAspect="1" noChangeArrowheads="1"/>
          </p:cNvPicPr>
          <p:nvPr/>
        </p:nvPicPr>
        <p:blipFill>
          <a:blip r:embed="rId3">
            <a:clrChange>
              <a:clrFrom>
                <a:srgbClr val="4989CF"/>
              </a:clrFrom>
              <a:clrTo>
                <a:srgbClr val="4989CF">
                  <a:alpha val="0"/>
                </a:srgbClr>
              </a:clrTo>
            </a:clrChange>
          </a:blip>
          <a:srcRect/>
          <a:stretch>
            <a:fillRect/>
          </a:stretch>
        </p:blipFill>
        <p:spPr bwMode="auto">
          <a:xfrm>
            <a:off x="1905000" y="4572000"/>
            <a:ext cx="2209800" cy="1343025"/>
          </a:xfrm>
          <a:prstGeom prst="rect">
            <a:avLst/>
          </a:prstGeom>
          <a:noFill/>
        </p:spPr>
      </p:pic>
      <p:pic>
        <p:nvPicPr>
          <p:cNvPr id="33801" name="Picture 9" descr="printer"/>
          <p:cNvPicPr>
            <a:picLocks noChangeAspect="1" noChangeArrowheads="1"/>
          </p:cNvPicPr>
          <p:nvPr/>
        </p:nvPicPr>
        <p:blipFill>
          <a:blip r:embed="rId4"/>
          <a:srcRect/>
          <a:stretch>
            <a:fillRect/>
          </a:stretch>
        </p:blipFill>
        <p:spPr bwMode="auto">
          <a:xfrm>
            <a:off x="6248400" y="1295400"/>
            <a:ext cx="2133600" cy="2133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5"/>
          <p:cNvSpPr>
            <a:spLocks noGrp="1"/>
          </p:cNvSpPr>
          <p:nvPr>
            <p:ph type="dt" sz="half" idx="11"/>
          </p:nvPr>
        </p:nvSpPr>
        <p:spPr/>
        <p:txBody>
          <a:bodyPr/>
          <a:lstStyle/>
          <a:p>
            <a:r>
              <a:rPr lang="en-US"/>
              <a:t>© 2007 Prentice-Hall, Inc.</a:t>
            </a:r>
          </a:p>
          <a:p>
            <a:endParaRPr lang="en-US"/>
          </a:p>
        </p:txBody>
      </p:sp>
      <p:sp>
        <p:nvSpPr>
          <p:cNvPr id="8" name="Slide Number Placeholder 6"/>
          <p:cNvSpPr>
            <a:spLocks noGrp="1"/>
          </p:cNvSpPr>
          <p:nvPr>
            <p:ph type="sldNum" sz="quarter" idx="12"/>
          </p:nvPr>
        </p:nvSpPr>
        <p:spPr/>
        <p:txBody>
          <a:bodyPr/>
          <a:lstStyle/>
          <a:p>
            <a:fld id="{81A1B657-8C23-43EF-96E9-A3686684F29A}" type="slidenum">
              <a:rPr lang="en-US"/>
              <a:pPr/>
              <a:t>31</a:t>
            </a:fld>
            <a:endParaRPr lang="en-US"/>
          </a:p>
        </p:txBody>
      </p:sp>
      <p:sp>
        <p:nvSpPr>
          <p:cNvPr id="137218" name="Rectangle 2"/>
          <p:cNvSpPr>
            <a:spLocks noGrp="1" noChangeArrowheads="1"/>
          </p:cNvSpPr>
          <p:nvPr>
            <p:ph type="title"/>
          </p:nvPr>
        </p:nvSpPr>
        <p:spPr/>
        <p:txBody>
          <a:bodyPr/>
          <a:lstStyle/>
          <a:p>
            <a:r>
              <a:rPr lang="en-US"/>
              <a:t>Choose Printers</a:t>
            </a:r>
          </a:p>
        </p:txBody>
      </p:sp>
      <p:sp>
        <p:nvSpPr>
          <p:cNvPr id="137219" name="Rectangle 3"/>
          <p:cNvSpPr>
            <a:spLocks noGrp="1" noChangeArrowheads="1"/>
          </p:cNvSpPr>
          <p:nvPr>
            <p:ph type="body" sz="half" idx="1"/>
          </p:nvPr>
        </p:nvSpPr>
        <p:spPr>
          <a:xfrm>
            <a:off x="457200" y="1600200"/>
            <a:ext cx="4038600" cy="4572000"/>
          </a:xfrm>
        </p:spPr>
        <p:txBody>
          <a:bodyPr/>
          <a:lstStyle/>
          <a:p>
            <a:pPr>
              <a:lnSpc>
                <a:spcPct val="90000"/>
              </a:lnSpc>
            </a:pPr>
            <a:r>
              <a:rPr lang="en-US"/>
              <a:t>Resolution</a:t>
            </a:r>
          </a:p>
          <a:p>
            <a:pPr lvl="1">
              <a:lnSpc>
                <a:spcPct val="90000"/>
              </a:lnSpc>
            </a:pPr>
            <a:r>
              <a:rPr lang="en-US"/>
              <a:t>dpi: dots per inches</a:t>
            </a:r>
          </a:p>
          <a:p>
            <a:pPr lvl="1">
              <a:lnSpc>
                <a:spcPct val="90000"/>
              </a:lnSpc>
            </a:pPr>
            <a:r>
              <a:rPr lang="en-US"/>
              <a:t>300 dpi for general purpose; 600x600</a:t>
            </a:r>
          </a:p>
          <a:p>
            <a:pPr lvl="1">
              <a:lnSpc>
                <a:spcPct val="90000"/>
              </a:lnSpc>
            </a:pPr>
            <a:r>
              <a:rPr lang="en-US"/>
              <a:t>1200 dpi or above for images</a:t>
            </a:r>
          </a:p>
          <a:p>
            <a:pPr>
              <a:lnSpc>
                <a:spcPct val="90000"/>
              </a:lnSpc>
            </a:pPr>
            <a:r>
              <a:rPr lang="en-US"/>
              <a:t>Color output</a:t>
            </a:r>
          </a:p>
          <a:p>
            <a:pPr lvl="1">
              <a:lnSpc>
                <a:spcPct val="90000"/>
              </a:lnSpc>
            </a:pPr>
            <a:r>
              <a:rPr lang="en-US"/>
              <a:t>Ink-jet: 4 or more colors</a:t>
            </a:r>
          </a:p>
          <a:p>
            <a:pPr>
              <a:lnSpc>
                <a:spcPct val="90000"/>
              </a:lnSpc>
            </a:pPr>
            <a:r>
              <a:rPr lang="en-US"/>
              <a:t>Memory</a:t>
            </a:r>
          </a:p>
          <a:p>
            <a:pPr>
              <a:lnSpc>
                <a:spcPct val="90000"/>
              </a:lnSpc>
            </a:pPr>
            <a:r>
              <a:rPr lang="en-US"/>
              <a:t>Use and cost</a:t>
            </a:r>
          </a:p>
        </p:txBody>
      </p:sp>
      <p:pic>
        <p:nvPicPr>
          <p:cNvPr id="137221" name="Picture 5"/>
          <p:cNvPicPr>
            <a:picLocks noChangeAspect="1" noChangeArrowheads="1"/>
          </p:cNvPicPr>
          <p:nvPr/>
        </p:nvPicPr>
        <p:blipFill>
          <a:blip r:embed="rId3">
            <a:clrChange>
              <a:clrFrom>
                <a:srgbClr val="4989CF"/>
              </a:clrFrom>
              <a:clrTo>
                <a:srgbClr val="4989CF">
                  <a:alpha val="0"/>
                </a:srgbClr>
              </a:clrTo>
            </a:clrChange>
          </a:blip>
          <a:srcRect/>
          <a:stretch>
            <a:fillRect/>
          </a:stretch>
        </p:blipFill>
        <p:spPr bwMode="auto">
          <a:xfrm>
            <a:off x="6324600" y="3962400"/>
            <a:ext cx="2209800" cy="1343025"/>
          </a:xfrm>
          <a:prstGeom prst="rect">
            <a:avLst/>
          </a:prstGeom>
          <a:noFill/>
        </p:spPr>
      </p:pic>
      <p:pic>
        <p:nvPicPr>
          <p:cNvPr id="137222" name="Picture 6" descr="printer"/>
          <p:cNvPicPr>
            <a:picLocks noChangeAspect="1" noChangeArrowheads="1"/>
          </p:cNvPicPr>
          <p:nvPr/>
        </p:nvPicPr>
        <p:blipFill>
          <a:blip r:embed="rId4"/>
          <a:srcRect/>
          <a:stretch>
            <a:fillRect/>
          </a:stretch>
        </p:blipFill>
        <p:spPr bwMode="auto">
          <a:xfrm>
            <a:off x="6248400" y="1295400"/>
            <a:ext cx="2133600" cy="2133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6"/>
          <p:cNvSpPr>
            <a:spLocks noGrp="1"/>
          </p:cNvSpPr>
          <p:nvPr>
            <p:ph type="dt" sz="half" idx="11"/>
          </p:nvPr>
        </p:nvSpPr>
        <p:spPr/>
        <p:txBody>
          <a:bodyPr/>
          <a:lstStyle/>
          <a:p>
            <a:r>
              <a:rPr lang="en-US"/>
              <a:t>© 2007 Prentice-Hall, Inc.</a:t>
            </a:r>
          </a:p>
          <a:p>
            <a:endParaRPr lang="en-US"/>
          </a:p>
        </p:txBody>
      </p:sp>
      <p:sp>
        <p:nvSpPr>
          <p:cNvPr id="9" name="Slide Number Placeholder 7"/>
          <p:cNvSpPr>
            <a:spLocks noGrp="1"/>
          </p:cNvSpPr>
          <p:nvPr>
            <p:ph type="sldNum" sz="quarter" idx="12"/>
          </p:nvPr>
        </p:nvSpPr>
        <p:spPr/>
        <p:txBody>
          <a:bodyPr/>
          <a:lstStyle/>
          <a:p>
            <a:fld id="{120345F9-B4FD-4D10-9B3E-76AFD19F89C7}" type="slidenum">
              <a:rPr lang="en-US"/>
              <a:pPr/>
              <a:t>32</a:t>
            </a:fld>
            <a:endParaRPr lang="en-US"/>
          </a:p>
        </p:txBody>
      </p:sp>
      <p:sp>
        <p:nvSpPr>
          <p:cNvPr id="37890" name="Rectangle 2"/>
          <p:cNvSpPr>
            <a:spLocks noGrp="1" noChangeArrowheads="1"/>
          </p:cNvSpPr>
          <p:nvPr>
            <p:ph type="title"/>
          </p:nvPr>
        </p:nvSpPr>
        <p:spPr/>
        <p:txBody>
          <a:bodyPr/>
          <a:lstStyle/>
          <a:p>
            <a:r>
              <a:rPr lang="en-US"/>
              <a:t>Outputting Sound</a:t>
            </a:r>
          </a:p>
        </p:txBody>
      </p:sp>
      <p:sp>
        <p:nvSpPr>
          <p:cNvPr id="37891" name="Rectangle 3"/>
          <p:cNvSpPr>
            <a:spLocks noGrp="1" noChangeArrowheads="1"/>
          </p:cNvSpPr>
          <p:nvPr>
            <p:ph type="body" sz="half" idx="1"/>
          </p:nvPr>
        </p:nvSpPr>
        <p:spPr/>
        <p:txBody>
          <a:bodyPr/>
          <a:lstStyle/>
          <a:p>
            <a:r>
              <a:rPr lang="en-US" sz="2800"/>
              <a:t>Speakers and Headphones</a:t>
            </a:r>
          </a:p>
        </p:txBody>
      </p:sp>
      <p:graphicFrame>
        <p:nvGraphicFramePr>
          <p:cNvPr id="37892" name="Object 4"/>
          <p:cNvGraphicFramePr>
            <a:graphicFrameLocks noGrp="1" noChangeAspect="1"/>
          </p:cNvGraphicFramePr>
          <p:nvPr>
            <p:ph sz="quarter" idx="2"/>
          </p:nvPr>
        </p:nvGraphicFramePr>
        <p:xfrm>
          <a:off x="6357938" y="1524000"/>
          <a:ext cx="2117725" cy="3276600"/>
        </p:xfrm>
        <a:graphic>
          <a:graphicData uri="http://schemas.openxmlformats.org/presentationml/2006/ole">
            <mc:AlternateContent xmlns:mc="http://schemas.openxmlformats.org/markup-compatibility/2006">
              <mc:Choice xmlns:v="urn:schemas-microsoft-com:vml" Requires="v">
                <p:oleObj spid="_x0000_s1025" name="Bitmap Image" r:id="rId4" imgW="2419048" imgH="3742857" progId="PBrush">
                  <p:embed/>
                </p:oleObj>
              </mc:Choice>
              <mc:Fallback>
                <p:oleObj name="Bitmap Image" r:id="rId4" imgW="2419048" imgH="3742857" progId="PBrush">
                  <p:embed/>
                  <p:pic>
                    <p:nvPicPr>
                      <p:cNvPr id="378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938" y="1524000"/>
                        <a:ext cx="2117725"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893" name="Picture 5" descr="speakers"/>
          <p:cNvPicPr>
            <a:picLocks noGrp="1" noChangeAspect="1" noChangeArrowheads="1"/>
          </p:cNvPicPr>
          <p:nvPr>
            <p:ph sz="quarter" idx="3"/>
          </p:nvPr>
        </p:nvPicPr>
        <p:blipFill>
          <a:blip r:embed="rId6">
            <a:clrChange>
              <a:clrFrom>
                <a:srgbClr val="FFFFFF"/>
              </a:clrFrom>
              <a:clrTo>
                <a:srgbClr val="FFFFFF">
                  <a:alpha val="0"/>
                </a:srgbClr>
              </a:clrTo>
            </a:clrChange>
          </a:blip>
          <a:srcRect/>
          <a:stretch>
            <a:fillRect/>
          </a:stretch>
        </p:blipFill>
        <p:spPr>
          <a:xfrm>
            <a:off x="657225" y="4191000"/>
            <a:ext cx="2873375" cy="2187575"/>
          </a:xfrm>
          <a:solidFill>
            <a:srgbClr val="FFFFFF"/>
          </a:solidFill>
          <a:ln/>
        </p:spPr>
      </p:pic>
      <p:pic>
        <p:nvPicPr>
          <p:cNvPr id="37897" name="Picture 9" descr="speakers"/>
          <p:cNvPicPr>
            <a:picLocks noChangeAspect="1" noChangeArrowheads="1"/>
          </p:cNvPicPr>
          <p:nvPr/>
        </p:nvPicPr>
        <p:blipFill>
          <a:blip r:embed="rId7"/>
          <a:srcRect/>
          <a:stretch>
            <a:fillRect/>
          </a:stretch>
        </p:blipFill>
        <p:spPr bwMode="auto">
          <a:xfrm>
            <a:off x="3505200" y="2743200"/>
            <a:ext cx="2855913" cy="2855913"/>
          </a:xfrm>
          <a:prstGeom prst="rect">
            <a:avLst/>
          </a:prstGeom>
          <a:solidFill>
            <a:schemeClr val="bg1"/>
          </a:solidFill>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1"/>
          </p:nvPr>
        </p:nvSpPr>
        <p:spPr/>
        <p:txBody>
          <a:bodyPr/>
          <a:lstStyle/>
          <a:p>
            <a:r>
              <a:rPr lang="en-US"/>
              <a:t>© 2007 Prentice-Hall, Inc.</a:t>
            </a:r>
          </a:p>
          <a:p>
            <a:endParaRPr lang="en-US"/>
          </a:p>
        </p:txBody>
      </p:sp>
      <p:sp>
        <p:nvSpPr>
          <p:cNvPr id="8" name="Slide Number Placeholder 6"/>
          <p:cNvSpPr>
            <a:spLocks noGrp="1"/>
          </p:cNvSpPr>
          <p:nvPr>
            <p:ph type="sldNum" sz="quarter" idx="12"/>
          </p:nvPr>
        </p:nvSpPr>
        <p:spPr/>
        <p:txBody>
          <a:bodyPr/>
          <a:lstStyle/>
          <a:p>
            <a:fld id="{B76CFE63-0B52-49BC-96DE-1A7B13B4AB6A}" type="slidenum">
              <a:rPr lang="en-US"/>
              <a:pPr/>
              <a:t>33</a:t>
            </a:fld>
            <a:endParaRPr lang="en-US"/>
          </a:p>
        </p:txBody>
      </p:sp>
      <p:sp>
        <p:nvSpPr>
          <p:cNvPr id="24584" name="Freeform 8"/>
          <p:cNvSpPr>
            <a:spLocks/>
          </p:cNvSpPr>
          <p:nvPr/>
        </p:nvSpPr>
        <p:spPr bwMode="auto">
          <a:xfrm>
            <a:off x="5638800" y="1524000"/>
            <a:ext cx="1676400" cy="381000"/>
          </a:xfrm>
          <a:custGeom>
            <a:avLst/>
            <a:gdLst/>
            <a:ahLst/>
            <a:cxnLst>
              <a:cxn ang="0">
                <a:pos x="96" y="0"/>
              </a:cxn>
              <a:cxn ang="0">
                <a:pos x="1056" y="96"/>
              </a:cxn>
              <a:cxn ang="0">
                <a:pos x="960" y="240"/>
              </a:cxn>
              <a:cxn ang="0">
                <a:pos x="0" y="192"/>
              </a:cxn>
              <a:cxn ang="0">
                <a:pos x="96" y="0"/>
              </a:cxn>
            </a:cxnLst>
            <a:rect l="0" t="0" r="r" b="b"/>
            <a:pathLst>
              <a:path w="1056" h="240">
                <a:moveTo>
                  <a:pt x="96" y="0"/>
                </a:moveTo>
                <a:lnTo>
                  <a:pt x="1056" y="96"/>
                </a:lnTo>
                <a:lnTo>
                  <a:pt x="960" y="240"/>
                </a:lnTo>
                <a:lnTo>
                  <a:pt x="0" y="192"/>
                </a:lnTo>
                <a:lnTo>
                  <a:pt x="96" y="0"/>
                </a:lnTo>
                <a:close/>
              </a:path>
            </a:pathLst>
          </a:custGeom>
          <a:solidFill>
            <a:schemeClr val="bg1"/>
          </a:solidFill>
          <a:ln w="9525" cap="flat" cmpd="sng">
            <a:noFill/>
            <a:prstDash val="solid"/>
            <a:round/>
            <a:headEnd/>
            <a:tailEnd/>
          </a:ln>
          <a:effectLst/>
        </p:spPr>
        <p:txBody>
          <a:bodyPr anchor="ctr"/>
          <a:lstStyle/>
          <a:p>
            <a:endParaRPr lang="en-US"/>
          </a:p>
        </p:txBody>
      </p:sp>
      <p:sp>
        <p:nvSpPr>
          <p:cNvPr id="24578" name="Rectangle 2"/>
          <p:cNvSpPr>
            <a:spLocks noGrp="1" noChangeArrowheads="1"/>
          </p:cNvSpPr>
          <p:nvPr>
            <p:ph type="title"/>
          </p:nvPr>
        </p:nvSpPr>
        <p:spPr/>
        <p:txBody>
          <a:bodyPr/>
          <a:lstStyle/>
          <a:p>
            <a:r>
              <a:rPr lang="en-US"/>
              <a:t>The System Unit</a:t>
            </a:r>
          </a:p>
        </p:txBody>
      </p:sp>
      <p:sp>
        <p:nvSpPr>
          <p:cNvPr id="24579" name="Rectangle 3"/>
          <p:cNvSpPr>
            <a:spLocks noGrp="1" noChangeArrowheads="1"/>
          </p:cNvSpPr>
          <p:nvPr>
            <p:ph type="body" sz="half" idx="1"/>
          </p:nvPr>
        </p:nvSpPr>
        <p:spPr/>
        <p:txBody>
          <a:bodyPr/>
          <a:lstStyle/>
          <a:p>
            <a:pPr>
              <a:buFontTx/>
              <a:buNone/>
            </a:pPr>
            <a:r>
              <a:rPr lang="en-US" sz="2800">
                <a:effectLst/>
                <a:latin typeface="Helvetica" charset="0"/>
              </a:rPr>
              <a:t>Box that contains the central electronic components of the computer</a:t>
            </a:r>
            <a:r>
              <a:rPr lang="en-US" sz="2800"/>
              <a:t>:</a:t>
            </a:r>
          </a:p>
          <a:p>
            <a:pPr lvl="1"/>
            <a:r>
              <a:rPr lang="en-US" sz="2400"/>
              <a:t>CPU/RAM/</a:t>
            </a:r>
            <a:br>
              <a:rPr lang="en-US" sz="2400"/>
            </a:br>
            <a:r>
              <a:rPr lang="en-US" sz="2400"/>
              <a:t>motherboard</a:t>
            </a:r>
          </a:p>
          <a:p>
            <a:pPr lvl="1"/>
            <a:r>
              <a:rPr lang="en-US" sz="2400"/>
              <a:t>Expansion cards</a:t>
            </a:r>
          </a:p>
          <a:p>
            <a:pPr lvl="1"/>
            <a:r>
              <a:rPr lang="en-US" sz="2400"/>
              <a:t>Power supply</a:t>
            </a:r>
          </a:p>
          <a:p>
            <a:pPr lvl="1"/>
            <a:r>
              <a:rPr lang="en-US" sz="2400"/>
              <a:t>Storage devices</a:t>
            </a:r>
          </a:p>
          <a:p>
            <a:pPr lvl="1"/>
            <a:endParaRPr lang="en-US" sz="2400"/>
          </a:p>
        </p:txBody>
      </p:sp>
      <p:pic>
        <p:nvPicPr>
          <p:cNvPr id="24582" name="Picture 6" descr="AAFOASF0"/>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4876800" y="1524000"/>
            <a:ext cx="2855913" cy="4343400"/>
          </a:xfrm>
          <a:noFill/>
          <a:ln/>
        </p:spPr>
      </p:pic>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1"/>
          </p:nvPr>
        </p:nvSpPr>
        <p:spPr/>
        <p:txBody>
          <a:bodyPr/>
          <a:lstStyle/>
          <a:p>
            <a:r>
              <a:rPr lang="en-US"/>
              <a:t>© 2007 Prentice-Hall, Inc.</a:t>
            </a:r>
          </a:p>
          <a:p>
            <a:endParaRPr lang="en-US"/>
          </a:p>
        </p:txBody>
      </p:sp>
      <p:sp>
        <p:nvSpPr>
          <p:cNvPr id="7" name="Slide Number Placeholder 6"/>
          <p:cNvSpPr>
            <a:spLocks noGrp="1"/>
          </p:cNvSpPr>
          <p:nvPr>
            <p:ph type="sldNum" sz="quarter" idx="12"/>
          </p:nvPr>
        </p:nvSpPr>
        <p:spPr/>
        <p:txBody>
          <a:bodyPr/>
          <a:lstStyle/>
          <a:p>
            <a:fld id="{21F9033B-0E63-4221-B22D-B6903C4F64EC}" type="slidenum">
              <a:rPr lang="en-US"/>
              <a:pPr/>
              <a:t>34</a:t>
            </a:fld>
            <a:endParaRPr lang="en-US"/>
          </a:p>
        </p:txBody>
      </p:sp>
      <p:sp>
        <p:nvSpPr>
          <p:cNvPr id="87043" name="Rectangle 3"/>
          <p:cNvSpPr>
            <a:spLocks noGrp="1" noChangeArrowheads="1"/>
          </p:cNvSpPr>
          <p:nvPr>
            <p:ph type="title"/>
          </p:nvPr>
        </p:nvSpPr>
        <p:spPr>
          <a:xfrm>
            <a:off x="609600" y="304800"/>
            <a:ext cx="8229600" cy="1143000"/>
          </a:xfrm>
        </p:spPr>
        <p:txBody>
          <a:bodyPr/>
          <a:lstStyle/>
          <a:p>
            <a:r>
              <a:rPr lang="en-US"/>
              <a:t>The Front Panel</a:t>
            </a:r>
          </a:p>
        </p:txBody>
      </p:sp>
      <p:pic>
        <p:nvPicPr>
          <p:cNvPr id="87062" name="Picture 22" descr="AAFOAQN0"/>
          <p:cNvPicPr>
            <a:picLocks noGrp="1" noChangeAspect="1" noChangeArrowheads="1"/>
          </p:cNvPicPr>
          <p:nvPr>
            <p:ph sz="half" idx="2"/>
          </p:nvPr>
        </p:nvPicPr>
        <p:blipFill>
          <a:blip r:embed="rId3"/>
          <a:srcRect/>
          <a:stretch>
            <a:fillRect/>
          </a:stretch>
        </p:blipFill>
        <p:spPr>
          <a:xfrm>
            <a:off x="3581400" y="1600200"/>
            <a:ext cx="5102225" cy="4494213"/>
          </a:xfrm>
          <a:noFill/>
          <a:ln w="3175">
            <a:solidFill>
              <a:schemeClr val="tx1"/>
            </a:solidFill>
          </a:ln>
        </p:spPr>
      </p:pic>
      <p:sp>
        <p:nvSpPr>
          <p:cNvPr id="87065" name="Rectangle 25"/>
          <p:cNvSpPr>
            <a:spLocks noGrp="1" noChangeArrowheads="1"/>
          </p:cNvSpPr>
          <p:nvPr>
            <p:ph type="body" sz="half" idx="1"/>
          </p:nvPr>
        </p:nvSpPr>
        <p:spPr>
          <a:xfrm>
            <a:off x="457200" y="1600200"/>
            <a:ext cx="3200400" cy="4525963"/>
          </a:xfrm>
          <a:noFill/>
          <a:ln/>
        </p:spPr>
        <p:txBody>
          <a:bodyPr/>
          <a:lstStyle/>
          <a:p>
            <a:r>
              <a:rPr lang="en-US" sz="2800"/>
              <a:t>Drive Bays</a:t>
            </a:r>
          </a:p>
          <a:p>
            <a:r>
              <a:rPr lang="en-US" sz="2800"/>
              <a:t>Memory card reader</a:t>
            </a:r>
          </a:p>
          <a:p>
            <a:r>
              <a:rPr lang="en-US" sz="2800"/>
              <a:t>Floppy  Drive</a:t>
            </a:r>
          </a:p>
          <a:p>
            <a:r>
              <a:rPr lang="en-US" sz="2800"/>
              <a:t>Productivity Ports</a:t>
            </a:r>
          </a:p>
          <a:p>
            <a:r>
              <a:rPr lang="en-US" sz="2800"/>
              <a:t>Power Button</a:t>
            </a:r>
          </a:p>
          <a:p>
            <a:pPr lvl="1"/>
            <a:r>
              <a:rPr lang="en-US" sz="2400"/>
              <a:t>Reset, standby</a:t>
            </a:r>
          </a:p>
          <a:p>
            <a:pPr lvl="1"/>
            <a:r>
              <a:rPr lang="en-US" sz="2400"/>
              <a:t>Warm/cold boot</a:t>
            </a:r>
          </a:p>
          <a:p>
            <a:endParaRPr lang="en-US" sz="2800"/>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Date Placeholder 2"/>
          <p:cNvSpPr>
            <a:spLocks noGrp="1"/>
          </p:cNvSpPr>
          <p:nvPr>
            <p:ph type="dt" sz="half" idx="11"/>
          </p:nvPr>
        </p:nvSpPr>
        <p:spPr/>
        <p:txBody>
          <a:bodyPr/>
          <a:lstStyle/>
          <a:p>
            <a:r>
              <a:rPr lang="en-US"/>
              <a:t>© 2007 Prentice-Hall, Inc.</a:t>
            </a:r>
          </a:p>
          <a:p>
            <a:endParaRPr lang="en-US"/>
          </a:p>
        </p:txBody>
      </p:sp>
      <p:sp>
        <p:nvSpPr>
          <p:cNvPr id="10" name="Slide Number Placeholder 3"/>
          <p:cNvSpPr>
            <a:spLocks noGrp="1"/>
          </p:cNvSpPr>
          <p:nvPr>
            <p:ph type="sldNum" sz="quarter" idx="12"/>
          </p:nvPr>
        </p:nvSpPr>
        <p:spPr/>
        <p:txBody>
          <a:bodyPr/>
          <a:lstStyle/>
          <a:p>
            <a:fld id="{80461D94-1E66-4D7D-9F49-5884D47D2E67}" type="slidenum">
              <a:rPr lang="en-US"/>
              <a:pPr/>
              <a:t>35</a:t>
            </a:fld>
            <a:endParaRPr lang="en-US"/>
          </a:p>
        </p:txBody>
      </p:sp>
      <p:sp>
        <p:nvSpPr>
          <p:cNvPr id="28706" name="Rectangle 34"/>
          <p:cNvSpPr>
            <a:spLocks noChangeArrowheads="1"/>
          </p:cNvSpPr>
          <p:nvPr/>
        </p:nvSpPr>
        <p:spPr bwMode="auto">
          <a:xfrm>
            <a:off x="6934200" y="3200400"/>
            <a:ext cx="1219200" cy="2895600"/>
          </a:xfrm>
          <a:prstGeom prst="rect">
            <a:avLst/>
          </a:prstGeom>
          <a:solidFill>
            <a:schemeClr val="bg1"/>
          </a:solidFill>
          <a:ln w="9525" algn="ctr">
            <a:noFill/>
            <a:miter lim="800000"/>
            <a:headEnd/>
            <a:tailEnd/>
          </a:ln>
          <a:effectLst/>
        </p:spPr>
        <p:txBody>
          <a:bodyPr wrap="none" anchor="ctr"/>
          <a:lstStyle/>
          <a:p>
            <a:endParaRPr lang="en-US"/>
          </a:p>
        </p:txBody>
      </p:sp>
      <p:sp>
        <p:nvSpPr>
          <p:cNvPr id="28705" name="Rectangle 33"/>
          <p:cNvSpPr>
            <a:spLocks noChangeArrowheads="1"/>
          </p:cNvSpPr>
          <p:nvPr/>
        </p:nvSpPr>
        <p:spPr bwMode="auto">
          <a:xfrm>
            <a:off x="4800600" y="2209800"/>
            <a:ext cx="2057400" cy="4114800"/>
          </a:xfrm>
          <a:prstGeom prst="rect">
            <a:avLst/>
          </a:prstGeom>
          <a:solidFill>
            <a:schemeClr val="bg1"/>
          </a:solidFill>
          <a:ln w="9525" algn="ctr">
            <a:noFill/>
            <a:miter lim="800000"/>
            <a:headEnd/>
            <a:tailEnd/>
          </a:ln>
          <a:effectLst/>
        </p:spPr>
        <p:txBody>
          <a:bodyPr wrap="none" anchor="ctr"/>
          <a:lstStyle/>
          <a:p>
            <a:endParaRPr lang="en-US"/>
          </a:p>
        </p:txBody>
      </p:sp>
      <p:sp>
        <p:nvSpPr>
          <p:cNvPr id="28675" name="Rectangle 3"/>
          <p:cNvSpPr>
            <a:spLocks noGrp="1" noChangeArrowheads="1"/>
          </p:cNvSpPr>
          <p:nvPr>
            <p:ph type="body" idx="4294967295"/>
          </p:nvPr>
        </p:nvSpPr>
        <p:spPr>
          <a:xfrm>
            <a:off x="0" y="1600200"/>
            <a:ext cx="8229600" cy="4525963"/>
          </a:xfrm>
        </p:spPr>
        <p:txBody>
          <a:bodyPr/>
          <a:lstStyle/>
          <a:p>
            <a:pPr>
              <a:buFontTx/>
              <a:buNone/>
            </a:pPr>
            <a:endParaRPr lang="en-US"/>
          </a:p>
          <a:p>
            <a:pPr>
              <a:buFontTx/>
              <a:buNone/>
            </a:pPr>
            <a:endParaRPr lang="en-US"/>
          </a:p>
          <a:p>
            <a:endParaRPr lang="en-US"/>
          </a:p>
        </p:txBody>
      </p:sp>
      <p:sp>
        <p:nvSpPr>
          <p:cNvPr id="28676" name="Rectangle 4"/>
          <p:cNvSpPr>
            <a:spLocks noChangeArrowheads="1"/>
          </p:cNvSpPr>
          <p:nvPr/>
        </p:nvSpPr>
        <p:spPr bwMode="auto">
          <a:xfrm>
            <a:off x="457200" y="304800"/>
            <a:ext cx="8229600" cy="8382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The Back</a:t>
            </a:r>
          </a:p>
        </p:txBody>
      </p:sp>
      <p:sp>
        <p:nvSpPr>
          <p:cNvPr id="28677" name="Rectangle 5"/>
          <p:cNvSpPr>
            <a:spLocks noChangeArrowheads="1"/>
          </p:cNvSpPr>
          <p:nvPr/>
        </p:nvSpPr>
        <p:spPr bwMode="auto">
          <a:xfrm>
            <a:off x="457200" y="1143000"/>
            <a:ext cx="4129088" cy="5181600"/>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Ports for peripheral devices</a:t>
            </a:r>
          </a:p>
          <a:p>
            <a:pPr marL="342900" indent="-342900" algn="l">
              <a:spcBef>
                <a:spcPct val="20000"/>
              </a:spcBef>
              <a:buFontTx/>
              <a:buChar char="•"/>
            </a:pPr>
            <a:r>
              <a:rPr lang="en-US" sz="3200" dirty="0">
                <a:effectLst>
                  <a:outerShdw blurRad="38100" dist="38100" dir="2700000" algn="tl">
                    <a:srgbClr val="C0C0C0"/>
                  </a:outerShdw>
                </a:effectLst>
              </a:rPr>
              <a:t>Types of ports:</a:t>
            </a:r>
          </a:p>
          <a:p>
            <a:pPr marL="742950" lvl="1" indent="-285750" algn="l">
              <a:spcBef>
                <a:spcPct val="20000"/>
              </a:spcBef>
              <a:buFontTx/>
              <a:buChar char="–"/>
            </a:pPr>
            <a:r>
              <a:rPr lang="en-US" sz="2800" dirty="0">
                <a:effectLst>
                  <a:outerShdw blurRad="38100" dist="38100" dir="2700000" algn="tl">
                    <a:srgbClr val="C0C0C0"/>
                  </a:outerShdw>
                </a:effectLst>
              </a:rPr>
              <a:t>Serial</a:t>
            </a:r>
          </a:p>
          <a:p>
            <a:pPr marL="742950" lvl="1" indent="-285750" algn="l">
              <a:spcBef>
                <a:spcPct val="20000"/>
              </a:spcBef>
              <a:buFontTx/>
              <a:buChar char="–"/>
            </a:pPr>
            <a:r>
              <a:rPr lang="en-US" sz="2800" dirty="0">
                <a:effectLst>
                  <a:outerShdw blurRad="38100" dist="38100" dir="2700000" algn="tl">
                    <a:srgbClr val="C0C0C0"/>
                  </a:outerShdw>
                </a:effectLst>
              </a:rPr>
              <a:t>Parallel</a:t>
            </a:r>
          </a:p>
          <a:p>
            <a:pPr marL="742950" lvl="1" indent="-285750" algn="l">
              <a:spcBef>
                <a:spcPct val="20000"/>
              </a:spcBef>
              <a:buFontTx/>
              <a:buChar char="–"/>
            </a:pPr>
            <a:r>
              <a:rPr lang="en-US" sz="2800" dirty="0">
                <a:effectLst>
                  <a:outerShdw blurRad="38100" dist="38100" dir="2700000" algn="tl">
                    <a:srgbClr val="C0C0C0"/>
                  </a:outerShdw>
                </a:effectLst>
              </a:rPr>
              <a:t>VGA</a:t>
            </a:r>
          </a:p>
          <a:p>
            <a:pPr marL="742950" lvl="1" indent="-285750" algn="l">
              <a:spcBef>
                <a:spcPct val="20000"/>
              </a:spcBef>
              <a:buFontTx/>
              <a:buChar char="–"/>
            </a:pPr>
            <a:r>
              <a:rPr lang="en-US" sz="2800" dirty="0">
                <a:effectLst>
                  <a:outerShdw blurRad="38100" dist="38100" dir="2700000" algn="tl">
                    <a:srgbClr val="C0C0C0"/>
                  </a:outerShdw>
                </a:effectLst>
              </a:rPr>
              <a:t>USB, </a:t>
            </a:r>
            <a:r>
              <a:rPr lang="en-US" sz="2800" dirty="0" err="1">
                <a:effectLst>
                  <a:outerShdw blurRad="38100" dist="38100" dir="2700000" algn="tl">
                    <a:srgbClr val="C0C0C0"/>
                  </a:outerShdw>
                </a:effectLst>
              </a:rPr>
              <a:t>firewire</a:t>
            </a:r>
            <a:endParaRPr lang="en-US" sz="2800" dirty="0">
              <a:effectLst>
                <a:outerShdw blurRad="38100" dist="38100" dir="2700000" algn="tl">
                  <a:srgbClr val="C0C0C0"/>
                </a:outerShdw>
              </a:effectLst>
            </a:endParaRPr>
          </a:p>
          <a:p>
            <a:pPr marL="742950" lvl="1" indent="-285750" algn="l">
              <a:spcBef>
                <a:spcPct val="20000"/>
              </a:spcBef>
              <a:buFontTx/>
              <a:buChar char="–"/>
            </a:pPr>
            <a:r>
              <a:rPr lang="en-US" sz="2800" dirty="0">
                <a:effectLst>
                  <a:outerShdw blurRad="38100" dist="38100" dir="2700000" algn="tl">
                    <a:srgbClr val="C0C0C0"/>
                  </a:outerShdw>
                </a:effectLst>
              </a:rPr>
              <a:t>Connectivity (modem, network)</a:t>
            </a:r>
          </a:p>
        </p:txBody>
      </p:sp>
      <p:pic>
        <p:nvPicPr>
          <p:cNvPr id="28704" name="Picture 32" descr="AAFOAQT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48200" y="1981200"/>
            <a:ext cx="3441700" cy="45259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5"/>
          <p:cNvSpPr>
            <a:spLocks noGrp="1"/>
          </p:cNvSpPr>
          <p:nvPr>
            <p:ph type="dt" sz="half" idx="11"/>
          </p:nvPr>
        </p:nvSpPr>
        <p:spPr/>
        <p:txBody>
          <a:bodyPr/>
          <a:lstStyle/>
          <a:p>
            <a:r>
              <a:rPr lang="en-US"/>
              <a:t>© 2007 Prentice-Hall, Inc.</a:t>
            </a:r>
          </a:p>
          <a:p>
            <a:endParaRPr lang="en-US"/>
          </a:p>
        </p:txBody>
      </p:sp>
      <p:sp>
        <p:nvSpPr>
          <p:cNvPr id="13" name="Slide Number Placeholder 6"/>
          <p:cNvSpPr>
            <a:spLocks noGrp="1"/>
          </p:cNvSpPr>
          <p:nvPr>
            <p:ph type="sldNum" sz="quarter" idx="12"/>
          </p:nvPr>
        </p:nvSpPr>
        <p:spPr/>
        <p:txBody>
          <a:bodyPr/>
          <a:lstStyle/>
          <a:p>
            <a:fld id="{78F954E6-910D-4A58-BCC3-6BB4D96F8B53}" type="slidenum">
              <a:rPr lang="en-US"/>
              <a:pPr/>
              <a:t>36</a:t>
            </a:fld>
            <a:endParaRPr lang="en-US"/>
          </a:p>
        </p:txBody>
      </p:sp>
      <p:sp>
        <p:nvSpPr>
          <p:cNvPr id="89090" name="Rectangle 2"/>
          <p:cNvSpPr>
            <a:spLocks noGrp="1" noChangeArrowheads="1"/>
          </p:cNvSpPr>
          <p:nvPr>
            <p:ph type="title"/>
          </p:nvPr>
        </p:nvSpPr>
        <p:spPr/>
        <p:txBody>
          <a:bodyPr/>
          <a:lstStyle/>
          <a:p>
            <a:r>
              <a:rPr lang="en-US"/>
              <a:t>Inside the System Unit</a:t>
            </a:r>
          </a:p>
        </p:txBody>
      </p:sp>
      <p:sp>
        <p:nvSpPr>
          <p:cNvPr id="89091" name="Rectangle 3"/>
          <p:cNvSpPr>
            <a:spLocks noGrp="1" noChangeArrowheads="1"/>
          </p:cNvSpPr>
          <p:nvPr>
            <p:ph type="body" sz="half" idx="1"/>
          </p:nvPr>
        </p:nvSpPr>
        <p:spPr>
          <a:xfrm>
            <a:off x="457200" y="1600200"/>
            <a:ext cx="3581400" cy="4525963"/>
          </a:xfrm>
          <a:noFill/>
          <a:ln/>
        </p:spPr>
        <p:txBody>
          <a:bodyPr anchor="ctr"/>
          <a:lstStyle/>
          <a:p>
            <a:pPr>
              <a:lnSpc>
                <a:spcPct val="90000"/>
              </a:lnSpc>
            </a:pPr>
            <a:r>
              <a:rPr lang="en-US" sz="2800"/>
              <a:t>Essential electronic components used to process data</a:t>
            </a:r>
          </a:p>
          <a:p>
            <a:pPr>
              <a:lnSpc>
                <a:spcPct val="90000"/>
              </a:lnSpc>
            </a:pPr>
            <a:r>
              <a:rPr lang="en-US" sz="2800"/>
              <a:t>Types of components:</a:t>
            </a:r>
          </a:p>
          <a:p>
            <a:pPr lvl="1">
              <a:lnSpc>
                <a:spcPct val="90000"/>
              </a:lnSpc>
            </a:pPr>
            <a:r>
              <a:rPr lang="en-US" sz="2400"/>
              <a:t>Power supply</a:t>
            </a:r>
          </a:p>
          <a:p>
            <a:pPr lvl="1">
              <a:lnSpc>
                <a:spcPct val="90000"/>
              </a:lnSpc>
            </a:pPr>
            <a:r>
              <a:rPr lang="en-US" sz="2400"/>
              <a:t>Hard disk drive</a:t>
            </a:r>
          </a:p>
          <a:p>
            <a:pPr lvl="1">
              <a:lnSpc>
                <a:spcPct val="90000"/>
              </a:lnSpc>
            </a:pPr>
            <a:r>
              <a:rPr lang="en-US" sz="2400"/>
              <a:t>Motherboard</a:t>
            </a:r>
          </a:p>
          <a:p>
            <a:pPr lvl="1">
              <a:lnSpc>
                <a:spcPct val="90000"/>
              </a:lnSpc>
            </a:pPr>
            <a:r>
              <a:rPr lang="en-US" sz="2400"/>
              <a:t>CPU</a:t>
            </a:r>
          </a:p>
          <a:p>
            <a:pPr lvl="1">
              <a:lnSpc>
                <a:spcPct val="90000"/>
              </a:lnSpc>
            </a:pPr>
            <a:r>
              <a:rPr lang="en-US" sz="2400"/>
              <a:t>Expansion cards</a:t>
            </a:r>
          </a:p>
          <a:p>
            <a:pPr lvl="1">
              <a:lnSpc>
                <a:spcPct val="90000"/>
              </a:lnSpc>
            </a:pPr>
            <a:endParaRPr lang="en-US" sz="2400"/>
          </a:p>
          <a:p>
            <a:pPr lvl="1">
              <a:lnSpc>
                <a:spcPct val="90000"/>
              </a:lnSpc>
            </a:pPr>
            <a:endParaRPr lang="en-US" sz="2400"/>
          </a:p>
        </p:txBody>
      </p:sp>
      <p:sp>
        <p:nvSpPr>
          <p:cNvPr id="89097" name="Line 9"/>
          <p:cNvSpPr>
            <a:spLocks noChangeShapeType="1"/>
          </p:cNvSpPr>
          <p:nvPr/>
        </p:nvSpPr>
        <p:spPr bwMode="auto">
          <a:xfrm flipV="1">
            <a:off x="3200400" y="3276600"/>
            <a:ext cx="1981200" cy="457200"/>
          </a:xfrm>
          <a:prstGeom prst="line">
            <a:avLst/>
          </a:prstGeom>
          <a:noFill/>
          <a:ln w="9525">
            <a:noFill/>
            <a:round/>
            <a:headEnd/>
            <a:tailEnd type="triangle" w="med" len="med"/>
          </a:ln>
          <a:effectLst/>
        </p:spPr>
        <p:txBody>
          <a:bodyPr anchor="ctr"/>
          <a:lstStyle/>
          <a:p>
            <a:endParaRPr lang="en-US"/>
          </a:p>
        </p:txBody>
      </p:sp>
      <p:sp>
        <p:nvSpPr>
          <p:cNvPr id="89098" name="Line 10"/>
          <p:cNvSpPr>
            <a:spLocks noChangeShapeType="1"/>
          </p:cNvSpPr>
          <p:nvPr/>
        </p:nvSpPr>
        <p:spPr bwMode="auto">
          <a:xfrm>
            <a:off x="3124200" y="4191000"/>
            <a:ext cx="2743200" cy="609600"/>
          </a:xfrm>
          <a:prstGeom prst="line">
            <a:avLst/>
          </a:prstGeom>
          <a:noFill/>
          <a:ln w="9525">
            <a:noFill/>
            <a:round/>
            <a:headEnd/>
            <a:tailEnd type="triangle" w="med" len="med"/>
          </a:ln>
          <a:effectLst/>
        </p:spPr>
        <p:txBody>
          <a:bodyPr anchor="ctr"/>
          <a:lstStyle/>
          <a:p>
            <a:endParaRPr lang="en-US"/>
          </a:p>
        </p:txBody>
      </p:sp>
      <p:sp>
        <p:nvSpPr>
          <p:cNvPr id="89099" name="Line 11"/>
          <p:cNvSpPr>
            <a:spLocks noChangeShapeType="1"/>
          </p:cNvSpPr>
          <p:nvPr/>
        </p:nvSpPr>
        <p:spPr bwMode="auto">
          <a:xfrm flipV="1">
            <a:off x="2209800" y="4191000"/>
            <a:ext cx="4038600" cy="457200"/>
          </a:xfrm>
          <a:prstGeom prst="line">
            <a:avLst/>
          </a:prstGeom>
          <a:noFill/>
          <a:ln w="9525">
            <a:noFill/>
            <a:round/>
            <a:headEnd/>
            <a:tailEnd type="triangle" w="med" len="med"/>
          </a:ln>
          <a:effectLst/>
        </p:spPr>
        <p:txBody>
          <a:bodyPr anchor="ctr"/>
          <a:lstStyle/>
          <a:p>
            <a:endParaRPr lang="en-US"/>
          </a:p>
        </p:txBody>
      </p:sp>
      <p:sp>
        <p:nvSpPr>
          <p:cNvPr id="89100" name="Line 12"/>
          <p:cNvSpPr>
            <a:spLocks noChangeShapeType="1"/>
          </p:cNvSpPr>
          <p:nvPr/>
        </p:nvSpPr>
        <p:spPr bwMode="auto">
          <a:xfrm flipV="1">
            <a:off x="3429000" y="3505200"/>
            <a:ext cx="3886200" cy="1524000"/>
          </a:xfrm>
          <a:prstGeom prst="line">
            <a:avLst/>
          </a:prstGeom>
          <a:noFill/>
          <a:ln w="9525">
            <a:noFill/>
            <a:round/>
            <a:headEnd/>
            <a:tailEnd type="triangle" w="med" len="med"/>
          </a:ln>
          <a:effectLst/>
        </p:spPr>
        <p:txBody>
          <a:bodyPr anchor="ctr"/>
          <a:lstStyle/>
          <a:p>
            <a:endParaRPr lang="en-US"/>
          </a:p>
        </p:txBody>
      </p:sp>
      <p:sp>
        <p:nvSpPr>
          <p:cNvPr id="89101" name="Line 13"/>
          <p:cNvSpPr>
            <a:spLocks noChangeShapeType="1"/>
          </p:cNvSpPr>
          <p:nvPr/>
        </p:nvSpPr>
        <p:spPr bwMode="auto">
          <a:xfrm flipV="1">
            <a:off x="4191000" y="5257800"/>
            <a:ext cx="2971800" cy="381000"/>
          </a:xfrm>
          <a:prstGeom prst="line">
            <a:avLst/>
          </a:prstGeom>
          <a:noFill/>
          <a:ln w="9525">
            <a:noFill/>
            <a:round/>
            <a:headEnd/>
            <a:tailEnd type="triangle" w="med" len="med"/>
          </a:ln>
          <a:effectLst/>
        </p:spPr>
        <p:txBody>
          <a:bodyPr anchor="ctr"/>
          <a:lstStyle/>
          <a:p>
            <a:endParaRPr lang="en-US"/>
          </a:p>
        </p:txBody>
      </p:sp>
      <p:sp>
        <p:nvSpPr>
          <p:cNvPr id="89103" name="Line 15"/>
          <p:cNvSpPr>
            <a:spLocks noChangeShapeType="1"/>
          </p:cNvSpPr>
          <p:nvPr/>
        </p:nvSpPr>
        <p:spPr bwMode="auto">
          <a:xfrm flipV="1">
            <a:off x="4343400" y="5410200"/>
            <a:ext cx="2971800" cy="381000"/>
          </a:xfrm>
          <a:prstGeom prst="line">
            <a:avLst/>
          </a:prstGeom>
          <a:noFill/>
          <a:ln w="9525">
            <a:noFill/>
            <a:round/>
            <a:headEnd/>
            <a:tailEnd type="triangle" w="med" len="med"/>
          </a:ln>
          <a:effectLst/>
        </p:spPr>
        <p:txBody>
          <a:bodyPr anchor="ctr"/>
          <a:lstStyle/>
          <a:p>
            <a:endParaRPr lang="en-US"/>
          </a:p>
        </p:txBody>
      </p:sp>
      <p:pic>
        <p:nvPicPr>
          <p:cNvPr id="89109" name="Picture 21"/>
          <p:cNvPicPr>
            <a:picLocks noChangeAspect="1" noChangeArrowheads="1"/>
          </p:cNvPicPr>
          <p:nvPr/>
        </p:nvPicPr>
        <p:blipFill>
          <a:blip r:embed="rId3">
            <a:clrChange>
              <a:clrFrom>
                <a:srgbClr val="F5B40E"/>
              </a:clrFrom>
              <a:clrTo>
                <a:srgbClr val="F5B40E">
                  <a:alpha val="0"/>
                </a:srgbClr>
              </a:clrTo>
            </a:clrChange>
          </a:blip>
          <a:srcRect/>
          <a:stretch>
            <a:fillRect/>
          </a:stretch>
        </p:blipFill>
        <p:spPr bwMode="auto">
          <a:xfrm>
            <a:off x="3810000" y="2057400"/>
            <a:ext cx="5260975" cy="3517900"/>
          </a:xfrm>
          <a:prstGeom prst="rect">
            <a:avLst/>
          </a:prstGeom>
          <a:noFill/>
          <a:ln w="9525" algn="ctr">
            <a:noFill/>
            <a:miter lim="800000"/>
            <a:headEnd/>
            <a:tailEnd/>
          </a:ln>
          <a:effectLst/>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4BD1E53D-6B99-4B18-BFE4-11B2E2CBEAF3}" type="slidenum">
              <a:rPr lang="en-US"/>
              <a:pPr/>
              <a:t>37</a:t>
            </a:fld>
            <a:endParaRPr lang="en-US"/>
          </a:p>
        </p:txBody>
      </p:sp>
      <p:sp>
        <p:nvSpPr>
          <p:cNvPr id="90114" name="Rectangle 2"/>
          <p:cNvSpPr>
            <a:spLocks noGrp="1" noChangeArrowheads="1"/>
          </p:cNvSpPr>
          <p:nvPr>
            <p:ph type="title"/>
          </p:nvPr>
        </p:nvSpPr>
        <p:spPr/>
        <p:txBody>
          <a:bodyPr/>
          <a:lstStyle/>
          <a:p>
            <a:r>
              <a:rPr lang="en-US"/>
              <a:t>The Motherboard</a:t>
            </a:r>
          </a:p>
        </p:txBody>
      </p:sp>
      <p:sp>
        <p:nvSpPr>
          <p:cNvPr id="90123" name="Rectangle 11"/>
          <p:cNvSpPr>
            <a:spLocks noGrp="1" noChangeArrowheads="1"/>
          </p:cNvSpPr>
          <p:nvPr>
            <p:ph type="body" idx="1"/>
          </p:nvPr>
        </p:nvSpPr>
        <p:spPr>
          <a:xfrm>
            <a:off x="457200" y="1600200"/>
            <a:ext cx="3276600" cy="4525963"/>
          </a:xfrm>
        </p:spPr>
        <p:txBody>
          <a:bodyPr/>
          <a:lstStyle/>
          <a:p>
            <a:r>
              <a:rPr lang="en-US"/>
              <a:t>CPU</a:t>
            </a:r>
          </a:p>
          <a:p>
            <a:r>
              <a:rPr lang="en-US"/>
              <a:t>RAM</a:t>
            </a:r>
          </a:p>
          <a:p>
            <a:r>
              <a:rPr lang="en-US"/>
              <a:t>Expansion Cards</a:t>
            </a:r>
          </a:p>
          <a:p>
            <a:r>
              <a:rPr lang="en-US"/>
              <a:t>Chip Set</a:t>
            </a:r>
          </a:p>
          <a:p>
            <a:r>
              <a:rPr lang="en-US"/>
              <a:t>Built-in components</a:t>
            </a:r>
          </a:p>
          <a:p>
            <a:endParaRPr lang="en-US"/>
          </a:p>
        </p:txBody>
      </p:sp>
      <p:pic>
        <p:nvPicPr>
          <p:cNvPr id="90124" name="Picture 12"/>
          <p:cNvPicPr>
            <a:picLocks noChangeAspect="1" noChangeArrowheads="1"/>
          </p:cNvPicPr>
          <p:nvPr/>
        </p:nvPicPr>
        <p:blipFill>
          <a:blip r:embed="rId3">
            <a:clrChange>
              <a:clrFrom>
                <a:srgbClr val="ABD826"/>
              </a:clrFrom>
              <a:clrTo>
                <a:srgbClr val="ABD826">
                  <a:alpha val="0"/>
                </a:srgbClr>
              </a:clrTo>
            </a:clrChange>
          </a:blip>
          <a:srcRect/>
          <a:stretch>
            <a:fillRect/>
          </a:stretch>
        </p:blipFill>
        <p:spPr bwMode="auto">
          <a:xfrm>
            <a:off x="3352800" y="1371600"/>
            <a:ext cx="5260975" cy="3505200"/>
          </a:xfrm>
          <a:prstGeom prst="rect">
            <a:avLst/>
          </a:prstGeom>
          <a:noFill/>
          <a:ln w="9525" algn="ctr">
            <a:noFill/>
            <a:miter lim="800000"/>
            <a:headEnd/>
            <a:tailEnd/>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e Placeholder 4"/>
          <p:cNvSpPr>
            <a:spLocks noGrp="1"/>
          </p:cNvSpPr>
          <p:nvPr>
            <p:ph type="dt" sz="half" idx="11"/>
          </p:nvPr>
        </p:nvSpPr>
        <p:spPr/>
        <p:txBody>
          <a:bodyPr/>
          <a:lstStyle/>
          <a:p>
            <a:r>
              <a:rPr lang="en-US"/>
              <a:t>© 2007 Prentice-Hall, Inc.</a:t>
            </a:r>
          </a:p>
          <a:p>
            <a:endParaRPr lang="en-US"/>
          </a:p>
        </p:txBody>
      </p:sp>
      <p:sp>
        <p:nvSpPr>
          <p:cNvPr id="8" name="Slide Number Placeholder 5"/>
          <p:cNvSpPr>
            <a:spLocks noGrp="1"/>
          </p:cNvSpPr>
          <p:nvPr>
            <p:ph type="sldNum" sz="quarter" idx="12"/>
          </p:nvPr>
        </p:nvSpPr>
        <p:spPr/>
        <p:txBody>
          <a:bodyPr/>
          <a:lstStyle/>
          <a:p>
            <a:fld id="{0F0D5269-1B2B-4D96-AD22-FDBC4B2BC63B}" type="slidenum">
              <a:rPr lang="en-US"/>
              <a:pPr/>
              <a:t>38</a:t>
            </a:fld>
            <a:endParaRPr lang="en-US"/>
          </a:p>
        </p:txBody>
      </p:sp>
      <p:sp>
        <p:nvSpPr>
          <p:cNvPr id="92163" name="Rectangle 3"/>
          <p:cNvSpPr>
            <a:spLocks noGrp="1" noChangeArrowheads="1"/>
          </p:cNvSpPr>
          <p:nvPr>
            <p:ph type="title"/>
          </p:nvPr>
        </p:nvSpPr>
        <p:spPr/>
        <p:txBody>
          <a:bodyPr/>
          <a:lstStyle/>
          <a:p>
            <a:r>
              <a:rPr lang="en-US"/>
              <a:t>Central Processing Unit (CPU)</a:t>
            </a:r>
          </a:p>
        </p:txBody>
      </p:sp>
      <p:sp>
        <p:nvSpPr>
          <p:cNvPr id="92164" name="Rectangle 4"/>
          <p:cNvSpPr>
            <a:spLocks noGrp="1" noChangeArrowheads="1"/>
          </p:cNvSpPr>
          <p:nvPr>
            <p:ph type="body" idx="1"/>
          </p:nvPr>
        </p:nvSpPr>
        <p:spPr>
          <a:xfrm>
            <a:off x="334963" y="1431925"/>
            <a:ext cx="8335962" cy="2073275"/>
          </a:xfrm>
        </p:spPr>
        <p:txBody>
          <a:bodyPr/>
          <a:lstStyle/>
          <a:p>
            <a:r>
              <a:rPr lang="en-US" sz="2800"/>
              <a:t>Referred to as the “brains” of the computer</a:t>
            </a:r>
          </a:p>
          <a:p>
            <a:r>
              <a:rPr lang="en-US" sz="2800"/>
              <a:t>Controls all functions of the computer</a:t>
            </a:r>
          </a:p>
          <a:p>
            <a:r>
              <a:rPr lang="en-US" sz="2800"/>
              <a:t>Processes all commands and instructions</a:t>
            </a:r>
          </a:p>
          <a:p>
            <a:r>
              <a:rPr lang="en-US" sz="2800"/>
              <a:t>Can perform billions of tasks per second </a:t>
            </a:r>
          </a:p>
        </p:txBody>
      </p:sp>
      <p:pic>
        <p:nvPicPr>
          <p:cNvPr id="92165" name="Picture 5" descr="intel"/>
          <p:cNvPicPr>
            <a:picLocks noChangeAspect="1" noChangeArrowheads="1"/>
          </p:cNvPicPr>
          <p:nvPr/>
        </p:nvPicPr>
        <p:blipFill>
          <a:blip r:embed="rId3">
            <a:clrChange>
              <a:clrFrom>
                <a:srgbClr val="05060B"/>
              </a:clrFrom>
              <a:clrTo>
                <a:srgbClr val="05060B">
                  <a:alpha val="0"/>
                </a:srgbClr>
              </a:clrTo>
            </a:clrChange>
          </a:blip>
          <a:srcRect/>
          <a:stretch>
            <a:fillRect/>
          </a:stretch>
        </p:blipFill>
        <p:spPr bwMode="auto">
          <a:xfrm>
            <a:off x="2055813" y="3581400"/>
            <a:ext cx="4252912" cy="2625725"/>
          </a:xfrm>
          <a:prstGeom prst="rect">
            <a:avLst/>
          </a:prstGeom>
          <a:noFill/>
        </p:spPr>
      </p:pic>
      <p:sp useBgFill="1">
        <p:nvSpPr>
          <p:cNvPr id="92167" name="Rectangle 7"/>
          <p:cNvSpPr>
            <a:spLocks noChangeArrowheads="1"/>
          </p:cNvSpPr>
          <p:nvPr/>
        </p:nvSpPr>
        <p:spPr bwMode="auto">
          <a:xfrm>
            <a:off x="3140075" y="6340475"/>
            <a:ext cx="2254250" cy="517525"/>
          </a:xfrm>
          <a:prstGeom prst="rect">
            <a:avLst/>
          </a:prstGeom>
          <a:ln w="9525" algn="ctr">
            <a:noFill/>
            <a:miter lim="800000"/>
            <a:headEnd/>
            <a:tailEnd/>
          </a:ln>
          <a:effectLst/>
        </p:spPr>
        <p:txBody>
          <a:bodyPr wrap="none"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Date Placeholder 4"/>
          <p:cNvSpPr>
            <a:spLocks noGrp="1"/>
          </p:cNvSpPr>
          <p:nvPr>
            <p:ph type="dt" sz="half" idx="11"/>
          </p:nvPr>
        </p:nvSpPr>
        <p:spPr/>
        <p:txBody>
          <a:bodyPr/>
          <a:lstStyle/>
          <a:p>
            <a:r>
              <a:rPr lang="en-US"/>
              <a:t>© 2007 Prentice-Hall, Inc.</a:t>
            </a:r>
          </a:p>
          <a:p>
            <a:endParaRPr lang="en-US"/>
          </a:p>
        </p:txBody>
      </p:sp>
      <p:sp>
        <p:nvSpPr>
          <p:cNvPr id="9" name="Slide Number Placeholder 5"/>
          <p:cNvSpPr>
            <a:spLocks noGrp="1"/>
          </p:cNvSpPr>
          <p:nvPr>
            <p:ph type="sldNum" sz="quarter" idx="12"/>
          </p:nvPr>
        </p:nvSpPr>
        <p:spPr/>
        <p:txBody>
          <a:bodyPr/>
          <a:lstStyle/>
          <a:p>
            <a:fld id="{CD4880D2-B1CC-4DF3-AF82-F01A9DEDC87A}" type="slidenum">
              <a:rPr lang="en-US"/>
              <a:pPr/>
              <a:t>39</a:t>
            </a:fld>
            <a:endParaRPr lang="en-US"/>
          </a:p>
        </p:txBody>
      </p:sp>
      <p:sp>
        <p:nvSpPr>
          <p:cNvPr id="91139" name="Rectangle 3"/>
          <p:cNvSpPr>
            <a:spLocks noGrp="1" noChangeArrowheads="1"/>
          </p:cNvSpPr>
          <p:nvPr>
            <p:ph type="title"/>
          </p:nvPr>
        </p:nvSpPr>
        <p:spPr/>
        <p:txBody>
          <a:bodyPr/>
          <a:lstStyle/>
          <a:p>
            <a:r>
              <a:rPr lang="en-US"/>
              <a:t>Memory Module</a:t>
            </a:r>
          </a:p>
        </p:txBody>
      </p:sp>
      <p:sp>
        <p:nvSpPr>
          <p:cNvPr id="91140" name="Rectangle 4"/>
          <p:cNvSpPr>
            <a:spLocks noGrp="1" noChangeArrowheads="1"/>
          </p:cNvSpPr>
          <p:nvPr>
            <p:ph type="body" idx="1"/>
          </p:nvPr>
        </p:nvSpPr>
        <p:spPr>
          <a:xfrm>
            <a:off x="457200" y="1371600"/>
            <a:ext cx="4800600" cy="4495800"/>
          </a:xfrm>
        </p:spPr>
        <p:txBody>
          <a:bodyPr/>
          <a:lstStyle/>
          <a:p>
            <a:pPr>
              <a:lnSpc>
                <a:spcPct val="90000"/>
              </a:lnSpc>
            </a:pPr>
            <a:r>
              <a:rPr lang="en-US" sz="2800"/>
              <a:t>Random access memory (RAM)</a:t>
            </a:r>
          </a:p>
          <a:p>
            <a:pPr>
              <a:lnSpc>
                <a:spcPct val="90000"/>
              </a:lnSpc>
            </a:pPr>
            <a:r>
              <a:rPr lang="en-US" sz="2800"/>
              <a:t>Primary storage</a:t>
            </a:r>
          </a:p>
          <a:p>
            <a:pPr>
              <a:lnSpc>
                <a:spcPct val="90000"/>
              </a:lnSpc>
            </a:pPr>
            <a:r>
              <a:rPr lang="en-US" sz="2800"/>
              <a:t>Stores instructions and data</a:t>
            </a:r>
          </a:p>
          <a:p>
            <a:pPr>
              <a:lnSpc>
                <a:spcPct val="90000"/>
              </a:lnSpc>
            </a:pPr>
            <a:r>
              <a:rPr lang="en-US" sz="2800"/>
              <a:t>Temporary (volatile) storage</a:t>
            </a:r>
          </a:p>
          <a:p>
            <a:pPr>
              <a:lnSpc>
                <a:spcPct val="90000"/>
              </a:lnSpc>
            </a:pPr>
            <a:r>
              <a:rPr lang="en-US" sz="2800"/>
              <a:t>Operates in nanoseconds</a:t>
            </a:r>
          </a:p>
          <a:p>
            <a:pPr>
              <a:lnSpc>
                <a:spcPct val="90000"/>
              </a:lnSpc>
            </a:pPr>
            <a:r>
              <a:rPr lang="en-US" sz="2800"/>
              <a:t>Read only memory (ROM) – startup, time, BIOS</a:t>
            </a:r>
          </a:p>
          <a:p>
            <a:pPr>
              <a:lnSpc>
                <a:spcPct val="90000"/>
              </a:lnSpc>
            </a:pPr>
            <a:endParaRPr lang="en-US" sz="2800"/>
          </a:p>
          <a:p>
            <a:pPr>
              <a:lnSpc>
                <a:spcPct val="90000"/>
              </a:lnSpc>
            </a:pPr>
            <a:endParaRPr lang="en-US" sz="2800"/>
          </a:p>
        </p:txBody>
      </p:sp>
      <p:pic>
        <p:nvPicPr>
          <p:cNvPr id="91141" name="Picture 5" descr="ram"/>
          <p:cNvPicPr>
            <a:picLocks noChangeAspect="1" noChangeArrowheads="1"/>
          </p:cNvPicPr>
          <p:nvPr/>
        </p:nvPicPr>
        <p:blipFill>
          <a:blip r:embed="rId3"/>
          <a:srcRect/>
          <a:stretch>
            <a:fillRect/>
          </a:stretch>
        </p:blipFill>
        <p:spPr bwMode="auto">
          <a:xfrm rot="-1251908">
            <a:off x="4294188" y="1676400"/>
            <a:ext cx="4849812" cy="4057650"/>
          </a:xfrm>
          <a:prstGeom prst="rect">
            <a:avLst/>
          </a:prstGeom>
          <a:noFill/>
        </p:spPr>
      </p:pic>
      <p:sp>
        <p:nvSpPr>
          <p:cNvPr id="91142" name="Rectangle 6"/>
          <p:cNvSpPr>
            <a:spLocks noChangeArrowheads="1"/>
          </p:cNvSpPr>
          <p:nvPr/>
        </p:nvSpPr>
        <p:spPr bwMode="auto">
          <a:xfrm>
            <a:off x="2895600" y="6354763"/>
            <a:ext cx="2590800" cy="503237"/>
          </a:xfrm>
          <a:prstGeom prst="rect">
            <a:avLst/>
          </a:prstGeom>
          <a:noFill/>
          <a:ln w="9525" algn="ctr">
            <a:noFill/>
            <a:miter lim="800000"/>
            <a:headEnd/>
            <a:tailEnd/>
          </a:ln>
          <a:effectLst/>
        </p:spPr>
        <p:txBody>
          <a:bodyPr wrap="none" anchor="ctr">
            <a:spAutoFit/>
          </a:bodyPr>
          <a:lstStyle/>
          <a:p>
            <a:endParaRPr lang="en-US"/>
          </a:p>
        </p:txBody>
      </p:sp>
      <p:sp>
        <p:nvSpPr>
          <p:cNvPr id="91144" name="AutoShape 8">
            <a:hlinkClick r:id="" action="ppaction://hlinkshowjump?jump=lastslideviewed" highlightClick="1"/>
          </p:cNvPr>
          <p:cNvSpPr>
            <a:spLocks noChangeArrowheads="1"/>
          </p:cNvSpPr>
          <p:nvPr/>
        </p:nvSpPr>
        <p:spPr bwMode="auto">
          <a:xfrm>
            <a:off x="4694238" y="6858000"/>
            <a:ext cx="882650" cy="579438"/>
          </a:xfrm>
          <a:prstGeom prst="actionButtonReturn">
            <a:avLst/>
          </a:prstGeom>
          <a:noFill/>
          <a:ln w="9525">
            <a:noFill/>
            <a:miter lim="800000"/>
            <a:headEnd/>
            <a:tailEnd/>
          </a:ln>
          <a:effectLst/>
        </p:spPr>
        <p:txBody>
          <a:bodyPr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Date Placeholder 4"/>
          <p:cNvSpPr>
            <a:spLocks noGrp="1"/>
          </p:cNvSpPr>
          <p:nvPr>
            <p:ph type="dt" sz="half" idx="11"/>
          </p:nvPr>
        </p:nvSpPr>
        <p:spPr/>
        <p:txBody>
          <a:bodyPr/>
          <a:lstStyle/>
          <a:p>
            <a:r>
              <a:rPr lang="en-US"/>
              <a:t>© 2007 Prentice-Hall, Inc.</a:t>
            </a:r>
          </a:p>
          <a:p>
            <a:endParaRPr lang="en-US"/>
          </a:p>
        </p:txBody>
      </p:sp>
      <p:sp>
        <p:nvSpPr>
          <p:cNvPr id="85" name="Slide Number Placeholder 5"/>
          <p:cNvSpPr>
            <a:spLocks noGrp="1"/>
          </p:cNvSpPr>
          <p:nvPr>
            <p:ph type="sldNum" sz="quarter" idx="12"/>
          </p:nvPr>
        </p:nvSpPr>
        <p:spPr/>
        <p:txBody>
          <a:bodyPr/>
          <a:lstStyle/>
          <a:p>
            <a:fld id="{590593A1-EA8E-4ABA-8003-F61FCE26C79D}" type="slidenum">
              <a:rPr lang="en-US"/>
              <a:pPr/>
              <a:t>4</a:t>
            </a:fld>
            <a:endParaRPr lang="en-US"/>
          </a:p>
        </p:txBody>
      </p:sp>
      <p:sp>
        <p:nvSpPr>
          <p:cNvPr id="219138" name="Rectangle 2"/>
          <p:cNvSpPr>
            <a:spLocks noGrp="1" noChangeArrowheads="1"/>
          </p:cNvSpPr>
          <p:nvPr>
            <p:ph type="title"/>
          </p:nvPr>
        </p:nvSpPr>
        <p:spPr/>
        <p:txBody>
          <a:bodyPr>
            <a:normAutofit fontScale="90000"/>
          </a:bodyPr>
          <a:lstStyle/>
          <a:p>
            <a:r>
              <a:rPr lang="en-US" sz="4000"/>
              <a:t>Bits and Bytes: </a:t>
            </a:r>
            <a:br>
              <a:rPr lang="en-US" sz="4000"/>
            </a:br>
            <a:r>
              <a:rPr lang="en-US" sz="4000"/>
              <a:t>The Language of Computers</a:t>
            </a:r>
          </a:p>
        </p:txBody>
      </p:sp>
      <p:sp>
        <p:nvSpPr>
          <p:cNvPr id="219139" name="Rectangle 3"/>
          <p:cNvSpPr>
            <a:spLocks noGrp="1" noChangeArrowheads="1"/>
          </p:cNvSpPr>
          <p:nvPr>
            <p:ph type="body" idx="1"/>
          </p:nvPr>
        </p:nvSpPr>
        <p:spPr>
          <a:xfrm>
            <a:off x="457200" y="1600200"/>
            <a:ext cx="4495800" cy="3352800"/>
          </a:xfrm>
        </p:spPr>
        <p:txBody>
          <a:bodyPr/>
          <a:lstStyle/>
          <a:p>
            <a:pPr>
              <a:lnSpc>
                <a:spcPct val="80000"/>
              </a:lnSpc>
            </a:pPr>
            <a:r>
              <a:rPr lang="en-US" sz="2800"/>
              <a:t>Bit</a:t>
            </a:r>
          </a:p>
          <a:p>
            <a:pPr lvl="1">
              <a:lnSpc>
                <a:spcPct val="80000"/>
              </a:lnSpc>
            </a:pPr>
            <a:r>
              <a:rPr lang="en-US" sz="2400"/>
              <a:t>Binary digit</a:t>
            </a:r>
          </a:p>
          <a:p>
            <a:pPr lvl="1">
              <a:lnSpc>
                <a:spcPct val="80000"/>
              </a:lnSpc>
            </a:pPr>
            <a:r>
              <a:rPr lang="en-US" sz="2400"/>
              <a:t>0 or 1</a:t>
            </a:r>
          </a:p>
          <a:p>
            <a:pPr>
              <a:lnSpc>
                <a:spcPct val="80000"/>
              </a:lnSpc>
            </a:pPr>
            <a:r>
              <a:rPr lang="en-US" sz="2800"/>
              <a:t>Byte</a:t>
            </a:r>
          </a:p>
          <a:p>
            <a:pPr lvl="1">
              <a:lnSpc>
                <a:spcPct val="80000"/>
              </a:lnSpc>
            </a:pPr>
            <a:r>
              <a:rPr lang="en-US" sz="2400"/>
              <a:t>Eight bits</a:t>
            </a:r>
          </a:p>
          <a:p>
            <a:pPr>
              <a:lnSpc>
                <a:spcPct val="80000"/>
              </a:lnSpc>
            </a:pPr>
            <a:r>
              <a:rPr lang="en-US" sz="2800"/>
              <a:t>ASCII </a:t>
            </a:r>
          </a:p>
          <a:p>
            <a:pPr lvl="1">
              <a:lnSpc>
                <a:spcPct val="80000"/>
              </a:lnSpc>
            </a:pPr>
            <a:r>
              <a:rPr lang="en-US" sz="2400"/>
              <a:t>Each byte represents a letter, number or special character</a:t>
            </a:r>
          </a:p>
          <a:p>
            <a:pPr lvl="1">
              <a:lnSpc>
                <a:spcPct val="80000"/>
              </a:lnSpc>
            </a:pPr>
            <a:endParaRPr lang="en-US" sz="2400"/>
          </a:p>
        </p:txBody>
      </p:sp>
      <p:grpSp>
        <p:nvGrpSpPr>
          <p:cNvPr id="2" name="Group 4"/>
          <p:cNvGrpSpPr>
            <a:grpSpLocks/>
          </p:cNvGrpSpPr>
          <p:nvPr/>
        </p:nvGrpSpPr>
        <p:grpSpPr bwMode="auto">
          <a:xfrm>
            <a:off x="6096000" y="1981200"/>
            <a:ext cx="1344613" cy="1252538"/>
            <a:chOff x="3984" y="1200"/>
            <a:chExt cx="847" cy="789"/>
          </a:xfrm>
        </p:grpSpPr>
        <p:grpSp>
          <p:nvGrpSpPr>
            <p:cNvPr id="3" name="Group 5"/>
            <p:cNvGrpSpPr>
              <a:grpSpLocks/>
            </p:cNvGrpSpPr>
            <p:nvPr/>
          </p:nvGrpSpPr>
          <p:grpSpPr bwMode="auto">
            <a:xfrm>
              <a:off x="3984" y="1200"/>
              <a:ext cx="547" cy="789"/>
              <a:chOff x="336" y="288"/>
              <a:chExt cx="547" cy="789"/>
            </a:xfrm>
          </p:grpSpPr>
          <p:sp>
            <p:nvSpPr>
              <p:cNvPr id="219142" name="Rectangle 6"/>
              <p:cNvSpPr>
                <a:spLocks noChangeArrowheads="1"/>
              </p:cNvSpPr>
              <p:nvPr/>
            </p:nvSpPr>
            <p:spPr bwMode="auto">
              <a:xfrm>
                <a:off x="336" y="288"/>
                <a:ext cx="547" cy="789"/>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43" name="Text Box 7"/>
              <p:cNvSpPr txBox="1">
                <a:spLocks noChangeArrowheads="1"/>
              </p:cNvSpPr>
              <p:nvPr/>
            </p:nvSpPr>
            <p:spPr bwMode="auto">
              <a:xfrm>
                <a:off x="336" y="327"/>
                <a:ext cx="511" cy="250"/>
              </a:xfrm>
              <a:prstGeom prst="rect">
                <a:avLst/>
              </a:prstGeom>
              <a:noFill/>
              <a:ln w="9525">
                <a:noFill/>
                <a:miter lim="800000"/>
                <a:headEnd/>
                <a:tailEnd/>
              </a:ln>
              <a:effectLst/>
            </p:spPr>
            <p:txBody>
              <a:bodyPr>
                <a:spAutoFit/>
              </a:bodyPr>
              <a:lstStyle/>
              <a:p>
                <a:pPr>
                  <a:spcBef>
                    <a:spcPct val="50000"/>
                  </a:spcBef>
                </a:pPr>
                <a:r>
                  <a:rPr lang="en-US" sz="2000" b="1">
                    <a:solidFill>
                      <a:schemeClr val="tx1"/>
                    </a:solidFill>
                  </a:rPr>
                  <a:t>OFF</a:t>
                </a:r>
              </a:p>
            </p:txBody>
          </p:sp>
          <p:sp>
            <p:nvSpPr>
              <p:cNvPr id="219144" name="Oval 8"/>
              <p:cNvSpPr>
                <a:spLocks noChangeArrowheads="1"/>
              </p:cNvSpPr>
              <p:nvPr/>
            </p:nvSpPr>
            <p:spPr bwMode="auto">
              <a:xfrm>
                <a:off x="482" y="683"/>
                <a:ext cx="255" cy="276"/>
              </a:xfrm>
              <a:prstGeom prst="ellipse">
                <a:avLst/>
              </a:prstGeom>
              <a:solidFill>
                <a:srgbClr val="FF0000"/>
              </a:solidFill>
              <a:ln w="9525">
                <a:solidFill>
                  <a:schemeClr val="tx1"/>
                </a:solidFill>
                <a:round/>
                <a:headEnd/>
                <a:tailEnd/>
              </a:ln>
              <a:effectLst/>
            </p:spPr>
            <p:txBody>
              <a:bodyPr wrap="none" anchor="ctr"/>
              <a:lstStyle/>
              <a:p>
                <a:endParaRPr lang="en-US"/>
              </a:p>
            </p:txBody>
          </p:sp>
        </p:grpSp>
        <p:sp>
          <p:nvSpPr>
            <p:cNvPr id="219145" name="Text Box 9"/>
            <p:cNvSpPr txBox="1">
              <a:spLocks noChangeArrowheads="1"/>
            </p:cNvSpPr>
            <p:nvPr/>
          </p:nvSpPr>
          <p:spPr bwMode="auto">
            <a:xfrm>
              <a:off x="4608" y="1440"/>
              <a:ext cx="223" cy="288"/>
            </a:xfrm>
            <a:prstGeom prst="rect">
              <a:avLst/>
            </a:prstGeom>
            <a:noFill/>
            <a:ln w="9525">
              <a:noFill/>
              <a:miter lim="800000"/>
              <a:headEnd/>
              <a:tailEnd/>
            </a:ln>
            <a:effectLst/>
          </p:spPr>
          <p:txBody>
            <a:bodyPr wrap="none">
              <a:spAutoFit/>
            </a:bodyPr>
            <a:lstStyle/>
            <a:p>
              <a:pPr algn="l"/>
              <a:r>
                <a:rPr lang="en-US" sz="2400" b="1">
                  <a:solidFill>
                    <a:schemeClr val="bg1"/>
                  </a:solidFill>
                </a:rPr>
                <a:t>0</a:t>
              </a:r>
            </a:p>
          </p:txBody>
        </p:sp>
      </p:grpSp>
      <p:grpSp>
        <p:nvGrpSpPr>
          <p:cNvPr id="4" name="Group 10"/>
          <p:cNvGrpSpPr>
            <a:grpSpLocks/>
          </p:cNvGrpSpPr>
          <p:nvPr/>
        </p:nvGrpSpPr>
        <p:grpSpPr bwMode="auto">
          <a:xfrm>
            <a:off x="7620000" y="1981200"/>
            <a:ext cx="1344613" cy="1252538"/>
            <a:chOff x="3264" y="2448"/>
            <a:chExt cx="847" cy="789"/>
          </a:xfrm>
        </p:grpSpPr>
        <p:grpSp>
          <p:nvGrpSpPr>
            <p:cNvPr id="5" name="Group 11"/>
            <p:cNvGrpSpPr>
              <a:grpSpLocks/>
            </p:cNvGrpSpPr>
            <p:nvPr/>
          </p:nvGrpSpPr>
          <p:grpSpPr bwMode="auto">
            <a:xfrm>
              <a:off x="3264" y="2448"/>
              <a:ext cx="547" cy="789"/>
              <a:chOff x="144" y="1296"/>
              <a:chExt cx="547" cy="789"/>
            </a:xfrm>
          </p:grpSpPr>
          <p:sp>
            <p:nvSpPr>
              <p:cNvPr id="219148" name="Rectangle 12"/>
              <p:cNvSpPr>
                <a:spLocks noChangeArrowheads="1"/>
              </p:cNvSpPr>
              <p:nvPr/>
            </p:nvSpPr>
            <p:spPr bwMode="auto">
              <a:xfrm>
                <a:off x="144" y="1296"/>
                <a:ext cx="547" cy="789"/>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49" name="Text Box 13"/>
              <p:cNvSpPr txBox="1">
                <a:spLocks noChangeArrowheads="1"/>
              </p:cNvSpPr>
              <p:nvPr/>
            </p:nvSpPr>
            <p:spPr bwMode="auto">
              <a:xfrm>
                <a:off x="144" y="1335"/>
                <a:ext cx="528" cy="250"/>
              </a:xfrm>
              <a:prstGeom prst="rect">
                <a:avLst/>
              </a:prstGeom>
              <a:noFill/>
              <a:ln w="9525">
                <a:noFill/>
                <a:miter lim="800000"/>
                <a:headEnd/>
                <a:tailEnd/>
              </a:ln>
              <a:effectLst/>
            </p:spPr>
            <p:txBody>
              <a:bodyPr>
                <a:spAutoFit/>
              </a:bodyPr>
              <a:lstStyle/>
              <a:p>
                <a:pPr>
                  <a:spcBef>
                    <a:spcPct val="50000"/>
                  </a:spcBef>
                </a:pPr>
                <a:r>
                  <a:rPr lang="en-US" sz="2000" b="1">
                    <a:solidFill>
                      <a:schemeClr val="tx1"/>
                    </a:solidFill>
                  </a:rPr>
                  <a:t>ON</a:t>
                </a:r>
              </a:p>
            </p:txBody>
          </p:sp>
          <p:sp>
            <p:nvSpPr>
              <p:cNvPr id="219150" name="Oval 14"/>
              <p:cNvSpPr>
                <a:spLocks noChangeArrowheads="1"/>
              </p:cNvSpPr>
              <p:nvPr/>
            </p:nvSpPr>
            <p:spPr bwMode="auto">
              <a:xfrm>
                <a:off x="290" y="1730"/>
                <a:ext cx="255" cy="276"/>
              </a:xfrm>
              <a:prstGeom prst="ellipse">
                <a:avLst/>
              </a:prstGeom>
              <a:solidFill>
                <a:srgbClr val="00FF00"/>
              </a:solidFill>
              <a:ln w="9525">
                <a:solidFill>
                  <a:schemeClr val="tx1"/>
                </a:solidFill>
                <a:round/>
                <a:headEnd/>
                <a:tailEnd/>
              </a:ln>
              <a:effectLst/>
            </p:spPr>
            <p:txBody>
              <a:bodyPr wrap="none" anchor="ctr"/>
              <a:lstStyle/>
              <a:p>
                <a:endParaRPr lang="en-US"/>
              </a:p>
            </p:txBody>
          </p:sp>
        </p:grpSp>
        <p:sp useBgFill="1">
          <p:nvSpPr>
            <p:cNvPr id="219151" name="Text Box 15"/>
            <p:cNvSpPr txBox="1">
              <a:spLocks noChangeArrowheads="1"/>
            </p:cNvSpPr>
            <p:nvPr/>
          </p:nvSpPr>
          <p:spPr bwMode="auto">
            <a:xfrm>
              <a:off x="3888" y="2688"/>
              <a:ext cx="223" cy="288"/>
            </a:xfrm>
            <a:prstGeom prst="rect">
              <a:avLst/>
            </a:prstGeom>
            <a:ln w="9525">
              <a:noFill/>
              <a:miter lim="800000"/>
              <a:headEnd/>
              <a:tailEnd/>
            </a:ln>
            <a:effectLst/>
          </p:spPr>
          <p:txBody>
            <a:bodyPr wrap="none">
              <a:spAutoFit/>
            </a:bodyPr>
            <a:lstStyle/>
            <a:p>
              <a:pPr algn="l"/>
              <a:r>
                <a:rPr lang="en-US" sz="2400" b="1">
                  <a:solidFill>
                    <a:schemeClr val="bg1"/>
                  </a:solidFill>
                </a:rPr>
                <a:t>1</a:t>
              </a:r>
            </a:p>
          </p:txBody>
        </p:sp>
      </p:grpSp>
      <p:sp>
        <p:nvSpPr>
          <p:cNvPr id="219152" name="Text Box 16"/>
          <p:cNvSpPr txBox="1">
            <a:spLocks noChangeArrowheads="1"/>
          </p:cNvSpPr>
          <p:nvPr/>
        </p:nvSpPr>
        <p:spPr bwMode="auto">
          <a:xfrm>
            <a:off x="4419600" y="2133600"/>
            <a:ext cx="1524000" cy="822325"/>
          </a:xfrm>
          <a:prstGeom prst="rect">
            <a:avLst/>
          </a:prstGeom>
          <a:noFill/>
          <a:ln w="9525">
            <a:noFill/>
            <a:miter lim="800000"/>
            <a:headEnd/>
            <a:tailEnd/>
          </a:ln>
          <a:effectLst/>
        </p:spPr>
        <p:txBody>
          <a:bodyPr>
            <a:spAutoFit/>
          </a:bodyPr>
          <a:lstStyle/>
          <a:p>
            <a:pPr algn="l">
              <a:spcBef>
                <a:spcPct val="50000"/>
              </a:spcBef>
            </a:pPr>
            <a:r>
              <a:rPr lang="en-US" sz="2400">
                <a:solidFill>
                  <a:schemeClr val="bg1"/>
                </a:solidFill>
                <a:effectLst>
                  <a:outerShdw blurRad="38100" dist="38100" dir="2700000" algn="tl">
                    <a:srgbClr val="C0C0C0"/>
                  </a:outerShdw>
                </a:effectLst>
              </a:rPr>
              <a:t>Microchip Switch</a:t>
            </a:r>
          </a:p>
        </p:txBody>
      </p:sp>
      <p:grpSp>
        <p:nvGrpSpPr>
          <p:cNvPr id="6" name="Group 17"/>
          <p:cNvGrpSpPr>
            <a:grpSpLocks/>
          </p:cNvGrpSpPr>
          <p:nvPr/>
        </p:nvGrpSpPr>
        <p:grpSpPr bwMode="auto">
          <a:xfrm>
            <a:off x="3733800" y="5105400"/>
            <a:ext cx="438150" cy="666750"/>
            <a:chOff x="528" y="3264"/>
            <a:chExt cx="336" cy="484"/>
          </a:xfrm>
        </p:grpSpPr>
        <p:sp>
          <p:nvSpPr>
            <p:cNvPr id="219154" name="Rectangle 18"/>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55" name="Oval 19"/>
            <p:cNvSpPr>
              <a:spLocks noChangeArrowheads="1"/>
            </p:cNvSpPr>
            <p:nvPr/>
          </p:nvSpPr>
          <p:spPr bwMode="auto">
            <a:xfrm>
              <a:off x="624" y="3312"/>
              <a:ext cx="144" cy="144"/>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219156" name="Text Box 20"/>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1</a:t>
              </a:r>
            </a:p>
          </p:txBody>
        </p:sp>
      </p:grpSp>
      <p:grpSp>
        <p:nvGrpSpPr>
          <p:cNvPr id="7" name="Group 21"/>
          <p:cNvGrpSpPr>
            <a:grpSpLocks/>
          </p:cNvGrpSpPr>
          <p:nvPr/>
        </p:nvGrpSpPr>
        <p:grpSpPr bwMode="auto">
          <a:xfrm>
            <a:off x="2514600" y="5105400"/>
            <a:ext cx="438150" cy="666750"/>
            <a:chOff x="528" y="3264"/>
            <a:chExt cx="336" cy="484"/>
          </a:xfrm>
        </p:grpSpPr>
        <p:sp>
          <p:nvSpPr>
            <p:cNvPr id="219158" name="Rectangle 22"/>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59" name="Oval 23"/>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60" name="Text Box 24"/>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8" name="Group 25"/>
          <p:cNvGrpSpPr>
            <a:grpSpLocks/>
          </p:cNvGrpSpPr>
          <p:nvPr/>
        </p:nvGrpSpPr>
        <p:grpSpPr bwMode="auto">
          <a:xfrm>
            <a:off x="4343400" y="5105400"/>
            <a:ext cx="438150" cy="666750"/>
            <a:chOff x="528" y="3264"/>
            <a:chExt cx="336" cy="484"/>
          </a:xfrm>
        </p:grpSpPr>
        <p:sp>
          <p:nvSpPr>
            <p:cNvPr id="219162" name="Rectangle 26"/>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63" name="Oval 27"/>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64" name="Text Box 28"/>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9" name="Group 29"/>
          <p:cNvGrpSpPr>
            <a:grpSpLocks/>
          </p:cNvGrpSpPr>
          <p:nvPr/>
        </p:nvGrpSpPr>
        <p:grpSpPr bwMode="auto">
          <a:xfrm>
            <a:off x="6172200" y="5105400"/>
            <a:ext cx="438150" cy="666750"/>
            <a:chOff x="528" y="3264"/>
            <a:chExt cx="336" cy="484"/>
          </a:xfrm>
        </p:grpSpPr>
        <p:sp>
          <p:nvSpPr>
            <p:cNvPr id="219166" name="Rectangle 30"/>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67" name="Oval 31"/>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68" name="Text Box 32"/>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0" name="Group 33"/>
          <p:cNvGrpSpPr>
            <a:grpSpLocks/>
          </p:cNvGrpSpPr>
          <p:nvPr/>
        </p:nvGrpSpPr>
        <p:grpSpPr bwMode="auto">
          <a:xfrm>
            <a:off x="5562600" y="5105400"/>
            <a:ext cx="438150" cy="666750"/>
            <a:chOff x="528" y="3264"/>
            <a:chExt cx="336" cy="484"/>
          </a:xfrm>
        </p:grpSpPr>
        <p:sp>
          <p:nvSpPr>
            <p:cNvPr id="219170" name="Rectangle 34"/>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71" name="Oval 35"/>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72" name="Text Box 36"/>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1" name="Group 37"/>
          <p:cNvGrpSpPr>
            <a:grpSpLocks/>
          </p:cNvGrpSpPr>
          <p:nvPr/>
        </p:nvGrpSpPr>
        <p:grpSpPr bwMode="auto">
          <a:xfrm>
            <a:off x="3124200" y="5105400"/>
            <a:ext cx="438150" cy="666750"/>
            <a:chOff x="528" y="3264"/>
            <a:chExt cx="336" cy="484"/>
          </a:xfrm>
        </p:grpSpPr>
        <p:sp>
          <p:nvSpPr>
            <p:cNvPr id="219174" name="Rectangle 38"/>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75" name="Oval 39"/>
            <p:cNvSpPr>
              <a:spLocks noChangeArrowheads="1"/>
            </p:cNvSpPr>
            <p:nvPr/>
          </p:nvSpPr>
          <p:spPr bwMode="auto">
            <a:xfrm>
              <a:off x="624" y="3312"/>
              <a:ext cx="144" cy="144"/>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219176" name="Text Box 40"/>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1</a:t>
              </a:r>
            </a:p>
          </p:txBody>
        </p:sp>
      </p:grpSp>
      <p:grpSp>
        <p:nvGrpSpPr>
          <p:cNvPr id="12" name="Group 41"/>
          <p:cNvGrpSpPr>
            <a:grpSpLocks/>
          </p:cNvGrpSpPr>
          <p:nvPr/>
        </p:nvGrpSpPr>
        <p:grpSpPr bwMode="auto">
          <a:xfrm>
            <a:off x="4953000" y="5105400"/>
            <a:ext cx="438150" cy="666750"/>
            <a:chOff x="528" y="3264"/>
            <a:chExt cx="336" cy="484"/>
          </a:xfrm>
        </p:grpSpPr>
        <p:sp>
          <p:nvSpPr>
            <p:cNvPr id="219178" name="Rectangle 42"/>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79" name="Oval 43"/>
            <p:cNvSpPr>
              <a:spLocks noChangeArrowheads="1"/>
            </p:cNvSpPr>
            <p:nvPr/>
          </p:nvSpPr>
          <p:spPr bwMode="auto">
            <a:xfrm>
              <a:off x="624" y="3312"/>
              <a:ext cx="144" cy="144"/>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219180" name="Text Box 44"/>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1</a:t>
              </a:r>
            </a:p>
          </p:txBody>
        </p:sp>
      </p:grpSp>
      <p:sp>
        <p:nvSpPr>
          <p:cNvPr id="219181" name="Text Box 45"/>
          <p:cNvSpPr txBox="1">
            <a:spLocks noChangeArrowheads="1"/>
          </p:cNvSpPr>
          <p:nvPr/>
        </p:nvSpPr>
        <p:spPr bwMode="auto">
          <a:xfrm>
            <a:off x="6629400" y="5029200"/>
            <a:ext cx="1371600" cy="457200"/>
          </a:xfrm>
          <a:prstGeom prst="rect">
            <a:avLst/>
          </a:prstGeom>
          <a:noFill/>
          <a:ln w="9525">
            <a:noFill/>
            <a:miter lim="800000"/>
            <a:headEnd/>
            <a:tailEnd/>
          </a:ln>
          <a:effectLst/>
        </p:spPr>
        <p:txBody>
          <a:bodyPr>
            <a:spAutoFit/>
          </a:bodyPr>
          <a:lstStyle/>
          <a:p>
            <a:pPr algn="l">
              <a:spcBef>
                <a:spcPct val="50000"/>
              </a:spcBef>
            </a:pPr>
            <a:r>
              <a:rPr lang="en-US" sz="2400" b="1">
                <a:solidFill>
                  <a:srgbClr val="FFFBDD"/>
                </a:solidFill>
                <a:latin typeface="Verdana" pitchFamily="34" charset="0"/>
              </a:rPr>
              <a:t>= 4</a:t>
            </a:r>
          </a:p>
        </p:txBody>
      </p:sp>
      <p:grpSp>
        <p:nvGrpSpPr>
          <p:cNvPr id="13" name="Group 46"/>
          <p:cNvGrpSpPr>
            <a:grpSpLocks/>
          </p:cNvGrpSpPr>
          <p:nvPr/>
        </p:nvGrpSpPr>
        <p:grpSpPr bwMode="auto">
          <a:xfrm>
            <a:off x="1905000" y="5105400"/>
            <a:ext cx="438150" cy="666750"/>
            <a:chOff x="528" y="3264"/>
            <a:chExt cx="336" cy="484"/>
          </a:xfrm>
        </p:grpSpPr>
        <p:sp>
          <p:nvSpPr>
            <p:cNvPr id="219183" name="Rectangle 47"/>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84" name="Oval 48"/>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85" name="Text Box 49"/>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4" name="Group 50"/>
          <p:cNvGrpSpPr>
            <a:grpSpLocks/>
          </p:cNvGrpSpPr>
          <p:nvPr/>
        </p:nvGrpSpPr>
        <p:grpSpPr bwMode="auto">
          <a:xfrm>
            <a:off x="1905000" y="5791200"/>
            <a:ext cx="438150" cy="666750"/>
            <a:chOff x="528" y="3264"/>
            <a:chExt cx="336" cy="484"/>
          </a:xfrm>
        </p:grpSpPr>
        <p:sp>
          <p:nvSpPr>
            <p:cNvPr id="219187" name="Rectangle 51"/>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88" name="Oval 52"/>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89" name="Text Box 53"/>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5" name="Group 54"/>
          <p:cNvGrpSpPr>
            <a:grpSpLocks/>
          </p:cNvGrpSpPr>
          <p:nvPr/>
        </p:nvGrpSpPr>
        <p:grpSpPr bwMode="auto">
          <a:xfrm>
            <a:off x="3124200" y="5791200"/>
            <a:ext cx="438150" cy="666750"/>
            <a:chOff x="528" y="3264"/>
            <a:chExt cx="336" cy="484"/>
          </a:xfrm>
        </p:grpSpPr>
        <p:sp>
          <p:nvSpPr>
            <p:cNvPr id="219191" name="Rectangle 55"/>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92" name="Oval 56"/>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93" name="Text Box 57"/>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6" name="Group 58"/>
          <p:cNvGrpSpPr>
            <a:grpSpLocks/>
          </p:cNvGrpSpPr>
          <p:nvPr/>
        </p:nvGrpSpPr>
        <p:grpSpPr bwMode="auto">
          <a:xfrm>
            <a:off x="3733800" y="5791200"/>
            <a:ext cx="438150" cy="666750"/>
            <a:chOff x="528" y="3264"/>
            <a:chExt cx="336" cy="484"/>
          </a:xfrm>
        </p:grpSpPr>
        <p:sp>
          <p:nvSpPr>
            <p:cNvPr id="219195" name="Rectangle 59"/>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196" name="Oval 60"/>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197" name="Text Box 61"/>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7" name="Group 62"/>
          <p:cNvGrpSpPr>
            <a:grpSpLocks/>
          </p:cNvGrpSpPr>
          <p:nvPr/>
        </p:nvGrpSpPr>
        <p:grpSpPr bwMode="auto">
          <a:xfrm>
            <a:off x="4343400" y="5791200"/>
            <a:ext cx="438150" cy="666750"/>
            <a:chOff x="528" y="3264"/>
            <a:chExt cx="336" cy="484"/>
          </a:xfrm>
        </p:grpSpPr>
        <p:sp>
          <p:nvSpPr>
            <p:cNvPr id="219199" name="Rectangle 63"/>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200" name="Oval 64"/>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201" name="Text Box 65"/>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8" name="Group 66"/>
          <p:cNvGrpSpPr>
            <a:grpSpLocks/>
          </p:cNvGrpSpPr>
          <p:nvPr/>
        </p:nvGrpSpPr>
        <p:grpSpPr bwMode="auto">
          <a:xfrm>
            <a:off x="5562600" y="5791200"/>
            <a:ext cx="438150" cy="666750"/>
            <a:chOff x="528" y="3264"/>
            <a:chExt cx="336" cy="484"/>
          </a:xfrm>
        </p:grpSpPr>
        <p:sp>
          <p:nvSpPr>
            <p:cNvPr id="219203" name="Rectangle 67"/>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204" name="Oval 68"/>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205" name="Text Box 69"/>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grpSp>
        <p:nvGrpSpPr>
          <p:cNvPr id="19" name="Group 70"/>
          <p:cNvGrpSpPr>
            <a:grpSpLocks/>
          </p:cNvGrpSpPr>
          <p:nvPr/>
        </p:nvGrpSpPr>
        <p:grpSpPr bwMode="auto">
          <a:xfrm>
            <a:off x="2514600" y="5791200"/>
            <a:ext cx="438150" cy="666750"/>
            <a:chOff x="528" y="3264"/>
            <a:chExt cx="336" cy="484"/>
          </a:xfrm>
        </p:grpSpPr>
        <p:sp>
          <p:nvSpPr>
            <p:cNvPr id="219207" name="Rectangle 71"/>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208" name="Oval 72"/>
            <p:cNvSpPr>
              <a:spLocks noChangeArrowheads="1"/>
            </p:cNvSpPr>
            <p:nvPr/>
          </p:nvSpPr>
          <p:spPr bwMode="auto">
            <a:xfrm>
              <a:off x="624" y="3312"/>
              <a:ext cx="144" cy="144"/>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219209" name="Text Box 73"/>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1</a:t>
              </a:r>
            </a:p>
          </p:txBody>
        </p:sp>
      </p:grpSp>
      <p:grpSp>
        <p:nvGrpSpPr>
          <p:cNvPr id="20" name="Group 74"/>
          <p:cNvGrpSpPr>
            <a:grpSpLocks/>
          </p:cNvGrpSpPr>
          <p:nvPr/>
        </p:nvGrpSpPr>
        <p:grpSpPr bwMode="auto">
          <a:xfrm>
            <a:off x="6172200" y="5791200"/>
            <a:ext cx="438150" cy="666750"/>
            <a:chOff x="528" y="3264"/>
            <a:chExt cx="336" cy="484"/>
          </a:xfrm>
        </p:grpSpPr>
        <p:sp>
          <p:nvSpPr>
            <p:cNvPr id="219211" name="Rectangle 75"/>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212" name="Oval 76"/>
            <p:cNvSpPr>
              <a:spLocks noChangeArrowheads="1"/>
            </p:cNvSpPr>
            <p:nvPr/>
          </p:nvSpPr>
          <p:spPr bwMode="auto">
            <a:xfrm>
              <a:off x="624" y="3312"/>
              <a:ext cx="144" cy="144"/>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219213" name="Text Box 77"/>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1</a:t>
              </a:r>
            </a:p>
          </p:txBody>
        </p:sp>
      </p:grpSp>
      <p:sp>
        <p:nvSpPr>
          <p:cNvPr id="219214" name="Text Box 78"/>
          <p:cNvSpPr txBox="1">
            <a:spLocks noChangeArrowheads="1"/>
          </p:cNvSpPr>
          <p:nvPr/>
        </p:nvSpPr>
        <p:spPr bwMode="auto">
          <a:xfrm>
            <a:off x="6629400" y="5715000"/>
            <a:ext cx="1371600" cy="457200"/>
          </a:xfrm>
          <a:prstGeom prst="rect">
            <a:avLst/>
          </a:prstGeom>
          <a:noFill/>
          <a:ln w="9525">
            <a:noFill/>
            <a:miter lim="800000"/>
            <a:headEnd/>
            <a:tailEnd/>
          </a:ln>
          <a:effectLst/>
        </p:spPr>
        <p:txBody>
          <a:bodyPr>
            <a:spAutoFit/>
          </a:bodyPr>
          <a:lstStyle/>
          <a:p>
            <a:pPr algn="l">
              <a:spcBef>
                <a:spcPct val="50000"/>
              </a:spcBef>
            </a:pPr>
            <a:r>
              <a:rPr lang="en-US" sz="2400" b="1">
                <a:solidFill>
                  <a:srgbClr val="FFFBDD"/>
                </a:solidFill>
                <a:latin typeface="Verdana" pitchFamily="34" charset="0"/>
              </a:rPr>
              <a:t>= A</a:t>
            </a:r>
          </a:p>
        </p:txBody>
      </p:sp>
      <p:grpSp>
        <p:nvGrpSpPr>
          <p:cNvPr id="21" name="Group 79"/>
          <p:cNvGrpSpPr>
            <a:grpSpLocks/>
          </p:cNvGrpSpPr>
          <p:nvPr/>
        </p:nvGrpSpPr>
        <p:grpSpPr bwMode="auto">
          <a:xfrm>
            <a:off x="4953000" y="5791200"/>
            <a:ext cx="438150" cy="666750"/>
            <a:chOff x="528" y="3264"/>
            <a:chExt cx="336" cy="484"/>
          </a:xfrm>
        </p:grpSpPr>
        <p:sp>
          <p:nvSpPr>
            <p:cNvPr id="219216" name="Rectangle 80"/>
            <p:cNvSpPr>
              <a:spLocks noChangeArrowheads="1"/>
            </p:cNvSpPr>
            <p:nvPr/>
          </p:nvSpPr>
          <p:spPr bwMode="auto">
            <a:xfrm>
              <a:off x="528" y="3264"/>
              <a:ext cx="336"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9217" name="Oval 81"/>
            <p:cNvSpPr>
              <a:spLocks noChangeArrowheads="1"/>
            </p:cNvSpPr>
            <p:nvPr/>
          </p:nvSpPr>
          <p:spPr bwMode="auto">
            <a:xfrm>
              <a:off x="624" y="3312"/>
              <a:ext cx="144" cy="144"/>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9218" name="Text Box 82"/>
            <p:cNvSpPr txBox="1">
              <a:spLocks noChangeArrowheads="1"/>
            </p:cNvSpPr>
            <p:nvPr/>
          </p:nvSpPr>
          <p:spPr bwMode="auto">
            <a:xfrm>
              <a:off x="575" y="3504"/>
              <a:ext cx="242" cy="244"/>
            </a:xfrm>
            <a:prstGeom prst="rect">
              <a:avLst/>
            </a:prstGeom>
            <a:noFill/>
            <a:ln w="9525">
              <a:noFill/>
              <a:miter lim="800000"/>
              <a:headEnd/>
              <a:tailEnd/>
            </a:ln>
            <a:effectLst/>
          </p:spPr>
          <p:txBody>
            <a:bodyPr>
              <a:spAutoFit/>
            </a:bodyPr>
            <a:lstStyle/>
            <a:p>
              <a:pPr>
                <a:spcBef>
                  <a:spcPct val="50000"/>
                </a:spcBef>
              </a:pPr>
              <a:r>
                <a:rPr lang="en-US" sz="1600" b="1">
                  <a:solidFill>
                    <a:srgbClr val="FFFBDD"/>
                  </a:solidFill>
                </a:rPr>
                <a:t>0</a:t>
              </a:r>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1"/>
          </p:nvPr>
        </p:nvSpPr>
        <p:spPr/>
        <p:txBody>
          <a:bodyPr/>
          <a:lstStyle/>
          <a:p>
            <a:r>
              <a:rPr lang="en-US"/>
              <a:t>© 2007 Prentice-Hall, Inc.</a:t>
            </a:r>
          </a:p>
          <a:p>
            <a:endParaRPr lang="en-US"/>
          </a:p>
        </p:txBody>
      </p:sp>
      <p:sp>
        <p:nvSpPr>
          <p:cNvPr id="8" name="Slide Number Placeholder 3"/>
          <p:cNvSpPr>
            <a:spLocks noGrp="1"/>
          </p:cNvSpPr>
          <p:nvPr>
            <p:ph type="sldNum" sz="quarter" idx="12"/>
          </p:nvPr>
        </p:nvSpPr>
        <p:spPr/>
        <p:txBody>
          <a:bodyPr/>
          <a:lstStyle/>
          <a:p>
            <a:fld id="{766C0375-9CF2-48CE-A427-38E29FD02D69}" type="slidenum">
              <a:rPr lang="en-US"/>
              <a:pPr/>
              <a:t>40</a:t>
            </a:fld>
            <a:endParaRPr lang="en-US"/>
          </a:p>
        </p:txBody>
      </p:sp>
      <p:sp>
        <p:nvSpPr>
          <p:cNvPr id="55301" name="Rectangle 5"/>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Expansion Cards</a:t>
            </a:r>
          </a:p>
        </p:txBody>
      </p:sp>
      <p:sp>
        <p:nvSpPr>
          <p:cNvPr id="55302" name="Rectangle 6"/>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Adds functions</a:t>
            </a:r>
          </a:p>
          <a:p>
            <a:pPr marL="342900" indent="-342900" algn="l">
              <a:spcBef>
                <a:spcPct val="20000"/>
              </a:spcBef>
              <a:buFontTx/>
              <a:buChar char="•"/>
            </a:pPr>
            <a:r>
              <a:rPr lang="en-US" sz="3200" dirty="0">
                <a:effectLst>
                  <a:outerShdw blurRad="38100" dist="38100" dir="2700000" algn="tl">
                    <a:srgbClr val="C0C0C0"/>
                  </a:outerShdw>
                </a:effectLst>
              </a:rPr>
              <a:t>Provides new connections for peripheral devices</a:t>
            </a:r>
          </a:p>
          <a:p>
            <a:pPr marL="342900" indent="-342900" algn="l">
              <a:spcBef>
                <a:spcPct val="20000"/>
              </a:spcBef>
              <a:buFontTx/>
              <a:buChar char="•"/>
            </a:pPr>
            <a:r>
              <a:rPr lang="en-US" sz="3200" dirty="0">
                <a:effectLst>
                  <a:outerShdw blurRad="38100" dist="38100" dir="2700000" algn="tl">
                    <a:srgbClr val="C0C0C0"/>
                  </a:outerShdw>
                </a:effectLst>
              </a:rPr>
              <a:t>Common types:</a:t>
            </a:r>
          </a:p>
          <a:p>
            <a:pPr marL="742950" lvl="1" indent="-285750" algn="l">
              <a:spcBef>
                <a:spcPct val="20000"/>
              </a:spcBef>
              <a:buFontTx/>
              <a:buChar char="–"/>
            </a:pPr>
            <a:r>
              <a:rPr lang="en-US" sz="2800" dirty="0">
                <a:effectLst>
                  <a:outerShdw blurRad="38100" dist="38100" dir="2700000" algn="tl">
                    <a:srgbClr val="C0C0C0"/>
                  </a:outerShdw>
                </a:effectLst>
              </a:rPr>
              <a:t>Sound</a:t>
            </a:r>
          </a:p>
          <a:p>
            <a:pPr marL="742950" lvl="1" indent="-285750" algn="l">
              <a:spcBef>
                <a:spcPct val="20000"/>
              </a:spcBef>
              <a:buFontTx/>
              <a:buChar char="–"/>
            </a:pPr>
            <a:r>
              <a:rPr lang="en-US" sz="2800" dirty="0">
                <a:effectLst>
                  <a:outerShdw blurRad="38100" dist="38100" dir="2700000" algn="tl">
                    <a:srgbClr val="C0C0C0"/>
                  </a:outerShdw>
                </a:effectLst>
              </a:rPr>
              <a:t>Modem</a:t>
            </a:r>
          </a:p>
          <a:p>
            <a:pPr marL="742950" lvl="1" indent="-285750" algn="l">
              <a:spcBef>
                <a:spcPct val="20000"/>
              </a:spcBef>
              <a:buFontTx/>
              <a:buChar char="–"/>
            </a:pPr>
            <a:r>
              <a:rPr lang="en-US" sz="2800" dirty="0">
                <a:effectLst>
                  <a:outerShdw blurRad="38100" dist="38100" dir="2700000" algn="tl">
                    <a:srgbClr val="C0C0C0"/>
                  </a:outerShdw>
                </a:effectLst>
              </a:rPr>
              <a:t>Video (VGA)</a:t>
            </a:r>
          </a:p>
          <a:p>
            <a:pPr marL="742950" lvl="1" indent="-285750" algn="l">
              <a:spcBef>
                <a:spcPct val="20000"/>
              </a:spcBef>
              <a:buFontTx/>
              <a:buChar char="–"/>
            </a:pPr>
            <a:r>
              <a:rPr lang="en-US" sz="2800" dirty="0">
                <a:effectLst>
                  <a:outerShdw blurRad="38100" dist="38100" dir="2700000" algn="tl">
                    <a:srgbClr val="C0C0C0"/>
                  </a:outerShdw>
                </a:effectLst>
              </a:rPr>
              <a:t>Network (NIC)</a:t>
            </a:r>
          </a:p>
        </p:txBody>
      </p:sp>
      <p:pic>
        <p:nvPicPr>
          <p:cNvPr id="55303" name="Picture 7" descr="modem"/>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2232128">
            <a:off x="4573588" y="2197100"/>
            <a:ext cx="3763962" cy="3763963"/>
          </a:xfrm>
          <a:prstGeom prst="rect">
            <a:avLst/>
          </a:prstGeom>
          <a:noFill/>
        </p:spPr>
      </p:pic>
      <p:sp>
        <p:nvSpPr>
          <p:cNvPr id="55304" name="Rectangle 8">
            <a:hlinkClick r:id="rId4" action="ppaction://hlinksldjump"/>
          </p:cNvPr>
          <p:cNvSpPr>
            <a:spLocks noChangeArrowheads="1"/>
          </p:cNvSpPr>
          <p:nvPr/>
        </p:nvSpPr>
        <p:spPr bwMode="auto">
          <a:xfrm>
            <a:off x="0" y="381000"/>
            <a:ext cx="9144000" cy="369332"/>
          </a:xfrm>
          <a:prstGeom prst="rect">
            <a:avLst/>
          </a:prstGeom>
          <a:noFill/>
          <a:ln w="9525" algn="ctr">
            <a:noFill/>
            <a:miter lim="800000"/>
            <a:headEnd/>
            <a:tailEnd/>
          </a:ln>
          <a:effectLst/>
        </p:spPr>
        <p:txBody>
          <a:bodyPr wrap="square" anchor="ctr">
            <a:spAutoFit/>
          </a:bodyP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1"/>
          </p:nvPr>
        </p:nvSpPr>
        <p:spPr/>
        <p:txBody>
          <a:bodyPr/>
          <a:lstStyle/>
          <a:p>
            <a:r>
              <a:rPr lang="en-US"/>
              <a:t>© 2007 Prentice-Hall, Inc.</a:t>
            </a:r>
          </a:p>
          <a:p>
            <a:endParaRPr lang="en-US"/>
          </a:p>
        </p:txBody>
      </p:sp>
      <p:sp>
        <p:nvSpPr>
          <p:cNvPr id="7" name="Slide Number Placeholder 3"/>
          <p:cNvSpPr>
            <a:spLocks noGrp="1"/>
          </p:cNvSpPr>
          <p:nvPr>
            <p:ph type="sldNum" sz="quarter" idx="12"/>
          </p:nvPr>
        </p:nvSpPr>
        <p:spPr/>
        <p:txBody>
          <a:bodyPr/>
          <a:lstStyle/>
          <a:p>
            <a:fld id="{71A05C78-99E3-4435-9935-C18170871FB6}" type="slidenum">
              <a:rPr lang="en-US"/>
              <a:pPr/>
              <a:t>41</a:t>
            </a:fld>
            <a:endParaRPr lang="en-US"/>
          </a:p>
        </p:txBody>
      </p:sp>
      <p:sp>
        <p:nvSpPr>
          <p:cNvPr id="59396"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Hard Disk Drive</a:t>
            </a:r>
          </a:p>
        </p:txBody>
      </p:sp>
      <p:sp>
        <p:nvSpPr>
          <p:cNvPr id="59397" name="Rectangle 5"/>
          <p:cNvSpPr>
            <a:spLocks noChangeArrowheads="1"/>
          </p:cNvSpPr>
          <p:nvPr/>
        </p:nvSpPr>
        <p:spPr bwMode="auto">
          <a:xfrm>
            <a:off x="457200" y="1600200"/>
            <a:ext cx="56388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Stores data and program instructions</a:t>
            </a:r>
          </a:p>
          <a:p>
            <a:pPr marL="342900" indent="-342900" algn="l">
              <a:spcBef>
                <a:spcPct val="20000"/>
              </a:spcBef>
              <a:buFontTx/>
              <a:buChar char="•"/>
            </a:pPr>
            <a:r>
              <a:rPr lang="en-US" sz="3200" dirty="0">
                <a:effectLst>
                  <a:outerShdw blurRad="38100" dist="38100" dir="2700000" algn="tl">
                    <a:srgbClr val="C0C0C0"/>
                  </a:outerShdw>
                </a:effectLst>
              </a:rPr>
              <a:t>Permanent (nonvolatile) storage</a:t>
            </a:r>
          </a:p>
          <a:p>
            <a:pPr marL="342900" indent="-342900" algn="l">
              <a:spcBef>
                <a:spcPct val="20000"/>
              </a:spcBef>
              <a:buFontTx/>
              <a:buChar char="•"/>
            </a:pPr>
            <a:r>
              <a:rPr lang="en-US" sz="3200" dirty="0">
                <a:effectLst>
                  <a:outerShdw blurRad="38100" dist="38100" dir="2700000" algn="tl">
                    <a:srgbClr val="C0C0C0"/>
                  </a:outerShdw>
                </a:effectLst>
              </a:rPr>
              <a:t>Storage capacities up to 250 GB and higher</a:t>
            </a:r>
          </a:p>
          <a:p>
            <a:pPr marL="342900" indent="-342900" algn="l">
              <a:spcBef>
                <a:spcPct val="20000"/>
              </a:spcBef>
              <a:buFontTx/>
              <a:buChar char="•"/>
            </a:pPr>
            <a:r>
              <a:rPr lang="en-US" sz="3200" dirty="0">
                <a:effectLst>
                  <a:outerShdw blurRad="38100" dist="38100" dir="2700000" algn="tl">
                    <a:srgbClr val="C0C0C0"/>
                  </a:outerShdw>
                </a:effectLst>
              </a:rPr>
              <a:t>Transfers data in milliseconds</a:t>
            </a:r>
          </a:p>
        </p:txBody>
      </p:sp>
      <p:pic>
        <p:nvPicPr>
          <p:cNvPr id="59398" name="Picture 6" descr="hard_drive"/>
          <p:cNvPicPr>
            <a:picLocks noChangeAspect="1" noChangeArrowheads="1"/>
          </p:cNvPicPr>
          <p:nvPr/>
        </p:nvPicPr>
        <p:blipFill>
          <a:blip r:embed="rId3"/>
          <a:srcRect/>
          <a:stretch>
            <a:fillRect/>
          </a:stretch>
        </p:blipFill>
        <p:spPr bwMode="auto">
          <a:xfrm>
            <a:off x="5638800" y="2819400"/>
            <a:ext cx="2857500" cy="2857500"/>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D765B5DF-12E4-4A73-9AD2-85ED3D7C5973}" type="slidenum">
              <a:rPr lang="en-US"/>
              <a:pPr/>
              <a:t>42</a:t>
            </a:fld>
            <a:endParaRPr lang="en-US"/>
          </a:p>
        </p:txBody>
      </p:sp>
      <p:pic>
        <p:nvPicPr>
          <p:cNvPr id="96258" name="Picture 2"/>
          <p:cNvPicPr>
            <a:picLocks noChangeAspect="1" noChangeArrowheads="1"/>
          </p:cNvPicPr>
          <p:nvPr/>
        </p:nvPicPr>
        <p:blipFill>
          <a:blip r:embed="rId3"/>
          <a:srcRect r="15297" b="15794"/>
          <a:stretch>
            <a:fillRect/>
          </a:stretch>
        </p:blipFill>
        <p:spPr bwMode="auto">
          <a:xfrm>
            <a:off x="5029200" y="2149475"/>
            <a:ext cx="3719513" cy="3468688"/>
          </a:xfrm>
          <a:prstGeom prst="rect">
            <a:avLst/>
          </a:prstGeom>
          <a:noFill/>
          <a:ln w="9525" algn="ctr">
            <a:noFill/>
            <a:miter lim="800000"/>
            <a:headEnd/>
            <a:tailEnd/>
          </a:ln>
          <a:effectLst/>
        </p:spPr>
      </p:pic>
      <p:sp>
        <p:nvSpPr>
          <p:cNvPr id="96259" name="Rectangle 3"/>
          <p:cNvSpPr>
            <a:spLocks noGrp="1" noChangeArrowheads="1"/>
          </p:cNvSpPr>
          <p:nvPr>
            <p:ph type="title"/>
          </p:nvPr>
        </p:nvSpPr>
        <p:spPr/>
        <p:txBody>
          <a:bodyPr/>
          <a:lstStyle/>
          <a:p>
            <a:r>
              <a:rPr lang="en-US"/>
              <a:t>Setting it all up: Ergonomics</a:t>
            </a:r>
          </a:p>
        </p:txBody>
      </p:sp>
      <p:sp>
        <p:nvSpPr>
          <p:cNvPr id="96260" name="Rectangle 4"/>
          <p:cNvSpPr>
            <a:spLocks noGrp="1" noChangeArrowheads="1"/>
          </p:cNvSpPr>
          <p:nvPr>
            <p:ph type="body" idx="1"/>
          </p:nvPr>
        </p:nvSpPr>
        <p:spPr>
          <a:xfrm>
            <a:off x="457200" y="1600200"/>
            <a:ext cx="4495800" cy="4525963"/>
          </a:xfrm>
        </p:spPr>
        <p:txBody>
          <a:bodyPr/>
          <a:lstStyle/>
          <a:p>
            <a:pPr>
              <a:lnSpc>
                <a:spcPct val="90000"/>
              </a:lnSpc>
            </a:pPr>
            <a:r>
              <a:rPr lang="en-US" sz="2800"/>
              <a:t>Ergonomics refers to minimizing injury or discomfort while using the computer</a:t>
            </a:r>
          </a:p>
          <a:p>
            <a:pPr>
              <a:lnSpc>
                <a:spcPct val="90000"/>
              </a:lnSpc>
            </a:pPr>
            <a:r>
              <a:rPr lang="en-US" sz="2800"/>
              <a:t>Steps to follow:</a:t>
            </a:r>
          </a:p>
          <a:p>
            <a:pPr lvl="1">
              <a:lnSpc>
                <a:spcPct val="90000"/>
              </a:lnSpc>
            </a:pPr>
            <a:r>
              <a:rPr lang="en-US" sz="2400"/>
              <a:t>Position monitor correctly</a:t>
            </a:r>
          </a:p>
          <a:p>
            <a:pPr lvl="1">
              <a:lnSpc>
                <a:spcPct val="90000"/>
              </a:lnSpc>
            </a:pPr>
            <a:r>
              <a:rPr lang="en-US" sz="2400"/>
              <a:t>Use adjustable chair</a:t>
            </a:r>
          </a:p>
          <a:p>
            <a:pPr lvl="1">
              <a:lnSpc>
                <a:spcPct val="90000"/>
              </a:lnSpc>
            </a:pPr>
            <a:r>
              <a:rPr lang="en-US" sz="2400"/>
              <a:t>Assume proper position while typing</a:t>
            </a:r>
          </a:p>
          <a:p>
            <a:pPr lvl="1">
              <a:lnSpc>
                <a:spcPct val="90000"/>
              </a:lnSpc>
            </a:pPr>
            <a:r>
              <a:rPr lang="en-US" sz="2400"/>
              <a:t>Take breaks</a:t>
            </a:r>
          </a:p>
          <a:p>
            <a:pPr lvl="1">
              <a:lnSpc>
                <a:spcPct val="90000"/>
              </a:lnSpc>
            </a:pPr>
            <a:r>
              <a:rPr lang="en-US" sz="2400"/>
              <a:t>Ensure adequate lighting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READ </a:t>
            </a:r>
            <a:r>
              <a:rPr lang="en-US" dirty="0" err="1"/>
              <a:t>READ</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4"/>
          <p:cNvSpPr>
            <a:spLocks noGrp="1"/>
          </p:cNvSpPr>
          <p:nvPr>
            <p:ph type="dt" sz="half" idx="11"/>
          </p:nvPr>
        </p:nvSpPr>
        <p:spPr/>
        <p:txBody>
          <a:bodyPr/>
          <a:lstStyle/>
          <a:p>
            <a:r>
              <a:rPr lang="en-US"/>
              <a:t>© 2007 Prentice-Hall, Inc.</a:t>
            </a:r>
          </a:p>
          <a:p>
            <a:endParaRPr lang="en-US"/>
          </a:p>
        </p:txBody>
      </p:sp>
      <p:sp>
        <p:nvSpPr>
          <p:cNvPr id="47" name="Slide Number Placeholder 5"/>
          <p:cNvSpPr>
            <a:spLocks noGrp="1"/>
          </p:cNvSpPr>
          <p:nvPr>
            <p:ph type="sldNum" sz="quarter" idx="12"/>
          </p:nvPr>
        </p:nvSpPr>
        <p:spPr/>
        <p:txBody>
          <a:bodyPr/>
          <a:lstStyle/>
          <a:p>
            <a:fld id="{38314FAB-3471-421A-80F7-715092566491}" type="slidenum">
              <a:rPr lang="en-US"/>
              <a:pPr/>
              <a:t>5</a:t>
            </a:fld>
            <a:endParaRPr lang="en-US"/>
          </a:p>
        </p:txBody>
      </p:sp>
      <p:sp>
        <p:nvSpPr>
          <p:cNvPr id="220393" name="Rectangle 233"/>
          <p:cNvSpPr>
            <a:spLocks noGrp="1" noChangeArrowheads="1"/>
          </p:cNvSpPr>
          <p:nvPr>
            <p:ph type="title"/>
          </p:nvPr>
        </p:nvSpPr>
        <p:spPr/>
        <p:txBody>
          <a:bodyPr/>
          <a:lstStyle/>
          <a:p>
            <a:r>
              <a:rPr lang="en-US"/>
              <a:t>How Much is a Byte?</a:t>
            </a:r>
          </a:p>
        </p:txBody>
      </p:sp>
      <p:graphicFrame>
        <p:nvGraphicFramePr>
          <p:cNvPr id="220395" name="Group 235"/>
          <p:cNvGraphicFramePr>
            <a:graphicFrameLocks noGrp="1"/>
          </p:cNvGraphicFramePr>
          <p:nvPr>
            <p:ph idx="1"/>
          </p:nvPr>
        </p:nvGraphicFramePr>
        <p:xfrm>
          <a:off x="457200" y="1600200"/>
          <a:ext cx="8229600" cy="4611053"/>
        </p:xfrm>
        <a:graphic>
          <a:graphicData uri="http://schemas.openxmlformats.org/drawingml/2006/table">
            <a:tbl>
              <a:tblPr/>
              <a:tblGrid>
                <a:gridCol w="1266825">
                  <a:extLst>
                    <a:ext uri="{9D8B030D-6E8A-4147-A177-3AD203B41FA5}">
                      <a16:colId xmlns:a16="http://schemas.microsoft.com/office/drawing/2014/main" val="20000"/>
                    </a:ext>
                  </a:extLst>
                </a:gridCol>
                <a:gridCol w="1989138">
                  <a:extLst>
                    <a:ext uri="{9D8B030D-6E8A-4147-A177-3AD203B41FA5}">
                      <a16:colId xmlns:a16="http://schemas.microsoft.com/office/drawing/2014/main" val="20001"/>
                    </a:ext>
                  </a:extLst>
                </a:gridCol>
                <a:gridCol w="1901825">
                  <a:extLst>
                    <a:ext uri="{9D8B030D-6E8A-4147-A177-3AD203B41FA5}">
                      <a16:colId xmlns:a16="http://schemas.microsoft.com/office/drawing/2014/main" val="20002"/>
                    </a:ext>
                  </a:extLst>
                </a:gridCol>
                <a:gridCol w="3071812">
                  <a:extLst>
                    <a:ext uri="{9D8B030D-6E8A-4147-A177-3AD203B41FA5}">
                      <a16:colId xmlns:a16="http://schemas.microsoft.com/office/drawing/2014/main" val="20003"/>
                    </a:ext>
                  </a:extLst>
                </a:gridCol>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 pos="1549400" algn="l"/>
                          <a:tab pos="3495675" algn="l"/>
                          <a:tab pos="4713288" algn="l"/>
                          <a:tab pos="5881688" algn="l"/>
                        </a:tabLst>
                      </a:pPr>
                      <a:r>
                        <a:rPr kumimoji="0" lang="en-US" sz="1400" b="1" i="0" u="none" strike="noStrike" cap="none" normalizeH="0" baseline="0">
                          <a:ln>
                            <a:noFill/>
                          </a:ln>
                          <a:solidFill>
                            <a:schemeClr val="tx1"/>
                          </a:solidFill>
                          <a:effectLst/>
                          <a:latin typeface="Arial" charset="0"/>
                          <a:cs typeface="Times New Roman" pitchFamily="18" charset="0"/>
                        </a:rPr>
                        <a:t>NAME</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 pos="1549400" algn="l"/>
                          <a:tab pos="3495675" algn="l"/>
                          <a:tab pos="4713288" algn="l"/>
                          <a:tab pos="5881688" algn="l"/>
                        </a:tabLst>
                      </a:pPr>
                      <a:r>
                        <a:rPr kumimoji="0" lang="en-US" sz="1400" b="1" i="0" u="none" strike="noStrike" cap="none" normalizeH="0" baseline="0">
                          <a:ln>
                            <a:noFill/>
                          </a:ln>
                          <a:solidFill>
                            <a:schemeClr val="tx1"/>
                          </a:solidFill>
                          <a:effectLst/>
                          <a:latin typeface="Arial" charset="0"/>
                          <a:cs typeface="Times New Roman" pitchFamily="18" charset="0"/>
                        </a:rPr>
                        <a:t>ABBREVIATION</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 pos="1549400" algn="l"/>
                          <a:tab pos="3495675" algn="l"/>
                          <a:tab pos="4713288" algn="l"/>
                          <a:tab pos="5881688" algn="l"/>
                        </a:tabLst>
                      </a:pPr>
                      <a:r>
                        <a:rPr kumimoji="0" lang="en-US" sz="1400" b="1" i="0" u="none" strike="noStrike" cap="none" normalizeH="0" baseline="0">
                          <a:ln>
                            <a:noFill/>
                          </a:ln>
                          <a:solidFill>
                            <a:schemeClr val="tx1"/>
                          </a:solidFill>
                          <a:effectLst/>
                          <a:latin typeface="Arial" charset="0"/>
                          <a:cs typeface="Times New Roman" pitchFamily="18" charset="0"/>
                        </a:rPr>
                        <a:t>NUMBER OF BYTES</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 pos="1549400" algn="l"/>
                          <a:tab pos="3495675" algn="l"/>
                          <a:tab pos="4713288" algn="l"/>
                          <a:tab pos="5881688" algn="l"/>
                        </a:tabLst>
                      </a:pPr>
                      <a:r>
                        <a:rPr kumimoji="0" lang="en-US" sz="1400" b="1" i="0" u="none" strike="noStrike" cap="none" normalizeH="0" baseline="0">
                          <a:ln>
                            <a:noFill/>
                          </a:ln>
                          <a:solidFill>
                            <a:schemeClr val="tx1"/>
                          </a:solidFill>
                          <a:effectLst/>
                          <a:latin typeface="Arial" charset="0"/>
                          <a:cs typeface="Times New Roman" pitchFamily="18" charset="0"/>
                        </a:rPr>
                        <a:t>RELATIVE SIZE</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0"/>
                  </a:ext>
                </a:extLst>
              </a:tr>
              <a:tr h="2841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 byte</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Can hold one character of data.</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Kilobyte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KB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1,024 bytes</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Can hold 1,024 characters or about half of a typewritten page double-spaced.</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2"/>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Megabyte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MB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1,048,576 bytes</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A floppy disk holds approximately 1.4 MB of data, or approximately 768 pages of typed text.</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3"/>
                  </a:ext>
                </a:extLst>
              </a:tr>
              <a:tr h="9636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Gigabyte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GB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1,073,741,824 bytes</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Approximately 786,432 pages of text. Since 500 sheets of paper is approximately 2 inches, this represents a stack of paper 262 feet high.</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Terabyte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TB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1,099,511,627,776 bytes</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This represents a stack of typewritten pages almost 51 miles high.</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5"/>
                  </a:ext>
                </a:extLst>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Petabyte</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600" b="0" i="0" u="none" strike="noStrike" cap="none" normalizeH="0" baseline="0">
                          <a:ln>
                            <a:noFill/>
                          </a:ln>
                          <a:solidFill>
                            <a:schemeClr val="tx1"/>
                          </a:solidFill>
                          <a:effectLst/>
                          <a:latin typeface="Arial" charset="0"/>
                          <a:cs typeface="Times New Roman" pitchFamily="18" charset="0"/>
                        </a:rPr>
                        <a:t>PB</a:t>
                      </a: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1,125,899,906,842,624 bytes</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1549400" algn="l"/>
                          <a:tab pos="3495675" algn="l"/>
                          <a:tab pos="4749800" algn="l"/>
                          <a:tab pos="5943600" algn="l"/>
                        </a:tabLst>
                      </a:pPr>
                      <a:r>
                        <a:rPr kumimoji="0" lang="en-US" sz="1200" b="0" i="0" u="none" strike="noStrike" cap="none" normalizeH="0" baseline="0">
                          <a:ln>
                            <a:noFill/>
                          </a:ln>
                          <a:solidFill>
                            <a:schemeClr val="tx1"/>
                          </a:solidFill>
                          <a:effectLst/>
                          <a:latin typeface="Arial" charset="0"/>
                          <a:cs typeface="Times New Roman" pitchFamily="18" charset="0"/>
                        </a:rPr>
                        <a:t>The stack of pages is now 52,000 miles high, or about one-fourth the distance from the Earth to the moon.</a:t>
                      </a:r>
                      <a:endParaRPr kumimoji="0" lang="en-US" sz="1200" b="0" i="0" u="none" strike="noStrike" cap="none" normalizeH="0" baseline="0">
                        <a:ln>
                          <a:noFill/>
                        </a:ln>
                        <a:solidFill>
                          <a:schemeClr val="tx1"/>
                        </a:solidFill>
                        <a:effectLst/>
                        <a:latin typeface="Arial" charset="0"/>
                      </a:endParaRPr>
                    </a:p>
                  </a:txBody>
                  <a:tcPr horzOverflow="overflow">
                    <a:lnL w="28575" cap="flat" cmpd="sng" algn="ctr">
                      <a:solidFill>
                        <a:srgbClr val="6E81E0"/>
                      </a:solidFill>
                      <a:prstDash val="solid"/>
                      <a:round/>
                      <a:headEnd type="none" w="med" len="med"/>
                      <a:tailEnd type="none" w="med" len="med"/>
                    </a:lnL>
                    <a:lnR w="28575" cap="flat" cmpd="sng" algn="ctr">
                      <a:solidFill>
                        <a:srgbClr val="6E81E0"/>
                      </a:solidFill>
                      <a:prstDash val="solid"/>
                      <a:round/>
                      <a:headEnd type="none" w="med" len="med"/>
                      <a:tailEnd type="none" w="med" len="med"/>
                    </a:lnR>
                    <a:lnT w="28575" cap="flat" cmpd="sng" algn="ctr">
                      <a:solidFill>
                        <a:srgbClr val="6E81E0"/>
                      </a:solidFill>
                      <a:prstDash val="solid"/>
                      <a:round/>
                      <a:headEnd type="none" w="med" len="med"/>
                      <a:tailEnd type="none" w="med" len="med"/>
                    </a:lnT>
                    <a:lnB w="28575" cap="flat" cmpd="sng" algn="ctr">
                      <a:solidFill>
                        <a:srgbClr val="6E81E0"/>
                      </a:solidFill>
                      <a:prstDash val="solid"/>
                      <a:round/>
                      <a:headEnd type="none" w="med" len="med"/>
                      <a:tailEnd type="none" w="med" len="med"/>
                    </a:lnB>
                    <a:lnTlToBr>
                      <a:noFill/>
                    </a:lnTlToBr>
                    <a:lnBlToTr>
                      <a:noFill/>
                    </a:lnBlToTr>
                    <a:solidFill>
                      <a:srgbClr val="FFFBDD"/>
                    </a:solidFill>
                  </a:tcPr>
                </a:tc>
                <a:extLst>
                  <a:ext uri="{0D108BD9-81ED-4DB2-BD59-A6C34878D82A}">
                    <a16:rowId xmlns:a16="http://schemas.microsoft.com/office/drawing/2014/main" val="10006"/>
                  </a:ext>
                </a:extLst>
              </a:tr>
            </a:tbl>
          </a:graphicData>
        </a:graphic>
      </p:graphicFrame>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1C055AAC-FE1E-4336-AD04-8A59DB1DD350}" type="slidenum">
              <a:rPr lang="en-US"/>
              <a:pPr/>
              <a:t>6</a:t>
            </a:fld>
            <a:endParaRPr lang="en-US"/>
          </a:p>
        </p:txBody>
      </p:sp>
      <p:sp>
        <p:nvSpPr>
          <p:cNvPr id="142338" name="Rectangle 2"/>
          <p:cNvSpPr>
            <a:spLocks noGrp="1" noChangeArrowheads="1"/>
          </p:cNvSpPr>
          <p:nvPr>
            <p:ph type="title"/>
          </p:nvPr>
        </p:nvSpPr>
        <p:spPr/>
        <p:txBody>
          <a:bodyPr/>
          <a:lstStyle/>
          <a:p>
            <a:r>
              <a:rPr lang="en-US"/>
              <a:t>Computer Hardware</a:t>
            </a:r>
          </a:p>
        </p:txBody>
      </p:sp>
      <p:sp>
        <p:nvSpPr>
          <p:cNvPr id="142339" name="Rectangle 3"/>
          <p:cNvSpPr>
            <a:spLocks noGrp="1" noChangeArrowheads="1"/>
          </p:cNvSpPr>
          <p:nvPr>
            <p:ph type="body" idx="1"/>
          </p:nvPr>
        </p:nvSpPr>
        <p:spPr/>
        <p:txBody>
          <a:bodyPr/>
          <a:lstStyle/>
          <a:p>
            <a:r>
              <a:rPr lang="en-US"/>
              <a:t>Input devices</a:t>
            </a:r>
          </a:p>
          <a:p>
            <a:r>
              <a:rPr lang="en-US"/>
              <a:t>System unit</a:t>
            </a:r>
          </a:p>
          <a:p>
            <a:r>
              <a:rPr lang="en-US"/>
              <a:t>Output devices</a:t>
            </a:r>
          </a:p>
          <a:p>
            <a:r>
              <a:rPr lang="en-US"/>
              <a:t>Storage devices</a:t>
            </a:r>
          </a:p>
        </p:txBody>
      </p:sp>
      <p:pic>
        <p:nvPicPr>
          <p:cNvPr id="142342" name="Picture 6" descr="AAFOAPO0"/>
          <p:cNvPicPr>
            <a:picLocks noChangeAspect="1" noChangeArrowheads="1"/>
          </p:cNvPicPr>
          <p:nvPr/>
        </p:nvPicPr>
        <p:blipFill>
          <a:blip r:embed="rId3"/>
          <a:srcRect/>
          <a:stretch>
            <a:fillRect/>
          </a:stretch>
        </p:blipFill>
        <p:spPr bwMode="auto">
          <a:xfrm>
            <a:off x="4114800" y="1981200"/>
            <a:ext cx="4495800" cy="4229100"/>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half" idx="11"/>
          </p:nvPr>
        </p:nvSpPr>
        <p:spPr/>
        <p:txBody>
          <a:bodyPr/>
          <a:lstStyle/>
          <a:p>
            <a:r>
              <a:rPr lang="en-US"/>
              <a:t>© 2007 Prentice-Hall, Inc.</a:t>
            </a:r>
          </a:p>
          <a:p>
            <a:endParaRPr lang="en-US"/>
          </a:p>
        </p:txBody>
      </p:sp>
      <p:sp>
        <p:nvSpPr>
          <p:cNvPr id="20" name="Slide Number Placeholder 5"/>
          <p:cNvSpPr>
            <a:spLocks noGrp="1"/>
          </p:cNvSpPr>
          <p:nvPr>
            <p:ph type="sldNum" sz="quarter" idx="12"/>
          </p:nvPr>
        </p:nvSpPr>
        <p:spPr/>
        <p:txBody>
          <a:bodyPr/>
          <a:lstStyle/>
          <a:p>
            <a:fld id="{3748FCA5-77D4-47EF-BEED-A4B1A3322263}" type="slidenum">
              <a:rPr lang="en-US"/>
              <a:pPr/>
              <a:t>7</a:t>
            </a:fld>
            <a:endParaRPr lang="en-US"/>
          </a:p>
        </p:txBody>
      </p:sp>
      <p:pic>
        <p:nvPicPr>
          <p:cNvPr id="143362" name="Picture 2" descr="SAM"/>
          <p:cNvPicPr>
            <a:picLocks noChangeAspect="1" noChangeArrowheads="1"/>
          </p:cNvPicPr>
          <p:nvPr/>
        </p:nvPicPr>
        <p:blipFill>
          <a:blip r:embed="rId3"/>
          <a:srcRect/>
          <a:stretch>
            <a:fillRect/>
          </a:stretch>
        </p:blipFill>
        <p:spPr bwMode="auto">
          <a:xfrm>
            <a:off x="1141413" y="4419600"/>
            <a:ext cx="815975" cy="981075"/>
          </a:xfrm>
          <a:prstGeom prst="rect">
            <a:avLst/>
          </a:prstGeom>
          <a:noFill/>
        </p:spPr>
      </p:pic>
      <p:sp>
        <p:nvSpPr>
          <p:cNvPr id="143363" name="Text Box 3"/>
          <p:cNvSpPr txBox="1">
            <a:spLocks noChangeArrowheads="1"/>
          </p:cNvSpPr>
          <p:nvPr/>
        </p:nvSpPr>
        <p:spPr bwMode="auto">
          <a:xfrm rot="6090289">
            <a:off x="2644776" y="5018087"/>
            <a:ext cx="2362200" cy="396875"/>
          </a:xfrm>
          <a:prstGeom prst="rect">
            <a:avLst/>
          </a:prstGeom>
          <a:noFill/>
          <a:ln w="9525">
            <a:noFill/>
            <a:miter lim="800000"/>
            <a:headEnd/>
            <a:tailEnd/>
          </a:ln>
          <a:effectLst/>
        </p:spPr>
        <p:txBody>
          <a:bodyPr>
            <a:spAutoFit/>
          </a:bodyPr>
          <a:lstStyle/>
          <a:p>
            <a:pPr>
              <a:spcBef>
                <a:spcPct val="50000"/>
              </a:spcBef>
            </a:pPr>
            <a:r>
              <a:rPr lang="en-US" sz="2000" b="1">
                <a:solidFill>
                  <a:schemeClr val="bg1"/>
                </a:solidFill>
              </a:rPr>
              <a:t>The rain in Spain</a:t>
            </a:r>
          </a:p>
        </p:txBody>
      </p:sp>
      <p:pic>
        <p:nvPicPr>
          <p:cNvPr id="143364" name="Picture 4" descr="kitten14"/>
          <p:cNvPicPr>
            <a:picLocks noChangeAspect="1" noChangeArrowheads="1"/>
          </p:cNvPicPr>
          <p:nvPr/>
        </p:nvPicPr>
        <p:blipFill>
          <a:blip r:embed="rId4" cstate="print"/>
          <a:srcRect/>
          <a:stretch>
            <a:fillRect/>
          </a:stretch>
        </p:blipFill>
        <p:spPr bwMode="auto">
          <a:xfrm>
            <a:off x="5257800" y="4876800"/>
            <a:ext cx="1231900" cy="922338"/>
          </a:xfrm>
          <a:prstGeom prst="rect">
            <a:avLst/>
          </a:prstGeom>
          <a:noFill/>
        </p:spPr>
      </p:pic>
      <p:sp>
        <p:nvSpPr>
          <p:cNvPr id="143365" name="Rectangle 5"/>
          <p:cNvSpPr>
            <a:spLocks noGrp="1" noChangeArrowheads="1"/>
          </p:cNvSpPr>
          <p:nvPr>
            <p:ph type="title"/>
          </p:nvPr>
        </p:nvSpPr>
        <p:spPr/>
        <p:txBody>
          <a:bodyPr/>
          <a:lstStyle/>
          <a:p>
            <a:r>
              <a:rPr lang="en-US"/>
              <a:t>Input Devices</a:t>
            </a:r>
          </a:p>
        </p:txBody>
      </p:sp>
      <p:sp>
        <p:nvSpPr>
          <p:cNvPr id="143366" name="Rectangle 6"/>
          <p:cNvSpPr>
            <a:spLocks noGrp="1" noChangeArrowheads="1"/>
          </p:cNvSpPr>
          <p:nvPr>
            <p:ph type="body" idx="1"/>
          </p:nvPr>
        </p:nvSpPr>
        <p:spPr>
          <a:xfrm>
            <a:off x="457200" y="1447800"/>
            <a:ext cx="8229600" cy="2895600"/>
          </a:xfrm>
        </p:spPr>
        <p:txBody>
          <a:bodyPr/>
          <a:lstStyle/>
          <a:p>
            <a:pPr>
              <a:lnSpc>
                <a:spcPct val="80000"/>
              </a:lnSpc>
            </a:pPr>
            <a:r>
              <a:rPr lang="en-US" sz="2400"/>
              <a:t>Enter data to be processed</a:t>
            </a:r>
          </a:p>
          <a:p>
            <a:pPr lvl="1">
              <a:lnSpc>
                <a:spcPct val="80000"/>
              </a:lnSpc>
            </a:pPr>
            <a:r>
              <a:rPr lang="en-US" sz="2000"/>
              <a:t>Keyboard</a:t>
            </a:r>
          </a:p>
          <a:p>
            <a:pPr lvl="1">
              <a:lnSpc>
                <a:spcPct val="80000"/>
              </a:lnSpc>
            </a:pPr>
            <a:r>
              <a:rPr lang="en-US" sz="2000"/>
              <a:t>Scanners</a:t>
            </a:r>
          </a:p>
          <a:p>
            <a:pPr lvl="1">
              <a:lnSpc>
                <a:spcPct val="80000"/>
              </a:lnSpc>
            </a:pPr>
            <a:r>
              <a:rPr lang="en-US" sz="2000"/>
              <a:t>Mouse</a:t>
            </a:r>
          </a:p>
          <a:p>
            <a:pPr lvl="1">
              <a:lnSpc>
                <a:spcPct val="80000"/>
              </a:lnSpc>
            </a:pPr>
            <a:r>
              <a:rPr lang="en-US" sz="2000"/>
              <a:t>Trackball</a:t>
            </a:r>
          </a:p>
          <a:p>
            <a:pPr lvl="1">
              <a:lnSpc>
                <a:spcPct val="80000"/>
              </a:lnSpc>
            </a:pPr>
            <a:r>
              <a:rPr lang="en-US" sz="2000"/>
              <a:t>Touch screen</a:t>
            </a:r>
          </a:p>
          <a:p>
            <a:pPr lvl="1">
              <a:lnSpc>
                <a:spcPct val="80000"/>
              </a:lnSpc>
            </a:pPr>
            <a:r>
              <a:rPr lang="en-US" sz="2000"/>
              <a:t>Microphone</a:t>
            </a:r>
          </a:p>
          <a:p>
            <a:pPr lvl="1">
              <a:lnSpc>
                <a:spcPct val="80000"/>
              </a:lnSpc>
            </a:pPr>
            <a:r>
              <a:rPr lang="en-US" sz="2000"/>
              <a:t>Game Controller</a:t>
            </a:r>
          </a:p>
          <a:p>
            <a:pPr lvl="1">
              <a:lnSpc>
                <a:spcPct val="80000"/>
              </a:lnSpc>
            </a:pPr>
            <a:r>
              <a:rPr lang="en-US" sz="2000"/>
              <a:t>Digital camera </a:t>
            </a:r>
          </a:p>
        </p:txBody>
      </p:sp>
      <p:pic>
        <p:nvPicPr>
          <p:cNvPr id="143367" name="Picture 7" descr="UN3"/>
          <p:cNvPicPr>
            <a:picLocks noChangeAspect="1" noChangeArrowheads="1"/>
          </p:cNvPicPr>
          <p:nvPr/>
        </p:nvPicPr>
        <p:blipFill>
          <a:blip r:embed="rId5">
            <a:clrChange>
              <a:clrFrom>
                <a:srgbClr val="FEFEFE"/>
              </a:clrFrom>
              <a:clrTo>
                <a:srgbClr val="FEFEFE">
                  <a:alpha val="0"/>
                </a:srgbClr>
              </a:clrTo>
            </a:clrChange>
          </a:blip>
          <a:srcRect/>
          <a:stretch>
            <a:fillRect/>
          </a:stretch>
        </p:blipFill>
        <p:spPr bwMode="auto">
          <a:xfrm>
            <a:off x="3276600" y="2286000"/>
            <a:ext cx="2254250" cy="2667000"/>
          </a:xfrm>
          <a:prstGeom prst="rect">
            <a:avLst/>
          </a:prstGeom>
          <a:noFill/>
        </p:spPr>
      </p:pic>
      <p:pic>
        <p:nvPicPr>
          <p:cNvPr id="143368" name="Picture 8" descr="CA02"/>
          <p:cNvPicPr>
            <a:picLocks noChangeAspect="1" noChangeArrowheads="1"/>
          </p:cNvPicPr>
          <p:nvPr/>
        </p:nvPicPr>
        <p:blipFill>
          <a:blip r:embed="rId6">
            <a:clrChange>
              <a:clrFrom>
                <a:srgbClr val="FEFEFE"/>
              </a:clrFrom>
              <a:clrTo>
                <a:srgbClr val="FEFEFE">
                  <a:alpha val="0"/>
                </a:srgbClr>
              </a:clrTo>
            </a:clrChange>
          </a:blip>
          <a:srcRect l="23009" t="6000" r="6195" b="3999"/>
          <a:stretch>
            <a:fillRect/>
          </a:stretch>
        </p:blipFill>
        <p:spPr bwMode="auto">
          <a:xfrm rot="-785956">
            <a:off x="7010400" y="1447800"/>
            <a:ext cx="914400" cy="2057400"/>
          </a:xfrm>
          <a:prstGeom prst="rect">
            <a:avLst/>
          </a:prstGeom>
          <a:noFill/>
        </p:spPr>
      </p:pic>
      <p:pic>
        <p:nvPicPr>
          <p:cNvPr id="143369" name="Picture 9" descr="CA11"/>
          <p:cNvPicPr>
            <a:picLocks noChangeAspect="1" noChangeArrowheads="1"/>
          </p:cNvPicPr>
          <p:nvPr/>
        </p:nvPicPr>
        <p:blipFill>
          <a:blip r:embed="rId7">
            <a:clrChange>
              <a:clrFrom>
                <a:srgbClr val="FEFEFE"/>
              </a:clrFrom>
              <a:clrTo>
                <a:srgbClr val="FEFEFE">
                  <a:alpha val="0"/>
                </a:srgbClr>
              </a:clrTo>
            </a:clrChange>
          </a:blip>
          <a:srcRect/>
          <a:stretch>
            <a:fillRect/>
          </a:stretch>
        </p:blipFill>
        <p:spPr bwMode="auto">
          <a:xfrm>
            <a:off x="4953000" y="5181600"/>
            <a:ext cx="2362200" cy="1320800"/>
          </a:xfrm>
          <a:prstGeom prst="rect">
            <a:avLst/>
          </a:prstGeom>
          <a:noFill/>
        </p:spPr>
      </p:pic>
      <p:pic>
        <p:nvPicPr>
          <p:cNvPr id="143370" name="Picture 10" descr="CA08a"/>
          <p:cNvPicPr>
            <a:picLocks noChangeAspect="1" noChangeArrowheads="1"/>
          </p:cNvPicPr>
          <p:nvPr/>
        </p:nvPicPr>
        <p:blipFill>
          <a:blip r:embed="rId8" cstate="print">
            <a:clrChange>
              <a:clrFrom>
                <a:srgbClr val="3D559F"/>
              </a:clrFrom>
              <a:clrTo>
                <a:srgbClr val="3D559F">
                  <a:alpha val="0"/>
                </a:srgbClr>
              </a:clrTo>
            </a:clrChange>
          </a:blip>
          <a:srcRect/>
          <a:stretch>
            <a:fillRect/>
          </a:stretch>
        </p:blipFill>
        <p:spPr bwMode="auto">
          <a:xfrm>
            <a:off x="381000" y="4724400"/>
            <a:ext cx="2057400" cy="1468438"/>
          </a:xfrm>
          <a:prstGeom prst="rect">
            <a:avLst/>
          </a:prstGeom>
          <a:noFill/>
        </p:spPr>
      </p:pic>
      <p:pic>
        <p:nvPicPr>
          <p:cNvPr id="143371" name="Picture 11" descr="fig2-6b"/>
          <p:cNvPicPr>
            <a:picLocks noChangeAspect="1" noChangeArrowheads="1"/>
          </p:cNvPicPr>
          <p:nvPr/>
        </p:nvPicPr>
        <p:blipFill>
          <a:blip r:embed="rId9">
            <a:clrChange>
              <a:clrFrom>
                <a:srgbClr val="B5C2CB"/>
              </a:clrFrom>
              <a:clrTo>
                <a:srgbClr val="B5C2CB">
                  <a:alpha val="0"/>
                </a:srgbClr>
              </a:clrTo>
            </a:clrChange>
          </a:blip>
          <a:srcRect/>
          <a:stretch>
            <a:fillRect/>
          </a:stretch>
        </p:blipFill>
        <p:spPr bwMode="auto">
          <a:xfrm>
            <a:off x="6705600" y="3886200"/>
            <a:ext cx="1911350" cy="1582738"/>
          </a:xfrm>
          <a:prstGeom prst="rect">
            <a:avLst/>
          </a:prstGeom>
          <a:noFill/>
        </p:spPr>
      </p:pic>
      <p:pic>
        <p:nvPicPr>
          <p:cNvPr id="143372" name="Picture 12" descr="CA07a"/>
          <p:cNvPicPr>
            <a:picLocks noChangeAspect="1" noChangeArrowheads="1"/>
          </p:cNvPicPr>
          <p:nvPr/>
        </p:nvPicPr>
        <p:blipFill>
          <a:blip r:embed="rId10">
            <a:clrChange>
              <a:clrFrom>
                <a:srgbClr val="B5C2CB"/>
              </a:clrFrom>
              <a:clrTo>
                <a:srgbClr val="B5C2CB">
                  <a:alpha val="0"/>
                </a:srgbClr>
              </a:clrTo>
            </a:clrChange>
          </a:blip>
          <a:srcRect/>
          <a:stretch>
            <a:fillRect/>
          </a:stretch>
        </p:blipFill>
        <p:spPr bwMode="auto">
          <a:xfrm>
            <a:off x="3048000" y="4991100"/>
            <a:ext cx="1387475" cy="1866900"/>
          </a:xfrm>
          <a:prstGeom prst="rect">
            <a:avLst/>
          </a:prstGeom>
          <a:noFill/>
        </p:spPr>
      </p:pic>
      <p:sp>
        <p:nvSpPr>
          <p:cNvPr id="143373" name="Text Box 13"/>
          <p:cNvSpPr txBox="1">
            <a:spLocks noChangeArrowheads="1"/>
          </p:cNvSpPr>
          <p:nvPr/>
        </p:nvSpPr>
        <p:spPr bwMode="auto">
          <a:xfrm rot="-806291">
            <a:off x="6705600" y="2362200"/>
            <a:ext cx="531813"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rPr>
              <a:t>A </a:t>
            </a:r>
          </a:p>
        </p:txBody>
      </p:sp>
      <p:sp>
        <p:nvSpPr>
          <p:cNvPr id="143374" name="Text Box 14"/>
          <p:cNvSpPr txBox="1">
            <a:spLocks noChangeArrowheads="1"/>
          </p:cNvSpPr>
          <p:nvPr/>
        </p:nvSpPr>
        <p:spPr bwMode="auto">
          <a:xfrm rot="-806291">
            <a:off x="6705600" y="2362200"/>
            <a:ext cx="531813"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rPr>
              <a:t>B</a:t>
            </a:r>
          </a:p>
        </p:txBody>
      </p:sp>
      <p:sp>
        <p:nvSpPr>
          <p:cNvPr id="143375" name="Text Box 15"/>
          <p:cNvSpPr txBox="1">
            <a:spLocks noChangeArrowheads="1"/>
          </p:cNvSpPr>
          <p:nvPr/>
        </p:nvSpPr>
        <p:spPr bwMode="auto">
          <a:xfrm rot="-806291">
            <a:off x="6705600" y="2362200"/>
            <a:ext cx="531813"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rPr>
              <a:t>C</a:t>
            </a:r>
          </a:p>
        </p:txBody>
      </p:sp>
      <p:sp>
        <p:nvSpPr>
          <p:cNvPr id="143376" name="Text Box 16"/>
          <p:cNvSpPr txBox="1">
            <a:spLocks noChangeArrowheads="1"/>
          </p:cNvSpPr>
          <p:nvPr/>
        </p:nvSpPr>
        <p:spPr bwMode="auto">
          <a:xfrm rot="-806291">
            <a:off x="6705600" y="2362200"/>
            <a:ext cx="531813"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rPr>
              <a:t>D</a:t>
            </a:r>
          </a:p>
        </p:txBody>
      </p:sp>
      <p:sp>
        <p:nvSpPr>
          <p:cNvPr id="143377" name="AutoShape 17"/>
          <p:cNvSpPr>
            <a:spLocks noChangeArrowheads="1"/>
          </p:cNvSpPr>
          <p:nvPr/>
        </p:nvSpPr>
        <p:spPr bwMode="auto">
          <a:xfrm rot="10800000">
            <a:off x="6858000" y="4114800"/>
            <a:ext cx="1143000" cy="304800"/>
          </a:xfrm>
          <a:prstGeom prst="lightningBolt">
            <a:avLst/>
          </a:prstGeom>
          <a:solidFill>
            <a:srgbClr val="F9FE30"/>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par>
                          <p:cTn id="7" fill="hold">
                            <p:stCondLst>
                              <p:cond delay="0"/>
                            </p:stCondLst>
                            <p:childTnLst>
                              <p:par>
                                <p:cTn id="8" presetID="35" presetClass="path" presetSubtype="0" repeatCount="indefinite" accel="50000" decel="50000" fill="hold" grpId="1" nodeType="afterEffect">
                                  <p:stCondLst>
                                    <p:cond delay="0"/>
                                  </p:stCondLst>
                                  <p:childTnLst>
                                    <p:animMotion origin="layout" path="M 3.61111E-6 2.22222E-6 L -0.229 0.05555 " pathEditMode="relative" rAng="0" ptsTypes="AA">
                                      <p:cBhvr>
                                        <p:cTn id="9" dur="2000" fill="hold"/>
                                        <p:tgtEl>
                                          <p:spTgt spid="143373"/>
                                        </p:tgtEl>
                                        <p:attrNameLst>
                                          <p:attrName>ppt_x</p:attrName>
                                          <p:attrName>ppt_y</p:attrName>
                                        </p:attrNameLst>
                                      </p:cBhvr>
                                      <p:rCtr x="-11500" y="2800"/>
                                    </p:animMotion>
                                  </p:childTnLst>
                                </p:cTn>
                              </p:par>
                              <p:par>
                                <p:cTn id="10" presetID="1" presetClass="entr" presetSubtype="0" fill="hold" grpId="0" nodeType="withEffect">
                                  <p:stCondLst>
                                    <p:cond delay="0"/>
                                  </p:stCondLst>
                                  <p:childTnLst>
                                    <p:set>
                                      <p:cBhvr>
                                        <p:cTn id="11" dur="1" fill="hold">
                                          <p:stCondLst>
                                            <p:cond delay="0"/>
                                          </p:stCondLst>
                                        </p:cTn>
                                        <p:tgtEl>
                                          <p:spTgt spid="143374"/>
                                        </p:tgtEl>
                                        <p:attrNameLst>
                                          <p:attrName>style.visibility</p:attrName>
                                        </p:attrNameLst>
                                      </p:cBhvr>
                                      <p:to>
                                        <p:strVal val="visible"/>
                                      </p:to>
                                    </p:set>
                                  </p:childTnLst>
                                </p:cTn>
                              </p:par>
                              <p:par>
                                <p:cTn id="12" presetID="35" presetClass="path" presetSubtype="0" repeatCount="indefinite" accel="50000" decel="50000" fill="hold" grpId="1" nodeType="withEffect">
                                  <p:stCondLst>
                                    <p:cond delay="200"/>
                                  </p:stCondLst>
                                  <p:childTnLst>
                                    <p:animMotion origin="layout" path="M 3.61111E-6 2.22222E-6 L -0.229 0.05555 " pathEditMode="relative" rAng="0" ptsTypes="AA">
                                      <p:cBhvr>
                                        <p:cTn id="13" dur="2000" fill="hold"/>
                                        <p:tgtEl>
                                          <p:spTgt spid="143374"/>
                                        </p:tgtEl>
                                        <p:attrNameLst>
                                          <p:attrName>ppt_x</p:attrName>
                                          <p:attrName>ppt_y</p:attrName>
                                        </p:attrNameLst>
                                      </p:cBhvr>
                                      <p:rCtr x="-11500" y="2800"/>
                                    </p:animMotion>
                                  </p:childTnLst>
                                </p:cTn>
                              </p:par>
                              <p:par>
                                <p:cTn id="14" presetID="1" presetClass="entr" presetSubtype="0" fill="hold" grpId="0" nodeType="withEffect">
                                  <p:stCondLst>
                                    <p:cond delay="200"/>
                                  </p:stCondLst>
                                  <p:childTnLst>
                                    <p:set>
                                      <p:cBhvr>
                                        <p:cTn id="15" dur="1" fill="hold">
                                          <p:stCondLst>
                                            <p:cond delay="0"/>
                                          </p:stCondLst>
                                        </p:cTn>
                                        <p:tgtEl>
                                          <p:spTgt spid="143375"/>
                                        </p:tgtEl>
                                        <p:attrNameLst>
                                          <p:attrName>style.visibility</p:attrName>
                                        </p:attrNameLst>
                                      </p:cBhvr>
                                      <p:to>
                                        <p:strVal val="visible"/>
                                      </p:to>
                                    </p:set>
                                  </p:childTnLst>
                                </p:cTn>
                              </p:par>
                              <p:par>
                                <p:cTn id="16" presetID="35" presetClass="path" presetSubtype="0" repeatCount="indefinite" accel="50000" decel="50000" fill="hold" grpId="1" nodeType="withEffect">
                                  <p:stCondLst>
                                    <p:cond delay="400"/>
                                  </p:stCondLst>
                                  <p:childTnLst>
                                    <p:animMotion origin="layout" path="M 3.61111E-6 2.22222E-6 L -0.229 0.05555 " pathEditMode="relative" rAng="0" ptsTypes="AA">
                                      <p:cBhvr>
                                        <p:cTn id="17" dur="2000" fill="hold"/>
                                        <p:tgtEl>
                                          <p:spTgt spid="143375"/>
                                        </p:tgtEl>
                                        <p:attrNameLst>
                                          <p:attrName>ppt_x</p:attrName>
                                          <p:attrName>ppt_y</p:attrName>
                                        </p:attrNameLst>
                                      </p:cBhvr>
                                      <p:rCtr x="-11500" y="2800"/>
                                    </p:animMotion>
                                  </p:childTnLst>
                                </p:cTn>
                              </p:par>
                              <p:par>
                                <p:cTn id="18" presetID="1" presetClass="entr" presetSubtype="0" fill="hold" grpId="0" nodeType="withEffect">
                                  <p:stCondLst>
                                    <p:cond delay="400"/>
                                  </p:stCondLst>
                                  <p:childTnLst>
                                    <p:set>
                                      <p:cBhvr>
                                        <p:cTn id="19" dur="1" fill="hold">
                                          <p:stCondLst>
                                            <p:cond delay="0"/>
                                          </p:stCondLst>
                                        </p:cTn>
                                        <p:tgtEl>
                                          <p:spTgt spid="143376"/>
                                        </p:tgtEl>
                                        <p:attrNameLst>
                                          <p:attrName>style.visibility</p:attrName>
                                        </p:attrNameLst>
                                      </p:cBhvr>
                                      <p:to>
                                        <p:strVal val="visible"/>
                                      </p:to>
                                    </p:set>
                                  </p:childTnLst>
                                </p:cTn>
                              </p:par>
                              <p:par>
                                <p:cTn id="20" presetID="35" presetClass="path" presetSubtype="0" repeatCount="indefinite" accel="50000" decel="50000" fill="hold" grpId="1" nodeType="withEffect">
                                  <p:stCondLst>
                                    <p:cond delay="600"/>
                                  </p:stCondLst>
                                  <p:childTnLst>
                                    <p:animMotion origin="layout" path="M 2.77778E-7 3.33333E-6 L -0.22066 0.05555 " pathEditMode="relative" rAng="0" ptsTypes="AA">
                                      <p:cBhvr>
                                        <p:cTn id="21" dur="2000" fill="hold"/>
                                        <p:tgtEl>
                                          <p:spTgt spid="143376"/>
                                        </p:tgtEl>
                                        <p:attrNameLst>
                                          <p:attrName>ppt_x</p:attrName>
                                          <p:attrName>ppt_y</p:attrName>
                                        </p:attrNameLst>
                                      </p:cBhvr>
                                      <p:rCtr x="-11000" y="2800"/>
                                    </p:animMotion>
                                  </p:childTnLst>
                                </p:cTn>
                              </p:par>
                              <p:par>
                                <p:cTn id="22" presetID="53" presetClass="entr" presetSubtype="0" fill="hold" nodeType="withEffect">
                                  <p:stCondLst>
                                    <p:cond delay="600"/>
                                  </p:stCondLst>
                                  <p:childTnLst>
                                    <p:set>
                                      <p:cBhvr>
                                        <p:cTn id="23" dur="1" fill="hold">
                                          <p:stCondLst>
                                            <p:cond delay="0"/>
                                          </p:stCondLst>
                                        </p:cTn>
                                        <p:tgtEl>
                                          <p:spTgt spid="143371"/>
                                        </p:tgtEl>
                                        <p:attrNameLst>
                                          <p:attrName>style.visibility</p:attrName>
                                        </p:attrNameLst>
                                      </p:cBhvr>
                                      <p:to>
                                        <p:strVal val="visible"/>
                                      </p:to>
                                    </p:set>
                                    <p:anim calcmode="lin" valueType="num">
                                      <p:cBhvr>
                                        <p:cTn id="24" dur="1000" fill="hold"/>
                                        <p:tgtEl>
                                          <p:spTgt spid="143371"/>
                                        </p:tgtEl>
                                        <p:attrNameLst>
                                          <p:attrName>ppt_w</p:attrName>
                                        </p:attrNameLst>
                                      </p:cBhvr>
                                      <p:tavLst>
                                        <p:tav tm="0">
                                          <p:val>
                                            <p:fltVal val="0"/>
                                          </p:val>
                                        </p:tav>
                                        <p:tav tm="100000">
                                          <p:val>
                                            <p:strVal val="#ppt_w"/>
                                          </p:val>
                                        </p:tav>
                                      </p:tavLst>
                                    </p:anim>
                                    <p:anim calcmode="lin" valueType="num">
                                      <p:cBhvr>
                                        <p:cTn id="25" dur="1000" fill="hold"/>
                                        <p:tgtEl>
                                          <p:spTgt spid="143371"/>
                                        </p:tgtEl>
                                        <p:attrNameLst>
                                          <p:attrName>ppt_h</p:attrName>
                                        </p:attrNameLst>
                                      </p:cBhvr>
                                      <p:tavLst>
                                        <p:tav tm="0">
                                          <p:val>
                                            <p:fltVal val="0"/>
                                          </p:val>
                                        </p:tav>
                                        <p:tav tm="100000">
                                          <p:val>
                                            <p:strVal val="#ppt_h"/>
                                          </p:val>
                                        </p:tav>
                                      </p:tavLst>
                                    </p:anim>
                                    <p:animEffect transition="in" filter="fade">
                                      <p:cBhvr>
                                        <p:cTn id="26" dur="1000"/>
                                        <p:tgtEl>
                                          <p:spTgt spid="143371"/>
                                        </p:tgtEl>
                                      </p:cBhvr>
                                    </p:animEffect>
                                  </p:childTnLst>
                                </p:cTn>
                              </p:par>
                            </p:childTnLst>
                          </p:cTn>
                        </p:par>
                        <p:par>
                          <p:cTn id="27" fill="hold">
                            <p:stCondLst>
                              <p:cond delay="2600"/>
                            </p:stCondLst>
                            <p:childTnLst>
                              <p:par>
                                <p:cTn id="28" presetID="1" presetClass="entr" presetSubtype="0" fill="hold" grpId="0" nodeType="afterEffect">
                                  <p:stCondLst>
                                    <p:cond delay="0"/>
                                  </p:stCondLst>
                                  <p:childTnLst>
                                    <p:set>
                                      <p:cBhvr>
                                        <p:cTn id="29" dur="1" fill="hold">
                                          <p:stCondLst>
                                            <p:cond delay="0"/>
                                          </p:stCondLst>
                                        </p:cTn>
                                        <p:tgtEl>
                                          <p:spTgt spid="143377"/>
                                        </p:tgtEl>
                                        <p:attrNameLst>
                                          <p:attrName>style.visibility</p:attrName>
                                        </p:attrNameLst>
                                      </p:cBhvr>
                                      <p:to>
                                        <p:strVal val="visible"/>
                                      </p:to>
                                    </p:set>
                                  </p:childTnLst>
                                </p:cTn>
                              </p:par>
                            </p:childTnLst>
                          </p:cTn>
                        </p:par>
                        <p:par>
                          <p:cTn id="30" fill="hold">
                            <p:stCondLst>
                              <p:cond delay="2600"/>
                            </p:stCondLst>
                            <p:childTnLst>
                              <p:par>
                                <p:cTn id="31" presetID="35" presetClass="path" presetSubtype="0" repeatCount="indefinite" accel="50000" decel="50000" fill="hold" grpId="1" nodeType="afterEffect">
                                  <p:stCondLst>
                                    <p:cond delay="0"/>
                                  </p:stCondLst>
                                  <p:childTnLst>
                                    <p:animMotion origin="layout" path="M 0 -2.22222E-6 L -0.2625 -0.15555 " pathEditMode="relative" rAng="0" ptsTypes="AA">
                                      <p:cBhvr>
                                        <p:cTn id="32" dur="2000" fill="hold"/>
                                        <p:tgtEl>
                                          <p:spTgt spid="143377"/>
                                        </p:tgtEl>
                                        <p:attrNameLst>
                                          <p:attrName>ppt_x</p:attrName>
                                          <p:attrName>ppt_y</p:attrName>
                                        </p:attrNameLst>
                                      </p:cBhvr>
                                      <p:rCtr x="-13100" y="-7800"/>
                                    </p:animMotion>
                                  </p:childTnLst>
                                </p:cTn>
                              </p:par>
                            </p:childTnLst>
                          </p:cTn>
                        </p:par>
                        <p:par>
                          <p:cTn id="33" fill="hold">
                            <p:stCondLst>
                              <p:cond delay="4600"/>
                            </p:stCondLst>
                            <p:childTnLst>
                              <p:par>
                                <p:cTn id="34" presetID="53" presetClass="entr" presetSubtype="0" fill="hold" nodeType="afterEffect">
                                  <p:stCondLst>
                                    <p:cond delay="0"/>
                                  </p:stCondLst>
                                  <p:childTnLst>
                                    <p:set>
                                      <p:cBhvr>
                                        <p:cTn id="35" dur="1" fill="hold">
                                          <p:stCondLst>
                                            <p:cond delay="0"/>
                                          </p:stCondLst>
                                        </p:cTn>
                                        <p:tgtEl>
                                          <p:spTgt spid="143369"/>
                                        </p:tgtEl>
                                        <p:attrNameLst>
                                          <p:attrName>style.visibility</p:attrName>
                                        </p:attrNameLst>
                                      </p:cBhvr>
                                      <p:to>
                                        <p:strVal val="visible"/>
                                      </p:to>
                                    </p:set>
                                    <p:anim calcmode="lin" valueType="num">
                                      <p:cBhvr>
                                        <p:cTn id="36" dur="1000" fill="hold"/>
                                        <p:tgtEl>
                                          <p:spTgt spid="143369"/>
                                        </p:tgtEl>
                                        <p:attrNameLst>
                                          <p:attrName>ppt_w</p:attrName>
                                        </p:attrNameLst>
                                      </p:cBhvr>
                                      <p:tavLst>
                                        <p:tav tm="0">
                                          <p:val>
                                            <p:fltVal val="0"/>
                                          </p:val>
                                        </p:tav>
                                        <p:tav tm="100000">
                                          <p:val>
                                            <p:strVal val="#ppt_w"/>
                                          </p:val>
                                        </p:tav>
                                      </p:tavLst>
                                    </p:anim>
                                    <p:anim calcmode="lin" valueType="num">
                                      <p:cBhvr>
                                        <p:cTn id="37" dur="1000" fill="hold"/>
                                        <p:tgtEl>
                                          <p:spTgt spid="143369"/>
                                        </p:tgtEl>
                                        <p:attrNameLst>
                                          <p:attrName>ppt_h</p:attrName>
                                        </p:attrNameLst>
                                      </p:cBhvr>
                                      <p:tavLst>
                                        <p:tav tm="0">
                                          <p:val>
                                            <p:fltVal val="0"/>
                                          </p:val>
                                        </p:tav>
                                        <p:tav tm="100000">
                                          <p:val>
                                            <p:strVal val="#ppt_h"/>
                                          </p:val>
                                        </p:tav>
                                      </p:tavLst>
                                    </p:anim>
                                    <p:animEffect transition="in" filter="fade">
                                      <p:cBhvr>
                                        <p:cTn id="38" dur="1000"/>
                                        <p:tgtEl>
                                          <p:spTgt spid="143369"/>
                                        </p:tgtEl>
                                      </p:cBhvr>
                                    </p:animEffect>
                                  </p:childTnLst>
                                </p:cTn>
                              </p:par>
                            </p:childTnLst>
                          </p:cTn>
                        </p:par>
                        <p:par>
                          <p:cTn id="39" fill="hold">
                            <p:stCondLst>
                              <p:cond delay="5600"/>
                            </p:stCondLst>
                            <p:childTnLst>
                              <p:par>
                                <p:cTn id="40" presetID="1" presetClass="entr" presetSubtype="0" fill="hold" nodeType="afterEffect">
                                  <p:stCondLst>
                                    <p:cond delay="0"/>
                                  </p:stCondLst>
                                  <p:childTnLst>
                                    <p:set>
                                      <p:cBhvr>
                                        <p:cTn id="41" dur="1" fill="hold">
                                          <p:stCondLst>
                                            <p:cond delay="0"/>
                                          </p:stCondLst>
                                        </p:cTn>
                                        <p:tgtEl>
                                          <p:spTgt spid="143364"/>
                                        </p:tgtEl>
                                        <p:attrNameLst>
                                          <p:attrName>style.visibility</p:attrName>
                                        </p:attrNameLst>
                                      </p:cBhvr>
                                      <p:to>
                                        <p:strVal val="visible"/>
                                      </p:to>
                                    </p:set>
                                  </p:childTnLst>
                                </p:cTn>
                              </p:par>
                            </p:childTnLst>
                          </p:cTn>
                        </p:par>
                        <p:par>
                          <p:cTn id="42" fill="hold">
                            <p:stCondLst>
                              <p:cond delay="5600"/>
                            </p:stCondLst>
                            <p:childTnLst>
                              <p:par>
                                <p:cTn id="43" presetID="35" presetClass="path" presetSubtype="0" repeatCount="indefinite" accel="50000" decel="50000" fill="hold" nodeType="afterEffect">
                                  <p:stCondLst>
                                    <p:cond delay="0"/>
                                  </p:stCondLst>
                                  <p:childTnLst>
                                    <p:animMotion origin="layout" path="M -1.11111E-6 -7.40741E-7 L -0.14236 -0.26713 " pathEditMode="relative" rAng="0" ptsTypes="AA">
                                      <p:cBhvr>
                                        <p:cTn id="44" dur="2000" fill="hold"/>
                                        <p:tgtEl>
                                          <p:spTgt spid="143364"/>
                                        </p:tgtEl>
                                        <p:attrNameLst>
                                          <p:attrName>ppt_x</p:attrName>
                                          <p:attrName>ppt_y</p:attrName>
                                        </p:attrNameLst>
                                      </p:cBhvr>
                                      <p:rCtr x="-7100" y="-13400"/>
                                    </p:animMotion>
                                  </p:childTnLst>
                                </p:cTn>
                              </p:par>
                            </p:childTnLst>
                          </p:cTn>
                        </p:par>
                        <p:par>
                          <p:cTn id="45" fill="hold">
                            <p:stCondLst>
                              <p:cond delay="7600"/>
                            </p:stCondLst>
                            <p:childTnLst>
                              <p:par>
                                <p:cTn id="46" presetID="53" presetClass="entr" presetSubtype="0" fill="hold" nodeType="afterEffect">
                                  <p:stCondLst>
                                    <p:cond delay="0"/>
                                  </p:stCondLst>
                                  <p:childTnLst>
                                    <p:set>
                                      <p:cBhvr>
                                        <p:cTn id="47" dur="1" fill="hold">
                                          <p:stCondLst>
                                            <p:cond delay="0"/>
                                          </p:stCondLst>
                                        </p:cTn>
                                        <p:tgtEl>
                                          <p:spTgt spid="143372"/>
                                        </p:tgtEl>
                                        <p:attrNameLst>
                                          <p:attrName>style.visibility</p:attrName>
                                        </p:attrNameLst>
                                      </p:cBhvr>
                                      <p:to>
                                        <p:strVal val="visible"/>
                                      </p:to>
                                    </p:set>
                                    <p:anim calcmode="lin" valueType="num">
                                      <p:cBhvr>
                                        <p:cTn id="48" dur="1000" fill="hold"/>
                                        <p:tgtEl>
                                          <p:spTgt spid="143372"/>
                                        </p:tgtEl>
                                        <p:attrNameLst>
                                          <p:attrName>ppt_w</p:attrName>
                                        </p:attrNameLst>
                                      </p:cBhvr>
                                      <p:tavLst>
                                        <p:tav tm="0">
                                          <p:val>
                                            <p:fltVal val="0"/>
                                          </p:val>
                                        </p:tav>
                                        <p:tav tm="100000">
                                          <p:val>
                                            <p:strVal val="#ppt_w"/>
                                          </p:val>
                                        </p:tav>
                                      </p:tavLst>
                                    </p:anim>
                                    <p:anim calcmode="lin" valueType="num">
                                      <p:cBhvr>
                                        <p:cTn id="49" dur="1000" fill="hold"/>
                                        <p:tgtEl>
                                          <p:spTgt spid="143372"/>
                                        </p:tgtEl>
                                        <p:attrNameLst>
                                          <p:attrName>ppt_h</p:attrName>
                                        </p:attrNameLst>
                                      </p:cBhvr>
                                      <p:tavLst>
                                        <p:tav tm="0">
                                          <p:val>
                                            <p:fltVal val="0"/>
                                          </p:val>
                                        </p:tav>
                                        <p:tav tm="100000">
                                          <p:val>
                                            <p:strVal val="#ppt_h"/>
                                          </p:val>
                                        </p:tav>
                                      </p:tavLst>
                                    </p:anim>
                                    <p:animEffect transition="in" filter="fade">
                                      <p:cBhvr>
                                        <p:cTn id="50" dur="1000"/>
                                        <p:tgtEl>
                                          <p:spTgt spid="143372"/>
                                        </p:tgtEl>
                                      </p:cBhvr>
                                    </p:animEffect>
                                  </p:childTnLst>
                                </p:cTn>
                              </p:par>
                            </p:childTnLst>
                          </p:cTn>
                        </p:par>
                        <p:par>
                          <p:cTn id="51" fill="hold">
                            <p:stCondLst>
                              <p:cond delay="8600"/>
                            </p:stCondLst>
                            <p:childTnLst>
                              <p:par>
                                <p:cTn id="52" presetID="1" presetClass="entr" presetSubtype="0" fill="hold" grpId="0" nodeType="afterEffect">
                                  <p:stCondLst>
                                    <p:cond delay="0"/>
                                  </p:stCondLst>
                                  <p:childTnLst>
                                    <p:set>
                                      <p:cBhvr>
                                        <p:cTn id="53" dur="1" fill="hold">
                                          <p:stCondLst>
                                            <p:cond delay="0"/>
                                          </p:stCondLst>
                                        </p:cTn>
                                        <p:tgtEl>
                                          <p:spTgt spid="143363"/>
                                        </p:tgtEl>
                                        <p:attrNameLst>
                                          <p:attrName>style.visibility</p:attrName>
                                        </p:attrNameLst>
                                      </p:cBhvr>
                                      <p:to>
                                        <p:strVal val="visible"/>
                                      </p:to>
                                    </p:set>
                                  </p:childTnLst>
                                </p:cTn>
                              </p:par>
                            </p:childTnLst>
                          </p:cTn>
                        </p:par>
                        <p:par>
                          <p:cTn id="54" fill="hold">
                            <p:stCondLst>
                              <p:cond delay="8600"/>
                            </p:stCondLst>
                            <p:childTnLst>
                              <p:par>
                                <p:cTn id="55" presetID="64" presetClass="path" presetSubtype="0" repeatCount="indefinite" accel="50000" decel="50000" fill="hold" grpId="1" nodeType="afterEffect">
                                  <p:stCondLst>
                                    <p:cond delay="0"/>
                                  </p:stCondLst>
                                  <p:childTnLst>
                                    <p:animMotion origin="layout" path="M -0.0184 0.10602 L 0.0316 -0.24954 " pathEditMode="relative" rAng="0" ptsTypes="AA">
                                      <p:cBhvr>
                                        <p:cTn id="56" dur="2000" fill="hold"/>
                                        <p:tgtEl>
                                          <p:spTgt spid="143363"/>
                                        </p:tgtEl>
                                        <p:attrNameLst>
                                          <p:attrName>ppt_x</p:attrName>
                                          <p:attrName>ppt_y</p:attrName>
                                        </p:attrNameLst>
                                      </p:cBhvr>
                                      <p:rCtr x="2500" y="-17800"/>
                                    </p:animMotion>
                                  </p:childTnLst>
                                </p:cTn>
                              </p:par>
                            </p:childTnLst>
                          </p:cTn>
                        </p:par>
                        <p:par>
                          <p:cTn id="57" fill="hold">
                            <p:stCondLst>
                              <p:cond delay="10600"/>
                            </p:stCondLst>
                            <p:childTnLst>
                              <p:par>
                                <p:cTn id="58" presetID="53" presetClass="entr" presetSubtype="0" fill="hold" nodeType="afterEffect">
                                  <p:stCondLst>
                                    <p:cond delay="0"/>
                                  </p:stCondLst>
                                  <p:childTnLst>
                                    <p:set>
                                      <p:cBhvr>
                                        <p:cTn id="59" dur="1" fill="hold">
                                          <p:stCondLst>
                                            <p:cond delay="0"/>
                                          </p:stCondLst>
                                        </p:cTn>
                                        <p:tgtEl>
                                          <p:spTgt spid="143370"/>
                                        </p:tgtEl>
                                        <p:attrNameLst>
                                          <p:attrName>style.visibility</p:attrName>
                                        </p:attrNameLst>
                                      </p:cBhvr>
                                      <p:to>
                                        <p:strVal val="visible"/>
                                      </p:to>
                                    </p:set>
                                    <p:anim calcmode="lin" valueType="num">
                                      <p:cBhvr>
                                        <p:cTn id="60" dur="1000" fill="hold"/>
                                        <p:tgtEl>
                                          <p:spTgt spid="143370"/>
                                        </p:tgtEl>
                                        <p:attrNameLst>
                                          <p:attrName>ppt_w</p:attrName>
                                        </p:attrNameLst>
                                      </p:cBhvr>
                                      <p:tavLst>
                                        <p:tav tm="0">
                                          <p:val>
                                            <p:fltVal val="0"/>
                                          </p:val>
                                        </p:tav>
                                        <p:tav tm="100000">
                                          <p:val>
                                            <p:strVal val="#ppt_w"/>
                                          </p:val>
                                        </p:tav>
                                      </p:tavLst>
                                    </p:anim>
                                    <p:anim calcmode="lin" valueType="num">
                                      <p:cBhvr>
                                        <p:cTn id="61" dur="1000" fill="hold"/>
                                        <p:tgtEl>
                                          <p:spTgt spid="143370"/>
                                        </p:tgtEl>
                                        <p:attrNameLst>
                                          <p:attrName>ppt_h</p:attrName>
                                        </p:attrNameLst>
                                      </p:cBhvr>
                                      <p:tavLst>
                                        <p:tav tm="0">
                                          <p:val>
                                            <p:fltVal val="0"/>
                                          </p:val>
                                        </p:tav>
                                        <p:tav tm="100000">
                                          <p:val>
                                            <p:strVal val="#ppt_h"/>
                                          </p:val>
                                        </p:tav>
                                      </p:tavLst>
                                    </p:anim>
                                    <p:animEffect transition="in" filter="fade">
                                      <p:cBhvr>
                                        <p:cTn id="62" dur="1000"/>
                                        <p:tgtEl>
                                          <p:spTgt spid="143370"/>
                                        </p:tgtEl>
                                      </p:cBhvr>
                                    </p:animEffect>
                                  </p:childTnLst>
                                </p:cTn>
                              </p:par>
                            </p:childTnLst>
                          </p:cTn>
                        </p:par>
                        <p:par>
                          <p:cTn id="63" fill="hold">
                            <p:stCondLst>
                              <p:cond delay="11600"/>
                            </p:stCondLst>
                            <p:childTnLst>
                              <p:par>
                                <p:cTn id="64" presetID="1" presetClass="entr" presetSubtype="0" fill="hold" nodeType="afterEffect">
                                  <p:stCondLst>
                                    <p:cond delay="0"/>
                                  </p:stCondLst>
                                  <p:childTnLst>
                                    <p:set>
                                      <p:cBhvr>
                                        <p:cTn id="65" dur="1" fill="hold">
                                          <p:stCondLst>
                                            <p:cond delay="0"/>
                                          </p:stCondLst>
                                        </p:cTn>
                                        <p:tgtEl>
                                          <p:spTgt spid="143362"/>
                                        </p:tgtEl>
                                        <p:attrNameLst>
                                          <p:attrName>style.visibility</p:attrName>
                                        </p:attrNameLst>
                                      </p:cBhvr>
                                      <p:to>
                                        <p:strVal val="visible"/>
                                      </p:to>
                                    </p:set>
                                  </p:childTnLst>
                                </p:cTn>
                              </p:par>
                            </p:childTnLst>
                          </p:cTn>
                        </p:par>
                        <p:par>
                          <p:cTn id="66" fill="hold">
                            <p:stCondLst>
                              <p:cond delay="11600"/>
                            </p:stCondLst>
                            <p:childTnLst>
                              <p:par>
                                <p:cTn id="67" presetID="56" presetClass="path" presetSubtype="0" repeatCount="indefinite" accel="50000" decel="50000" fill="hold" nodeType="afterEffect">
                                  <p:stCondLst>
                                    <p:cond delay="0"/>
                                  </p:stCondLst>
                                  <p:childTnLst>
                                    <p:animMotion origin="layout" path="M 2.22222E-6 1.11022E-16 L 0.24097 -0.15486 " pathEditMode="relative" rAng="0" ptsTypes="AA">
                                      <p:cBhvr>
                                        <p:cTn id="68" dur="2000" fill="hold"/>
                                        <p:tgtEl>
                                          <p:spTgt spid="143362"/>
                                        </p:tgtEl>
                                        <p:attrNameLst>
                                          <p:attrName>ppt_x</p:attrName>
                                          <p:attrName>ppt_y</p:attrName>
                                        </p:attrNameLst>
                                      </p:cBhvr>
                                      <p:rCtr x="12000" y="-7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3" grpId="1"/>
      <p:bldP spid="143373" grpId="0"/>
      <p:bldP spid="143373" grpId="1"/>
      <p:bldP spid="143374" grpId="0"/>
      <p:bldP spid="143374" grpId="1"/>
      <p:bldP spid="143375" grpId="0"/>
      <p:bldP spid="143375" grpId="1"/>
      <p:bldP spid="143376" grpId="0"/>
      <p:bldP spid="143376" grpId="1"/>
      <p:bldP spid="143377" grpId="0" animBg="1"/>
      <p:bldP spid="14337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half" idx="11"/>
          </p:nvPr>
        </p:nvSpPr>
        <p:spPr/>
        <p:txBody>
          <a:bodyPr/>
          <a:lstStyle/>
          <a:p>
            <a:r>
              <a:rPr lang="en-US"/>
              <a:t>© 2007 Prentice-Hall, Inc.</a:t>
            </a:r>
          </a:p>
          <a:p>
            <a:endParaRPr lang="en-US"/>
          </a:p>
        </p:txBody>
      </p:sp>
      <p:sp>
        <p:nvSpPr>
          <p:cNvPr id="14" name="Slide Number Placeholder 5"/>
          <p:cNvSpPr>
            <a:spLocks noGrp="1"/>
          </p:cNvSpPr>
          <p:nvPr>
            <p:ph type="sldNum" sz="quarter" idx="12"/>
          </p:nvPr>
        </p:nvSpPr>
        <p:spPr/>
        <p:txBody>
          <a:bodyPr/>
          <a:lstStyle/>
          <a:p>
            <a:fld id="{D18560F3-81C3-4E57-ADFD-2D8CD19149AB}" type="slidenum">
              <a:rPr lang="en-US"/>
              <a:pPr/>
              <a:t>8</a:t>
            </a:fld>
            <a:endParaRPr lang="en-US"/>
          </a:p>
        </p:txBody>
      </p:sp>
      <p:pic>
        <p:nvPicPr>
          <p:cNvPr id="144386" name="Picture 2" descr="ram"/>
          <p:cNvPicPr>
            <a:picLocks noChangeAspect="1" noChangeArrowheads="1"/>
          </p:cNvPicPr>
          <p:nvPr/>
        </p:nvPicPr>
        <p:blipFill>
          <a:blip r:embed="rId3"/>
          <a:srcRect/>
          <a:stretch>
            <a:fillRect/>
          </a:stretch>
        </p:blipFill>
        <p:spPr bwMode="auto">
          <a:xfrm>
            <a:off x="7162800" y="4114800"/>
            <a:ext cx="984250" cy="984250"/>
          </a:xfrm>
          <a:prstGeom prst="rect">
            <a:avLst/>
          </a:prstGeom>
          <a:noFill/>
        </p:spPr>
      </p:pic>
      <p:pic>
        <p:nvPicPr>
          <p:cNvPr id="144387" name="Picture 3" descr="intel 4"/>
          <p:cNvPicPr>
            <a:picLocks noChangeAspect="1" noChangeArrowheads="1"/>
          </p:cNvPicPr>
          <p:nvPr/>
        </p:nvPicPr>
        <p:blipFill>
          <a:blip r:embed="rId4" cstate="print">
            <a:clrChange>
              <a:clrFrom>
                <a:srgbClr val="4D521C"/>
              </a:clrFrom>
              <a:clrTo>
                <a:srgbClr val="4D521C">
                  <a:alpha val="0"/>
                </a:srgbClr>
              </a:clrTo>
            </a:clrChange>
          </a:blip>
          <a:srcRect/>
          <a:stretch>
            <a:fillRect/>
          </a:stretch>
        </p:blipFill>
        <p:spPr bwMode="auto">
          <a:xfrm>
            <a:off x="3733800" y="3505200"/>
            <a:ext cx="796925" cy="623888"/>
          </a:xfrm>
          <a:prstGeom prst="rect">
            <a:avLst/>
          </a:prstGeom>
          <a:noFill/>
        </p:spPr>
      </p:pic>
      <p:pic>
        <p:nvPicPr>
          <p:cNvPr id="144388" name="Picture 4" descr="CA17"/>
          <p:cNvPicPr>
            <a:picLocks noChangeAspect="1" noChangeArrowheads="1"/>
          </p:cNvPicPr>
          <p:nvPr/>
        </p:nvPicPr>
        <p:blipFill>
          <a:blip r:embed="rId5">
            <a:clrChange>
              <a:clrFrom>
                <a:srgbClr val="FEFEFE"/>
              </a:clrFrom>
              <a:clrTo>
                <a:srgbClr val="FEFEFE">
                  <a:alpha val="0"/>
                </a:srgbClr>
              </a:clrTo>
            </a:clrChange>
          </a:blip>
          <a:srcRect/>
          <a:stretch>
            <a:fillRect/>
          </a:stretch>
        </p:blipFill>
        <p:spPr bwMode="auto">
          <a:xfrm>
            <a:off x="1981200" y="4495800"/>
            <a:ext cx="2073275" cy="1519238"/>
          </a:xfrm>
          <a:prstGeom prst="rect">
            <a:avLst/>
          </a:prstGeom>
          <a:noFill/>
        </p:spPr>
      </p:pic>
      <p:sp>
        <p:nvSpPr>
          <p:cNvPr id="144389" name="Rectangle 5"/>
          <p:cNvSpPr>
            <a:spLocks noGrp="1" noChangeArrowheads="1"/>
          </p:cNvSpPr>
          <p:nvPr>
            <p:ph type="title"/>
          </p:nvPr>
        </p:nvSpPr>
        <p:spPr/>
        <p:txBody>
          <a:bodyPr/>
          <a:lstStyle/>
          <a:p>
            <a:r>
              <a:rPr lang="en-US"/>
              <a:t>System Unit</a:t>
            </a:r>
          </a:p>
        </p:txBody>
      </p:sp>
      <p:sp>
        <p:nvSpPr>
          <p:cNvPr id="144390" name="Rectangle 6"/>
          <p:cNvSpPr>
            <a:spLocks noGrp="1" noChangeArrowheads="1"/>
          </p:cNvSpPr>
          <p:nvPr>
            <p:ph type="body" idx="1"/>
          </p:nvPr>
        </p:nvSpPr>
        <p:spPr>
          <a:xfrm>
            <a:off x="457200" y="1447800"/>
            <a:ext cx="8229600" cy="2057400"/>
          </a:xfrm>
        </p:spPr>
        <p:txBody>
          <a:bodyPr/>
          <a:lstStyle/>
          <a:p>
            <a:r>
              <a:rPr lang="en-US" sz="2800"/>
              <a:t>Cabinet that houses all components</a:t>
            </a:r>
          </a:p>
          <a:p>
            <a:r>
              <a:rPr lang="en-US" sz="2800"/>
              <a:t>Motherboard</a:t>
            </a:r>
          </a:p>
          <a:p>
            <a:r>
              <a:rPr lang="en-US" sz="2800"/>
              <a:t>CPU</a:t>
            </a:r>
          </a:p>
          <a:p>
            <a:r>
              <a:rPr lang="en-US" sz="2800"/>
              <a:t>Memory modules</a:t>
            </a:r>
          </a:p>
          <a:p>
            <a:pPr lvl="1">
              <a:buFontTx/>
              <a:buNone/>
            </a:pPr>
            <a:endParaRPr lang="en-US" sz="2400"/>
          </a:p>
        </p:txBody>
      </p:sp>
      <p:pic>
        <p:nvPicPr>
          <p:cNvPr id="144391" name="Picture 7" descr="UN3"/>
          <p:cNvPicPr>
            <a:picLocks noChangeAspect="1" noChangeArrowheads="1"/>
          </p:cNvPicPr>
          <p:nvPr/>
        </p:nvPicPr>
        <p:blipFill>
          <a:blip r:embed="rId6">
            <a:clrChange>
              <a:clrFrom>
                <a:srgbClr val="FEFEFE"/>
              </a:clrFrom>
              <a:clrTo>
                <a:srgbClr val="FEFEFE">
                  <a:alpha val="0"/>
                </a:srgbClr>
              </a:clrTo>
            </a:clrChange>
          </a:blip>
          <a:srcRect/>
          <a:stretch>
            <a:fillRect/>
          </a:stretch>
        </p:blipFill>
        <p:spPr bwMode="auto">
          <a:xfrm>
            <a:off x="4648200" y="3962400"/>
            <a:ext cx="2136775" cy="2528888"/>
          </a:xfrm>
          <a:prstGeom prst="rect">
            <a:avLst/>
          </a:prstGeom>
          <a:noFill/>
        </p:spPr>
      </p:pic>
      <p:sp>
        <p:nvSpPr>
          <p:cNvPr id="144392" name="Text Box 8"/>
          <p:cNvSpPr txBox="1">
            <a:spLocks noChangeArrowheads="1"/>
          </p:cNvSpPr>
          <p:nvPr/>
        </p:nvSpPr>
        <p:spPr bwMode="auto">
          <a:xfrm>
            <a:off x="4876800" y="3657600"/>
            <a:ext cx="1905000" cy="457200"/>
          </a:xfrm>
          <a:prstGeom prst="rect">
            <a:avLst/>
          </a:prstGeom>
          <a:noFill/>
          <a:ln w="9525">
            <a:noFill/>
            <a:miter lim="800000"/>
            <a:headEnd/>
            <a:tailEnd/>
          </a:ln>
          <a:effectLst/>
        </p:spPr>
        <p:txBody>
          <a:bodyPr>
            <a:spAutoFit/>
          </a:bodyPr>
          <a:lstStyle/>
          <a:p>
            <a:pPr>
              <a:spcBef>
                <a:spcPct val="50000"/>
              </a:spcBef>
            </a:pPr>
            <a:r>
              <a:rPr lang="en-US" sz="2400">
                <a:solidFill>
                  <a:schemeClr val="bg1"/>
                </a:solidFill>
              </a:rPr>
              <a:t>System Unit</a:t>
            </a:r>
          </a:p>
        </p:txBody>
      </p:sp>
      <p:sp>
        <p:nvSpPr>
          <p:cNvPr id="144393" name="Text Box 9"/>
          <p:cNvSpPr txBox="1">
            <a:spLocks noChangeArrowheads="1"/>
          </p:cNvSpPr>
          <p:nvPr/>
        </p:nvSpPr>
        <p:spPr bwMode="auto">
          <a:xfrm>
            <a:off x="3429000" y="4122738"/>
            <a:ext cx="914400" cy="396875"/>
          </a:xfrm>
          <a:prstGeom prst="rect">
            <a:avLst/>
          </a:prstGeom>
          <a:noFill/>
          <a:ln w="9525">
            <a:noFill/>
            <a:miter lim="800000"/>
            <a:headEnd/>
            <a:tailEnd/>
          </a:ln>
          <a:effectLst/>
        </p:spPr>
        <p:txBody>
          <a:bodyPr>
            <a:spAutoFit/>
          </a:bodyPr>
          <a:lstStyle/>
          <a:p>
            <a:pPr>
              <a:spcBef>
                <a:spcPct val="50000"/>
              </a:spcBef>
            </a:pPr>
            <a:r>
              <a:rPr lang="en-US" sz="2000">
                <a:solidFill>
                  <a:schemeClr val="bg1"/>
                </a:solidFill>
              </a:rPr>
              <a:t>CPU</a:t>
            </a:r>
          </a:p>
        </p:txBody>
      </p:sp>
      <p:sp>
        <p:nvSpPr>
          <p:cNvPr id="144394" name="Text Box 10"/>
          <p:cNvSpPr txBox="1">
            <a:spLocks noChangeArrowheads="1"/>
          </p:cNvSpPr>
          <p:nvPr/>
        </p:nvSpPr>
        <p:spPr bwMode="auto">
          <a:xfrm>
            <a:off x="3048000" y="5715000"/>
            <a:ext cx="1752600" cy="396875"/>
          </a:xfrm>
          <a:prstGeom prst="rect">
            <a:avLst/>
          </a:prstGeom>
          <a:noFill/>
          <a:ln w="9525">
            <a:noFill/>
            <a:miter lim="800000"/>
            <a:headEnd/>
            <a:tailEnd/>
          </a:ln>
          <a:effectLst/>
        </p:spPr>
        <p:txBody>
          <a:bodyPr>
            <a:spAutoFit/>
          </a:bodyPr>
          <a:lstStyle/>
          <a:p>
            <a:pPr>
              <a:spcBef>
                <a:spcPct val="50000"/>
              </a:spcBef>
            </a:pPr>
            <a:r>
              <a:rPr lang="en-US" sz="2000">
                <a:solidFill>
                  <a:schemeClr val="bg1"/>
                </a:solidFill>
              </a:rPr>
              <a:t>Motherboard</a:t>
            </a:r>
          </a:p>
        </p:txBody>
      </p:sp>
      <p:sp>
        <p:nvSpPr>
          <p:cNvPr id="144395" name="Text Box 11"/>
          <p:cNvSpPr txBox="1">
            <a:spLocks noChangeArrowheads="1"/>
          </p:cNvSpPr>
          <p:nvPr/>
        </p:nvSpPr>
        <p:spPr bwMode="auto">
          <a:xfrm>
            <a:off x="7010400" y="4808538"/>
            <a:ext cx="1225550" cy="701675"/>
          </a:xfrm>
          <a:prstGeom prst="rect">
            <a:avLst/>
          </a:prstGeom>
          <a:noFill/>
          <a:ln w="9525">
            <a:noFill/>
            <a:miter lim="800000"/>
            <a:headEnd/>
            <a:tailEnd/>
          </a:ln>
          <a:effectLst/>
        </p:spPr>
        <p:txBody>
          <a:bodyPr>
            <a:spAutoFit/>
          </a:bodyPr>
          <a:lstStyle/>
          <a:p>
            <a:pPr>
              <a:spcBef>
                <a:spcPct val="50000"/>
              </a:spcBef>
            </a:pPr>
            <a:r>
              <a:rPr lang="en-US" sz="2000">
                <a:solidFill>
                  <a:schemeClr val="bg1"/>
                </a:solidFill>
              </a:rPr>
              <a:t>Memory</a:t>
            </a:r>
            <a:r>
              <a:rPr lang="en-US" sz="2000" b="1">
                <a:solidFill>
                  <a:schemeClr val="bg1"/>
                </a:solidFill>
              </a:rPr>
              <a:t> </a:t>
            </a:r>
            <a:r>
              <a:rPr lang="en-US" sz="2000">
                <a:solidFill>
                  <a:schemeClr val="bg1"/>
                </a:solidFill>
              </a:rPr>
              <a:t>Module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half" idx="11"/>
          </p:nvPr>
        </p:nvSpPr>
        <p:spPr/>
        <p:txBody>
          <a:bodyPr/>
          <a:lstStyle/>
          <a:p>
            <a:r>
              <a:rPr lang="en-US"/>
              <a:t>© 2007 Prentice-Hall, Inc.</a:t>
            </a:r>
          </a:p>
          <a:p>
            <a:endParaRPr lang="en-US"/>
          </a:p>
        </p:txBody>
      </p:sp>
      <p:sp>
        <p:nvSpPr>
          <p:cNvPr id="14" name="Slide Number Placeholder 5"/>
          <p:cNvSpPr>
            <a:spLocks noGrp="1"/>
          </p:cNvSpPr>
          <p:nvPr>
            <p:ph type="sldNum" sz="quarter" idx="12"/>
          </p:nvPr>
        </p:nvSpPr>
        <p:spPr/>
        <p:txBody>
          <a:bodyPr/>
          <a:lstStyle/>
          <a:p>
            <a:fld id="{683F8CE0-5AF1-4044-ABDC-E8B39A2690D7}" type="slidenum">
              <a:rPr lang="en-US"/>
              <a:pPr/>
              <a:t>9</a:t>
            </a:fld>
            <a:endParaRPr lang="en-US"/>
          </a:p>
        </p:txBody>
      </p:sp>
      <p:sp>
        <p:nvSpPr>
          <p:cNvPr id="221212" name="Rectangle 28"/>
          <p:cNvSpPr>
            <a:spLocks noChangeArrowheads="1"/>
          </p:cNvSpPr>
          <p:nvPr/>
        </p:nvSpPr>
        <p:spPr bwMode="auto">
          <a:xfrm>
            <a:off x="3276600" y="2057400"/>
            <a:ext cx="4953000" cy="4191000"/>
          </a:xfrm>
          <a:prstGeom prst="rect">
            <a:avLst/>
          </a:prstGeom>
          <a:solidFill>
            <a:schemeClr val="bg1"/>
          </a:solidFill>
          <a:ln w="9525" algn="ctr">
            <a:solidFill>
              <a:schemeClr val="bg1"/>
            </a:solidFill>
            <a:miter lim="800000"/>
            <a:headEnd/>
            <a:tailEnd/>
          </a:ln>
          <a:effectLst/>
        </p:spPr>
        <p:txBody>
          <a:bodyPr wrap="none" anchor="ctr"/>
          <a:lstStyle/>
          <a:p>
            <a:endParaRPr lang="en-US"/>
          </a:p>
        </p:txBody>
      </p:sp>
      <p:sp>
        <p:nvSpPr>
          <p:cNvPr id="221210" name="Rectangle 26"/>
          <p:cNvSpPr>
            <a:spLocks noChangeArrowheads="1"/>
          </p:cNvSpPr>
          <p:nvPr/>
        </p:nvSpPr>
        <p:spPr bwMode="auto">
          <a:xfrm>
            <a:off x="5029200" y="2362200"/>
            <a:ext cx="914400" cy="1143000"/>
          </a:xfrm>
          <a:prstGeom prst="rect">
            <a:avLst/>
          </a:prstGeom>
          <a:solidFill>
            <a:schemeClr val="bg1"/>
          </a:solidFill>
          <a:ln w="9525" algn="ctr">
            <a:noFill/>
            <a:miter lim="800000"/>
            <a:headEnd/>
            <a:tailEnd/>
          </a:ln>
          <a:effectLst/>
        </p:spPr>
        <p:txBody>
          <a:bodyPr wrap="none" anchor="ctr"/>
          <a:lstStyle/>
          <a:p>
            <a:endParaRPr lang="en-US"/>
          </a:p>
        </p:txBody>
      </p:sp>
      <p:sp>
        <p:nvSpPr>
          <p:cNvPr id="221211" name="Oval 27"/>
          <p:cNvSpPr>
            <a:spLocks noChangeArrowheads="1"/>
          </p:cNvSpPr>
          <p:nvPr/>
        </p:nvSpPr>
        <p:spPr bwMode="auto">
          <a:xfrm>
            <a:off x="5105400" y="3810000"/>
            <a:ext cx="533400" cy="152400"/>
          </a:xfrm>
          <a:prstGeom prst="ellipse">
            <a:avLst/>
          </a:prstGeom>
          <a:solidFill>
            <a:schemeClr val="bg1"/>
          </a:solidFill>
          <a:ln w="9525" algn="ctr">
            <a:noFill/>
            <a:round/>
            <a:headEnd/>
            <a:tailEnd/>
          </a:ln>
          <a:effectLst/>
        </p:spPr>
        <p:txBody>
          <a:bodyPr wrap="none" anchor="ctr"/>
          <a:lstStyle/>
          <a:p>
            <a:endParaRPr lang="en-US"/>
          </a:p>
        </p:txBody>
      </p:sp>
      <p:sp>
        <p:nvSpPr>
          <p:cNvPr id="221186" name="Rectangle 2"/>
          <p:cNvSpPr>
            <a:spLocks noGrp="1" noChangeArrowheads="1"/>
          </p:cNvSpPr>
          <p:nvPr>
            <p:ph type="title"/>
          </p:nvPr>
        </p:nvSpPr>
        <p:spPr/>
        <p:txBody>
          <a:bodyPr/>
          <a:lstStyle/>
          <a:p>
            <a:r>
              <a:rPr lang="en-US"/>
              <a:t>Output Devices</a:t>
            </a:r>
          </a:p>
        </p:txBody>
      </p:sp>
      <p:sp>
        <p:nvSpPr>
          <p:cNvPr id="221187" name="Rectangle 3"/>
          <p:cNvSpPr>
            <a:spLocks noGrp="1" noChangeArrowheads="1"/>
          </p:cNvSpPr>
          <p:nvPr>
            <p:ph type="body" idx="1"/>
          </p:nvPr>
        </p:nvSpPr>
        <p:spPr>
          <a:xfrm>
            <a:off x="457200" y="1219200"/>
            <a:ext cx="8229600" cy="4191000"/>
          </a:xfrm>
        </p:spPr>
        <p:txBody>
          <a:bodyPr/>
          <a:lstStyle/>
          <a:p>
            <a:r>
              <a:rPr lang="en-US"/>
              <a:t>Enable us to see or hear the processed information</a:t>
            </a:r>
          </a:p>
          <a:p>
            <a:pPr lvl="1"/>
            <a:r>
              <a:rPr lang="en-US"/>
              <a:t>Monitor</a:t>
            </a:r>
          </a:p>
          <a:p>
            <a:pPr lvl="1"/>
            <a:r>
              <a:rPr lang="en-US"/>
              <a:t>Speakers</a:t>
            </a:r>
          </a:p>
          <a:p>
            <a:pPr lvl="1"/>
            <a:r>
              <a:rPr lang="en-US"/>
              <a:t>Printers</a:t>
            </a:r>
          </a:p>
          <a:p>
            <a:pPr lvl="1">
              <a:buFontTx/>
              <a:buNone/>
            </a:pPr>
            <a:endParaRPr lang="en-US"/>
          </a:p>
        </p:txBody>
      </p:sp>
      <p:pic>
        <p:nvPicPr>
          <p:cNvPr id="221204" name="Picture 20" descr="AAFOAQR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72000" y="2133600"/>
            <a:ext cx="2057400" cy="1992313"/>
          </a:xfrm>
          <a:prstGeom prst="rect">
            <a:avLst/>
          </a:prstGeom>
          <a:noFill/>
        </p:spPr>
      </p:pic>
      <p:pic>
        <p:nvPicPr>
          <p:cNvPr id="221205" name="Picture 21" descr="speakers"/>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048000" y="4038600"/>
            <a:ext cx="2276475" cy="1733550"/>
          </a:xfrm>
          <a:prstGeom prst="rect">
            <a:avLst/>
          </a:prstGeom>
          <a:noFill/>
        </p:spPr>
      </p:pic>
      <p:grpSp>
        <p:nvGrpSpPr>
          <p:cNvPr id="2" name="Group 25"/>
          <p:cNvGrpSpPr>
            <a:grpSpLocks/>
          </p:cNvGrpSpPr>
          <p:nvPr/>
        </p:nvGrpSpPr>
        <p:grpSpPr bwMode="auto">
          <a:xfrm>
            <a:off x="5638800" y="4419600"/>
            <a:ext cx="2566988" cy="1554163"/>
            <a:chOff x="2880" y="2976"/>
            <a:chExt cx="1617" cy="979"/>
          </a:xfrm>
        </p:grpSpPr>
        <p:sp>
          <p:nvSpPr>
            <p:cNvPr id="221208" name="Freeform 24"/>
            <p:cNvSpPr>
              <a:spLocks/>
            </p:cNvSpPr>
            <p:nvPr/>
          </p:nvSpPr>
          <p:spPr bwMode="auto">
            <a:xfrm rot="214580">
              <a:off x="2990" y="3079"/>
              <a:ext cx="1104" cy="288"/>
            </a:xfrm>
            <a:custGeom>
              <a:avLst/>
              <a:gdLst/>
              <a:ahLst/>
              <a:cxnLst>
                <a:cxn ang="0">
                  <a:pos x="0" y="96"/>
                </a:cxn>
                <a:cxn ang="0">
                  <a:pos x="816" y="0"/>
                </a:cxn>
                <a:cxn ang="0">
                  <a:pos x="1104" y="96"/>
                </a:cxn>
                <a:cxn ang="0">
                  <a:pos x="96" y="288"/>
                </a:cxn>
                <a:cxn ang="0">
                  <a:pos x="0" y="96"/>
                </a:cxn>
              </a:cxnLst>
              <a:rect l="0" t="0" r="r" b="b"/>
              <a:pathLst>
                <a:path w="1104" h="288">
                  <a:moveTo>
                    <a:pt x="0" y="96"/>
                  </a:moveTo>
                  <a:lnTo>
                    <a:pt x="816" y="0"/>
                  </a:lnTo>
                  <a:lnTo>
                    <a:pt x="1104" y="96"/>
                  </a:lnTo>
                  <a:lnTo>
                    <a:pt x="96" y="288"/>
                  </a:lnTo>
                  <a:lnTo>
                    <a:pt x="0" y="96"/>
                  </a:lnTo>
                  <a:close/>
                </a:path>
              </a:pathLst>
            </a:custGeom>
            <a:solidFill>
              <a:schemeClr val="bg1"/>
            </a:solidFill>
            <a:ln w="9525" cap="flat" cmpd="sng">
              <a:noFill/>
              <a:prstDash val="solid"/>
              <a:round/>
              <a:headEnd/>
              <a:tailEnd/>
            </a:ln>
            <a:effectLst/>
          </p:spPr>
          <p:txBody>
            <a:bodyPr anchor="ctr"/>
            <a:lstStyle/>
            <a:p>
              <a:endParaRPr lang="en-US"/>
            </a:p>
          </p:txBody>
        </p:sp>
        <p:pic>
          <p:nvPicPr>
            <p:cNvPr id="221207" name="Picture 23" descr="AAFOAQG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880" y="2976"/>
              <a:ext cx="1617" cy="979"/>
            </a:xfrm>
            <a:prstGeom prst="rect">
              <a:avLst/>
            </a:prstGeom>
            <a:noFill/>
          </p:spPr>
        </p:pic>
      </p:gr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4707</Words>
  <Application>Microsoft Office PowerPoint</Application>
  <PresentationFormat>On-screen Show (4:3)</PresentationFormat>
  <Paragraphs>590</Paragraphs>
  <Slides>43</Slides>
  <Notes>40</Notes>
  <HiddenSlides>2</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ITEC 101 FUNDAMENTALS OF IT</vt:lpstr>
      <vt:lpstr>Data vs. Information</vt:lpstr>
      <vt:lpstr>Computers are Data Processing Devices</vt:lpstr>
      <vt:lpstr>Bits and Bytes:  The Language of Computers</vt:lpstr>
      <vt:lpstr>How Much is a Byte?</vt:lpstr>
      <vt:lpstr>Computer Hardware</vt:lpstr>
      <vt:lpstr>Input Devices</vt:lpstr>
      <vt:lpstr>System Unit</vt:lpstr>
      <vt:lpstr>Output Devices</vt:lpstr>
      <vt:lpstr>Storage Devices</vt:lpstr>
      <vt:lpstr>Computer Software</vt:lpstr>
      <vt:lpstr>Computer Software</vt:lpstr>
      <vt:lpstr>Computer Platforms:  PCs and Macs</vt:lpstr>
      <vt:lpstr>Specialty Computers</vt:lpstr>
      <vt:lpstr>BASIC COMPONENTS</vt:lpstr>
      <vt:lpstr>Topics</vt:lpstr>
      <vt:lpstr>Hardware</vt:lpstr>
      <vt:lpstr>Input Devices</vt:lpstr>
      <vt:lpstr>Keyboard</vt:lpstr>
      <vt:lpstr>Dvorak Keyboard</vt:lpstr>
      <vt:lpstr>PowerPoint Presentation</vt:lpstr>
      <vt:lpstr>Mouse</vt:lpstr>
      <vt:lpstr>PowerPoint Presentation</vt:lpstr>
      <vt:lpstr>Inputting Sound</vt:lpstr>
      <vt:lpstr>Output Devices</vt:lpstr>
      <vt:lpstr>Monitor Types</vt:lpstr>
      <vt:lpstr>CRT Monitors</vt:lpstr>
      <vt:lpstr>Liquid Crystal Display</vt:lpstr>
      <vt:lpstr>Printers </vt:lpstr>
      <vt:lpstr>Non-impact Printers</vt:lpstr>
      <vt:lpstr>Choose Printers</vt:lpstr>
      <vt:lpstr>Outputting Sound</vt:lpstr>
      <vt:lpstr>The System Unit</vt:lpstr>
      <vt:lpstr>The Front Panel</vt:lpstr>
      <vt:lpstr>PowerPoint Presentation</vt:lpstr>
      <vt:lpstr>Inside the System Unit</vt:lpstr>
      <vt:lpstr>The Motherboard</vt:lpstr>
      <vt:lpstr>Central Processing Unit (CPU)</vt:lpstr>
      <vt:lpstr>Memory Module</vt:lpstr>
      <vt:lpstr>PowerPoint Presentation</vt:lpstr>
      <vt:lpstr>PowerPoint Presentation</vt:lpstr>
      <vt:lpstr>Setting it all up: Ergonomics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Charles Fomevor</cp:lastModifiedBy>
  <cp:revision>32</cp:revision>
  <dcterms:created xsi:type="dcterms:W3CDTF">2018-02-07T14:49:34Z</dcterms:created>
  <dcterms:modified xsi:type="dcterms:W3CDTF">2022-03-14T10:46:40Z</dcterms:modified>
</cp:coreProperties>
</file>