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80"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ITEC 101 	Fundamentals of Information Technology</a:t>
            </a:r>
            <a:endParaRPr lang="en-US" dirty="0"/>
          </a:p>
        </p:txBody>
      </p:sp>
      <p:sp>
        <p:nvSpPr>
          <p:cNvPr id="3" name="Subtitle 2"/>
          <p:cNvSpPr>
            <a:spLocks noGrp="1"/>
          </p:cNvSpPr>
          <p:nvPr>
            <p:ph type="subTitle" idx="1"/>
          </p:nvPr>
        </p:nvSpPr>
        <p:spPr/>
        <p:txBody>
          <a:bodyPr/>
          <a:lstStyle/>
          <a:p>
            <a:r>
              <a:rPr lang="en-US" dirty="0" smtClean="0"/>
              <a:t>DANIEL OBUOBI</a:t>
            </a:r>
          </a:p>
          <a:p>
            <a:r>
              <a:rPr lang="en-US" dirty="0" smtClean="0"/>
              <a:t>DEPT OF COMPUTER SCIENCE &amp; IT</a:t>
            </a:r>
          </a:p>
          <a:p>
            <a:r>
              <a:rPr lang="en-US" dirty="0" smtClean="0"/>
              <a:t>CENTRAL UNIVERSITY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situation today</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smtClean="0"/>
              <a:t>Today, organizations of every kind are dependent on information technology. </a:t>
            </a:r>
          </a:p>
          <a:p>
            <a:r>
              <a:rPr lang="en-US" dirty="0" smtClean="0"/>
              <a:t>They need to have appropriate systems in place. </a:t>
            </a:r>
          </a:p>
          <a:p>
            <a:pPr lvl="1"/>
            <a:r>
              <a:rPr lang="en-US" dirty="0" smtClean="0"/>
              <a:t>These systems must work properly, be secure, and be upgraded, maintained, and replaced as appropriate. </a:t>
            </a:r>
          </a:p>
          <a:p>
            <a:r>
              <a:rPr lang="en-US" dirty="0" smtClean="0"/>
              <a:t>Employees throughout an organization require support from IT staff who understand computer systems and their software and are committed to solving whatever computer-related problems they might have. </a:t>
            </a:r>
          </a:p>
          <a:p>
            <a:r>
              <a:rPr lang="en-US" dirty="0" smtClean="0"/>
              <a:t>Graduates of Information Technology programs address these needs.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degree I IT?</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smtClean="0"/>
              <a:t>Degree programs in information technology arose because degree programs in the </a:t>
            </a:r>
            <a:r>
              <a:rPr lang="en-US" u="sng" dirty="0" smtClean="0"/>
              <a:t>other computing disciplines were not producing an adequate supply of graduates</a:t>
            </a:r>
            <a:r>
              <a:rPr lang="en-US" dirty="0" smtClean="0"/>
              <a:t> capable of handling these very real needs. </a:t>
            </a:r>
          </a:p>
          <a:p>
            <a:r>
              <a:rPr lang="en-US" dirty="0" smtClean="0"/>
              <a:t>IT programs exist to produce graduates who possess the </a:t>
            </a:r>
            <a:r>
              <a:rPr lang="en-US" u="sng" dirty="0" smtClean="0"/>
              <a:t>right combination of knowledge and practical, hands-on expertise</a:t>
            </a:r>
            <a:r>
              <a:rPr lang="en-US" dirty="0" smtClean="0"/>
              <a:t> to take care of both an organization’s information technology </a:t>
            </a:r>
            <a:r>
              <a:rPr lang="en-US" b="1" dirty="0" smtClean="0"/>
              <a:t>infrastructure and the people who use it</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assume</a:t>
            </a:r>
            <a:endParaRPr lang="en-US" dirty="0"/>
          </a:p>
        </p:txBody>
      </p:sp>
      <p:sp>
        <p:nvSpPr>
          <p:cNvPr id="3" name="Content Placeholder 2"/>
          <p:cNvSpPr>
            <a:spLocks noGrp="1"/>
          </p:cNvSpPr>
          <p:nvPr>
            <p:ph idx="1"/>
          </p:nvPr>
        </p:nvSpPr>
        <p:spPr>
          <a:xfrm>
            <a:off x="457200" y="1219200"/>
            <a:ext cx="8229600" cy="4953000"/>
          </a:xfrm>
        </p:spPr>
        <p:txBody>
          <a:bodyPr/>
          <a:lstStyle/>
          <a:p>
            <a:r>
              <a:rPr lang="en-US" dirty="0" smtClean="0"/>
              <a:t>IT specialists assume responsibility for</a:t>
            </a:r>
          </a:p>
          <a:p>
            <a:pPr lvl="1"/>
            <a:r>
              <a:rPr lang="en-US" sz="3200" dirty="0" smtClean="0"/>
              <a:t>selecting hardware and software products appropriate for an organization, </a:t>
            </a:r>
          </a:p>
          <a:p>
            <a:pPr lvl="1"/>
            <a:r>
              <a:rPr lang="en-US" sz="3200" dirty="0" smtClean="0"/>
              <a:t>integrating those products with organizational needs and infrastructure, and </a:t>
            </a:r>
          </a:p>
          <a:p>
            <a:pPr lvl="1"/>
            <a:r>
              <a:rPr lang="en-US" sz="3200" dirty="0" smtClean="0"/>
              <a:t>installing, customizing, and maintaining those applications for the organization’s computer users.</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these responsibilities</a:t>
            </a:r>
            <a:endParaRPr lang="en-US" dirty="0"/>
          </a:p>
        </p:txBody>
      </p:sp>
      <p:sp>
        <p:nvSpPr>
          <p:cNvPr id="3" name="Content Placeholder 2"/>
          <p:cNvSpPr>
            <a:spLocks noGrp="1"/>
          </p:cNvSpPr>
          <p:nvPr>
            <p:ph idx="1"/>
          </p:nvPr>
        </p:nvSpPr>
        <p:spPr>
          <a:xfrm>
            <a:off x="457200" y="1295400"/>
            <a:ext cx="8229600" cy="4830763"/>
          </a:xfrm>
        </p:spPr>
        <p:txBody>
          <a:bodyPr>
            <a:normAutofit fontScale="92500"/>
          </a:bodyPr>
          <a:lstStyle/>
          <a:p>
            <a:r>
              <a:rPr lang="en-US" dirty="0" smtClean="0"/>
              <a:t>installation of networks; </a:t>
            </a:r>
          </a:p>
          <a:p>
            <a:r>
              <a:rPr lang="en-US" dirty="0" smtClean="0"/>
              <a:t>network administration and security; </a:t>
            </a:r>
          </a:p>
          <a:p>
            <a:r>
              <a:rPr lang="en-US" dirty="0" smtClean="0"/>
              <a:t>design of web pages; </a:t>
            </a:r>
          </a:p>
          <a:p>
            <a:r>
              <a:rPr lang="en-US" dirty="0" smtClean="0"/>
              <a:t>development of multimedia resources; </a:t>
            </a:r>
          </a:p>
          <a:p>
            <a:r>
              <a:rPr lang="en-US" dirty="0" smtClean="0"/>
              <a:t>installation of communication components; </a:t>
            </a:r>
          </a:p>
          <a:p>
            <a:r>
              <a:rPr lang="en-US" dirty="0" smtClean="0"/>
              <a:t>the oversight of email systems; and </a:t>
            </a:r>
          </a:p>
          <a:p>
            <a:r>
              <a:rPr lang="en-US" dirty="0" smtClean="0"/>
              <a:t>the planning and management of the technology lifecycle by which an organization’s technology is maintained, upgraded, and replaced.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an IT graduates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 An ability to apply knowledge of computing and mathematics appropriate to the discipline</a:t>
            </a:r>
          </a:p>
          <a:p>
            <a:r>
              <a:rPr lang="en-US" dirty="0" smtClean="0"/>
              <a:t>(b) An ability to analyze a problem, and identify and define the computing requirements appropriate to its solution</a:t>
            </a:r>
          </a:p>
          <a:p>
            <a:r>
              <a:rPr lang="en-US" dirty="0" smtClean="0"/>
              <a:t>(c) An ability to design, implement, and evaluate a computer-based system, process, component, or program to meet desired needs</a:t>
            </a:r>
          </a:p>
          <a:p>
            <a:r>
              <a:rPr lang="en-US" dirty="0" smtClean="0"/>
              <a:t>(d) An ability to function effectively on teams to accomplish a common goal</a:t>
            </a:r>
          </a:p>
          <a:p>
            <a:r>
              <a:rPr lang="en-US" dirty="0" smtClean="0"/>
              <a:t>(e) An understanding of professional, ethical, legal, security and social issues and responsibilities</a:t>
            </a:r>
          </a:p>
          <a:p>
            <a:r>
              <a:rPr lang="en-US" dirty="0" smtClean="0"/>
              <a:t>(f) An ability to communicate effectively with a range of audiences</a:t>
            </a:r>
          </a:p>
          <a:p>
            <a:r>
              <a:rPr lang="en-US" dirty="0" smtClean="0"/>
              <a:t>(g) An ability to analyze the local and global impact of computing on individuals, organizations, and society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an IT graduates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 Recognition of the need for and an ability to engage in continuing professional development</a:t>
            </a:r>
          </a:p>
          <a:p>
            <a:r>
              <a:rPr lang="en-US" dirty="0" smtClean="0"/>
              <a:t>(</a:t>
            </a:r>
            <a:r>
              <a:rPr lang="en-US" dirty="0" err="1" smtClean="0"/>
              <a:t>i</a:t>
            </a:r>
            <a:r>
              <a:rPr lang="en-US" dirty="0" smtClean="0"/>
              <a:t>) An ability to use current techniques, skills, and tools necessary for computing practice.</a:t>
            </a:r>
          </a:p>
          <a:p>
            <a:r>
              <a:rPr lang="en-US" dirty="0" smtClean="0"/>
              <a:t>(j) An ability to use and apply current technical concepts and practices in the core information technologies.</a:t>
            </a:r>
          </a:p>
          <a:p>
            <a:r>
              <a:rPr lang="en-US" dirty="0" smtClean="0"/>
              <a:t>(k) An ability to identify and analyze user needs and take them into account in the selection, creation, evaluation and administration of computer-based systems.</a:t>
            </a:r>
          </a:p>
          <a:p>
            <a:r>
              <a:rPr lang="en-US" dirty="0" smtClean="0"/>
              <a:t>(l) An ability to effectively integrate IT-based solutions into the user environment.</a:t>
            </a:r>
          </a:p>
          <a:p>
            <a:r>
              <a:rPr lang="en-US" dirty="0" smtClean="0"/>
              <a:t>(m) An understanding of best practices and standards and their application.</a:t>
            </a:r>
          </a:p>
          <a:p>
            <a:r>
              <a:rPr lang="en-US" dirty="0" smtClean="0"/>
              <a:t>(n) An ability to assist in the creation of an effective project plan.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integrative</a:t>
            </a:r>
            <a:endParaRPr lang="en-US" dirty="0"/>
          </a:p>
        </p:txBody>
      </p:sp>
      <p:sp>
        <p:nvSpPr>
          <p:cNvPr id="3" name="Content Placeholder 2"/>
          <p:cNvSpPr>
            <a:spLocks noGrp="1"/>
          </p:cNvSpPr>
          <p:nvPr>
            <p:ph idx="1"/>
          </p:nvPr>
        </p:nvSpPr>
        <p:spPr/>
        <p:txBody>
          <a:bodyPr>
            <a:normAutofit lnSpcReduction="10000"/>
          </a:bodyPr>
          <a:lstStyle/>
          <a:p>
            <a:r>
              <a:rPr lang="en-US" b="1" dirty="0" smtClean="0"/>
              <a:t>The academic discipline of Information Technology</a:t>
            </a:r>
            <a:r>
              <a:rPr lang="en-US" dirty="0" smtClean="0"/>
              <a:t> can well be characterized as </a:t>
            </a:r>
            <a:r>
              <a:rPr lang="en-US" b="1" dirty="0" smtClean="0"/>
              <a:t>the most integrative of the computing disciplines</a:t>
            </a:r>
            <a:r>
              <a:rPr lang="en-US" dirty="0" smtClean="0"/>
              <a:t>.</a:t>
            </a:r>
          </a:p>
          <a:p>
            <a:r>
              <a:rPr lang="en-US" dirty="0" smtClean="0"/>
              <a:t>One implication of this characteristic is that a graduate of an IT program </a:t>
            </a:r>
            <a:r>
              <a:rPr lang="en-US" u="sng" dirty="0" smtClean="0"/>
              <a:t>should be the first one to take responsibility to resolve a computing need</a:t>
            </a:r>
            <a:r>
              <a:rPr lang="en-US" dirty="0" smtClean="0"/>
              <a:t>, no matter the source or description of the problem, and no matter the solution that is eventually adopted.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depth of IT</a:t>
            </a:r>
            <a:endParaRPr lang="en-US" dirty="0"/>
          </a:p>
        </p:txBody>
      </p:sp>
      <p:sp>
        <p:nvSpPr>
          <p:cNvPr id="3" name="Content Placeholder 2"/>
          <p:cNvSpPr>
            <a:spLocks noGrp="1"/>
          </p:cNvSpPr>
          <p:nvPr>
            <p:ph idx="1"/>
          </p:nvPr>
        </p:nvSpPr>
        <p:spPr/>
        <p:txBody>
          <a:bodyPr/>
          <a:lstStyle/>
          <a:p>
            <a:r>
              <a:rPr lang="en-US" dirty="0" smtClean="0"/>
              <a:t>The depth of IT lies in its breadth: </a:t>
            </a:r>
            <a:r>
              <a:rPr lang="en-US" b="1" dirty="0" smtClean="0"/>
              <a:t>an IT graduate needs to be broad</a:t>
            </a:r>
            <a:endParaRPr lang="en-US" dirty="0" smtClean="0"/>
          </a:p>
          <a:p>
            <a:r>
              <a:rPr lang="en-US" b="1" dirty="0" smtClean="0"/>
              <a:t>enough to recognize any computing need and know something about possible solutions</a:t>
            </a:r>
            <a:r>
              <a:rPr lang="en-US" dirty="0" smtClean="0"/>
              <a:t>. </a:t>
            </a:r>
          </a:p>
          <a:p>
            <a:r>
              <a:rPr lang="en-US" dirty="0" smtClean="0"/>
              <a:t>The IT graduate would be the one to select, create or assist to create, apply, integrate, and administer the solution within the application context.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pillars of IT</a:t>
            </a:r>
            <a:endParaRPr lang="en-US" dirty="0"/>
          </a:p>
        </p:txBody>
      </p:sp>
      <p:pic>
        <p:nvPicPr>
          <p:cNvPr id="4" name="Content Placeholder 3"/>
          <p:cNvPicPr>
            <a:picLocks noGrp="1"/>
          </p:cNvPicPr>
          <p:nvPr>
            <p:ph idx="1"/>
          </p:nvPr>
        </p:nvPicPr>
        <p:blipFill>
          <a:blip r:embed="rId2"/>
          <a:srcRect/>
          <a:stretch>
            <a:fillRect/>
          </a:stretch>
        </p:blipFill>
        <p:spPr bwMode="auto">
          <a:xfrm>
            <a:off x="1429954" y="1600200"/>
            <a:ext cx="6284091" cy="45259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Research in IT</a:t>
            </a:r>
            <a:endParaRPr lang="en-US" dirty="0"/>
          </a:p>
        </p:txBody>
      </p:sp>
      <p:sp>
        <p:nvSpPr>
          <p:cNvPr id="3" name="Content Placeholder 2"/>
          <p:cNvSpPr>
            <a:spLocks noGrp="1"/>
          </p:cNvSpPr>
          <p:nvPr>
            <p:ph idx="1"/>
          </p:nvPr>
        </p:nvSpPr>
        <p:spPr/>
        <p:txBody>
          <a:bodyPr>
            <a:normAutofit lnSpcReduction="10000"/>
          </a:bodyPr>
          <a:lstStyle/>
          <a:p>
            <a:r>
              <a:rPr lang="en-US" dirty="0" smtClean="0"/>
              <a:t>Information Technology is the newest computing discipline covered by the Computing Curricula volumes. </a:t>
            </a:r>
          </a:p>
          <a:p>
            <a:r>
              <a:rPr lang="en-US" dirty="0" smtClean="0"/>
              <a:t>And, like all the computing disciplines, it is still evolving rapidly. </a:t>
            </a:r>
          </a:p>
          <a:p>
            <a:r>
              <a:rPr lang="en-US" dirty="0" smtClean="0"/>
              <a:t>In addition to the simple newness of the discipline, making definitive statements about research in IT is difficult for several reasons, including: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smtClean="0"/>
              <a:t>Definition of IT as an </a:t>
            </a:r>
            <a:br>
              <a:rPr lang="en-US" b="1" dirty="0" smtClean="0"/>
            </a:br>
            <a:r>
              <a:rPr lang="en-US" b="1" dirty="0" smtClean="0"/>
              <a:t>academic discipline</a:t>
            </a:r>
            <a:endParaRPr lang="en-US" dirty="0"/>
          </a:p>
        </p:txBody>
      </p:sp>
      <p:sp>
        <p:nvSpPr>
          <p:cNvPr id="3" name="Content Placeholder 2"/>
          <p:cNvSpPr>
            <a:spLocks noGrp="1"/>
          </p:cNvSpPr>
          <p:nvPr>
            <p:ph idx="1"/>
          </p:nvPr>
        </p:nvSpPr>
        <p:spPr/>
        <p:txBody>
          <a:bodyPr>
            <a:normAutofit fontScale="92500"/>
          </a:bodyPr>
          <a:lstStyle/>
          <a:p>
            <a:r>
              <a:rPr lang="en-US" dirty="0" smtClean="0"/>
              <a:t>Information Technology (IT) in its broadest sense encompasses all aspects of computing technology.</a:t>
            </a:r>
          </a:p>
          <a:p>
            <a:r>
              <a:rPr lang="en-US" dirty="0" smtClean="0"/>
              <a:t>IT, as an academic discipline, is concerned with issues related to </a:t>
            </a:r>
            <a:r>
              <a:rPr lang="en-US" b="1" dirty="0" smtClean="0"/>
              <a:t>advocating for users </a:t>
            </a:r>
            <a:r>
              <a:rPr lang="en-US" dirty="0" smtClean="0"/>
              <a:t>and meeting their needs within an organizational and societal context through the </a:t>
            </a:r>
            <a:r>
              <a:rPr lang="en-US" b="1" dirty="0" smtClean="0"/>
              <a:t>selection, creation, application, integration and administration </a:t>
            </a:r>
            <a:r>
              <a:rPr lang="en-US" dirty="0" smtClean="0"/>
              <a:t>of computing technologies.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Focus on practice - </a:t>
            </a:r>
            <a:r>
              <a:rPr lang="en-US" dirty="0" smtClean="0"/>
              <a:t> the research agenda simply needs to be viewed as emerging from the practice, and so, by definition, it will develop at a somewhat slower pace.</a:t>
            </a:r>
          </a:p>
          <a:p>
            <a:r>
              <a:rPr lang="en-US" b="1" dirty="0" smtClean="0"/>
              <a:t>The computing milieu </a:t>
            </a:r>
            <a:r>
              <a:rPr lang="en-US" dirty="0" smtClean="0"/>
              <a:t>– long history of overlap, misunderstanding, and even contention among the computing disciplines. Similarly, faculty members in one computing department often have research interests tied to another computing discipline. </a:t>
            </a:r>
          </a:p>
          <a:p>
            <a:r>
              <a:rPr lang="en-US" dirty="0" smtClean="0"/>
              <a:t>Greatly complicates the goal of uniquely identifying research by computing discipline.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lstStyle/>
          <a:p>
            <a:r>
              <a:rPr lang="en-US" b="1" dirty="0" smtClean="0"/>
              <a:t>Terminology </a:t>
            </a:r>
            <a:r>
              <a:rPr lang="en-US" dirty="0" smtClean="0"/>
              <a:t>– Part of the problem of describing IT research begins with the difficulty of describing computing topics clearly. Terms like “computing” and “information” are badly overworked. Even more focused terms, like “programming”, have meaning from one discipline to another that can vary in ways that are difficult to capture in any short description.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Integration </a:t>
            </a:r>
            <a:r>
              <a:rPr lang="en-US" dirty="0" smtClean="0"/>
              <a:t>- Many applications of computing technologies require the integration of different system components (</a:t>
            </a:r>
            <a:r>
              <a:rPr lang="en-US" dirty="0" err="1" smtClean="0"/>
              <a:t>Ekstrom</a:t>
            </a:r>
            <a:r>
              <a:rPr lang="en-US" dirty="0" smtClean="0"/>
              <a:t> and Lunt, 2003). Viewing systems broadly and including people as components of systems raises a host of integration issues.</a:t>
            </a:r>
          </a:p>
          <a:p>
            <a:r>
              <a:rPr lang="en-US" b="1" dirty="0" smtClean="0"/>
              <a:t>Trade-off analysis </a:t>
            </a:r>
            <a:r>
              <a:rPr lang="en-US" dirty="0" smtClean="0"/>
              <a:t>– Development of IT solutions inherently requires trade-off among approaches, processes, components, etc. Principles and methods for conducting this analysis are needed for successful IT practice.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Interface issues </a:t>
            </a:r>
            <a:r>
              <a:rPr lang="en-US" dirty="0" smtClean="0"/>
              <a:t>– Integration of system components often results in problems at the interfaces. </a:t>
            </a:r>
          </a:p>
          <a:p>
            <a:r>
              <a:rPr lang="en-US" dirty="0" smtClean="0"/>
              <a:t>This is true whether the interfaces involve hardware, or software, or the interface from hardware and software to people.</a:t>
            </a:r>
          </a:p>
          <a:p>
            <a:r>
              <a:rPr lang="en-US" b="1" dirty="0" smtClean="0"/>
              <a:t>Security and assurance </a:t>
            </a:r>
            <a:r>
              <a:rPr lang="en-US" dirty="0" smtClean="0"/>
              <a:t>– Security and information assurance have risen sharply in importance in recent years. </a:t>
            </a:r>
          </a:p>
          <a:p>
            <a:r>
              <a:rPr lang="en-US" dirty="0" smtClean="0"/>
              <a:t>Since protection is only as good as the weakest point in the system, security and assurance present particular challenges in IT, where the scope of concern encompasses the total system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Implementation </a:t>
            </a:r>
            <a:r>
              <a:rPr lang="en-US" dirty="0" smtClean="0"/>
              <a:t>- The introduction of an IT application in a user environment often changes that environment in subtle ways. </a:t>
            </a:r>
          </a:p>
          <a:p>
            <a:r>
              <a:rPr lang="en-US" dirty="0" smtClean="0"/>
              <a:t>Since many IT applications are designed for the user environment as it currently exists, such changes may undermine the ability of the application to meet the needs of users.</a:t>
            </a:r>
          </a:p>
          <a:p>
            <a:r>
              <a:rPr lang="en-US" dirty="0" smtClean="0"/>
              <a:t>Being able to predict how an IT application is likely to change the user environment would help ensure successful design.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Broad goals of an IT program</a:t>
            </a:r>
            <a:endParaRPr lang="en-US" dirty="0"/>
          </a:p>
        </p:txBody>
      </p:sp>
      <p:sp>
        <p:nvSpPr>
          <p:cNvPr id="3" name="Content Placeholder 2"/>
          <p:cNvSpPr>
            <a:spLocks noGrp="1"/>
          </p:cNvSpPr>
          <p:nvPr>
            <p:ph idx="1"/>
          </p:nvPr>
        </p:nvSpPr>
        <p:spPr/>
        <p:txBody>
          <a:bodyPr>
            <a:normAutofit lnSpcReduction="10000"/>
          </a:bodyPr>
          <a:lstStyle/>
          <a:p>
            <a:r>
              <a:rPr lang="en-US" dirty="0" smtClean="0"/>
              <a:t>IT programs aim to provide IT graduates with the skills and knowledge to take on appropriate professional positions in Information Technology upon graduation and grow into leadership positions or pursue research or graduate studies in the field. </a:t>
            </a:r>
          </a:p>
          <a:p>
            <a:r>
              <a:rPr lang="en-US" dirty="0" smtClean="0"/>
              <a:t>Specifically, within five years of graduation a student should be able to:</a:t>
            </a:r>
          </a:p>
          <a:p>
            <a:pPr>
              <a:buNone/>
            </a:pPr>
            <a:r>
              <a:rPr lang="en-US" dirty="0" smtClean="0"/>
              <a:t>                                    next slide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do after graduation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 Explain and apply appropriate information technologies and employ appropriate methodologies to help an individual or organization achieve its goals and objectives;</a:t>
            </a:r>
          </a:p>
          <a:p>
            <a:r>
              <a:rPr lang="en-US" dirty="0" smtClean="0"/>
              <a:t>2. Function as a user advocate; (NB: user is not a homogeneous entity in many situations).</a:t>
            </a:r>
          </a:p>
          <a:p>
            <a:r>
              <a:rPr lang="en-US" dirty="0" smtClean="0"/>
              <a:t>3. Manage the information technology resources of an individual or organization;</a:t>
            </a:r>
          </a:p>
          <a:p>
            <a:r>
              <a:rPr lang="en-US" dirty="0" smtClean="0"/>
              <a:t>4. Anticipate the changing direction of information technology and evaluate and communicate the likely utility of new technologies to an individual or organization;</a:t>
            </a:r>
          </a:p>
          <a:p>
            <a:r>
              <a:rPr lang="en-US" dirty="0" smtClean="0"/>
              <a:t>5. Understand and, in some cases, contribute to the scientific, mathematical and theoretical foundations on which information technologies are built;</a:t>
            </a:r>
          </a:p>
          <a:p>
            <a:r>
              <a:rPr lang="en-US" dirty="0" smtClean="0"/>
              <a:t>6. Live and work as a contributing, well-rounded member of society.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this</a:t>
            </a:r>
            <a:endParaRPr lang="en-US" dirty="0"/>
          </a:p>
        </p:txBody>
      </p:sp>
      <p:sp>
        <p:nvSpPr>
          <p:cNvPr id="3" name="Content Placeholder 2"/>
          <p:cNvSpPr>
            <a:spLocks noGrp="1"/>
          </p:cNvSpPr>
          <p:nvPr>
            <p:ph idx="1"/>
          </p:nvPr>
        </p:nvSpPr>
        <p:spPr/>
        <p:txBody>
          <a:bodyPr>
            <a:normAutofit lnSpcReduction="10000"/>
          </a:bodyPr>
          <a:lstStyle/>
          <a:p>
            <a:r>
              <a:rPr lang="en-US" dirty="0" smtClean="0"/>
              <a:t>Students should recognize that the role of user advocate is often complicated by the fact that different users have different and sometimes contradictory interests and goals.</a:t>
            </a:r>
          </a:p>
          <a:p>
            <a:r>
              <a:rPr lang="en-US" dirty="0" smtClean="0"/>
              <a:t> For example, among the people who might be included in the category of user and who often have different goals are:  clerks, professionals and analyst, managers and executives etc</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users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 clerks who are hands-on users of computers; </a:t>
            </a:r>
          </a:p>
          <a:p>
            <a:r>
              <a:rPr lang="en-US" dirty="0" smtClean="0"/>
              <a:t>2) professionals and analysts who are hands-on users of computers; </a:t>
            </a:r>
          </a:p>
          <a:p>
            <a:r>
              <a:rPr lang="en-US" dirty="0" smtClean="0"/>
              <a:t>3) people who are users of information generated through computers; </a:t>
            </a:r>
          </a:p>
          <a:p>
            <a:r>
              <a:rPr lang="en-US" dirty="0" smtClean="0"/>
              <a:t>4) managers and executives who have views about how computers and computer applications should be deployed and used in their organizations; </a:t>
            </a:r>
          </a:p>
          <a:p>
            <a:r>
              <a:rPr lang="en-US" dirty="0" smtClean="0"/>
              <a:t>5) internal and external customers of IT-reliant work systems; and </a:t>
            </a:r>
          </a:p>
          <a:p>
            <a:r>
              <a:rPr lang="en-US" dirty="0" smtClean="0"/>
              <a:t>6) other stakeholders who care about the situation for a variety of reasons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role of IT within the computing disciplines</a:t>
            </a:r>
            <a:endParaRPr lang="en-US" dirty="0"/>
          </a:p>
        </p:txBody>
      </p:sp>
      <p:sp>
        <p:nvSpPr>
          <p:cNvPr id="3" name="Content Placeholder 2"/>
          <p:cNvSpPr>
            <a:spLocks noGrp="1"/>
          </p:cNvSpPr>
          <p:nvPr>
            <p:ph idx="1"/>
          </p:nvPr>
        </p:nvSpPr>
        <p:spPr/>
        <p:txBody>
          <a:bodyPr>
            <a:normAutofit lnSpcReduction="10000"/>
          </a:bodyPr>
          <a:lstStyle/>
          <a:p>
            <a:r>
              <a:rPr lang="en-US" dirty="0" smtClean="0"/>
              <a:t>Remember, as an academic discipline, train graduates who are concerned with issues related to advocating for users and meeting their needs in the organization and society.</a:t>
            </a:r>
          </a:p>
          <a:p>
            <a:r>
              <a:rPr lang="en-US" dirty="0" smtClean="0"/>
              <a:t>This is done through the selection, creation, application, integration and administration of computing technologies.</a:t>
            </a:r>
          </a:p>
          <a:p>
            <a:r>
              <a:rPr lang="en-US" dirty="0" smtClean="0"/>
              <a:t>Information technology is a label that has two meanings.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2 meanings</a:t>
            </a:r>
            <a:endParaRPr lang="en-US" dirty="0"/>
          </a:p>
        </p:txBody>
      </p:sp>
      <p:sp>
        <p:nvSpPr>
          <p:cNvPr id="3" name="Content Placeholder 2"/>
          <p:cNvSpPr>
            <a:spLocks noGrp="1"/>
          </p:cNvSpPr>
          <p:nvPr>
            <p:ph idx="1"/>
          </p:nvPr>
        </p:nvSpPr>
        <p:spPr/>
        <p:txBody>
          <a:bodyPr>
            <a:normAutofit/>
          </a:bodyPr>
          <a:lstStyle/>
          <a:p>
            <a:r>
              <a:rPr lang="en-US" dirty="0" smtClean="0"/>
              <a:t>In the </a:t>
            </a:r>
            <a:r>
              <a:rPr lang="en-US" b="1" dirty="0" smtClean="0"/>
              <a:t>broadest sense</a:t>
            </a:r>
            <a:r>
              <a:rPr lang="en-US" dirty="0" smtClean="0"/>
              <a:t>, the term information technology is often used to refer to all of computing.</a:t>
            </a:r>
          </a:p>
          <a:p>
            <a:r>
              <a:rPr lang="en-US" dirty="0" smtClean="0"/>
              <a:t>In </a:t>
            </a:r>
            <a:r>
              <a:rPr lang="en-US" b="1" dirty="0" smtClean="0"/>
              <a:t>academia</a:t>
            </a:r>
            <a:r>
              <a:rPr lang="en-US" dirty="0" smtClean="0"/>
              <a:t>, it refers to undergraduate degree programs that prepare students to meet the computer technology needs of business, government, healthcare, schools, and other kinds of organizations.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comparison</a:t>
            </a:r>
            <a:endParaRPr lang="en-US" dirty="0"/>
          </a:p>
        </p:txBody>
      </p:sp>
      <p:sp>
        <p:nvSpPr>
          <p:cNvPr id="3" name="Content Placeholder 2"/>
          <p:cNvSpPr>
            <a:spLocks noGrp="1"/>
          </p:cNvSpPr>
          <p:nvPr>
            <p:ph idx="1"/>
          </p:nvPr>
        </p:nvSpPr>
        <p:spPr/>
        <p:txBody>
          <a:bodyPr>
            <a:normAutofit lnSpcReduction="10000"/>
          </a:bodyPr>
          <a:lstStyle/>
          <a:p>
            <a:r>
              <a:rPr lang="en-US" b="1" dirty="0" smtClean="0"/>
              <a:t>Information Systems</a:t>
            </a:r>
            <a:r>
              <a:rPr lang="en-US" dirty="0" smtClean="0"/>
              <a:t> focuses on the information aspects of information technology.</a:t>
            </a:r>
          </a:p>
          <a:p>
            <a:r>
              <a:rPr lang="en-US" dirty="0" smtClean="0"/>
              <a:t> </a:t>
            </a:r>
            <a:r>
              <a:rPr lang="en-US" b="1" dirty="0" smtClean="0"/>
              <a:t>Information Technology</a:t>
            </a:r>
            <a:r>
              <a:rPr lang="en-US" dirty="0" smtClean="0"/>
              <a:t> is the complement of that (the above)perspective:</a:t>
            </a:r>
          </a:p>
          <a:p>
            <a:pPr lvl="1"/>
            <a:r>
              <a:rPr lang="en-US" dirty="0" smtClean="0"/>
              <a:t> its emphasis is on the technology itself more than on the information it conveys. </a:t>
            </a:r>
          </a:p>
          <a:p>
            <a:pPr lvl="1"/>
            <a:r>
              <a:rPr lang="en-US" dirty="0" smtClean="0"/>
              <a:t>IT is a new and rapidly growing field that started as a grassroots response to the practical, everyday needs of business and other organizations.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1686</Words>
  <Application>Microsoft Office PowerPoint</Application>
  <PresentationFormat>On-screen Show (4:3)</PresentationFormat>
  <Paragraphs>108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ITEC 101  Fundamentals of Information Technology</vt:lpstr>
      <vt:lpstr>Definition of IT as an  academic discipline</vt:lpstr>
      <vt:lpstr>Broad goals of an IT program</vt:lpstr>
      <vt:lpstr>Things to do after graduation</vt:lpstr>
      <vt:lpstr>Note this</vt:lpstr>
      <vt:lpstr>Some users </vt:lpstr>
      <vt:lpstr>The role of IT within the computing disciplines</vt:lpstr>
      <vt:lpstr>The 2 meanings</vt:lpstr>
      <vt:lpstr>Some comparison</vt:lpstr>
      <vt:lpstr>The situation today</vt:lpstr>
      <vt:lpstr>Why a degree I IT?</vt:lpstr>
      <vt:lpstr>Responsibility assume</vt:lpstr>
      <vt:lpstr>Examples of these responsibilities</vt:lpstr>
      <vt:lpstr>Characteristics of an IT graduates</vt:lpstr>
      <vt:lpstr>Characteristics of an IT graduates</vt:lpstr>
      <vt:lpstr>Most integrative</vt:lpstr>
      <vt:lpstr>The depth of IT</vt:lpstr>
      <vt:lpstr>The pillars of IT</vt:lpstr>
      <vt:lpstr>Research in IT</vt:lpstr>
      <vt:lpstr>Reasons</vt:lpstr>
      <vt:lpstr>Reasons</vt:lpstr>
      <vt:lpstr>Reasons</vt:lpstr>
      <vt:lpstr>Reasons</vt:lpstr>
      <vt:lpstr>Reasons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23</cp:revision>
  <dcterms:created xsi:type="dcterms:W3CDTF">2018-02-07T14:49:34Z</dcterms:created>
  <dcterms:modified xsi:type="dcterms:W3CDTF">2018-09-12T21:35:52Z</dcterms:modified>
</cp:coreProperties>
</file>