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258"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38" d="100"/>
          <a:sy n="38" d="100"/>
        </p:scale>
        <p:origin x="-75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898D0C-A0FF-4F70-847D-3E8304343A27}" type="datetimeFigureOut">
              <a:rPr lang="en-US" smtClean="0"/>
              <a:pPr/>
              <a:t>9/12/2018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A01D0D-BF2C-48D3-A2A1-C367E2A375E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7" name="Rectangle 1"/>
          <p:cNvSpPr>
            <a:spLocks noGrp="1" noRot="1" noChangeAspect="1"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p:spPr>
      </p:sp>
      <p:sp>
        <p:nvSpPr>
          <p:cNvPr id="19458" name="Rectangle 2"/>
          <p:cNvSpPr txBox="1">
            <a:spLocks noGrp="1" noChangeArrowheads="1"/>
          </p:cNvSpPr>
          <p:nvPr>
            <p:ph type="body" idx="1"/>
          </p:nvPr>
        </p:nvSpPr>
        <p:spPr bwMode="auto">
          <a:xfrm>
            <a:off x="503238" y="4316413"/>
            <a:ext cx="5856287" cy="4060825"/>
          </a:xfrm>
          <a:prstGeom prst="rect">
            <a:avLst/>
          </a:prstGeom>
          <a:noFill/>
          <a:ln>
            <a:miter lim="800000"/>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3" name="Rectangle 1"/>
          <p:cNvSpPr>
            <a:spLocks noGrp="1" noRot="1" noChangeAspect="1" noChangeArrowheads="1" noTextEdit="1"/>
          </p:cNvSpPr>
          <p:nvPr>
            <p:ph type="sldImg"/>
          </p:nvPr>
        </p:nvSpPr>
        <p:spPr bwMode="auto">
          <a:xfrm>
            <a:off x="-10348913" y="303213"/>
            <a:ext cx="20699413" cy="15525750"/>
          </a:xfrm>
          <a:prstGeom prst="rect">
            <a:avLst/>
          </a:prstGeom>
          <a:solidFill>
            <a:srgbClr val="FFFFFF"/>
          </a:solidFill>
          <a:ln>
            <a:solidFill>
              <a:srgbClr val="000000"/>
            </a:solidFill>
            <a:miter lim="800000"/>
            <a:headEnd/>
            <a:tailEnd/>
          </a:ln>
        </p:spPr>
      </p:sp>
      <p:sp>
        <p:nvSpPr>
          <p:cNvPr id="28674" name="Rectangle 2"/>
          <p:cNvSpPr txBox="1">
            <a:spLocks noGrp="1" noChangeArrowheads="1"/>
          </p:cNvSpPr>
          <p:nvPr>
            <p:ph type="body" idx="1"/>
          </p:nvPr>
        </p:nvSpPr>
        <p:spPr bwMode="auto">
          <a:xfrm>
            <a:off x="503238" y="4316413"/>
            <a:ext cx="5856287" cy="4060825"/>
          </a:xfrm>
          <a:prstGeom prst="rect">
            <a:avLst/>
          </a:prstGeom>
          <a:noFill/>
          <a:ln>
            <a:miter lim="800000"/>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7" name="Rectangle 1"/>
          <p:cNvSpPr>
            <a:spLocks noGrp="1" noRot="1" noChangeAspect="1"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p:spPr>
      </p:sp>
      <p:sp>
        <p:nvSpPr>
          <p:cNvPr id="29698" name="Rectangle 2"/>
          <p:cNvSpPr txBox="1">
            <a:spLocks noGrp="1" noChangeArrowheads="1"/>
          </p:cNvSpPr>
          <p:nvPr>
            <p:ph type="body" idx="1"/>
          </p:nvPr>
        </p:nvSpPr>
        <p:spPr bwMode="auto">
          <a:xfrm>
            <a:off x="503238" y="4316413"/>
            <a:ext cx="5856287" cy="4060825"/>
          </a:xfrm>
          <a:prstGeom prst="rect">
            <a:avLst/>
          </a:prstGeom>
          <a:noFill/>
          <a:ln>
            <a:miter lim="800000"/>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3251" name="Rectangle 3"/>
          <p:cNvSpPr txBox="1">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4275" name="Rectangle 3"/>
          <p:cNvSpPr txBox="1">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5299" name="Rectangle 3"/>
          <p:cNvSpPr txBox="1">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6323" name="Rectangle 3"/>
          <p:cNvSpPr txBox="1">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7347" name="Rectangle 3"/>
          <p:cNvSpPr txBox="1">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1" name="Rectangle 1"/>
          <p:cNvSpPr>
            <a:spLocks noGrp="1" noRot="1" noChangeAspect="1"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p:spPr>
      </p:sp>
      <p:sp>
        <p:nvSpPr>
          <p:cNvPr id="30722" name="Rectangle 2"/>
          <p:cNvSpPr txBox="1">
            <a:spLocks noGrp="1" noChangeArrowheads="1"/>
          </p:cNvSpPr>
          <p:nvPr>
            <p:ph type="body" idx="1"/>
          </p:nvPr>
        </p:nvSpPr>
        <p:spPr bwMode="auto">
          <a:xfrm>
            <a:off x="503238" y="4316413"/>
            <a:ext cx="5856287" cy="4060825"/>
          </a:xfrm>
          <a:prstGeom prst="rect">
            <a:avLst/>
          </a:prstGeom>
          <a:noFill/>
          <a:ln>
            <a:miter lim="800000"/>
            <a:headEnd/>
            <a:tailE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8371" name="Rectangle 3"/>
          <p:cNvSpPr txBox="1">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59395" name="Rectangle 3"/>
          <p:cNvSpPr txBox="1">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1" name="Rectangle 1"/>
          <p:cNvSpPr>
            <a:spLocks noGrp="1" noRot="1" noChangeAspect="1"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503238" y="4316413"/>
            <a:ext cx="5856287" cy="4060825"/>
          </a:xfrm>
          <a:prstGeom prst="rect">
            <a:avLst/>
          </a:prstGeom>
          <a:noFill/>
          <a:ln>
            <a:miter lim="800000"/>
            <a:headEnd/>
            <a:tailEnd/>
          </a:ln>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0419" name="Rectangle 3"/>
          <p:cNvSpPr txBox="1">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1443" name="Rectangle 3"/>
          <p:cNvSpPr txBox="1">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2467" name="Rectangle 3"/>
          <p:cNvSpPr txBox="1">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3491" name="Rectangle 3"/>
          <p:cNvSpPr txBox="1">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4515" name="Rectangle 3"/>
          <p:cNvSpPr txBox="1">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5539" name="Rectangle 3"/>
          <p:cNvSpPr txBox="1">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a:spLocks noGrp="1" noRot="1" noChangeAspect="1"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p:spPr>
      </p:sp>
      <p:sp>
        <p:nvSpPr>
          <p:cNvPr id="31746" name="Rectangle 2"/>
          <p:cNvSpPr txBox="1">
            <a:spLocks noGrp="1" noChangeArrowheads="1"/>
          </p:cNvSpPr>
          <p:nvPr>
            <p:ph type="body" idx="1"/>
          </p:nvPr>
        </p:nvSpPr>
        <p:spPr bwMode="auto">
          <a:xfrm>
            <a:off x="503238" y="4316413"/>
            <a:ext cx="5856287" cy="4060825"/>
          </a:xfrm>
          <a:prstGeom prst="rect">
            <a:avLst/>
          </a:prstGeom>
          <a:noFill/>
          <a:ln>
            <a:miter lim="800000"/>
            <a:headEnd/>
            <a:tailEnd/>
          </a:ln>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0321E6-C36E-46D3-8454-46E59A9B2BFA}" type="slidenum">
              <a:rPr lang="en-US"/>
              <a:pPr/>
              <a:t>37</a:t>
            </a:fld>
            <a:endParaRPr 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pPr>
              <a:spcBef>
                <a:spcPts val="1200"/>
              </a:spcBef>
              <a:buFontTx/>
              <a:buChar char="•"/>
            </a:pPr>
            <a:r>
              <a:rPr lang="en-US"/>
              <a:t>Regardless of which profession you pursue, if computers are not already in use in that career, they most likely will be soon. </a:t>
            </a:r>
          </a:p>
          <a:p>
            <a:pPr>
              <a:spcBef>
                <a:spcPts val="1200"/>
              </a:spcBef>
              <a:buFontTx/>
              <a:buChar char="•"/>
            </a:pPr>
            <a:r>
              <a:rPr lang="en-US"/>
              <a:t>The U.S. Department of Labor predicts that by 2010, 70 percent of the U.S. workforce will be using computers at work. </a:t>
            </a:r>
          </a:p>
          <a:p>
            <a:pPr>
              <a:spcBef>
                <a:spcPts val="1200"/>
              </a:spcBef>
              <a:buFontTx/>
              <a:buChar char="•"/>
            </a:pPr>
            <a:r>
              <a:rPr lang="en-US"/>
              <a:t>Meanwhile, the U.S. Department of Agriculture has found that employees who use a computer on the job earn about 10 percent more than those who don’t.</a:t>
            </a:r>
          </a:p>
          <a:p>
            <a:pPr>
              <a:spcBef>
                <a:spcPts val="1200"/>
              </a:spcBef>
              <a:buFontTx/>
              <a:buChar char="•"/>
            </a:pPr>
            <a:r>
              <a:rPr lang="en-US">
                <a:latin typeface="Helvetica" charset="0"/>
              </a:rPr>
              <a:t>Becoming truly computer fluent—understanding the capabilities and limitations of computers and what you can do with them—will undoubtedly help you perform your job more effectively.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418043-A649-4F66-8E09-35ABBF59AE92}" type="slidenum">
              <a:rPr lang="en-US"/>
              <a:pPr/>
              <a:t>38</a:t>
            </a:fld>
            <a:endParaRPr 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pPr>
              <a:buFontTx/>
              <a:buChar char="•"/>
            </a:pPr>
            <a:r>
              <a:rPr lang="en-US"/>
              <a:t>Business around the world is conducted on the computer screen. Information is stored in enormous databases. </a:t>
            </a:r>
            <a:r>
              <a:rPr lang="en-US">
                <a:latin typeface="Helvetica" charset="0"/>
              </a:rPr>
              <a:t>To make meaning of all that data, they use a process known as </a:t>
            </a:r>
            <a:r>
              <a:rPr lang="en-US" i="1">
                <a:latin typeface="Helvetica" charset="0"/>
              </a:rPr>
              <a:t>data mining</a:t>
            </a:r>
            <a:r>
              <a:rPr lang="en-US">
                <a:latin typeface="Helvetica" charset="0"/>
              </a:rPr>
              <a:t>. </a:t>
            </a:r>
            <a:endParaRPr lang="en-US"/>
          </a:p>
          <a:p>
            <a:pPr>
              <a:buFontTx/>
              <a:buChar char="•"/>
            </a:pPr>
            <a:r>
              <a:rPr lang="en-US"/>
              <a:t>Enormous leaps in business productivity are a direct result of the use of computers in all phases of business, from communications to product design. For example, the cash register is now a point of sale terminal. that connects automatically to a database, providing managers with current data on sales. This allows for better tracking of merchandise.</a:t>
            </a:r>
          </a:p>
          <a:p>
            <a:pPr>
              <a:buFontTx/>
              <a:buChar char="•"/>
            </a:pPr>
            <a:r>
              <a:rPr lang="en-US"/>
              <a:t>Every segment of business has been transformed by the computer.</a:t>
            </a:r>
          </a:p>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D5DC4B-84AC-4985-9A6C-190FB9987DFD}" type="slidenum">
              <a:rPr lang="en-US"/>
              <a:pPr/>
              <a:t>39</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pPr>
              <a:buFontTx/>
              <a:buChar char="•"/>
            </a:pPr>
            <a:r>
              <a:rPr lang="en-US"/>
              <a:t>The creative arts have been widely enhanced by computers. Artists communicate and collaborate across oceans. Writers and editors complete their work together from across the country. New forms of graphic arts and cinematography are introduced every day, all globally and immediately. Even dance has been enhanced with the computer.</a:t>
            </a:r>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5" name="Rectangle 1"/>
          <p:cNvSpPr>
            <a:spLocks noGrp="1" noRot="1" noChangeAspect="1"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p:spPr>
      </p:sp>
      <p:sp>
        <p:nvSpPr>
          <p:cNvPr id="21506" name="Rectangle 2"/>
          <p:cNvSpPr txBox="1">
            <a:spLocks noGrp="1" noChangeArrowheads="1"/>
          </p:cNvSpPr>
          <p:nvPr>
            <p:ph type="body" idx="1"/>
          </p:nvPr>
        </p:nvSpPr>
        <p:spPr bwMode="auto">
          <a:xfrm>
            <a:off x="503238" y="4316413"/>
            <a:ext cx="5856287" cy="4060825"/>
          </a:xfrm>
          <a:prstGeom prst="rect">
            <a:avLst/>
          </a:prstGeom>
          <a:noFill/>
          <a:ln>
            <a:miter lim="800000"/>
            <a:headEnd/>
            <a:tailEnd/>
          </a:ln>
        </p:spPr>
        <p:txBody>
          <a:bodyPr wrap="none" anchor="ct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09ABC2-50D7-43C6-9396-E507DB6E7E58}" type="slidenum">
              <a:rPr lang="en-US"/>
              <a:pPr/>
              <a:t>40</a:t>
            </a:fld>
            <a:endParaRPr lang="en-US"/>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pPr>
              <a:buFontTx/>
              <a:buChar char="•"/>
            </a:pPr>
            <a:r>
              <a:rPr lang="en-US"/>
              <a:t>Few fields have grown as fast and touched our lives more than modern medicine. The ability of the computer to store, process, and distribute vast amounts of information globally and immediately has led to tremendous breakthroughs in pharmaceuticals and disease prevention. People are living longer, healthier lives and computers have played a large part in this development. </a:t>
            </a:r>
          </a:p>
          <a:p>
            <a:pPr>
              <a:buFontTx/>
              <a:buChar char="•"/>
            </a:pPr>
            <a:r>
              <a:rPr lang="en-US"/>
              <a:t>Medical professionals can now train on patient simulators without risking a patient’s life. </a:t>
            </a:r>
          </a:p>
          <a:p>
            <a:pPr>
              <a:buFontTx/>
              <a:buChar char="•"/>
            </a:pPr>
            <a:r>
              <a:rPr lang="en-US">
                <a:latin typeface="Helvetica" charset="0"/>
              </a:rPr>
              <a:t>In the Physiome Project bioengineers are creating realistic computer simulations of all systems and features of the human anatomy.</a:t>
            </a:r>
            <a:endParaRPr lang="en-US"/>
          </a:p>
          <a:p>
            <a:pPr>
              <a:buFontTx/>
              <a:buChar char="•"/>
            </a:pPr>
            <a:r>
              <a:rPr lang="en-US"/>
              <a:t>Surgery is being performed with robotic equipment.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6B2EA5-F85F-4C18-A7CB-693CA5CA1C16}" type="slidenum">
              <a:rPr lang="en-US"/>
              <a:pPr/>
              <a:t>41</a:t>
            </a:fld>
            <a:endParaRPr 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pPr>
              <a:buFontTx/>
              <a:buChar char="•"/>
            </a:pPr>
            <a:r>
              <a:rPr lang="en-US"/>
              <a:t>Law enforcement uses computers to quickly find records, locate possible suspects, and investigate accounts. As the Internet and e-commerce become more and more popular, criminals stalk the wire for victims. Law enforcement officers must use computers to track and capture criminals.</a:t>
            </a:r>
          </a:p>
          <a:p>
            <a:pPr>
              <a:buFontTx/>
              <a:buChar char="•"/>
            </a:pPr>
            <a:r>
              <a:rPr lang="en-US" b="1">
                <a:latin typeface="Helvetica" charset="0"/>
              </a:rPr>
              <a:t>Computer forensics</a:t>
            </a:r>
            <a:r>
              <a:rPr lang="en-US">
                <a:latin typeface="Helvetica" charset="0"/>
              </a:rPr>
              <a:t> is the application of computer systems and techniques to gather potential legal evidence. </a:t>
            </a:r>
          </a:p>
          <a:p>
            <a:pPr>
              <a:buFontTx/>
              <a:buChar char="•"/>
            </a:pPr>
            <a:r>
              <a:rPr lang="en-US">
                <a:latin typeface="Helvetica" charset="0"/>
              </a:rPr>
              <a:t>Even parking enforcement uses technology today</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B7DCE2-AE8F-44DA-A77C-FE637DD7C9D3}" type="slidenum">
              <a:rPr lang="en-US"/>
              <a:pPr/>
              <a:t>42</a:t>
            </a:fld>
            <a:endParaRPr lang="en-US"/>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pPr>
              <a:buFontTx/>
              <a:buChar char="•"/>
            </a:pPr>
            <a:r>
              <a:rPr lang="en-US"/>
              <a:t>Computers have changed the way the government interacts with the public. Records, laws, and transactions in electronic form are common and have increased the speed and usefulness of legal information. From the cop who can run a license plate number in seconds to the income tax form filed electronically, the computer has had an enormous effect on the law. </a:t>
            </a:r>
          </a:p>
          <a:p>
            <a:pPr>
              <a:buFontTx/>
              <a:buChar char="•"/>
            </a:pPr>
            <a:r>
              <a:rPr lang="en-US"/>
              <a:t>Surveillance cameras watch over us constantly, snapping a picture when we run a red light. In court, animators make animated movies of events the way things probably happened, bringing to the screen a far clearer picture than mere testimony would provide.</a:t>
            </a:r>
          </a:p>
          <a:p>
            <a:endParaRPr lang="en-US"/>
          </a:p>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44FF74-56EF-4FE0-9DCC-D386670DF69D}" type="slidenum">
              <a:rPr lang="en-US"/>
              <a:pPr/>
              <a:t>43</a:t>
            </a:fld>
            <a:endParaRPr lang="en-US"/>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pPr>
              <a:buFontTx/>
              <a:buChar char="•"/>
            </a:pPr>
            <a:r>
              <a:rPr lang="en-US"/>
              <a:t>Computers have given teachers tremendous new tools for presenting information and keeping records.</a:t>
            </a:r>
          </a:p>
          <a:p>
            <a:pPr>
              <a:buFontTx/>
              <a:buChar char="•"/>
            </a:pPr>
            <a:r>
              <a:rPr lang="en-US"/>
              <a:t>Colleges offer full degree programs, totally over the Internet.</a:t>
            </a:r>
          </a:p>
          <a:p>
            <a:pPr>
              <a:buFontTx/>
              <a:buChar char="•"/>
            </a:pPr>
            <a:r>
              <a:rPr lang="en-US"/>
              <a:t>Vast stores of information are available wherever there is an Internet connection. Libraries have brought the computer into their operations. Training tutorials are used to teach new tasks and research is done from the desktop. Education will never be the same as it was..  </a:t>
            </a:r>
          </a:p>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0276D8-4F28-4C83-90E2-438552A954A3}" type="slidenum">
              <a:rPr lang="en-US"/>
              <a:pPr/>
              <a:t>44</a:t>
            </a:fld>
            <a:endParaRPr 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pPr>
              <a:buFontTx/>
              <a:buChar char="•"/>
            </a:pPr>
            <a:r>
              <a:rPr lang="en-US"/>
              <a:t>Science has used the computer to streamline studies, eliminate redundancy, test hypotheses, develop theories, and communicate findings. The computer has brought vast new levels of global collaboration, advancing fields like engineering, chemistry, physics ,and cosmology to unprecedented levels. </a:t>
            </a:r>
          </a:p>
          <a:p>
            <a:pPr>
              <a:buFontTx/>
              <a:buChar char="•"/>
            </a:pPr>
            <a:r>
              <a:rPr lang="en-US"/>
              <a:t>Supercomputers crunch enormous amounts of data carrying out experiments that could not be done before. Storms are being studied through intricate application of known data to form pictures that increase understanding. </a:t>
            </a:r>
          </a:p>
          <a:p>
            <a:pPr>
              <a:buFontTx/>
              <a:buChar char="•"/>
            </a:pPr>
            <a:r>
              <a:rPr lang="en-US"/>
              <a:t>3D modeling and imagine software is helping archeologists take data and simulate ancient civilizations.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F16B1A-AA38-4582-A510-52BD6D2DEAD6}" type="slidenum">
              <a:rPr lang="en-US"/>
              <a:pPr/>
              <a:t>45</a:t>
            </a:fld>
            <a:endParaRPr lang="en-US"/>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p:txBody>
          <a:bodyPr/>
          <a:lstStyle/>
          <a:p>
            <a:pPr>
              <a:buFontTx/>
              <a:buChar char="•"/>
            </a:pPr>
            <a:r>
              <a:rPr lang="en-US"/>
              <a:t>Watch an auto race and look at the computers in the pits. Coaches in football use computers constantly. Officials use them to control games. Computers are used to analyze performance and optimize training. The use of computers at the Olympic Games is legendary.</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DBECED-4AE8-42AF-A591-E88464F69016}" type="slidenum">
              <a:rPr lang="en-US"/>
              <a:pPr/>
              <a:t>46</a:t>
            </a:fld>
            <a:endParaRPr lang="en-US"/>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r>
              <a:rPr lang="en-US"/>
              <a:t>The computer and video game industry is enormous. In fact, </a:t>
            </a:r>
            <a:r>
              <a:rPr lang="en-US">
                <a:latin typeface="Helvetica" charset="0"/>
              </a:rPr>
              <a:t>revenues from computer gaming in the United States have surpassed revenues from Hollywood. </a:t>
            </a:r>
            <a:r>
              <a:rPr lang="en-US"/>
              <a:t>Very intricate programming is behind these games. The animations are the result of years of research and development, with new games being developed everyday</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CC2D27-9714-4C7B-ADDA-AE509083D4F7}" type="slidenum">
              <a:rPr lang="en-US"/>
              <a:pPr/>
              <a:t>47</a:t>
            </a:fld>
            <a:endParaRPr lang="en-US"/>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pPr>
              <a:buFontTx/>
              <a:buChar char="•"/>
            </a:pPr>
            <a:r>
              <a:rPr lang="en-US"/>
              <a:t>Already, robotic vacuums and lawnmowers are on the market.</a:t>
            </a:r>
          </a:p>
          <a:p>
            <a:pPr>
              <a:buFontTx/>
              <a:buChar char="•"/>
            </a:pPr>
            <a:r>
              <a:rPr lang="en-US"/>
              <a:t>The home of the future promises smart appliances that connect to the Internet. The wired home will converge with the computer, television ,and telephone to totally surround us with devices programmed by our needs and desires.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8F703A-66F5-4B8C-9580-86381436E4AB}" type="slidenum">
              <a:rPr lang="en-US"/>
              <a:pPr/>
              <a:t>48</a:t>
            </a:fld>
            <a:endParaRPr lang="en-US"/>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pPr>
              <a:buFontTx/>
              <a:buChar char="•"/>
            </a:pPr>
            <a:r>
              <a:rPr lang="en-US" b="1">
                <a:latin typeface="Helvetica" charset="0"/>
              </a:rPr>
              <a:t>Nanoscience</a:t>
            </a:r>
            <a:r>
              <a:rPr lang="en-US">
                <a:latin typeface="Helvetica" charset="0"/>
              </a:rPr>
              <a:t> involves the study of very small structures. </a:t>
            </a:r>
          </a:p>
          <a:p>
            <a:pPr>
              <a:buFontTx/>
              <a:buChar char="•"/>
            </a:pPr>
            <a:r>
              <a:rPr lang="en-US"/>
              <a:t>Tiny biomedical chip implants can electronically monitor and transmit our health. </a:t>
            </a:r>
          </a:p>
          <a:p>
            <a:pPr>
              <a:buFontTx/>
              <a:buChar char="•"/>
            </a:pPr>
            <a:r>
              <a:rPr lang="en-US"/>
              <a:t>Everyday computers are able to make more and more decisions on their own, a field called artificial intelligence. It truly is a brave new world.</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971301-CD43-4571-8559-6202A998F9D2}" type="slidenum">
              <a:rPr lang="en-US"/>
              <a:pPr/>
              <a:t>49</a:t>
            </a:fld>
            <a:endParaRPr lang="en-US"/>
          </a:p>
        </p:txBody>
      </p:sp>
      <p:sp>
        <p:nvSpPr>
          <p:cNvPr id="233474" name="Rectangle 2"/>
          <p:cNvSpPr>
            <a:spLocks noGrp="1" noRot="1" noChangeAspect="1" noChangeArrowheads="1" noTextEdit="1"/>
          </p:cNvSpPr>
          <p:nvPr>
            <p:ph type="sldImg"/>
          </p:nvPr>
        </p:nvSpPr>
        <p:spPr>
          <a:ln/>
        </p:spPr>
      </p:sp>
      <p:sp>
        <p:nvSpPr>
          <p:cNvPr id="233475" name="Rectangle 3"/>
          <p:cNvSpPr>
            <a:spLocks noGrp="1" noChangeArrowheads="1"/>
          </p:cNvSpPr>
          <p:nvPr>
            <p:ph type="body" idx="1"/>
          </p:nvPr>
        </p:nvSpPr>
        <p:spPr/>
        <p:txBody>
          <a:bodyPr/>
          <a:lstStyle/>
          <a:p>
            <a:pPr>
              <a:buFontTx/>
              <a:buChar char="•"/>
            </a:pPr>
            <a:r>
              <a:rPr lang="en-US" b="1">
                <a:latin typeface="Helvetica" charset="0"/>
              </a:rPr>
              <a:t>Nanoscience</a:t>
            </a:r>
            <a:r>
              <a:rPr lang="en-US">
                <a:latin typeface="Helvetica" charset="0"/>
              </a:rPr>
              <a:t> involves the study of molecules and structures (called </a:t>
            </a:r>
            <a:r>
              <a:rPr lang="en-US" i="1">
                <a:latin typeface="Helvetica" charset="0"/>
              </a:rPr>
              <a:t>nanostructures</a:t>
            </a:r>
            <a:r>
              <a:rPr lang="en-US">
                <a:latin typeface="Helvetica" charset="0"/>
              </a:rPr>
              <a:t>) whose size ranges from 1 to 100 nanometers. </a:t>
            </a:r>
            <a:r>
              <a:rPr lang="en-US" b="1">
                <a:latin typeface="Helvetica" charset="0"/>
              </a:rPr>
              <a:t>Nanotechnology</a:t>
            </a:r>
            <a:r>
              <a:rPr lang="en-US">
                <a:latin typeface="Helvetica" charset="0"/>
              </a:rPr>
              <a:t> is the science revolving around the use of nanostructures to build devices on an extremely small scale. </a:t>
            </a:r>
          </a:p>
          <a:p>
            <a:pPr>
              <a:buFontTx/>
              <a:buChar char="•"/>
            </a:pPr>
            <a:r>
              <a:rPr lang="en-US"/>
              <a:t>Working at the molecular level, scientists have built microscopic machines that perform assigned tasks. New materials and processes are emerging in this exciting new field of discovery.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29" name="Rectangle 1"/>
          <p:cNvSpPr>
            <a:spLocks noGrp="1" noRot="1" noChangeAspect="1"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p:spPr>
      </p:sp>
      <p:sp>
        <p:nvSpPr>
          <p:cNvPr id="22530" name="Rectangle 2"/>
          <p:cNvSpPr txBox="1">
            <a:spLocks noGrp="1" noChangeArrowheads="1"/>
          </p:cNvSpPr>
          <p:nvPr>
            <p:ph type="body" idx="1"/>
          </p:nvPr>
        </p:nvSpPr>
        <p:spPr bwMode="auto">
          <a:xfrm>
            <a:off x="503238" y="4316413"/>
            <a:ext cx="5856287" cy="4060825"/>
          </a:xfrm>
          <a:prstGeom prst="rect">
            <a:avLst/>
          </a:prstGeom>
          <a:noFill/>
          <a:ln>
            <a:miter lim="800000"/>
            <a:headEnd/>
            <a:tailEnd/>
          </a:ln>
        </p:spPr>
        <p:txBody>
          <a:bodyPr wrap="none" anchor="ct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9208CB-4BDE-492A-A3F3-B91DBF1E373E}" type="slidenum">
              <a:rPr lang="en-US"/>
              <a:pPr/>
              <a:t>50</a:t>
            </a:fld>
            <a:endParaRPr lang="en-US"/>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pPr>
              <a:buFontTx/>
              <a:buChar char="•"/>
            </a:pPr>
            <a:r>
              <a:rPr lang="en-US"/>
              <a:t>Electronic implants are replacing damaged nerves. They are being embedded as identification devices that can be scanned to prove a person is who he says he is. They are being implanted in children so as to locate them if they are abducted. These implants can give doctors a remote sensor inside the body, monitoring systems for problems and catching them before they are out of control.</a:t>
            </a:r>
          </a:p>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AAE3DD-3C4F-4FFC-9603-4E93C45BDA2B}" type="slidenum">
              <a:rPr lang="en-US"/>
              <a:pPr/>
              <a:t>51</a:t>
            </a:fld>
            <a:endParaRPr lang="en-US"/>
          </a:p>
        </p:txBody>
      </p:sp>
      <p:sp>
        <p:nvSpPr>
          <p:cNvPr id="235522" name="Rectangle 2"/>
          <p:cNvSpPr>
            <a:spLocks noGrp="1" noRot="1" noChangeAspect="1" noChangeArrowheads="1" noTextEdit="1"/>
          </p:cNvSpPr>
          <p:nvPr>
            <p:ph type="sldImg"/>
          </p:nvPr>
        </p:nvSpPr>
        <p:spPr>
          <a:ln/>
        </p:spPr>
      </p:sp>
      <p:sp>
        <p:nvSpPr>
          <p:cNvPr id="235523" name="Rectangle 3"/>
          <p:cNvSpPr>
            <a:spLocks noGrp="1" noChangeArrowheads="1"/>
          </p:cNvSpPr>
          <p:nvPr>
            <p:ph type="body" idx="1"/>
          </p:nvPr>
        </p:nvSpPr>
        <p:spPr/>
        <p:txBody>
          <a:bodyPr/>
          <a:lstStyle/>
          <a:p>
            <a:pPr>
              <a:buFontTx/>
              <a:buChar char="•"/>
            </a:pPr>
            <a:r>
              <a:rPr lang="en-US"/>
              <a:t>Can computers think? The field of artificial intelligence shows us that they can make decisions based on criteria. As long as the facts are clear and the computer has a system to evaluate those facts, it can decide between alternatives. </a:t>
            </a:r>
          </a:p>
          <a:p>
            <a:pPr>
              <a:buFontTx/>
              <a:buChar char="•"/>
            </a:pPr>
            <a:r>
              <a:rPr lang="en-US"/>
              <a:t>A good example is how well computers play chess. The best computer plays the best human to a draw. However, the computer is less prone to make a mistake. </a:t>
            </a:r>
          </a:p>
          <a:p>
            <a:pPr>
              <a:buFontTx/>
              <a:buChar char="•"/>
            </a:pPr>
            <a:r>
              <a:rPr lang="en-US"/>
              <a:t>If a question requires creativity or dynamic thinking, the human brain’s neural network can’t be matched. It is so complex that science is just beginning to understand how it works.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90BF86-D38B-48D1-B9C8-032AA798D45D}" type="slidenum">
              <a:rPr lang="en-US"/>
              <a:pPr/>
              <a:t>52</a:t>
            </a:fld>
            <a:endParaRPr lang="en-US"/>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pPr>
              <a:buFontTx/>
              <a:buChar char="•"/>
            </a:pPr>
            <a:r>
              <a:rPr lang="en-US"/>
              <a:t>The information age brings to each of us a set of unprecedented challenges. Our identity can be stolen. Our work e-mails may be viewed. Otherwise law-abiding citizens illegally copy software. Without thinking ,we cut and paste from copyrighted material on the Web. </a:t>
            </a:r>
          </a:p>
          <a:p>
            <a:pPr>
              <a:buFontTx/>
              <a:buChar char="•"/>
            </a:pPr>
            <a:r>
              <a:rPr lang="en-US"/>
              <a:t>As computers become more and more embedded in our lives, all of these challenges will grow. Making the personal decisions required to efficiently, legally, and safely maneuver through cyberspace is tied to the knowledge and awareness of the user.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3" name="Rectangle 1"/>
          <p:cNvSpPr>
            <a:spLocks noGrp="1" noRot="1" noChangeAspect="1" noChangeArrowheads="1" noTextEdit="1"/>
          </p:cNvSpPr>
          <p:nvPr>
            <p:ph type="sldImg"/>
          </p:nvPr>
        </p:nvSpPr>
        <p:spPr bwMode="auto">
          <a:xfrm>
            <a:off x="-10348913" y="303213"/>
            <a:ext cx="20699413" cy="15525750"/>
          </a:xfrm>
          <a:prstGeom prst="rect">
            <a:avLst/>
          </a:prstGeom>
          <a:solidFill>
            <a:srgbClr val="FFFFFF"/>
          </a:solidFill>
          <a:ln>
            <a:solidFill>
              <a:srgbClr val="000000"/>
            </a:solidFill>
            <a:miter lim="800000"/>
            <a:headEnd/>
            <a:tailEnd/>
          </a:ln>
        </p:spPr>
      </p:sp>
      <p:sp>
        <p:nvSpPr>
          <p:cNvPr id="23554" name="Rectangle 2"/>
          <p:cNvSpPr txBox="1">
            <a:spLocks noGrp="1" noChangeArrowheads="1"/>
          </p:cNvSpPr>
          <p:nvPr>
            <p:ph type="body" idx="1"/>
          </p:nvPr>
        </p:nvSpPr>
        <p:spPr bwMode="auto">
          <a:xfrm>
            <a:off x="503238" y="4316413"/>
            <a:ext cx="5856287" cy="4060825"/>
          </a:xfrm>
          <a:prstGeom prst="rect">
            <a:avLst/>
          </a:prstGeom>
          <a:noFill/>
          <a:ln>
            <a:miter lim="800000"/>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Rectangle 1"/>
          <p:cNvSpPr>
            <a:spLocks noGrp="1" noRot="1" noChangeAspect="1" noChangeArrowheads="1" noTextEdit="1"/>
          </p:cNvSpPr>
          <p:nvPr>
            <p:ph type="sldImg"/>
          </p:nvPr>
        </p:nvSpPr>
        <p:spPr bwMode="auto">
          <a:xfrm>
            <a:off x="-10348913" y="303213"/>
            <a:ext cx="20699413" cy="15525750"/>
          </a:xfrm>
          <a:prstGeom prst="rect">
            <a:avLst/>
          </a:prstGeom>
          <a:solidFill>
            <a:srgbClr val="FFFFFF"/>
          </a:solidFill>
          <a:ln>
            <a:solidFill>
              <a:srgbClr val="000000"/>
            </a:solidFill>
            <a:miter lim="800000"/>
            <a:headEnd/>
            <a:tailEnd/>
          </a:ln>
        </p:spPr>
      </p:sp>
      <p:sp>
        <p:nvSpPr>
          <p:cNvPr id="24578" name="Rectangle 2"/>
          <p:cNvSpPr txBox="1">
            <a:spLocks noGrp="1" noChangeArrowheads="1"/>
          </p:cNvSpPr>
          <p:nvPr>
            <p:ph type="body" idx="1"/>
          </p:nvPr>
        </p:nvSpPr>
        <p:spPr bwMode="auto">
          <a:xfrm>
            <a:off x="503238" y="4316413"/>
            <a:ext cx="5856287" cy="4060825"/>
          </a:xfrm>
          <a:prstGeom prst="rect">
            <a:avLst/>
          </a:prstGeom>
          <a:noFill/>
          <a:ln>
            <a:miter lim="800000"/>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1" name="Rectangle 1"/>
          <p:cNvSpPr>
            <a:spLocks noGrp="1" noRot="1" noChangeAspect="1" noChangeArrowheads="1" noTextEdit="1"/>
          </p:cNvSpPr>
          <p:nvPr>
            <p:ph type="sldImg"/>
          </p:nvPr>
        </p:nvSpPr>
        <p:spPr bwMode="auto">
          <a:xfrm>
            <a:off x="-10348913" y="303213"/>
            <a:ext cx="20699413" cy="15525750"/>
          </a:xfrm>
          <a:prstGeom prst="rect">
            <a:avLst/>
          </a:prstGeom>
          <a:solidFill>
            <a:srgbClr val="FFFFFF"/>
          </a:solidFill>
          <a:ln>
            <a:solidFill>
              <a:srgbClr val="000000"/>
            </a:solidFill>
            <a:miter lim="800000"/>
            <a:headEnd/>
            <a:tailEnd/>
          </a:ln>
        </p:spPr>
      </p:sp>
      <p:sp>
        <p:nvSpPr>
          <p:cNvPr id="25602" name="Rectangle 2"/>
          <p:cNvSpPr txBox="1">
            <a:spLocks noGrp="1" noChangeArrowheads="1"/>
          </p:cNvSpPr>
          <p:nvPr>
            <p:ph type="body" idx="1"/>
          </p:nvPr>
        </p:nvSpPr>
        <p:spPr bwMode="auto">
          <a:xfrm>
            <a:off x="503238" y="4316413"/>
            <a:ext cx="5856287" cy="4060825"/>
          </a:xfrm>
          <a:prstGeom prst="rect">
            <a:avLst/>
          </a:prstGeom>
          <a:noFill/>
          <a:ln>
            <a:miter lim="800000"/>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5" name="Rectangle 1"/>
          <p:cNvSpPr>
            <a:spLocks noGrp="1" noRot="1" noChangeAspect="1"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p:spPr>
      </p:sp>
      <p:sp>
        <p:nvSpPr>
          <p:cNvPr id="26626" name="Rectangle 2"/>
          <p:cNvSpPr txBox="1">
            <a:spLocks noGrp="1" noChangeArrowheads="1"/>
          </p:cNvSpPr>
          <p:nvPr>
            <p:ph type="body" idx="1"/>
          </p:nvPr>
        </p:nvSpPr>
        <p:spPr bwMode="auto">
          <a:xfrm>
            <a:off x="503238" y="4316413"/>
            <a:ext cx="5856287" cy="4060825"/>
          </a:xfrm>
          <a:prstGeom prst="rect">
            <a:avLst/>
          </a:prstGeom>
          <a:noFill/>
          <a:ln>
            <a:miter lim="800000"/>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49" name="Rectangle 1"/>
          <p:cNvSpPr>
            <a:spLocks noGrp="1" noRot="1" noChangeAspect="1" noChangeArrowheads="1" noTextEdit="1"/>
          </p:cNvSpPr>
          <p:nvPr>
            <p:ph type="sldImg"/>
          </p:nvPr>
        </p:nvSpPr>
        <p:spPr bwMode="auto">
          <a:xfrm>
            <a:off x="-10348913" y="303213"/>
            <a:ext cx="20699413" cy="15525750"/>
          </a:xfrm>
          <a:prstGeom prst="rect">
            <a:avLst/>
          </a:prstGeom>
          <a:solidFill>
            <a:srgbClr val="FFFFFF"/>
          </a:solidFill>
          <a:ln>
            <a:solidFill>
              <a:srgbClr val="000000"/>
            </a:solidFill>
            <a:miter lim="800000"/>
            <a:headEnd/>
            <a:tailEnd/>
          </a:ln>
        </p:spPr>
      </p:sp>
      <p:sp>
        <p:nvSpPr>
          <p:cNvPr id="27650" name="Rectangle 2"/>
          <p:cNvSpPr txBox="1">
            <a:spLocks noGrp="1" noChangeArrowheads="1"/>
          </p:cNvSpPr>
          <p:nvPr>
            <p:ph type="body" idx="1"/>
          </p:nvPr>
        </p:nvSpPr>
        <p:spPr bwMode="auto">
          <a:xfrm>
            <a:off x="503238" y="4316413"/>
            <a:ext cx="5856287" cy="4060825"/>
          </a:xfrm>
          <a:prstGeom prst="rect">
            <a:avLst/>
          </a:prstGeom>
          <a:noFill/>
          <a:ln>
            <a:miter lim="800000"/>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128588"/>
            <a:ext cx="8216900" cy="141605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2250" cy="21796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1850" y="1600200"/>
            <a:ext cx="4032250" cy="21796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2238"/>
            <a:ext cx="4032250" cy="2181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1850" y="3932238"/>
            <a:ext cx="4032250" cy="2181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8588"/>
            <a:ext cx="8216900" cy="141605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250" cy="45132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1850" y="1600200"/>
            <a:ext cx="4032250" cy="21796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1850" y="3932238"/>
            <a:ext cx="4032250" cy="2181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22497DED-E0E4-4732-93F0-9A10682DEA08}"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F6FB40C5-1FED-4AEB-8319-EBCC8242546D}"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7E07877C-153B-45F8-A07B-723563D5330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8189F1-4E66-4A85-8158-3D5B22120262}" type="datetimeFigureOut">
              <a:rPr lang="en-US" smtClean="0"/>
              <a:pPr/>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8189F1-4E66-4A85-8158-3D5B22120262}" type="datetimeFigureOut">
              <a:rPr lang="en-US" smtClean="0"/>
              <a:pPr/>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8189F1-4E66-4A85-8158-3D5B22120262}" type="datetimeFigureOut">
              <a:rPr lang="en-US" smtClean="0"/>
              <a:pPr/>
              <a:t>9/12/2018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8189F1-4E66-4A85-8158-3D5B22120262}" type="datetimeFigureOut">
              <a:rPr lang="en-US" smtClean="0"/>
              <a:pPr/>
              <a:t>9/12/2018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189F1-4E66-4A85-8158-3D5B22120262}" type="datetimeFigureOut">
              <a:rPr lang="en-US" smtClean="0"/>
              <a:pPr/>
              <a:t>9/12/2018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8189F1-4E66-4A85-8158-3D5B22120262}" type="datetimeFigureOut">
              <a:rPr lang="en-US" smtClean="0"/>
              <a:pPr/>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8189F1-4E66-4A85-8158-3D5B22120262}" type="datetimeFigureOut">
              <a:rPr lang="en-US" smtClean="0"/>
              <a:pPr/>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189F1-4E66-4A85-8158-3D5B22120262}" type="datetimeFigureOut">
              <a:rPr lang="en-US" smtClean="0"/>
              <a:pPr/>
              <a:t>9/12/2018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F97C3-962D-451B-88A2-9B05D768B1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thesextonco.com/images/photos/UH/UH-Manta2-09a.jpg" TargetMode="External"/><Relationship Id="rId7"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5.xml"/><Relationship Id="rId1" Type="http://schemas.openxmlformats.org/officeDocument/2006/relationships/slideLayout" Target="../slideLayouts/slideLayout13.xml"/><Relationship Id="rId5" Type="http://schemas.openxmlformats.org/officeDocument/2006/relationships/image" Target="../media/image17.jpeg"/><Relationship Id="rId4" Type="http://schemas.openxmlformats.org/officeDocument/2006/relationships/image" Target="../media/image16.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msi.umn.edu/" TargetMode="Externa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26.jpeg"/><Relationship Id="rId4" Type="http://schemas.openxmlformats.org/officeDocument/2006/relationships/image" Target="../media/image25.jpeg"/></Relationships>
</file>

<file path=ppt/slides/_rels/slide3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28.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30.jpeg"/></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32.jpeg"/></Relationships>
</file>

<file path=ppt/slides/_rels/slide4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35.jpeg"/><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39.jpeg"/><Relationship Id="rId4" Type="http://schemas.openxmlformats.org/officeDocument/2006/relationships/image" Target="../media/image38.jpeg"/></Relationships>
</file>

<file path=ppt/slides/_rels/slide4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6.xml"/><Relationship Id="rId1" Type="http://schemas.openxmlformats.org/officeDocument/2006/relationships/slideLayout" Target="../slideLayouts/slideLayout16.xml"/><Relationship Id="rId4" Type="http://schemas.openxmlformats.org/officeDocument/2006/relationships/image" Target="../media/image42.jpeg"/></Relationships>
</file>

<file path=ppt/slides/_rels/slide47.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8.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48.jpeg"/><Relationship Id="rId4" Type="http://schemas.openxmlformats.org/officeDocument/2006/relationships/image" Target="../media/image47.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51.jpeg"/><Relationship Id="rId4" Type="http://schemas.openxmlformats.org/officeDocument/2006/relationships/image" Target="../media/image50.jpeg"/></Relationships>
</file>

<file path=ppt/slides/_rels/slide51.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54.jpeg"/><Relationship Id="rId4" Type="http://schemas.openxmlformats.org/officeDocument/2006/relationships/image" Target="../media/image53.jpeg"/></Relationships>
</file>

<file path=ppt/slides/_rels/slide52.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ITEC 101 FUNDAMENTALS OF IT</a:t>
            </a:r>
            <a:br>
              <a:rPr lang="en-US" dirty="0" smtClean="0"/>
            </a:br>
            <a:endParaRPr lang="en-US" dirty="0"/>
          </a:p>
        </p:txBody>
      </p:sp>
      <p:sp>
        <p:nvSpPr>
          <p:cNvPr id="3" name="Subtitle 2"/>
          <p:cNvSpPr>
            <a:spLocks noGrp="1"/>
          </p:cNvSpPr>
          <p:nvPr>
            <p:ph type="subTitle" idx="1"/>
          </p:nvPr>
        </p:nvSpPr>
        <p:spPr/>
        <p:txBody>
          <a:bodyPr/>
          <a:lstStyle/>
          <a:p>
            <a:r>
              <a:rPr lang="en-US" dirty="0" smtClean="0"/>
              <a:t>DANIEL OBUOBI, DCSIT,CU</a:t>
            </a:r>
          </a:p>
          <a:p>
            <a:r>
              <a:rPr lang="en-US" dirty="0" smtClean="0"/>
              <a:t>DEVELOPMENT &amp; HISTORY OF COMPUTERS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457200" y="231775"/>
            <a:ext cx="8221663" cy="749300"/>
          </a:xfrm>
          <a:ln/>
        </p:spPr>
        <p:txBody>
          <a:bodyPr lIns="0" tIns="0" rIns="0" bIns="0"/>
          <a:lstStyle/>
          <a:p>
            <a:pPr>
              <a:lnSpc>
                <a:spcPct val="97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000" b="1" i="1">
                <a:latin typeface="Nimbus Roman No9 L" pitchFamily="16" charset="0"/>
              </a:rPr>
              <a:t>The Chronological Development II</a:t>
            </a:r>
          </a:p>
        </p:txBody>
      </p:sp>
      <p:sp>
        <p:nvSpPr>
          <p:cNvPr id="12290" name="Rectangle 2"/>
          <p:cNvSpPr>
            <a:spLocks noGrp="1" noChangeArrowheads="1"/>
          </p:cNvSpPr>
          <p:nvPr>
            <p:ph type="body" idx="1"/>
          </p:nvPr>
        </p:nvSpPr>
        <p:spPr>
          <a:xfrm>
            <a:off x="533400" y="965200"/>
            <a:ext cx="8145463" cy="5511800"/>
          </a:xfrm>
          <a:ln/>
        </p:spPr>
        <p:txBody>
          <a:bodyPr lIns="0" tIns="0" rIns="0" bIns="0"/>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cs typeface="Arial" pitchFamily="34" charset="0"/>
              </a:rPr>
              <a:t>1976 </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b="1">
                <a:cs typeface="Arial" pitchFamily="34" charset="0"/>
              </a:rPr>
              <a:t>Apple Computer introduced Apple I</a:t>
            </a:r>
            <a:r>
              <a:rPr lang="en-GB" sz="1800">
                <a:cs typeface="Arial" pitchFamily="34" charset="0"/>
              </a:rPr>
              <a:t>, consisting of a main circuit board screwed to a piece of plywood.</a:t>
            </a:r>
            <a:endParaRPr lang="en-GB" sz="2000"/>
          </a:p>
          <a:p>
            <a:pPr>
              <a:lnSpc>
                <a:spcPct val="97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t>1977 </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b="1">
                <a:cs typeface="Arial" pitchFamily="34" charset="0"/>
              </a:rPr>
              <a:t>Apple Computer introduced Apple II</a:t>
            </a:r>
            <a:r>
              <a:rPr lang="en-GB" sz="1800">
                <a:cs typeface="Arial" pitchFamily="34" charset="0"/>
              </a:rPr>
              <a:t>, which helped set the standard for nearly all the important microcomputers to follow, including IBM PC.</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t>1980 </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b="1">
                <a:cs typeface="Arial" pitchFamily="34" charset="0"/>
              </a:rPr>
              <a:t>Apple (Closed architecture) Vs. Altair progressions (Open architecture)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cs typeface="Arial" pitchFamily="34" charset="0"/>
              </a:rPr>
              <a:t>In early 1980, </a:t>
            </a:r>
            <a:r>
              <a:rPr lang="en-GB" sz="1800" b="1">
                <a:cs typeface="Arial" pitchFamily="34" charset="0"/>
              </a:rPr>
              <a:t>IBM introduces the System/23 DataMaster</a:t>
            </a:r>
            <a:r>
              <a:rPr lang="en-GB" sz="1800">
                <a:cs typeface="Arial" pitchFamily="34" charset="0"/>
              </a:rPr>
              <a:t>, a small office computer system, which later becomes the direct predecessor of the IBM PC</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cs typeface="Arial" pitchFamily="34" charset="0"/>
              </a:rPr>
              <a:t>In late 1980 </a:t>
            </a:r>
            <a:r>
              <a:rPr lang="en-GB" sz="1800" b="1">
                <a:cs typeface="Arial" pitchFamily="34" charset="0"/>
              </a:rPr>
              <a:t>IBM emerged as a leader</a:t>
            </a:r>
            <a:r>
              <a:rPr lang="en-GB" sz="1800">
                <a:cs typeface="Arial" pitchFamily="34" charset="0"/>
              </a:rPr>
              <a:t> offering personal computer </a:t>
            </a:r>
            <a:r>
              <a:rPr lang="en-GB" sz="1800" b="1">
                <a:cs typeface="Arial" pitchFamily="34" charset="0"/>
              </a:rPr>
              <a:t>with open architecture</a:t>
            </a:r>
            <a:r>
              <a:rPr lang="en-GB" sz="1800">
                <a:cs typeface="Arial" pitchFamily="34" charset="0"/>
              </a:rPr>
              <a:t>, slots for expansion, a modular design, and healthy support from both hardware and software companies other than IBM.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457200" y="128588"/>
            <a:ext cx="8221663" cy="1419225"/>
          </a:xfrm>
          <a:ln/>
        </p:spPr>
        <p:txBody>
          <a:bodyPr lIns="0" tIns="0" rIns="0" bIns="0"/>
          <a:lstStyle/>
          <a:p>
            <a:r>
              <a:rPr lang="en-GB" sz="4000" b="1" i="1">
                <a:latin typeface="Nimbus Roman No9 L" pitchFamily="16" charset="0"/>
              </a:rPr>
              <a:t>The Chronological Development III</a:t>
            </a:r>
            <a:endParaRPr lang="en-US" sz="4000" b="1" i="1">
              <a:latin typeface="Nimbus Roman No9 L" pitchFamily="16" charset="0"/>
            </a:endParaRPr>
          </a:p>
        </p:txBody>
      </p:sp>
      <p:sp>
        <p:nvSpPr>
          <p:cNvPr id="13314" name="Rectangle 2"/>
          <p:cNvSpPr>
            <a:spLocks noGrp="1" noChangeArrowheads="1"/>
          </p:cNvSpPr>
          <p:nvPr>
            <p:ph type="body" idx="1"/>
          </p:nvPr>
        </p:nvSpPr>
        <p:spPr>
          <a:xfrm>
            <a:off x="457200" y="1600200"/>
            <a:ext cx="8221663" cy="5029200"/>
          </a:xfrm>
          <a:ln/>
        </p:spPr>
        <p:txBody>
          <a:bodyPr lIns="0" tIns="0" rIns="0" bIns="0"/>
          <a:lstStyle/>
          <a:p>
            <a:pPr>
              <a:lnSpc>
                <a:spcPct val="80000"/>
              </a:lnSpc>
            </a:pPr>
            <a:r>
              <a:rPr lang="en-GB" sz="2800">
                <a:cs typeface="Arial" pitchFamily="34" charset="0"/>
              </a:rPr>
              <a:t>1980</a:t>
            </a:r>
          </a:p>
          <a:p>
            <a:pPr lvl="1">
              <a:lnSpc>
                <a:spcPct val="80000"/>
              </a:lnSpc>
            </a:pPr>
            <a:r>
              <a:rPr lang="en-GB" sz="2400">
                <a:cs typeface="Arial" pitchFamily="34" charset="0"/>
              </a:rPr>
              <a:t>As a result, </a:t>
            </a:r>
            <a:r>
              <a:rPr lang="en-GB" sz="2400" b="1">
                <a:cs typeface="Arial" pitchFamily="34" charset="0"/>
              </a:rPr>
              <a:t>several parts of the PC were copied from the DataMaster</a:t>
            </a:r>
            <a:r>
              <a:rPr lang="en-GB" sz="2400">
                <a:cs typeface="Arial" pitchFamily="34" charset="0"/>
              </a:rPr>
              <a:t> design. It had the display and keyboard as external units.</a:t>
            </a:r>
          </a:p>
          <a:p>
            <a:pPr lvl="1">
              <a:lnSpc>
                <a:spcPct val="80000"/>
              </a:lnSpc>
            </a:pPr>
            <a:r>
              <a:rPr lang="en-GB" sz="2400">
                <a:cs typeface="Arial" pitchFamily="34" charset="0"/>
              </a:rPr>
              <a:t>Intel 8088 CPU was used because it offered 1MB memory address limit and an internal 16-bit data bus, but only an 8-bit external data bus.</a:t>
            </a:r>
          </a:p>
          <a:p>
            <a:pPr>
              <a:lnSpc>
                <a:spcPct val="80000"/>
              </a:lnSpc>
            </a:pPr>
            <a:r>
              <a:rPr lang="en-GB" sz="2800">
                <a:cs typeface="Arial" pitchFamily="34" charset="0"/>
              </a:rPr>
              <a:t>1981</a:t>
            </a:r>
          </a:p>
          <a:p>
            <a:pPr lvl="1">
              <a:lnSpc>
                <a:spcPct val="80000"/>
              </a:lnSpc>
            </a:pPr>
            <a:r>
              <a:rPr lang="en-GB" sz="2400">
                <a:cs typeface="Arial" pitchFamily="34" charset="0"/>
              </a:rPr>
              <a:t>A </a:t>
            </a:r>
            <a:r>
              <a:rPr lang="en-GB" sz="2400" b="1">
                <a:cs typeface="Arial" pitchFamily="34" charset="0"/>
              </a:rPr>
              <a:t>new standard was established in the microcomputer industry with the debut of the IBM PC</a:t>
            </a:r>
          </a:p>
          <a:p>
            <a:pPr lvl="1">
              <a:lnSpc>
                <a:spcPct val="80000"/>
              </a:lnSpc>
            </a:pPr>
            <a:r>
              <a:rPr lang="en-GB" sz="2400" b="1">
                <a:cs typeface="Arial" pitchFamily="34" charset="0"/>
              </a:rPr>
              <a:t>IBM contracts out the PC’s languages and operating system</a:t>
            </a:r>
            <a:r>
              <a:rPr lang="en-GB" sz="2400">
                <a:cs typeface="Arial" pitchFamily="34" charset="0"/>
              </a:rPr>
              <a:t> to a (then) small company named Microsoft after CP/M rejected the contract. The rest is history!</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444500" y="115888"/>
            <a:ext cx="8229600" cy="809625"/>
          </a:xfrm>
          <a:ln/>
        </p:spPr>
        <p:txBody>
          <a:bodyPr/>
          <a:lstStyle/>
          <a:p>
            <a:pPr>
              <a:lnSpc>
                <a:spcPts val="4238"/>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600" b="1" i="1">
                <a:latin typeface="Nimbus Roman No9 L" pitchFamily="16" charset="0"/>
              </a:rPr>
              <a:t>Moore’s Law</a:t>
            </a:r>
          </a:p>
        </p:txBody>
      </p:sp>
      <p:sp>
        <p:nvSpPr>
          <p:cNvPr id="14338" name="Rectangle 2"/>
          <p:cNvSpPr>
            <a:spLocks noGrp="1" noChangeArrowheads="1"/>
          </p:cNvSpPr>
          <p:nvPr>
            <p:ph type="body" idx="1"/>
          </p:nvPr>
        </p:nvSpPr>
        <p:spPr>
          <a:xfrm>
            <a:off x="392113" y="919163"/>
            <a:ext cx="8229600" cy="5518150"/>
          </a:xfrm>
          <a:ln/>
        </p:spPr>
        <p:txBody>
          <a:bodyPr lIns="0" tIns="0" rIns="0" bIns="0">
            <a:normAutofit lnSpcReduction="10000"/>
          </a:bodyPr>
          <a:lstStyle/>
          <a:p>
            <a:pPr>
              <a:lnSpc>
                <a:spcPts val="2125"/>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latin typeface="Nimbus Roman No9 L" pitchFamily="16" charset="0"/>
              </a:rPr>
              <a:t>The original IBM PC has come a long way in terms of advancement. For example</a:t>
            </a:r>
          </a:p>
          <a:p>
            <a:pPr lvl="1">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latin typeface="Nimbus Roman No9 L" pitchFamily="16" charset="0"/>
              </a:rPr>
              <a:t>Processing capacity from 4.77MHz (8088) to 1.5 GHz or faster Pentium IV  12,000 times faster than the original IBM PC.</a:t>
            </a:r>
          </a:p>
          <a:p>
            <a:pPr lvl="1">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latin typeface="Nimbus Roman No9 L" pitchFamily="16" charset="0"/>
              </a:rPr>
              <a:t>Storage from a few Kilobytes to 80 or more Gigabytes.</a:t>
            </a:r>
          </a:p>
          <a:p>
            <a:pPr>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latin typeface="Nimbus Roman No9 L" pitchFamily="16" charset="0"/>
              </a:rPr>
              <a:t>In 1965, the cofounder of Intel, </a:t>
            </a:r>
            <a:r>
              <a:rPr lang="en-GB" sz="1800" b="1">
                <a:latin typeface="Nimbus Roman No9 L" pitchFamily="16" charset="0"/>
              </a:rPr>
              <a:t>Gordon Moore</a:t>
            </a:r>
            <a:r>
              <a:rPr lang="en-GB" sz="1800">
                <a:latin typeface="Nimbus Roman No9 L" pitchFamily="16" charset="0"/>
              </a:rPr>
              <a:t> </a:t>
            </a:r>
            <a:r>
              <a:rPr lang="en-GB" sz="1800" b="1">
                <a:latin typeface="Nimbus Roman No9 L" pitchFamily="16" charset="0"/>
              </a:rPr>
              <a:t>forecasted that the processor complexity would double every 18 months,</a:t>
            </a:r>
            <a:r>
              <a:rPr lang="en-GB" sz="1800">
                <a:latin typeface="Nimbus Roman No9 L" pitchFamily="16" charset="0"/>
              </a:rPr>
              <a:t> true for the past 30 years and is widely referred in the industry as ‘Moore’s law’. </a:t>
            </a:r>
          </a:p>
          <a:p>
            <a:pPr>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b="1">
                <a:latin typeface="Nimbus Roman No9 L" pitchFamily="16" charset="0"/>
              </a:rPr>
              <a:t>The law holds true for memory chips, processing power, and storage capacity</a:t>
            </a:r>
            <a:r>
              <a:rPr lang="en-GB" sz="1800">
                <a:latin typeface="Nimbus Roman No9 L" pitchFamily="16" charset="0"/>
              </a:rPr>
              <a:t>.</a:t>
            </a:r>
          </a:p>
          <a:p>
            <a:pPr>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latin typeface="Nimbus Roman No9 L" pitchFamily="16" charset="0"/>
              </a:rPr>
              <a:t>IBM did not copyright its architecture rather outsourced development of some of the core components of the system software – BIOS (basic input/output system) and operating system enabling other companies to license and build their PCs.</a:t>
            </a:r>
          </a:p>
          <a:p>
            <a:pPr>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latin typeface="Nimbus Roman No9 L" pitchFamily="16" charset="0"/>
              </a:rPr>
              <a:t>the open architecture and outsourcing strategy, implemented by IBM, over the years led to creation of new opportunities in the market in the field of hardware and software development. The result of Intel and Microsoft</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128588"/>
            <a:ext cx="8216900" cy="938212"/>
          </a:xfrm>
        </p:spPr>
        <p:txBody>
          <a:bodyPr/>
          <a:lstStyle/>
          <a:p>
            <a:r>
              <a:rPr lang="en-US" sz="3600"/>
              <a:t>CLASSIFICATIONS OF COMPUTERS</a:t>
            </a:r>
          </a:p>
        </p:txBody>
      </p:sp>
      <p:sp>
        <p:nvSpPr>
          <p:cNvPr id="35843" name="Rectangle 3"/>
          <p:cNvSpPr>
            <a:spLocks noGrp="1" noChangeArrowheads="1"/>
          </p:cNvSpPr>
          <p:nvPr>
            <p:ph type="body" idx="1"/>
          </p:nvPr>
        </p:nvSpPr>
        <p:spPr>
          <a:xfrm>
            <a:off x="457200" y="1219200"/>
            <a:ext cx="8216900" cy="4876800"/>
          </a:xfrm>
        </p:spPr>
        <p:txBody>
          <a:bodyPr/>
          <a:lstStyle/>
          <a:p>
            <a:r>
              <a:rPr lang="en-GB"/>
              <a:t>Computers can be classified </a:t>
            </a:r>
          </a:p>
          <a:p>
            <a:pPr lvl="1"/>
            <a:r>
              <a:rPr lang="en-GB" sz="3200"/>
              <a:t>by purpose, </a:t>
            </a:r>
          </a:p>
          <a:p>
            <a:pPr lvl="1"/>
            <a:r>
              <a:rPr lang="en-GB" sz="3200"/>
              <a:t>by size/capacity and </a:t>
            </a:r>
          </a:p>
          <a:p>
            <a:pPr lvl="1"/>
            <a:r>
              <a:rPr lang="en-GB" sz="3200"/>
              <a:t>by type.</a:t>
            </a:r>
            <a:r>
              <a:rPr lang="en-US" sz="3200"/>
              <a:t> </a:t>
            </a:r>
          </a:p>
          <a:p>
            <a:pPr>
              <a:buFont typeface="Arial" pitchFamily="34" charset="0"/>
              <a:buNone/>
            </a:pPr>
            <a:endParaRPr lang="en-US"/>
          </a:p>
          <a:p>
            <a:pPr lvl="1"/>
            <a:endParaRPr lang="en-US"/>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128588"/>
            <a:ext cx="8216900" cy="862012"/>
          </a:xfrm>
        </p:spPr>
        <p:txBody>
          <a:bodyPr/>
          <a:lstStyle/>
          <a:p>
            <a:r>
              <a:rPr lang="en-GB" b="1"/>
              <a:t>Classification by Purpose</a:t>
            </a:r>
            <a:endParaRPr lang="en-US" b="1"/>
          </a:p>
        </p:txBody>
      </p:sp>
      <p:sp>
        <p:nvSpPr>
          <p:cNvPr id="36867" name="Rectangle 3"/>
          <p:cNvSpPr>
            <a:spLocks noGrp="1" noChangeArrowheads="1"/>
          </p:cNvSpPr>
          <p:nvPr>
            <p:ph type="body" idx="1"/>
          </p:nvPr>
        </p:nvSpPr>
        <p:spPr>
          <a:xfrm>
            <a:off x="533400" y="1143000"/>
            <a:ext cx="8216900" cy="5410200"/>
          </a:xfrm>
        </p:spPr>
        <p:txBody>
          <a:bodyPr/>
          <a:lstStyle/>
          <a:p>
            <a:pPr>
              <a:lnSpc>
                <a:spcPct val="80000"/>
              </a:lnSpc>
            </a:pPr>
            <a:r>
              <a:rPr lang="en-GB" sz="2800"/>
              <a:t>Depending on the flexibility of operations or ease of adaptability, computers are divided into </a:t>
            </a:r>
          </a:p>
          <a:p>
            <a:pPr lvl="1">
              <a:lnSpc>
                <a:spcPct val="80000"/>
              </a:lnSpc>
            </a:pPr>
            <a:r>
              <a:rPr lang="en-GB" sz="2400"/>
              <a:t>special or </a:t>
            </a:r>
          </a:p>
          <a:p>
            <a:pPr lvl="1">
              <a:lnSpc>
                <a:spcPct val="80000"/>
              </a:lnSpc>
            </a:pPr>
            <a:r>
              <a:rPr lang="en-GB" sz="2400"/>
              <a:t>general purpose</a:t>
            </a:r>
            <a:r>
              <a:rPr lang="en-US" sz="2400"/>
              <a:t> </a:t>
            </a:r>
          </a:p>
          <a:p>
            <a:pPr>
              <a:lnSpc>
                <a:spcPct val="80000"/>
              </a:lnSpc>
            </a:pPr>
            <a:r>
              <a:rPr lang="en-GB" sz="2800" b="1"/>
              <a:t>Special Purpose Computers</a:t>
            </a:r>
            <a:r>
              <a:rPr lang="en-GB" sz="2800"/>
              <a:t> are designed to perform a task or restricted number of tasks.</a:t>
            </a:r>
            <a:r>
              <a:rPr lang="en-US" sz="2800"/>
              <a:t> For example </a:t>
            </a:r>
          </a:p>
          <a:p>
            <a:pPr lvl="1">
              <a:lnSpc>
                <a:spcPct val="80000"/>
              </a:lnSpc>
            </a:pPr>
            <a:r>
              <a:rPr lang="en-GB" sz="2400"/>
              <a:t>military operations </a:t>
            </a:r>
          </a:p>
          <a:p>
            <a:pPr lvl="1">
              <a:lnSpc>
                <a:spcPct val="80000"/>
              </a:lnSpc>
            </a:pPr>
            <a:r>
              <a:rPr lang="en-GB" sz="2400"/>
              <a:t>control device in industries that process steel or chemicals, Robots, Automobile</a:t>
            </a:r>
          </a:p>
          <a:p>
            <a:pPr lvl="1">
              <a:lnSpc>
                <a:spcPct val="80000"/>
              </a:lnSpc>
            </a:pPr>
            <a:r>
              <a:rPr lang="en-GB" sz="2400"/>
              <a:t>Many home appliances such as refrigerators, TVs, heaters and microwave ovens contain small computers</a:t>
            </a:r>
          </a:p>
          <a:p>
            <a:pPr lvl="1">
              <a:lnSpc>
                <a:spcPct val="80000"/>
              </a:lnSpc>
            </a:pPr>
            <a:r>
              <a:rPr lang="en-US" sz="2400"/>
              <a:t> </a:t>
            </a:r>
            <a:r>
              <a:rPr lang="en-GB" sz="2400"/>
              <a:t>Most cameras have device that controls the shutter amount of light reaching the film.</a:t>
            </a:r>
            <a:r>
              <a:rPr lang="en-US" sz="240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33400" y="152400"/>
            <a:ext cx="8077200" cy="709613"/>
          </a:xfrm>
        </p:spPr>
        <p:txBody>
          <a:bodyPr/>
          <a:lstStyle/>
          <a:p>
            <a:r>
              <a:rPr lang="en-GB" sz="3200" b="1"/>
              <a:t>Functions of special purpose computers</a:t>
            </a:r>
            <a:r>
              <a:rPr lang="en-US" sz="4000"/>
              <a:t> </a:t>
            </a:r>
          </a:p>
        </p:txBody>
      </p:sp>
      <p:sp>
        <p:nvSpPr>
          <p:cNvPr id="37891" name="Rectangle 3"/>
          <p:cNvSpPr>
            <a:spLocks noGrp="1" noChangeArrowheads="1"/>
          </p:cNvSpPr>
          <p:nvPr>
            <p:ph type="body" idx="1"/>
          </p:nvPr>
        </p:nvSpPr>
        <p:spPr>
          <a:xfrm>
            <a:off x="457200" y="1143000"/>
            <a:ext cx="8216900" cy="5486400"/>
          </a:xfrm>
        </p:spPr>
        <p:txBody>
          <a:bodyPr/>
          <a:lstStyle/>
          <a:p>
            <a:pPr>
              <a:lnSpc>
                <a:spcPct val="90000"/>
              </a:lnSpc>
            </a:pPr>
            <a:r>
              <a:rPr lang="en-GB"/>
              <a:t>Functions perform are:</a:t>
            </a:r>
          </a:p>
          <a:p>
            <a:pPr lvl="1">
              <a:lnSpc>
                <a:spcPct val="90000"/>
              </a:lnSpc>
            </a:pPr>
            <a:r>
              <a:rPr lang="en-GB" b="1"/>
              <a:t>Monitoring and controlling</a:t>
            </a:r>
            <a:r>
              <a:rPr lang="en-GB"/>
              <a:t> the operation of a nuclear power plant, oil refinery or steel plant.</a:t>
            </a:r>
          </a:p>
          <a:p>
            <a:pPr lvl="1">
              <a:lnSpc>
                <a:spcPct val="90000"/>
              </a:lnSpc>
            </a:pPr>
            <a:r>
              <a:rPr lang="en-GB" b="1"/>
              <a:t>Controlling</a:t>
            </a:r>
            <a:r>
              <a:rPr lang="en-GB"/>
              <a:t> a military weapon system. </a:t>
            </a:r>
          </a:p>
          <a:p>
            <a:pPr lvl="1">
              <a:lnSpc>
                <a:spcPct val="90000"/>
              </a:lnSpc>
            </a:pPr>
            <a:r>
              <a:rPr lang="en-GB" b="1"/>
              <a:t>Regulating</a:t>
            </a:r>
            <a:r>
              <a:rPr lang="en-GB"/>
              <a:t> city traffic control operations.</a:t>
            </a:r>
          </a:p>
          <a:p>
            <a:pPr lvl="1">
              <a:lnSpc>
                <a:spcPct val="90000"/>
              </a:lnSpc>
            </a:pPr>
            <a:r>
              <a:rPr lang="en-GB" b="1"/>
              <a:t>Directing operations</a:t>
            </a:r>
            <a:r>
              <a:rPr lang="en-GB"/>
              <a:t> of spacecraft, airplanes, tankers, ship submarines. </a:t>
            </a:r>
          </a:p>
          <a:p>
            <a:pPr lvl="1">
              <a:lnSpc>
                <a:spcPct val="90000"/>
              </a:lnSpc>
            </a:pPr>
            <a:r>
              <a:rPr lang="en-GB" b="1"/>
              <a:t>Managing</a:t>
            </a:r>
            <a:r>
              <a:rPr lang="en-GB"/>
              <a:t> manufacturing machinery. </a:t>
            </a:r>
          </a:p>
          <a:p>
            <a:pPr lvl="1">
              <a:lnSpc>
                <a:spcPct val="90000"/>
              </a:lnSpc>
            </a:pPr>
            <a:r>
              <a:rPr lang="en-GB" b="1"/>
              <a:t>Operating </a:t>
            </a:r>
            <a:r>
              <a:rPr lang="en-GB"/>
              <a:t>hospital procedures such as CT scanners </a:t>
            </a:r>
          </a:p>
          <a:p>
            <a:pPr lvl="1">
              <a:lnSpc>
                <a:spcPct val="90000"/>
              </a:lnSpc>
            </a:pPr>
            <a:r>
              <a:rPr lang="en-GB" b="1"/>
              <a:t>Navigational </a:t>
            </a:r>
            <a:r>
              <a:rPr lang="en-GB"/>
              <a:t>system of an atomic submarine</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sz="quarter"/>
          </p:nvPr>
        </p:nvSpPr>
        <p:spPr/>
        <p:txBody>
          <a:bodyPr/>
          <a:lstStyle/>
          <a:p>
            <a:r>
              <a:rPr lang="en-US" sz="4000"/>
              <a:t>Some special purpose computers</a:t>
            </a:r>
          </a:p>
        </p:txBody>
      </p:sp>
      <p:sp>
        <p:nvSpPr>
          <p:cNvPr id="51204" name="Rectangle 4"/>
          <p:cNvSpPr>
            <a:spLocks noGrp="1" noChangeArrowheads="1"/>
          </p:cNvSpPr>
          <p:nvPr>
            <p:ph sz="quarter" idx="1"/>
          </p:nvPr>
        </p:nvSpPr>
        <p:spPr/>
        <p:txBody>
          <a:bodyPr/>
          <a:lstStyle/>
          <a:p>
            <a:pPr marL="342900" indent="-342900">
              <a:spcBef>
                <a:spcPct val="20000"/>
              </a:spcBef>
              <a:buFont typeface="Times New Roman" pitchFamily="18" charset="0"/>
              <a:buChar char="•"/>
            </a:pPr>
            <a:endParaRPr lang="en-US">
              <a:latin typeface="Times New Roman" pitchFamily="18" charset="0"/>
            </a:endParaRPr>
          </a:p>
        </p:txBody>
      </p:sp>
      <p:sp>
        <p:nvSpPr>
          <p:cNvPr id="51205" name="Rectangle 5"/>
          <p:cNvSpPr>
            <a:spLocks noGrp="1" noChangeArrowheads="1"/>
          </p:cNvSpPr>
          <p:nvPr>
            <p:ph sz="quarter" idx="2"/>
          </p:nvPr>
        </p:nvSpPr>
        <p:spPr/>
        <p:txBody>
          <a:bodyPr/>
          <a:lstStyle/>
          <a:p>
            <a:pPr marL="342900" indent="-342900">
              <a:spcBef>
                <a:spcPct val="20000"/>
              </a:spcBef>
              <a:buFont typeface="Times New Roman" pitchFamily="18" charset="0"/>
              <a:buChar char="•"/>
            </a:pPr>
            <a:endParaRPr lang="en-US">
              <a:latin typeface="Times New Roman" pitchFamily="18" charset="0"/>
            </a:endParaRPr>
          </a:p>
        </p:txBody>
      </p:sp>
      <p:sp>
        <p:nvSpPr>
          <p:cNvPr id="51206" name="Rectangle 6"/>
          <p:cNvSpPr>
            <a:spLocks noGrp="1" noChangeArrowheads="1"/>
          </p:cNvSpPr>
          <p:nvPr>
            <p:ph sz="quarter" idx="3"/>
          </p:nvPr>
        </p:nvSpPr>
        <p:spPr/>
        <p:txBody>
          <a:bodyPr/>
          <a:lstStyle/>
          <a:p>
            <a:pPr marL="342900" indent="-342900">
              <a:spcBef>
                <a:spcPct val="20000"/>
              </a:spcBef>
              <a:buFont typeface="Times New Roman" pitchFamily="18" charset="0"/>
              <a:buChar char="•"/>
            </a:pPr>
            <a:endParaRPr lang="en-US">
              <a:latin typeface="Times New Roman" pitchFamily="18" charset="0"/>
            </a:endParaRPr>
          </a:p>
        </p:txBody>
      </p:sp>
      <p:sp>
        <p:nvSpPr>
          <p:cNvPr id="51207" name="Rectangle 7"/>
          <p:cNvSpPr>
            <a:spLocks noGrp="1" noChangeArrowheads="1"/>
          </p:cNvSpPr>
          <p:nvPr>
            <p:ph sz="quarter" idx="4"/>
          </p:nvPr>
        </p:nvSpPr>
        <p:spPr/>
        <p:txBody>
          <a:bodyPr/>
          <a:lstStyle/>
          <a:p>
            <a:pPr marL="342900" indent="-342900">
              <a:spcBef>
                <a:spcPct val="20000"/>
              </a:spcBef>
              <a:buFont typeface="Times New Roman" pitchFamily="18" charset="0"/>
              <a:buChar char="•"/>
            </a:pPr>
            <a:endParaRPr lang="en-US">
              <a:latin typeface="Times New Roman" pitchFamily="18" charset="0"/>
            </a:endParaRPr>
          </a:p>
        </p:txBody>
      </p:sp>
      <p:pic>
        <p:nvPicPr>
          <p:cNvPr id="51211" name="Picture 11" descr="Custom underwater housing commissioned by the Manta Network to house a computer-controlled video security camera running face-recognition software. ">
            <a:hlinkClick r:id="rId3"/>
          </p:cNvPr>
          <p:cNvPicPr>
            <a:picLocks noChangeAspect="1" noChangeArrowheads="1"/>
          </p:cNvPicPr>
          <p:nvPr/>
        </p:nvPicPr>
        <p:blipFill>
          <a:blip r:embed="rId4"/>
          <a:srcRect/>
          <a:stretch>
            <a:fillRect/>
          </a:stretch>
        </p:blipFill>
        <p:spPr bwMode="auto">
          <a:xfrm>
            <a:off x="914400" y="1600200"/>
            <a:ext cx="2971800" cy="2114550"/>
          </a:xfrm>
          <a:prstGeom prst="rect">
            <a:avLst/>
          </a:prstGeom>
          <a:noFill/>
        </p:spPr>
      </p:pic>
      <p:pic>
        <p:nvPicPr>
          <p:cNvPr id="51213" name="Picture 13" descr="Zeiss9"/>
          <p:cNvPicPr>
            <a:picLocks noChangeAspect="1" noChangeArrowheads="1"/>
          </p:cNvPicPr>
          <p:nvPr/>
        </p:nvPicPr>
        <p:blipFill>
          <a:blip r:embed="rId5"/>
          <a:srcRect/>
          <a:stretch>
            <a:fillRect/>
          </a:stretch>
        </p:blipFill>
        <p:spPr bwMode="auto">
          <a:xfrm>
            <a:off x="4876800" y="1600200"/>
            <a:ext cx="3810000" cy="2209800"/>
          </a:xfrm>
          <a:prstGeom prst="rect">
            <a:avLst/>
          </a:prstGeom>
          <a:noFill/>
        </p:spPr>
      </p:pic>
      <p:pic>
        <p:nvPicPr>
          <p:cNvPr id="51215" name="Picture 15" descr="DmachPhoto1"/>
          <p:cNvPicPr>
            <a:picLocks noChangeAspect="1" noChangeArrowheads="1"/>
          </p:cNvPicPr>
          <p:nvPr/>
        </p:nvPicPr>
        <p:blipFill>
          <a:blip r:embed="rId6"/>
          <a:srcRect/>
          <a:stretch>
            <a:fillRect/>
          </a:stretch>
        </p:blipFill>
        <p:spPr bwMode="auto">
          <a:xfrm>
            <a:off x="533400" y="3919538"/>
            <a:ext cx="3733800" cy="2384425"/>
          </a:xfrm>
          <a:prstGeom prst="rect">
            <a:avLst/>
          </a:prstGeom>
          <a:noFill/>
        </p:spPr>
      </p:pic>
      <p:pic>
        <p:nvPicPr>
          <p:cNvPr id="51217" name="Picture 17" descr="1033461562"/>
          <p:cNvPicPr>
            <a:picLocks noChangeAspect="1" noChangeArrowheads="1"/>
          </p:cNvPicPr>
          <p:nvPr/>
        </p:nvPicPr>
        <p:blipFill>
          <a:blip r:embed="rId7"/>
          <a:srcRect/>
          <a:stretch>
            <a:fillRect/>
          </a:stretch>
        </p:blipFill>
        <p:spPr bwMode="auto">
          <a:xfrm>
            <a:off x="4724400" y="3962400"/>
            <a:ext cx="3657600" cy="220980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128588"/>
            <a:ext cx="8216900" cy="709612"/>
          </a:xfrm>
        </p:spPr>
        <p:txBody>
          <a:bodyPr/>
          <a:lstStyle/>
          <a:p>
            <a:r>
              <a:rPr lang="en-US" sz="4000"/>
              <a:t>General Purpose Computers</a:t>
            </a:r>
          </a:p>
        </p:txBody>
      </p:sp>
      <p:sp>
        <p:nvSpPr>
          <p:cNvPr id="38915" name="Rectangle 3"/>
          <p:cNvSpPr>
            <a:spLocks noGrp="1" noChangeArrowheads="1"/>
          </p:cNvSpPr>
          <p:nvPr>
            <p:ph type="body" idx="1"/>
          </p:nvPr>
        </p:nvSpPr>
        <p:spPr>
          <a:xfrm>
            <a:off x="457200" y="1066800"/>
            <a:ext cx="8216900" cy="5410200"/>
          </a:xfrm>
        </p:spPr>
        <p:txBody>
          <a:bodyPr/>
          <a:lstStyle/>
          <a:p>
            <a:r>
              <a:rPr lang="en-GB"/>
              <a:t>Designed to solve a wide range of problems.</a:t>
            </a:r>
            <a:r>
              <a:rPr lang="en-US"/>
              <a:t> </a:t>
            </a:r>
          </a:p>
          <a:p>
            <a:r>
              <a:rPr lang="en-GB"/>
              <a:t>They can perform any task required simply by changing the application program stored in their main memory.  </a:t>
            </a:r>
          </a:p>
          <a:p>
            <a:r>
              <a:rPr lang="en-GB"/>
              <a:t>Can perform task such as banking, accounting, scientific analysis etc. </a:t>
            </a:r>
          </a:p>
          <a:p>
            <a:r>
              <a:rPr lang="en-GB"/>
              <a:t>May be used to play games, write letters, draw pictures, </a:t>
            </a:r>
          </a:p>
          <a:p>
            <a:r>
              <a:rPr lang="en-GB"/>
              <a:t>Can solve mathematical problems.</a:t>
            </a:r>
            <a:r>
              <a:rPr lang="en-US"/>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457200" y="168275"/>
            <a:ext cx="8229600" cy="676275"/>
          </a:xfrm>
          <a:ln/>
        </p:spPr>
        <p:txBody>
          <a:bodyPr/>
          <a:lstStyle/>
          <a:p>
            <a:pPr>
              <a:lnSpc>
                <a:spcPct val="97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600" b="1">
                <a:solidFill>
                  <a:schemeClr val="tx1"/>
                </a:solidFill>
                <a:cs typeface="Arial" pitchFamily="34" charset="0"/>
              </a:rPr>
              <a:t>Classifications by size/capacity</a:t>
            </a:r>
          </a:p>
        </p:txBody>
      </p:sp>
      <p:sp>
        <p:nvSpPr>
          <p:cNvPr id="15362" name="Rectangle 2"/>
          <p:cNvSpPr>
            <a:spLocks noGrp="1" noChangeArrowheads="1"/>
          </p:cNvSpPr>
          <p:nvPr>
            <p:ph type="body" idx="1"/>
          </p:nvPr>
        </p:nvSpPr>
        <p:spPr>
          <a:xfrm>
            <a:off x="381000" y="990600"/>
            <a:ext cx="8229600" cy="5610225"/>
          </a:xfrm>
          <a:ln/>
        </p:spPr>
        <p:txBody>
          <a:bodyPr lIns="0" tIns="0" rIns="0" bIns="0"/>
          <a:lstStyle/>
          <a:p>
            <a:pPr>
              <a:lnSpc>
                <a:spcPts val="2475"/>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a:t>There are many sizes Computers ranging from extremely small to huge, both in appearance and processing power.</a:t>
            </a:r>
          </a:p>
          <a:p>
            <a:pPr>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a:t>Now more difficult to classify computers size and capacity </a:t>
            </a:r>
            <a:r>
              <a:rPr lang="en-GB" sz="1800"/>
              <a:t>as computer hardware is constantly reducing in size and increasing in power, and pices declining. </a:t>
            </a:r>
          </a:p>
          <a:p>
            <a:pPr>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a:t>Supercomputers: </a:t>
            </a:r>
            <a:r>
              <a:rPr lang="en-GB" sz="1800"/>
              <a:t>Large, most expensive, capable of processing trillions of instructions per second. Used for tasks requiring enormous amounts of data manipulation.</a:t>
            </a:r>
          </a:p>
          <a:p>
            <a:pPr>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a:t>Mainframe: </a:t>
            </a:r>
            <a:r>
              <a:rPr lang="en-GB" sz="1800"/>
              <a:t>Extremely large, fast processing, multi-user computers. Capable of executing millions of instructions per second, performing huge computations.</a:t>
            </a:r>
          </a:p>
          <a:p>
            <a:pPr>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a:t>Minicomputer: </a:t>
            </a:r>
            <a:r>
              <a:rPr lang="en-GB" sz="1800"/>
              <a:t>Regarded medium sized computers in terms of processing power and speed.</a:t>
            </a:r>
          </a:p>
          <a:p>
            <a:pPr>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a:t>Others are: </a:t>
            </a:r>
            <a:r>
              <a:rPr lang="en-GB" sz="1800"/>
              <a:t>Personal Computers, Laptop, and Personal Digital Assistants</a:t>
            </a:r>
            <a:r>
              <a:rPr lang="en-GB" sz="1800">
                <a:latin typeface="Nimbus Roman No9 L" pitchFamily="16" charset="0"/>
              </a:rPr>
              <a:t>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sz="quarter"/>
          </p:nvPr>
        </p:nvSpPr>
        <p:spPr/>
        <p:txBody>
          <a:bodyPr/>
          <a:lstStyle/>
          <a:p>
            <a:r>
              <a:rPr lang="en-US"/>
              <a:t>Classification by size / capacity</a:t>
            </a:r>
          </a:p>
        </p:txBody>
      </p:sp>
      <p:sp>
        <p:nvSpPr>
          <p:cNvPr id="33796" name="Rectangle 4"/>
          <p:cNvSpPr>
            <a:spLocks noGrp="1" noChangeArrowheads="1"/>
          </p:cNvSpPr>
          <p:nvPr>
            <p:ph sz="quarter" idx="1"/>
          </p:nvPr>
        </p:nvSpPr>
        <p:spPr/>
        <p:txBody>
          <a:bodyPr/>
          <a:lstStyle/>
          <a:p>
            <a:pPr marL="342900" indent="-342900">
              <a:spcBef>
                <a:spcPct val="20000"/>
              </a:spcBef>
              <a:buFont typeface="Times New Roman" pitchFamily="18" charset="0"/>
              <a:buChar char="•"/>
            </a:pPr>
            <a:endParaRPr lang="en-US">
              <a:latin typeface="Times New Roman" pitchFamily="18" charset="0"/>
            </a:endParaRPr>
          </a:p>
        </p:txBody>
      </p:sp>
      <p:sp>
        <p:nvSpPr>
          <p:cNvPr id="33797" name="Rectangle 5"/>
          <p:cNvSpPr>
            <a:spLocks noGrp="1" noChangeArrowheads="1"/>
          </p:cNvSpPr>
          <p:nvPr>
            <p:ph sz="quarter" idx="2"/>
          </p:nvPr>
        </p:nvSpPr>
        <p:spPr/>
        <p:txBody>
          <a:bodyPr/>
          <a:lstStyle/>
          <a:p>
            <a:pPr marL="342900" indent="-342900">
              <a:spcBef>
                <a:spcPct val="20000"/>
              </a:spcBef>
              <a:buFont typeface="Times New Roman" pitchFamily="18" charset="0"/>
              <a:buChar char="•"/>
            </a:pPr>
            <a:endParaRPr lang="en-US">
              <a:latin typeface="Times New Roman" pitchFamily="18" charset="0"/>
            </a:endParaRPr>
          </a:p>
        </p:txBody>
      </p:sp>
      <p:sp>
        <p:nvSpPr>
          <p:cNvPr id="33799" name="Rectangle 7"/>
          <p:cNvSpPr>
            <a:spLocks noGrp="1" noChangeArrowheads="1"/>
          </p:cNvSpPr>
          <p:nvPr>
            <p:ph sz="quarter" idx="4"/>
          </p:nvPr>
        </p:nvSpPr>
        <p:spPr/>
        <p:txBody>
          <a:bodyPr/>
          <a:lstStyle/>
          <a:p>
            <a:pPr marL="342900" indent="-342900">
              <a:spcBef>
                <a:spcPct val="20000"/>
              </a:spcBef>
              <a:buFont typeface="Times New Roman" pitchFamily="18" charset="0"/>
              <a:buChar char="•"/>
            </a:pPr>
            <a:endParaRPr lang="en-US">
              <a:latin typeface="Times New Roman" pitchFamily="18" charset="0"/>
            </a:endParaRPr>
          </a:p>
        </p:txBody>
      </p:sp>
      <p:pic>
        <p:nvPicPr>
          <p:cNvPr id="33801" name="Picture 9" descr="mainframe"/>
          <p:cNvPicPr>
            <a:picLocks noChangeAspect="1" noChangeArrowheads="1"/>
          </p:cNvPicPr>
          <p:nvPr/>
        </p:nvPicPr>
        <p:blipFill>
          <a:blip r:embed="rId3"/>
          <a:srcRect/>
          <a:stretch>
            <a:fillRect/>
          </a:stretch>
        </p:blipFill>
        <p:spPr bwMode="auto">
          <a:xfrm>
            <a:off x="4572000" y="1600200"/>
            <a:ext cx="4038600" cy="2286000"/>
          </a:xfrm>
          <a:prstGeom prst="rect">
            <a:avLst/>
          </a:prstGeom>
          <a:noFill/>
        </p:spPr>
      </p:pic>
      <p:pic>
        <p:nvPicPr>
          <p:cNvPr id="33803" name="Picture 11" descr="hbar003v4b"/>
          <p:cNvPicPr>
            <a:picLocks noChangeAspect="1" noChangeArrowheads="1"/>
          </p:cNvPicPr>
          <p:nvPr/>
        </p:nvPicPr>
        <p:blipFill>
          <a:blip r:embed="rId4"/>
          <a:srcRect/>
          <a:stretch>
            <a:fillRect/>
          </a:stretch>
        </p:blipFill>
        <p:spPr bwMode="auto">
          <a:xfrm>
            <a:off x="914400" y="1600200"/>
            <a:ext cx="2819400" cy="2133600"/>
          </a:xfrm>
          <a:prstGeom prst="rect">
            <a:avLst/>
          </a:prstGeom>
          <a:noFill/>
        </p:spPr>
      </p:pic>
      <p:pic>
        <p:nvPicPr>
          <p:cNvPr id="33806" name="Picture 14" descr="ibm"/>
          <p:cNvPicPr>
            <a:picLocks noGrp="1" noChangeAspect="1" noChangeArrowheads="1"/>
          </p:cNvPicPr>
          <p:nvPr>
            <p:ph sz="quarter" idx="3"/>
          </p:nvPr>
        </p:nvPicPr>
        <p:blipFill>
          <a:blip r:embed="rId5"/>
          <a:srcRect/>
          <a:stretch>
            <a:fillRect/>
          </a:stretch>
        </p:blipFill>
        <p:spPr>
          <a:xfrm>
            <a:off x="533400" y="3886200"/>
            <a:ext cx="3886200" cy="2362200"/>
          </a:xfrm>
        </p:spPr>
      </p:pic>
      <p:pic>
        <p:nvPicPr>
          <p:cNvPr id="33812" name="Picture 20" descr="upipc"/>
          <p:cNvPicPr>
            <a:picLocks noChangeAspect="1" noChangeArrowheads="1"/>
          </p:cNvPicPr>
          <p:nvPr/>
        </p:nvPicPr>
        <p:blipFill>
          <a:blip r:embed="rId6"/>
          <a:srcRect/>
          <a:stretch>
            <a:fillRect/>
          </a:stretch>
        </p:blipFill>
        <p:spPr bwMode="auto">
          <a:xfrm>
            <a:off x="4800600" y="3886200"/>
            <a:ext cx="3810000" cy="2466975"/>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444500" y="115888"/>
            <a:ext cx="8229600" cy="771525"/>
          </a:xfrm>
          <a:ln/>
        </p:spPr>
        <p:txBody>
          <a:bodyPr/>
          <a:lstStyle/>
          <a:p>
            <a:pPr>
              <a:lnSpc>
                <a:spcPct val="97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INTRODUCTION</a:t>
            </a:r>
          </a:p>
        </p:txBody>
      </p:sp>
      <p:sp>
        <p:nvSpPr>
          <p:cNvPr id="4098" name="Rectangle 2"/>
          <p:cNvSpPr>
            <a:spLocks noGrp="1" noChangeArrowheads="1"/>
          </p:cNvSpPr>
          <p:nvPr>
            <p:ph type="body" idx="1"/>
          </p:nvPr>
        </p:nvSpPr>
        <p:spPr>
          <a:xfrm>
            <a:off x="325438" y="803275"/>
            <a:ext cx="8229600" cy="5845175"/>
          </a:xfrm>
          <a:ln/>
        </p:spPr>
        <p:txBody>
          <a:bodyPr/>
          <a:lstStyle/>
          <a:p>
            <a:pPr>
              <a:lnSpc>
                <a:spcPts val="21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latin typeface="Nimbus Roman No9 L" pitchFamily="16" charset="0"/>
              </a:rPr>
              <a:t>Prehistoric </a:t>
            </a:r>
          </a:p>
          <a:p>
            <a:pPr lvl="1">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latin typeface="Nimbus Roman No9 L" pitchFamily="16" charset="0"/>
              </a:rPr>
              <a:t>schemes for computation based  specific arrangements of pebbles.</a:t>
            </a:r>
          </a:p>
          <a:p>
            <a:pPr lvl="1">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latin typeface="Nimbus Roman No9 L" pitchFamily="16" charset="0"/>
              </a:rPr>
              <a:t>formalized 1000 years ago with the invention of the abacus.</a:t>
            </a:r>
          </a:p>
          <a:p>
            <a:pPr>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latin typeface="Nimbus Roman No9 L" pitchFamily="16" charset="0"/>
              </a:rPr>
              <a:t>Odometer-like device described in 100 AD  -could be driven automatically and count in digital form.</a:t>
            </a:r>
          </a:p>
          <a:p>
            <a:pPr>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latin typeface="Nimbus Roman No9 L" pitchFamily="16" charset="0"/>
              </a:rPr>
              <a:t>Mechanical devices for digital computation appear to have actually been built in 1600s.</a:t>
            </a:r>
          </a:p>
          <a:p>
            <a:pPr>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latin typeface="Nimbus Roman No9 L" pitchFamily="16" charset="0"/>
              </a:rPr>
              <a:t>Much more widely known were the machines built in the </a:t>
            </a:r>
          </a:p>
          <a:p>
            <a:pPr lvl="1">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latin typeface="Nimbus Roman No9 L" pitchFamily="16" charset="0"/>
              </a:rPr>
              <a:t>1640s by </a:t>
            </a:r>
            <a:r>
              <a:rPr lang="en-GB" sz="1800">
                <a:solidFill>
                  <a:schemeClr val="tx1"/>
                </a:solidFill>
                <a:latin typeface="Nimbus Roman No9 L" pitchFamily="16" charset="0"/>
              </a:rPr>
              <a:t>Blaise Pascal</a:t>
            </a:r>
            <a:r>
              <a:rPr lang="en-GB" sz="1800">
                <a:latin typeface="Nimbus Roman No9 L" pitchFamily="16" charset="0"/>
              </a:rPr>
              <a:t> for doing + on numbers with 5 or so digits </a:t>
            </a:r>
          </a:p>
          <a:p>
            <a:pPr lvl="1">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latin typeface="Nimbus Roman No9 L" pitchFamily="16" charset="0"/>
              </a:rPr>
              <a:t>and in the 1670s by </a:t>
            </a:r>
            <a:r>
              <a:rPr lang="en-GB" sz="1800">
                <a:solidFill>
                  <a:schemeClr val="tx1"/>
                </a:solidFill>
                <a:latin typeface="Nimbus Roman No9 L" pitchFamily="16" charset="0"/>
              </a:rPr>
              <a:t>Gottfried Leibniz</a:t>
            </a:r>
            <a:r>
              <a:rPr lang="en-GB" sz="1800">
                <a:latin typeface="Nimbus Roman No9 L" pitchFamily="16" charset="0"/>
              </a:rPr>
              <a:t> for doing multiplication, division and square roots. </a:t>
            </a:r>
          </a:p>
          <a:p>
            <a:pPr>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latin typeface="Nimbus Roman No9 L" pitchFamily="16" charset="0"/>
              </a:rPr>
              <a:t>mechanical calculators were in very widespread use from the late 1800s until about 1970 </a:t>
            </a:r>
          </a:p>
          <a:p>
            <a:pPr>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latin typeface="Nimbus Roman No9 L" pitchFamily="16" charset="0"/>
              </a:rPr>
              <a:t>In the mid-1800s, following the ideas of </a:t>
            </a:r>
            <a:r>
              <a:rPr lang="en-GB" sz="1800">
                <a:solidFill>
                  <a:schemeClr val="tx1"/>
                </a:solidFill>
                <a:latin typeface="Nimbus Roman No9 L" pitchFamily="16" charset="0"/>
              </a:rPr>
              <a:t>Charles Babbage</a:t>
            </a:r>
            <a:r>
              <a:rPr lang="en-GB" sz="1800">
                <a:latin typeface="Nimbus Roman No9 L" pitchFamily="16" charset="0"/>
              </a:rPr>
              <a:t>,  difference engines were used to automatically compute and print tables of values of polynomials.</a:t>
            </a:r>
            <a:r>
              <a:rPr lang="en-GB" sz="1800" b="1" i="1">
                <a:latin typeface="Nimbus Roman No9 L" pitchFamily="16" charset="0"/>
              </a:rPr>
              <a:t> </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128588"/>
            <a:ext cx="8216900" cy="938212"/>
          </a:xfrm>
        </p:spPr>
        <p:txBody>
          <a:bodyPr/>
          <a:lstStyle/>
          <a:p>
            <a:r>
              <a:rPr lang="en-US"/>
              <a:t>Classification by types</a:t>
            </a:r>
          </a:p>
        </p:txBody>
      </p:sp>
      <p:sp>
        <p:nvSpPr>
          <p:cNvPr id="39939" name="Rectangle 3"/>
          <p:cNvSpPr>
            <a:spLocks noGrp="1" noChangeArrowheads="1"/>
          </p:cNvSpPr>
          <p:nvPr>
            <p:ph type="body" idx="1"/>
          </p:nvPr>
        </p:nvSpPr>
        <p:spPr>
          <a:xfrm>
            <a:off x="457200" y="1295400"/>
            <a:ext cx="8216900" cy="4818063"/>
          </a:xfrm>
        </p:spPr>
        <p:txBody>
          <a:bodyPr/>
          <a:lstStyle/>
          <a:p>
            <a:r>
              <a:rPr lang="en-GB"/>
              <a:t>There are 3 types of computers </a:t>
            </a:r>
          </a:p>
          <a:p>
            <a:pPr lvl="1"/>
            <a:r>
              <a:rPr lang="en-GB"/>
              <a:t>Analog, </a:t>
            </a:r>
          </a:p>
          <a:p>
            <a:pPr lvl="1"/>
            <a:r>
              <a:rPr lang="en-GB"/>
              <a:t>Digital and </a:t>
            </a:r>
          </a:p>
          <a:p>
            <a:pPr lvl="1"/>
            <a:r>
              <a:rPr lang="en-GB"/>
              <a:t>Hybrid.  </a:t>
            </a:r>
          </a:p>
          <a:p>
            <a:r>
              <a:rPr lang="en-GB"/>
              <a:t>This classification is done based on the manner in which the data are computed.</a:t>
            </a:r>
            <a:r>
              <a:rPr lang="en-US"/>
              <a:t> </a:t>
            </a:r>
          </a:p>
          <a:p>
            <a:pPr>
              <a:buFont typeface="Arial" pitchFamily="34" charset="0"/>
              <a:buNone/>
            </a:pP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128588"/>
            <a:ext cx="8216900" cy="862012"/>
          </a:xfrm>
        </p:spPr>
        <p:txBody>
          <a:bodyPr/>
          <a:lstStyle/>
          <a:p>
            <a:r>
              <a:rPr lang="en-US"/>
              <a:t>ANALOG COMPUTERS</a:t>
            </a:r>
          </a:p>
        </p:txBody>
      </p:sp>
      <p:sp>
        <p:nvSpPr>
          <p:cNvPr id="40963" name="Rectangle 3"/>
          <p:cNvSpPr>
            <a:spLocks noGrp="1" noChangeArrowheads="1"/>
          </p:cNvSpPr>
          <p:nvPr>
            <p:ph type="body" idx="1"/>
          </p:nvPr>
        </p:nvSpPr>
        <p:spPr>
          <a:xfrm>
            <a:off x="457200" y="1143000"/>
            <a:ext cx="8305800" cy="5257800"/>
          </a:xfrm>
        </p:spPr>
        <p:txBody>
          <a:bodyPr/>
          <a:lstStyle/>
          <a:p>
            <a:pPr>
              <a:lnSpc>
                <a:spcPct val="80000"/>
              </a:lnSpc>
            </a:pPr>
            <a:r>
              <a:rPr lang="en-GB" sz="2800"/>
              <a:t>Perform computations by setting up physical situations that are analogous to mathematical situations.</a:t>
            </a:r>
          </a:p>
          <a:p>
            <a:pPr lvl="1">
              <a:lnSpc>
                <a:spcPct val="80000"/>
              </a:lnSpc>
            </a:pPr>
            <a:r>
              <a:rPr lang="en-GB" sz="2400"/>
              <a:t>Temp: compute temp from how mercury rise up</a:t>
            </a:r>
          </a:p>
          <a:p>
            <a:pPr lvl="1">
              <a:lnSpc>
                <a:spcPct val="80000"/>
              </a:lnSpc>
            </a:pPr>
            <a:r>
              <a:rPr lang="en-GB" sz="2400"/>
              <a:t>Speed: compute speed from how fast wheel rotates  </a:t>
            </a:r>
          </a:p>
          <a:p>
            <a:pPr>
              <a:lnSpc>
                <a:spcPct val="80000"/>
              </a:lnSpc>
            </a:pPr>
            <a:r>
              <a:rPr lang="en-GB" sz="2800"/>
              <a:t>Calculate by measuring the continuous varying  physical quantity such as pressure, temperature and speed.  </a:t>
            </a:r>
          </a:p>
          <a:p>
            <a:pPr>
              <a:lnSpc>
                <a:spcPct val="80000"/>
              </a:lnSpc>
            </a:pPr>
            <a:r>
              <a:rPr lang="en-GB" sz="2800"/>
              <a:t>Hence essentially measuring devices like speedometer, thermometer, voltmeters etc. </a:t>
            </a:r>
          </a:p>
          <a:p>
            <a:pPr>
              <a:lnSpc>
                <a:spcPct val="80000"/>
              </a:lnSpc>
            </a:pPr>
            <a:r>
              <a:rPr lang="en-GB" sz="2800"/>
              <a:t>Have pointers for reading values anytime</a:t>
            </a:r>
            <a:r>
              <a:rPr lang="en-US" sz="2800"/>
              <a:t> </a:t>
            </a:r>
          </a:p>
          <a:p>
            <a:pPr>
              <a:lnSpc>
                <a:spcPct val="80000"/>
              </a:lnSpc>
            </a:pPr>
            <a:r>
              <a:rPr lang="en-GB" sz="2800"/>
              <a:t>Output is often in the form of smooth graph form which information can be read. </a:t>
            </a:r>
            <a:endParaRPr lang="en-US" sz="2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sz="quarter"/>
          </p:nvPr>
        </p:nvSpPr>
        <p:spPr/>
        <p:txBody>
          <a:bodyPr/>
          <a:lstStyle/>
          <a:p>
            <a:r>
              <a:rPr lang="en-US" sz="3600"/>
              <a:t>EXAMPLE OF ANALOG COMPUTERS</a:t>
            </a:r>
          </a:p>
        </p:txBody>
      </p:sp>
      <p:sp>
        <p:nvSpPr>
          <p:cNvPr id="46084" name="Rectangle 4"/>
          <p:cNvSpPr>
            <a:spLocks noGrp="1" noChangeArrowheads="1"/>
          </p:cNvSpPr>
          <p:nvPr>
            <p:ph sz="quarter" idx="1"/>
          </p:nvPr>
        </p:nvSpPr>
        <p:spPr/>
        <p:txBody>
          <a:bodyPr/>
          <a:lstStyle/>
          <a:p>
            <a:pPr marL="342900" indent="-342900">
              <a:spcBef>
                <a:spcPct val="20000"/>
              </a:spcBef>
              <a:buFont typeface="Times New Roman" pitchFamily="18" charset="0"/>
              <a:buChar char="•"/>
            </a:pPr>
            <a:endParaRPr lang="en-US">
              <a:latin typeface="Times New Roman" pitchFamily="18" charset="0"/>
            </a:endParaRPr>
          </a:p>
        </p:txBody>
      </p:sp>
      <p:sp>
        <p:nvSpPr>
          <p:cNvPr id="46085" name="Rectangle 5"/>
          <p:cNvSpPr>
            <a:spLocks noGrp="1" noChangeArrowheads="1"/>
          </p:cNvSpPr>
          <p:nvPr>
            <p:ph sz="quarter" idx="2"/>
          </p:nvPr>
        </p:nvSpPr>
        <p:spPr/>
        <p:txBody>
          <a:bodyPr/>
          <a:lstStyle/>
          <a:p>
            <a:pPr marL="342900" indent="-342900">
              <a:spcBef>
                <a:spcPct val="20000"/>
              </a:spcBef>
              <a:buFont typeface="Times New Roman" pitchFamily="18" charset="0"/>
              <a:buChar char="•"/>
            </a:pPr>
            <a:endParaRPr lang="en-US">
              <a:latin typeface="Times New Roman" pitchFamily="18" charset="0"/>
            </a:endParaRPr>
          </a:p>
        </p:txBody>
      </p:sp>
      <p:sp>
        <p:nvSpPr>
          <p:cNvPr id="46086" name="Rectangle 6"/>
          <p:cNvSpPr>
            <a:spLocks noGrp="1" noChangeArrowheads="1"/>
          </p:cNvSpPr>
          <p:nvPr>
            <p:ph sz="quarter" idx="3"/>
          </p:nvPr>
        </p:nvSpPr>
        <p:spPr/>
        <p:txBody>
          <a:bodyPr/>
          <a:lstStyle/>
          <a:p>
            <a:pPr marL="342900" indent="-342900">
              <a:spcBef>
                <a:spcPct val="20000"/>
              </a:spcBef>
              <a:buFont typeface="Times New Roman" pitchFamily="18" charset="0"/>
              <a:buChar char="•"/>
            </a:pPr>
            <a:endParaRPr lang="en-US">
              <a:latin typeface="Times New Roman" pitchFamily="18" charset="0"/>
            </a:endParaRPr>
          </a:p>
        </p:txBody>
      </p:sp>
      <p:sp>
        <p:nvSpPr>
          <p:cNvPr id="46087" name="Rectangle 7"/>
          <p:cNvSpPr>
            <a:spLocks noGrp="1" noChangeArrowheads="1"/>
          </p:cNvSpPr>
          <p:nvPr>
            <p:ph sz="quarter" idx="4"/>
          </p:nvPr>
        </p:nvSpPr>
        <p:spPr/>
        <p:txBody>
          <a:bodyPr/>
          <a:lstStyle/>
          <a:p>
            <a:pPr marL="342900" indent="-342900">
              <a:spcBef>
                <a:spcPct val="20000"/>
              </a:spcBef>
              <a:buFont typeface="Times New Roman" pitchFamily="18" charset="0"/>
              <a:buChar char="•"/>
            </a:pPr>
            <a:endParaRPr lang="en-US">
              <a:latin typeface="Times New Roman" pitchFamily="18" charset="0"/>
            </a:endParaRPr>
          </a:p>
        </p:txBody>
      </p:sp>
      <p:pic>
        <p:nvPicPr>
          <p:cNvPr id="46089" name="Picture 9" descr="vs-heathkit-h-1-analog-computer"/>
          <p:cNvPicPr>
            <a:picLocks noChangeAspect="1" noChangeArrowheads="1"/>
          </p:cNvPicPr>
          <p:nvPr/>
        </p:nvPicPr>
        <p:blipFill>
          <a:blip r:embed="rId3"/>
          <a:srcRect/>
          <a:stretch>
            <a:fillRect/>
          </a:stretch>
        </p:blipFill>
        <p:spPr bwMode="auto">
          <a:xfrm>
            <a:off x="533400" y="1600200"/>
            <a:ext cx="3886200" cy="2190750"/>
          </a:xfrm>
          <a:prstGeom prst="rect">
            <a:avLst/>
          </a:prstGeom>
          <a:noFill/>
        </p:spPr>
      </p:pic>
      <p:pic>
        <p:nvPicPr>
          <p:cNvPr id="46091" name="Picture 11" descr="analog"/>
          <p:cNvPicPr>
            <a:picLocks noChangeAspect="1" noChangeArrowheads="1"/>
          </p:cNvPicPr>
          <p:nvPr/>
        </p:nvPicPr>
        <p:blipFill>
          <a:blip r:embed="rId4"/>
          <a:srcRect/>
          <a:stretch>
            <a:fillRect/>
          </a:stretch>
        </p:blipFill>
        <p:spPr bwMode="auto">
          <a:xfrm>
            <a:off x="4724400" y="1600200"/>
            <a:ext cx="3810000" cy="2247900"/>
          </a:xfrm>
          <a:prstGeom prst="rect">
            <a:avLst/>
          </a:prstGeom>
          <a:noFill/>
        </p:spPr>
      </p:pic>
      <p:pic>
        <p:nvPicPr>
          <p:cNvPr id="46095" name="Picture 15" descr="ImageWrite"/>
          <p:cNvPicPr>
            <a:picLocks noChangeAspect="1" noChangeArrowheads="1"/>
          </p:cNvPicPr>
          <p:nvPr/>
        </p:nvPicPr>
        <p:blipFill>
          <a:blip r:embed="rId5"/>
          <a:srcRect/>
          <a:stretch>
            <a:fillRect/>
          </a:stretch>
        </p:blipFill>
        <p:spPr bwMode="auto">
          <a:xfrm>
            <a:off x="685800" y="4038600"/>
            <a:ext cx="3124200" cy="1981200"/>
          </a:xfrm>
          <a:prstGeom prst="rect">
            <a:avLst/>
          </a:prstGeom>
          <a:noFill/>
        </p:spPr>
      </p:pic>
      <p:pic>
        <p:nvPicPr>
          <p:cNvPr id="46097" name="Picture 17" descr="meter"/>
          <p:cNvPicPr>
            <a:picLocks noChangeAspect="1" noChangeArrowheads="1"/>
          </p:cNvPicPr>
          <p:nvPr/>
        </p:nvPicPr>
        <p:blipFill>
          <a:blip r:embed="rId6"/>
          <a:srcRect/>
          <a:stretch>
            <a:fillRect/>
          </a:stretch>
        </p:blipFill>
        <p:spPr bwMode="auto">
          <a:xfrm>
            <a:off x="5638800" y="3810000"/>
            <a:ext cx="1981200" cy="24384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128588"/>
            <a:ext cx="8216900" cy="785812"/>
          </a:xfrm>
        </p:spPr>
        <p:txBody>
          <a:bodyPr/>
          <a:lstStyle/>
          <a:p>
            <a:r>
              <a:rPr lang="en-US"/>
              <a:t>DIGITAL COMPUTERS</a:t>
            </a:r>
          </a:p>
        </p:txBody>
      </p:sp>
      <p:sp>
        <p:nvSpPr>
          <p:cNvPr id="41987" name="Rectangle 3"/>
          <p:cNvSpPr>
            <a:spLocks noGrp="1" noChangeArrowheads="1"/>
          </p:cNvSpPr>
          <p:nvPr>
            <p:ph type="body" idx="1"/>
          </p:nvPr>
        </p:nvSpPr>
        <p:spPr>
          <a:xfrm>
            <a:off x="228600" y="1066800"/>
            <a:ext cx="8534400" cy="5562600"/>
          </a:xfrm>
        </p:spPr>
        <p:txBody>
          <a:bodyPr/>
          <a:lstStyle/>
          <a:p>
            <a:pPr>
              <a:lnSpc>
                <a:spcPct val="80000"/>
              </a:lnSpc>
            </a:pPr>
            <a:r>
              <a:rPr lang="en-GB" sz="2800"/>
              <a:t>Basically counting devices. </a:t>
            </a:r>
          </a:p>
          <a:p>
            <a:pPr>
              <a:lnSpc>
                <a:spcPct val="80000"/>
              </a:lnSpc>
            </a:pPr>
            <a:r>
              <a:rPr lang="en-GB" sz="2800"/>
              <a:t>Solves problems by counting precisely, adding, subtracting, multiplying, dividing and comparing.  </a:t>
            </a:r>
          </a:p>
          <a:p>
            <a:pPr>
              <a:lnSpc>
                <a:spcPct val="80000"/>
              </a:lnSpc>
            </a:pPr>
            <a:r>
              <a:rPr lang="en-GB" sz="2800"/>
              <a:t>The most common computer used in data processing environments.  </a:t>
            </a:r>
          </a:p>
          <a:p>
            <a:pPr>
              <a:lnSpc>
                <a:spcPct val="80000"/>
              </a:lnSpc>
            </a:pPr>
            <a:r>
              <a:rPr lang="en-GB" sz="2800"/>
              <a:t>Since most business data are in discrete form, it is readily adaptable to business data processing applications. </a:t>
            </a:r>
          </a:p>
          <a:p>
            <a:pPr>
              <a:lnSpc>
                <a:spcPct val="80000"/>
              </a:lnSpc>
            </a:pPr>
            <a:r>
              <a:rPr lang="en-GB" sz="2800"/>
              <a:t>In digital computers numbers are used, there are no measurements.</a:t>
            </a:r>
          </a:p>
          <a:p>
            <a:pPr>
              <a:lnSpc>
                <a:spcPct val="80000"/>
              </a:lnSpc>
            </a:pPr>
            <a:r>
              <a:rPr lang="en-GB" sz="2800"/>
              <a:t>Data in digital computers change in discrete steps</a:t>
            </a:r>
            <a:r>
              <a:rPr lang="en-US" sz="2800"/>
              <a:t> </a:t>
            </a:r>
          </a:p>
          <a:p>
            <a:pPr>
              <a:lnSpc>
                <a:spcPct val="80000"/>
              </a:lnSpc>
            </a:pPr>
            <a:r>
              <a:rPr lang="en-GB" sz="2800"/>
              <a:t>Accuracy obtainable from a digital computer is theoret­ically unlimited</a:t>
            </a:r>
            <a:r>
              <a:rPr lang="en-US" sz="280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DIGITAL COMPUTERS</a:t>
            </a:r>
          </a:p>
        </p:txBody>
      </p:sp>
      <p:sp>
        <p:nvSpPr>
          <p:cNvPr id="45068" name="Rectangle 12"/>
          <p:cNvSpPr>
            <a:spLocks noGrp="1" noChangeArrowheads="1"/>
          </p:cNvSpPr>
          <p:nvPr>
            <p:ph sz="half" idx="1"/>
          </p:nvPr>
        </p:nvSpPr>
        <p:spPr/>
        <p:txBody>
          <a:bodyPr/>
          <a:lstStyle/>
          <a:p>
            <a:pPr marL="342900" indent="-342900">
              <a:spcBef>
                <a:spcPct val="20000"/>
              </a:spcBef>
              <a:buFont typeface="Times New Roman" pitchFamily="18" charset="0"/>
              <a:buChar char="•"/>
            </a:pPr>
            <a:endParaRPr lang="en-US" sz="3200">
              <a:latin typeface="Times New Roman" pitchFamily="18" charset="0"/>
            </a:endParaRPr>
          </a:p>
        </p:txBody>
      </p:sp>
      <p:sp>
        <p:nvSpPr>
          <p:cNvPr id="45069" name="Rectangle 13"/>
          <p:cNvSpPr>
            <a:spLocks noGrp="1" noChangeArrowheads="1"/>
          </p:cNvSpPr>
          <p:nvPr>
            <p:ph sz="half" idx="2"/>
          </p:nvPr>
        </p:nvSpPr>
        <p:spPr/>
        <p:txBody>
          <a:bodyPr/>
          <a:lstStyle/>
          <a:p>
            <a:pPr marL="342900" indent="-342900">
              <a:spcBef>
                <a:spcPct val="20000"/>
              </a:spcBef>
              <a:buFont typeface="Times New Roman" pitchFamily="18" charset="0"/>
              <a:buChar char="•"/>
            </a:pPr>
            <a:endParaRPr lang="en-US" sz="3200">
              <a:latin typeface="Times New Roman" pitchFamily="18" charset="0"/>
            </a:endParaRPr>
          </a:p>
        </p:txBody>
      </p:sp>
      <p:pic>
        <p:nvPicPr>
          <p:cNvPr id="45065" name="Picture 9" descr="DLL-computer"/>
          <p:cNvPicPr>
            <a:picLocks noChangeAspect="1" noChangeArrowheads="1"/>
          </p:cNvPicPr>
          <p:nvPr/>
        </p:nvPicPr>
        <p:blipFill>
          <a:blip r:embed="rId3"/>
          <a:srcRect/>
          <a:stretch>
            <a:fillRect/>
          </a:stretch>
        </p:blipFill>
        <p:spPr bwMode="auto">
          <a:xfrm>
            <a:off x="1066800" y="2667000"/>
            <a:ext cx="2971800" cy="2857500"/>
          </a:xfrm>
          <a:prstGeom prst="rect">
            <a:avLst/>
          </a:prstGeom>
          <a:noFill/>
        </p:spPr>
      </p:pic>
      <p:pic>
        <p:nvPicPr>
          <p:cNvPr id="45067" name="Picture 11" descr="8089P"/>
          <p:cNvPicPr>
            <a:picLocks noChangeAspect="1" noChangeArrowheads="1"/>
          </p:cNvPicPr>
          <p:nvPr/>
        </p:nvPicPr>
        <p:blipFill>
          <a:blip r:embed="rId4"/>
          <a:srcRect/>
          <a:stretch>
            <a:fillRect/>
          </a:stretch>
        </p:blipFill>
        <p:spPr bwMode="auto">
          <a:xfrm>
            <a:off x="5257800" y="2438400"/>
            <a:ext cx="2857500" cy="29718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128588"/>
            <a:ext cx="8216900" cy="862012"/>
          </a:xfrm>
        </p:spPr>
        <p:txBody>
          <a:bodyPr/>
          <a:lstStyle/>
          <a:p>
            <a:r>
              <a:rPr lang="en-US"/>
              <a:t>HYBRID COMPUTERS</a:t>
            </a:r>
          </a:p>
        </p:txBody>
      </p:sp>
      <p:sp>
        <p:nvSpPr>
          <p:cNvPr id="43011" name="Rectangle 3"/>
          <p:cNvSpPr>
            <a:spLocks noGrp="1" noChangeArrowheads="1"/>
          </p:cNvSpPr>
          <p:nvPr>
            <p:ph type="body" idx="1"/>
          </p:nvPr>
        </p:nvSpPr>
        <p:spPr>
          <a:xfrm>
            <a:off x="457200" y="1143000"/>
            <a:ext cx="8216900" cy="4513263"/>
          </a:xfrm>
        </p:spPr>
        <p:txBody>
          <a:bodyPr/>
          <a:lstStyle/>
          <a:p>
            <a:r>
              <a:rPr lang="en-GB"/>
              <a:t>Are both analog and digital, </a:t>
            </a:r>
          </a:p>
          <a:p>
            <a:r>
              <a:rPr lang="en-GB"/>
              <a:t>Hybrid computers combine analog and digital capabilities in the same computer system.  </a:t>
            </a:r>
          </a:p>
          <a:p>
            <a:r>
              <a:rPr lang="en-GB"/>
              <a:t>This type of computer usually finds application in the industries.</a:t>
            </a:r>
            <a:r>
              <a:rPr lang="en-US"/>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p:cNvSpPr>
            <a:spLocks noGrp="1" noChangeArrowheads="1"/>
          </p:cNvSpPr>
          <p:nvPr>
            <p:ph type="title"/>
          </p:nvPr>
        </p:nvSpPr>
        <p:spPr/>
        <p:txBody>
          <a:bodyPr/>
          <a:lstStyle/>
          <a:p>
            <a:r>
              <a:rPr lang="en-US"/>
              <a:t>HYBRID COMPUTER</a:t>
            </a:r>
          </a:p>
        </p:txBody>
      </p:sp>
      <p:sp>
        <p:nvSpPr>
          <p:cNvPr id="44037" name="Rectangle 5"/>
          <p:cNvSpPr>
            <a:spLocks noGrp="1" noChangeArrowheads="1"/>
          </p:cNvSpPr>
          <p:nvPr>
            <p:ph sz="half" idx="1"/>
          </p:nvPr>
        </p:nvSpPr>
        <p:spPr/>
        <p:txBody>
          <a:bodyPr/>
          <a:lstStyle/>
          <a:p>
            <a:pPr marL="342900" indent="-342900">
              <a:spcBef>
                <a:spcPct val="20000"/>
              </a:spcBef>
              <a:buFont typeface="Times New Roman" pitchFamily="18" charset="0"/>
              <a:buChar char="•"/>
            </a:pPr>
            <a:endParaRPr lang="en-US">
              <a:latin typeface="Times New Roman" pitchFamily="18" charset="0"/>
            </a:endParaRPr>
          </a:p>
        </p:txBody>
      </p:sp>
      <p:sp>
        <p:nvSpPr>
          <p:cNvPr id="44038" name="Rectangle 6"/>
          <p:cNvSpPr>
            <a:spLocks noGrp="1" noChangeArrowheads="1"/>
          </p:cNvSpPr>
          <p:nvPr>
            <p:ph sz="quarter" idx="2"/>
          </p:nvPr>
        </p:nvSpPr>
        <p:spPr/>
        <p:txBody>
          <a:bodyPr/>
          <a:lstStyle/>
          <a:p>
            <a:pPr marL="342900" indent="-342900">
              <a:spcBef>
                <a:spcPct val="20000"/>
              </a:spcBef>
              <a:buFont typeface="Times New Roman" pitchFamily="18" charset="0"/>
              <a:buChar char="•"/>
            </a:pPr>
            <a:endParaRPr lang="en-US">
              <a:latin typeface="Times New Roman" pitchFamily="18" charset="0"/>
            </a:endParaRPr>
          </a:p>
        </p:txBody>
      </p:sp>
      <p:sp>
        <p:nvSpPr>
          <p:cNvPr id="44039" name="Rectangle 7"/>
          <p:cNvSpPr>
            <a:spLocks noGrp="1" noChangeArrowheads="1"/>
          </p:cNvSpPr>
          <p:nvPr>
            <p:ph sz="quarter" idx="3"/>
          </p:nvPr>
        </p:nvSpPr>
        <p:spPr/>
        <p:txBody>
          <a:bodyPr/>
          <a:lstStyle/>
          <a:p>
            <a:pPr marL="342900" indent="-342900">
              <a:spcBef>
                <a:spcPct val="20000"/>
              </a:spcBef>
              <a:buFont typeface="Times New Roman" pitchFamily="18" charset="0"/>
              <a:buChar char="•"/>
            </a:pPr>
            <a:endParaRPr lang="en-US">
              <a:latin typeface="Times New Roman" pitchFamily="18" charset="0"/>
            </a:endParaRPr>
          </a:p>
        </p:txBody>
      </p:sp>
      <p:pic>
        <p:nvPicPr>
          <p:cNvPr id="44041" name="Picture 9" descr="computer"/>
          <p:cNvPicPr>
            <a:picLocks noChangeAspect="1" noChangeArrowheads="1"/>
          </p:cNvPicPr>
          <p:nvPr/>
        </p:nvPicPr>
        <p:blipFill>
          <a:blip r:embed="rId3"/>
          <a:srcRect/>
          <a:stretch>
            <a:fillRect/>
          </a:stretch>
        </p:blipFill>
        <p:spPr bwMode="auto">
          <a:xfrm>
            <a:off x="5181600" y="1676400"/>
            <a:ext cx="2667000" cy="1905000"/>
          </a:xfrm>
          <a:prstGeom prst="rect">
            <a:avLst/>
          </a:prstGeom>
          <a:noFill/>
        </p:spPr>
      </p:pic>
      <p:pic>
        <p:nvPicPr>
          <p:cNvPr id="44043" name="Picture 11" descr="05fordescapehybridscreen"/>
          <p:cNvPicPr>
            <a:picLocks noChangeAspect="1" noChangeArrowheads="1"/>
          </p:cNvPicPr>
          <p:nvPr/>
        </p:nvPicPr>
        <p:blipFill>
          <a:blip r:embed="rId4"/>
          <a:srcRect/>
          <a:stretch>
            <a:fillRect/>
          </a:stretch>
        </p:blipFill>
        <p:spPr bwMode="auto">
          <a:xfrm>
            <a:off x="5181600" y="4029075"/>
            <a:ext cx="3200400" cy="1997075"/>
          </a:xfrm>
          <a:prstGeom prst="rect">
            <a:avLst/>
          </a:prstGeom>
          <a:noFill/>
        </p:spPr>
      </p:pic>
      <p:pic>
        <p:nvPicPr>
          <p:cNvPr id="44045" name="Picture 13" descr="240_double"/>
          <p:cNvPicPr>
            <a:picLocks noChangeAspect="1" noChangeArrowheads="1"/>
          </p:cNvPicPr>
          <p:nvPr/>
        </p:nvPicPr>
        <p:blipFill>
          <a:blip r:embed="rId5"/>
          <a:srcRect/>
          <a:stretch>
            <a:fillRect/>
          </a:stretch>
        </p:blipFill>
        <p:spPr bwMode="auto">
          <a:xfrm>
            <a:off x="762000" y="1828800"/>
            <a:ext cx="3378200" cy="401955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444500" y="182563"/>
            <a:ext cx="8229600" cy="823912"/>
          </a:xfrm>
          <a:ln/>
        </p:spPr>
        <p:txBody>
          <a:bodyPr/>
          <a:lstStyle/>
          <a:p>
            <a:pPr algn="just">
              <a:lnSpc>
                <a:spcPts val="4163"/>
              </a:lnSpc>
              <a:spcBef>
                <a:spcPts val="1400"/>
              </a:spcBef>
              <a:spcAft>
                <a:spcPts val="140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600" b="1" i="1">
                <a:latin typeface="Nimbus Roman No9 L" pitchFamily="16" charset="0"/>
              </a:rPr>
              <a:t>                Basic PC Architecture </a:t>
            </a:r>
          </a:p>
        </p:txBody>
      </p:sp>
      <p:sp>
        <p:nvSpPr>
          <p:cNvPr id="16386" name="Rectangle 2"/>
          <p:cNvSpPr>
            <a:spLocks noGrp="1" noChangeArrowheads="1"/>
          </p:cNvSpPr>
          <p:nvPr>
            <p:ph type="body" idx="1"/>
          </p:nvPr>
        </p:nvSpPr>
        <p:spPr>
          <a:xfrm>
            <a:off x="304800" y="1312863"/>
            <a:ext cx="8666163" cy="5240337"/>
          </a:xfrm>
          <a:ln/>
        </p:spPr>
        <p:txBody>
          <a:bodyPr lIns="0" tIns="0" rIns="0" bIns="0"/>
          <a:lstStyle/>
          <a:p>
            <a:pPr>
              <a:lnSpc>
                <a:spcPts val="2125"/>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t>A PC system comprises of hardware (physical) and software (logical) components.</a:t>
            </a:r>
          </a:p>
          <a:p>
            <a:pPr>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t>Hardware may defined as the physical part of the computer. </a:t>
            </a:r>
          </a:p>
          <a:p>
            <a:pPr lvl="1">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For example, the system unit or case , the processor, motherboard, power supply, disks, disk drives,  </a:t>
            </a:r>
          </a:p>
          <a:p>
            <a:pPr lvl="1">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all associated equipment or 'peripherals' and </a:t>
            </a:r>
          </a:p>
          <a:p>
            <a:pPr lvl="1">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any of the physical electronic components belonging to the computer system.</a:t>
            </a:r>
          </a:p>
          <a:p>
            <a:pPr>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t>Software is defined as the instructions or code that tell the computer what to do. </a:t>
            </a:r>
          </a:p>
          <a:p>
            <a:pPr lvl="1">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For example, a program that may be executed by the computer and </a:t>
            </a:r>
          </a:p>
          <a:p>
            <a:pPr lvl="1">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a Software is designed to ensure that the computer performs the required tasks to produce specific results. </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4000"/>
              <a:t>Types of Computer Systems</a:t>
            </a:r>
          </a:p>
        </p:txBody>
      </p:sp>
      <p:sp>
        <p:nvSpPr>
          <p:cNvPr id="8195" name="Rectangle 3"/>
          <p:cNvSpPr>
            <a:spLocks noGrp="1" noChangeArrowheads="1"/>
          </p:cNvSpPr>
          <p:nvPr>
            <p:ph type="body" idx="1"/>
          </p:nvPr>
        </p:nvSpPr>
        <p:spPr/>
        <p:txBody>
          <a:bodyPr/>
          <a:lstStyle/>
          <a:p>
            <a:pPr marL="228600" indent="-228600"/>
            <a:r>
              <a:rPr lang="en-US"/>
              <a:t>All computers are systems of input, processing, output, storage, and control components.</a:t>
            </a:r>
          </a:p>
          <a:p>
            <a:pPr marL="228600" indent="-228600"/>
            <a:r>
              <a:rPr lang="en-US"/>
              <a:t>Three basic categories</a:t>
            </a:r>
          </a:p>
          <a:p>
            <a:pPr marL="571500" lvl="1" indent="-228600"/>
            <a:r>
              <a:rPr lang="en-US"/>
              <a:t>Mainframe</a:t>
            </a:r>
          </a:p>
          <a:p>
            <a:pPr marL="571500" lvl="1" indent="-228600"/>
            <a:r>
              <a:rPr lang="en-US"/>
              <a:t>Midrange computers</a:t>
            </a:r>
          </a:p>
          <a:p>
            <a:pPr marL="571500" lvl="1" indent="-228600"/>
            <a:r>
              <a:rPr lang="en-US"/>
              <a:t>Microcomputers </a:t>
            </a:r>
          </a:p>
        </p:txBody>
      </p:sp>
    </p:spTree>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4025" name="Group 57"/>
          <p:cNvGraphicFramePr>
            <a:graphicFrameLocks noGrp="1"/>
          </p:cNvGraphicFramePr>
          <p:nvPr>
            <p:ph idx="1"/>
          </p:nvPr>
        </p:nvGraphicFramePr>
        <p:xfrm>
          <a:off x="0" y="0"/>
          <a:ext cx="9144000" cy="5820728"/>
        </p:xfrm>
        <a:graphic>
          <a:graphicData uri="http://schemas.openxmlformats.org/drawingml/2006/table">
            <a:tbl>
              <a:tblPr/>
              <a:tblGrid>
                <a:gridCol w="2286000"/>
                <a:gridCol w="2362200"/>
                <a:gridCol w="2209800"/>
                <a:gridCol w="2286000"/>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Type</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CPU</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RAM</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Size</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8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hlinkClick r:id="rId2"/>
                        </a:rPr>
                        <a:t>Supercomputer</a:t>
                      </a:r>
                      <a:endParaRPr kumimoji="0" lang="en-US" sz="2400" b="0" i="0" u="none" strike="noStrike" cap="none" normalizeH="0" baseline="0" smtClean="0">
                        <a:ln>
                          <a:noFill/>
                        </a:ln>
                        <a:solidFill>
                          <a:schemeClr val="tx1"/>
                        </a:solidFill>
                        <a:effectLst/>
                        <a:latin typeface="Arial" charset="0"/>
                      </a:endParaRP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60billion to 3t</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8000MB+</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 small car</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Mainframe</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500-4,500MIPS</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256-4096MB</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refrigerator</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MidRange</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250-1000MIPS</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256-2048MB</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File cabinet</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Server</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100-500MIPS</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256-1024MB</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Fits on desktop</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Workstation</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50-250MIPS</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128-1024MB</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Fits on desktop</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Microcomputer</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10-100MIPS</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64-512MB</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Fits on desktop</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3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Network computer</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10-30MIPS</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8-64MB</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Fits on desktop</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73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PDA and Cell Phone</a:t>
                      </a:r>
                    </a:p>
                  </a:txBody>
                  <a:tcPr marL="90488" marR="90488" marT="44450" marB="444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t>
                      </a:r>
                    </a:p>
                  </a:txBody>
                  <a:tcPr marL="90488" marR="90488" marT="44450" marB="444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t>
                      </a:r>
                    </a:p>
                  </a:txBody>
                  <a:tcPr marL="90488" marR="90488" marT="44450" marB="444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96888" y="77788"/>
            <a:ext cx="8229600" cy="915987"/>
          </a:xfrm>
          <a:ln/>
        </p:spPr>
        <p:txBody>
          <a:bodyPr/>
          <a:lstStyle/>
          <a:p>
            <a:pPr>
              <a:lnSpc>
                <a:spcPct val="97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INTRODUCTION CONT.</a:t>
            </a:r>
          </a:p>
        </p:txBody>
      </p:sp>
      <p:sp>
        <p:nvSpPr>
          <p:cNvPr id="5122" name="Rectangle 2"/>
          <p:cNvSpPr>
            <a:spLocks noGrp="1" noChangeArrowheads="1"/>
          </p:cNvSpPr>
          <p:nvPr>
            <p:ph type="body" idx="1"/>
          </p:nvPr>
        </p:nvSpPr>
        <p:spPr>
          <a:xfrm>
            <a:off x="323850" y="1004888"/>
            <a:ext cx="8229600" cy="5427662"/>
          </a:xfrm>
          <a:ln/>
        </p:spPr>
        <p:txBody>
          <a:bodyPr lIns="0" tIns="0" rIns="0" bIns="0"/>
          <a:lstStyle/>
          <a:p>
            <a:pPr>
              <a:lnSpc>
                <a:spcPts val="21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latin typeface="Nimbus Roman No9 L" pitchFamily="16" charset="0"/>
              </a:rPr>
              <a:t>Analog Computers</a:t>
            </a:r>
          </a:p>
          <a:p>
            <a:pPr lvl="1">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latin typeface="Nimbus Roman No9 L" pitchFamily="16" charset="0"/>
              </a:rPr>
              <a:t>In parallel with the development of devices for digital computation, various so-called analog computers were also built that used continuous physical processes to in effect perform computations.</a:t>
            </a:r>
          </a:p>
          <a:p>
            <a:pPr lvl="1">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latin typeface="Nimbus Roman No9 L" pitchFamily="16" charset="0"/>
              </a:rPr>
              <a:t>harmonic analyzer, in which an assembly of disks were used to sum trigonometric series and thus to predict tides.</a:t>
            </a:r>
          </a:p>
          <a:p>
            <a:pPr lvl="1">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latin typeface="Nimbus Roman No9 L" pitchFamily="16" charset="0"/>
              </a:rPr>
              <a:t>And in the 1930s, electrical analog computers began to be produced, and  remained in widespread use for finding approximate solutions to differential equations until the late 1960s.</a:t>
            </a:r>
          </a:p>
          <a:p>
            <a:pPr>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latin typeface="Nimbus Roman No9 L" pitchFamily="16" charset="0"/>
              </a:rPr>
              <a:t>The types of machines discussed so far all have the feature that they have to be physically rearranged or rewired in order to perform different calculations.</a:t>
            </a:r>
          </a:p>
          <a:p>
            <a:pPr>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latin typeface="Nimbus Roman No9 L" pitchFamily="16" charset="0"/>
              </a:rPr>
              <a:t>The idea of a programmable machine already emerged around 1800, first with player pianos, and then with </a:t>
            </a:r>
            <a:r>
              <a:rPr lang="en-GB" sz="1800">
                <a:solidFill>
                  <a:schemeClr val="tx1"/>
                </a:solidFill>
                <a:latin typeface="Nimbus Roman No9 L" pitchFamily="16" charset="0"/>
              </a:rPr>
              <a:t>Marie Jacquard’s</a:t>
            </a:r>
            <a:r>
              <a:rPr lang="en-GB" sz="1800">
                <a:latin typeface="Nimbus Roman No9 L" pitchFamily="16" charset="0"/>
              </a:rPr>
              <a:t> invention of an automatic loom which used punched cards to determine its weaving patterns.</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z="4000"/>
              <a:t>Mainframe</a:t>
            </a:r>
          </a:p>
        </p:txBody>
      </p:sp>
      <p:sp>
        <p:nvSpPr>
          <p:cNvPr id="9219" name="Rectangle 3"/>
          <p:cNvSpPr>
            <a:spLocks noGrp="1" noChangeArrowheads="1"/>
          </p:cNvSpPr>
          <p:nvPr>
            <p:ph type="body" sz="half" idx="1"/>
          </p:nvPr>
        </p:nvSpPr>
        <p:spPr>
          <a:xfrm>
            <a:off x="533400" y="1295400"/>
            <a:ext cx="7620000" cy="990600"/>
          </a:xfrm>
        </p:spPr>
        <p:txBody>
          <a:bodyPr/>
          <a:lstStyle/>
          <a:p>
            <a:pPr marL="228600" indent="-228600">
              <a:lnSpc>
                <a:spcPct val="80000"/>
              </a:lnSpc>
            </a:pPr>
            <a:r>
              <a:rPr lang="en-US" sz="1400"/>
              <a:t>Enterprise systems</a:t>
            </a:r>
          </a:p>
          <a:p>
            <a:pPr marL="228600" indent="-228600">
              <a:lnSpc>
                <a:spcPct val="80000"/>
              </a:lnSpc>
            </a:pPr>
            <a:r>
              <a:rPr lang="en-US" sz="1400"/>
              <a:t>Superservers</a:t>
            </a:r>
          </a:p>
          <a:p>
            <a:pPr marL="228600" indent="-228600">
              <a:lnSpc>
                <a:spcPct val="80000"/>
              </a:lnSpc>
            </a:pPr>
            <a:r>
              <a:rPr lang="en-US" sz="1400"/>
              <a:t>Transaction processors</a:t>
            </a:r>
          </a:p>
          <a:p>
            <a:pPr marL="228600" indent="-228600">
              <a:lnSpc>
                <a:spcPct val="80000"/>
              </a:lnSpc>
            </a:pPr>
            <a:r>
              <a:rPr lang="en-US" sz="1400"/>
              <a:t>Supercomputers </a:t>
            </a:r>
          </a:p>
        </p:txBody>
      </p:sp>
      <p:pic>
        <p:nvPicPr>
          <p:cNvPr id="9220" name="Picture 4" descr="obr23119_1307"/>
          <p:cNvPicPr>
            <a:picLocks noGrp="1" noChangeAspect="1" noChangeArrowheads="1"/>
          </p:cNvPicPr>
          <p:nvPr>
            <p:ph sz="quarter" idx="2"/>
          </p:nvPr>
        </p:nvPicPr>
        <p:blipFill>
          <a:blip r:embed="rId2"/>
          <a:srcRect/>
          <a:stretch>
            <a:fillRect/>
          </a:stretch>
        </p:blipFill>
        <p:spPr>
          <a:xfrm>
            <a:off x="0" y="2665413"/>
            <a:ext cx="4572000" cy="3482975"/>
          </a:xfrm>
          <a:noFill/>
          <a:ln/>
        </p:spPr>
      </p:pic>
      <p:pic>
        <p:nvPicPr>
          <p:cNvPr id="9222" name="Picture 6" descr="obr23119_1308"/>
          <p:cNvPicPr>
            <a:picLocks noGrp="1" noChangeAspect="1" noChangeArrowheads="1"/>
          </p:cNvPicPr>
          <p:nvPr>
            <p:ph sz="quarter" idx="3"/>
          </p:nvPr>
        </p:nvPicPr>
        <p:blipFill>
          <a:blip r:embed="rId3"/>
          <a:srcRect/>
          <a:stretch>
            <a:fillRect/>
          </a:stretch>
        </p:blipFill>
        <p:spPr>
          <a:xfrm>
            <a:off x="4800600" y="2616200"/>
            <a:ext cx="4191000" cy="3509963"/>
          </a:xfrm>
          <a:noFill/>
          <a:ln/>
        </p:spPr>
      </p:pic>
    </p:spTree>
  </p:cSld>
  <p:clrMapOvr>
    <a:masterClrMapping/>
  </p:clrMapOvr>
  <p:transition>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z="4000"/>
              <a:t>Mainframe</a:t>
            </a:r>
          </a:p>
        </p:txBody>
      </p:sp>
      <p:sp>
        <p:nvSpPr>
          <p:cNvPr id="19459" name="Rectangle 3"/>
          <p:cNvSpPr>
            <a:spLocks noGrp="1" noChangeArrowheads="1"/>
          </p:cNvSpPr>
          <p:nvPr>
            <p:ph type="body" idx="1"/>
          </p:nvPr>
        </p:nvSpPr>
        <p:spPr/>
        <p:txBody>
          <a:bodyPr>
            <a:normAutofit lnSpcReduction="10000"/>
          </a:bodyPr>
          <a:lstStyle/>
          <a:p>
            <a:pPr marL="228600" indent="-228600"/>
            <a:r>
              <a:rPr lang="en-US" sz="2400"/>
              <a:t>Large, fast, powerful</a:t>
            </a:r>
          </a:p>
          <a:p>
            <a:pPr marL="228600" indent="-228600"/>
            <a:r>
              <a:rPr lang="en-US" sz="2400"/>
              <a:t>Handle high transaction processing volumes or complex computational problems</a:t>
            </a:r>
          </a:p>
          <a:p>
            <a:pPr marL="228600" indent="-228600"/>
            <a:r>
              <a:rPr lang="en-US" sz="2400"/>
              <a:t>Superservers for large client/server networks and high-volume Internet websites</a:t>
            </a:r>
          </a:p>
          <a:p>
            <a:pPr marL="228600" indent="-228600"/>
            <a:r>
              <a:rPr lang="en-US" sz="2400"/>
              <a:t>Popular for data mining and warehousing</a:t>
            </a:r>
          </a:p>
          <a:p>
            <a:pPr marL="228600" indent="-228600"/>
            <a:r>
              <a:rPr lang="en-US" sz="2400"/>
              <a:t>Supercomputers</a:t>
            </a:r>
          </a:p>
          <a:p>
            <a:pPr marL="571500" lvl="1" indent="-228600"/>
            <a:r>
              <a:rPr lang="en-US" sz="2000"/>
              <a:t>Extremely powerful systems specifically designed for scientific, engineering, and business applications requiring extremely high speeds for massive numeric computations</a:t>
            </a:r>
          </a:p>
          <a:p>
            <a:pPr marL="571500" lvl="1" indent="-228600"/>
            <a:r>
              <a:rPr lang="en-US" sz="2000"/>
              <a:t>Use parallel processing architectures</a:t>
            </a:r>
          </a:p>
          <a:p>
            <a:pPr marL="571500" lvl="1" indent="-228600"/>
            <a:r>
              <a:rPr lang="en-US" sz="2000"/>
              <a:t>Process at speeds measured in gigaflops and teraflops</a:t>
            </a:r>
          </a:p>
          <a:p>
            <a:pPr marL="228600" indent="-228600"/>
            <a:endParaRPr lang="en-US" sz="2400"/>
          </a:p>
        </p:txBody>
      </p:sp>
    </p:spTree>
  </p:cSld>
  <p:clrMapOvr>
    <a:masterClrMapping/>
  </p:clrMapOvr>
  <p:transition>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sz="4000"/>
              <a:t>Midrange</a:t>
            </a:r>
          </a:p>
        </p:txBody>
      </p:sp>
      <p:sp>
        <p:nvSpPr>
          <p:cNvPr id="10243" name="Rectangle 3"/>
          <p:cNvSpPr>
            <a:spLocks noGrp="1" noChangeArrowheads="1"/>
          </p:cNvSpPr>
          <p:nvPr>
            <p:ph type="body" sz="half" idx="1"/>
          </p:nvPr>
        </p:nvSpPr>
        <p:spPr/>
        <p:txBody>
          <a:bodyPr/>
          <a:lstStyle/>
          <a:p>
            <a:pPr marL="571500" lvl="1" indent="-228600"/>
            <a:r>
              <a:rPr lang="en-US" sz="2000"/>
              <a:t>Network servers</a:t>
            </a:r>
          </a:p>
          <a:p>
            <a:pPr marL="571500" lvl="1" indent="-228600"/>
            <a:r>
              <a:rPr lang="en-US" sz="2000"/>
              <a:t>Minicomputers</a:t>
            </a:r>
          </a:p>
          <a:p>
            <a:pPr marL="571500" lvl="1" indent="-228600"/>
            <a:r>
              <a:rPr lang="en-US" sz="2000"/>
              <a:t>Web servers</a:t>
            </a:r>
          </a:p>
          <a:p>
            <a:pPr marL="571500" lvl="1" indent="-228600"/>
            <a:r>
              <a:rPr lang="en-US" sz="2000"/>
              <a:t>Multi-user systems</a:t>
            </a:r>
          </a:p>
        </p:txBody>
      </p:sp>
      <p:pic>
        <p:nvPicPr>
          <p:cNvPr id="10244" name="Picture 4" descr="obr23119_1306"/>
          <p:cNvPicPr>
            <a:picLocks noGrp="1" noChangeAspect="1" noChangeArrowheads="1"/>
          </p:cNvPicPr>
          <p:nvPr>
            <p:ph sz="half" idx="2"/>
          </p:nvPr>
        </p:nvPicPr>
        <p:blipFill>
          <a:blip r:embed="rId2"/>
          <a:srcRect/>
          <a:stretch>
            <a:fillRect/>
          </a:stretch>
        </p:blipFill>
        <p:spPr>
          <a:xfrm>
            <a:off x="5051425" y="1600200"/>
            <a:ext cx="3232150" cy="4525963"/>
          </a:xfrm>
          <a:noFill/>
          <a:ln/>
        </p:spPr>
      </p:pic>
    </p:spTree>
  </p:cSld>
  <p:clrMapOvr>
    <a:masterClrMapping/>
  </p:clrMapOvr>
  <p:transition>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z="4000"/>
              <a:t>Midrange</a:t>
            </a:r>
          </a:p>
        </p:txBody>
      </p:sp>
      <p:sp>
        <p:nvSpPr>
          <p:cNvPr id="18435" name="Rectangle 3"/>
          <p:cNvSpPr>
            <a:spLocks noGrp="1" noChangeArrowheads="1"/>
          </p:cNvSpPr>
          <p:nvPr>
            <p:ph type="body" idx="1"/>
          </p:nvPr>
        </p:nvSpPr>
        <p:spPr/>
        <p:txBody>
          <a:bodyPr/>
          <a:lstStyle/>
          <a:p>
            <a:pPr marL="228600" indent="-228600"/>
            <a:r>
              <a:rPr lang="en-US"/>
              <a:t>Multi-user systems that can manage networks of PCs and terminals</a:t>
            </a:r>
          </a:p>
          <a:p>
            <a:pPr marL="228600" indent="-228600"/>
            <a:r>
              <a:rPr lang="en-US"/>
              <a:t>Less costly to buy, operate, and maintain than mainframes</a:t>
            </a:r>
          </a:p>
          <a:p>
            <a:pPr marL="228600" indent="-228600"/>
            <a:r>
              <a:rPr lang="en-US"/>
              <a:t>Popular as network servers</a:t>
            </a:r>
          </a:p>
          <a:p>
            <a:pPr marL="228600" indent="-228600"/>
            <a:r>
              <a:rPr lang="en-US"/>
              <a:t>Minicomputers </a:t>
            </a:r>
          </a:p>
        </p:txBody>
      </p:sp>
    </p:spTree>
  </p:cSld>
  <p:clrMapOvr>
    <a:masterClrMapping/>
  </p:clrMapOvr>
  <p:transition>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z="4000"/>
              <a:t>Microcomputers</a:t>
            </a:r>
          </a:p>
        </p:txBody>
      </p:sp>
      <p:sp>
        <p:nvSpPr>
          <p:cNvPr id="11267" name="Rectangle 3"/>
          <p:cNvSpPr>
            <a:spLocks noGrp="1" noChangeArrowheads="1"/>
          </p:cNvSpPr>
          <p:nvPr>
            <p:ph type="body" sz="half" idx="1"/>
          </p:nvPr>
        </p:nvSpPr>
        <p:spPr>
          <a:xfrm>
            <a:off x="457200" y="1295400"/>
            <a:ext cx="8001000" cy="1676400"/>
          </a:xfrm>
        </p:spPr>
        <p:txBody>
          <a:bodyPr/>
          <a:lstStyle/>
          <a:p>
            <a:pPr marL="228600" indent="-228600">
              <a:lnSpc>
                <a:spcPct val="80000"/>
              </a:lnSpc>
            </a:pPr>
            <a:r>
              <a:rPr lang="en-US" sz="1800"/>
              <a:t>Personal computers</a:t>
            </a:r>
          </a:p>
          <a:p>
            <a:pPr marL="228600" indent="-228600">
              <a:lnSpc>
                <a:spcPct val="80000"/>
              </a:lnSpc>
            </a:pPr>
            <a:r>
              <a:rPr lang="en-US" sz="1800"/>
              <a:t>Network computers: thin client</a:t>
            </a:r>
          </a:p>
          <a:p>
            <a:pPr marL="228600" indent="-228600">
              <a:lnSpc>
                <a:spcPct val="80000"/>
              </a:lnSpc>
            </a:pPr>
            <a:r>
              <a:rPr lang="en-US" sz="1800"/>
              <a:t>Workstations: powerful for CAD, graphics or mathematical computing</a:t>
            </a:r>
          </a:p>
          <a:p>
            <a:pPr marL="228600" indent="-228600">
              <a:lnSpc>
                <a:spcPct val="80000"/>
              </a:lnSpc>
            </a:pPr>
            <a:r>
              <a:rPr lang="en-US" sz="1800"/>
              <a:t>Terminals: Dumb terminals, Intelligent terminals, Network terminals, Transaction terminals</a:t>
            </a:r>
          </a:p>
          <a:p>
            <a:pPr marL="228600" indent="-228600">
              <a:lnSpc>
                <a:spcPct val="80000"/>
              </a:lnSpc>
            </a:pPr>
            <a:r>
              <a:rPr lang="en-US" sz="1800"/>
              <a:t>Information appliances: PDAs, PCS, Cellphone, Wireless</a:t>
            </a:r>
          </a:p>
          <a:p>
            <a:pPr marL="228600" indent="-228600">
              <a:lnSpc>
                <a:spcPct val="80000"/>
              </a:lnSpc>
              <a:buFontTx/>
              <a:buNone/>
            </a:pPr>
            <a:endParaRPr lang="en-US" sz="1800"/>
          </a:p>
        </p:txBody>
      </p:sp>
      <p:pic>
        <p:nvPicPr>
          <p:cNvPr id="11268" name="Picture 4" descr="obr23119_1305"/>
          <p:cNvPicPr>
            <a:picLocks noGrp="1" noChangeAspect="1" noChangeArrowheads="1"/>
          </p:cNvPicPr>
          <p:nvPr>
            <p:ph sz="half" idx="2"/>
          </p:nvPr>
        </p:nvPicPr>
        <p:blipFill>
          <a:blip r:embed="rId2"/>
          <a:srcRect/>
          <a:stretch>
            <a:fillRect/>
          </a:stretch>
        </p:blipFill>
        <p:spPr>
          <a:xfrm>
            <a:off x="3505200" y="2971800"/>
            <a:ext cx="5638800" cy="3703638"/>
          </a:xfrm>
          <a:noFill/>
          <a:ln/>
        </p:spPr>
      </p:pic>
    </p:spTree>
  </p:cSld>
  <p:clrMapOvr>
    <a:masterClrMapping/>
  </p:clrMapOvr>
  <p:transition>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4000"/>
              <a:t>Microcomputers</a:t>
            </a:r>
          </a:p>
        </p:txBody>
      </p:sp>
      <p:pic>
        <p:nvPicPr>
          <p:cNvPr id="12292" name="Picture 4" descr="obr23119_1304"/>
          <p:cNvPicPr>
            <a:picLocks noGrp="1" noChangeAspect="1" noChangeArrowheads="1"/>
          </p:cNvPicPr>
          <p:nvPr>
            <p:ph idx="1"/>
          </p:nvPr>
        </p:nvPicPr>
        <p:blipFill>
          <a:blip r:embed="rId2"/>
          <a:srcRect/>
          <a:stretch>
            <a:fillRect/>
          </a:stretch>
        </p:blipFill>
        <p:spPr>
          <a:xfrm>
            <a:off x="304800" y="3352800"/>
            <a:ext cx="8229600" cy="2657475"/>
          </a:xfrm>
          <a:noFill/>
          <a:ln/>
        </p:spPr>
      </p:pic>
      <p:sp>
        <p:nvSpPr>
          <p:cNvPr id="12294" name="Rectangle 6"/>
          <p:cNvSpPr>
            <a:spLocks noChangeArrowheads="1"/>
          </p:cNvSpPr>
          <p:nvPr/>
        </p:nvSpPr>
        <p:spPr bwMode="auto">
          <a:xfrm>
            <a:off x="457200" y="1295400"/>
            <a:ext cx="7696200" cy="1190625"/>
          </a:xfrm>
          <a:prstGeom prst="rect">
            <a:avLst/>
          </a:prstGeom>
          <a:noFill/>
          <a:ln w="9525">
            <a:noFill/>
            <a:miter lim="800000"/>
            <a:headEnd/>
            <a:tailEnd/>
          </a:ln>
          <a:effectLst/>
        </p:spPr>
        <p:txBody>
          <a:bodyPr>
            <a:spAutoFit/>
          </a:bodyPr>
          <a:lstStyle/>
          <a:p>
            <a:r>
              <a:rPr lang="en-US" b="1"/>
              <a:t>Selection criteria</a:t>
            </a:r>
          </a:p>
          <a:p>
            <a:pPr lvl="1">
              <a:buFontTx/>
              <a:buChar char="•"/>
            </a:pPr>
            <a:r>
              <a:rPr lang="en-US"/>
              <a:t>Solid performance at a reasonable price</a:t>
            </a:r>
          </a:p>
          <a:p>
            <a:pPr lvl="1">
              <a:buFontTx/>
              <a:buChar char="•"/>
            </a:pPr>
            <a:r>
              <a:rPr lang="en-US"/>
              <a:t>Operating system ready</a:t>
            </a:r>
          </a:p>
          <a:p>
            <a:pPr lvl="1">
              <a:buFontTx/>
              <a:buChar char="•"/>
            </a:pPr>
            <a:r>
              <a:rPr lang="en-US"/>
              <a:t>Connectivity </a:t>
            </a:r>
          </a:p>
        </p:txBody>
      </p:sp>
    </p:spTree>
  </p:cSld>
  <p:clrMapOvr>
    <a:masterClrMapping/>
  </p:clrMapOvr>
  <p:transition>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971800"/>
            <a:ext cx="8229600" cy="1143000"/>
          </a:xfrm>
        </p:spPr>
        <p:txBody>
          <a:bodyPr/>
          <a:lstStyle/>
          <a:p>
            <a:r>
              <a:rPr lang="en-US" dirty="0" smtClean="0"/>
              <a:t>Computer in society</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half" idx="11"/>
          </p:nvPr>
        </p:nvSpPr>
        <p:spPr/>
        <p:txBody>
          <a:bodyPr/>
          <a:lstStyle/>
          <a:p>
            <a:r>
              <a:rPr lang="en-US"/>
              <a:t>© 2007 Prentice-Hall, Inc.</a:t>
            </a:r>
          </a:p>
          <a:p>
            <a:endParaRPr lang="en-US"/>
          </a:p>
        </p:txBody>
      </p:sp>
      <p:sp>
        <p:nvSpPr>
          <p:cNvPr id="7" name="Slide Number Placeholder 5"/>
          <p:cNvSpPr>
            <a:spLocks noGrp="1"/>
          </p:cNvSpPr>
          <p:nvPr>
            <p:ph type="sldNum" sz="quarter" idx="12"/>
          </p:nvPr>
        </p:nvSpPr>
        <p:spPr/>
        <p:txBody>
          <a:bodyPr/>
          <a:lstStyle/>
          <a:p>
            <a:fld id="{C4A2D51B-D556-404F-B1B0-F6E2A48578DC}" type="slidenum">
              <a:rPr lang="en-US"/>
              <a:pPr/>
              <a:t>37</a:t>
            </a:fld>
            <a:endParaRPr lang="en-US"/>
          </a:p>
        </p:txBody>
      </p:sp>
      <p:sp>
        <p:nvSpPr>
          <p:cNvPr id="13314" name="Rectangle 2"/>
          <p:cNvSpPr>
            <a:spLocks noGrp="1" noChangeArrowheads="1"/>
          </p:cNvSpPr>
          <p:nvPr>
            <p:ph type="title"/>
          </p:nvPr>
        </p:nvSpPr>
        <p:spPr/>
        <p:txBody>
          <a:bodyPr>
            <a:normAutofit fontScale="90000"/>
          </a:bodyPr>
          <a:lstStyle/>
          <a:p>
            <a:r>
              <a:rPr lang="en-US" dirty="0"/>
              <a:t>Computers in </a:t>
            </a:r>
            <a:r>
              <a:rPr lang="en-US" dirty="0" smtClean="0"/>
              <a:t>Society &amp; in your Career</a:t>
            </a:r>
            <a:endParaRPr lang="en-US" dirty="0"/>
          </a:p>
        </p:txBody>
      </p:sp>
      <p:sp>
        <p:nvSpPr>
          <p:cNvPr id="13315" name="Rectangle 3"/>
          <p:cNvSpPr>
            <a:spLocks noGrp="1" noChangeArrowheads="1"/>
          </p:cNvSpPr>
          <p:nvPr>
            <p:ph type="body" idx="1"/>
          </p:nvPr>
        </p:nvSpPr>
        <p:spPr>
          <a:xfrm>
            <a:off x="457200" y="1600200"/>
            <a:ext cx="4648200" cy="4525963"/>
          </a:xfrm>
        </p:spPr>
        <p:txBody>
          <a:bodyPr/>
          <a:lstStyle/>
          <a:p>
            <a:r>
              <a:rPr lang="en-US" sz="2800"/>
              <a:t>Computer careers in:</a:t>
            </a:r>
          </a:p>
          <a:p>
            <a:pPr lvl="1"/>
            <a:r>
              <a:rPr lang="en-US" sz="2400"/>
              <a:t>Business</a:t>
            </a:r>
          </a:p>
          <a:p>
            <a:pPr lvl="1"/>
            <a:r>
              <a:rPr lang="en-US" sz="2400"/>
              <a:t>The Arts</a:t>
            </a:r>
          </a:p>
          <a:p>
            <a:pPr lvl="1"/>
            <a:r>
              <a:rPr lang="en-US" sz="2400"/>
              <a:t>The Medical Field</a:t>
            </a:r>
          </a:p>
          <a:p>
            <a:pPr lvl="1"/>
            <a:r>
              <a:rPr lang="en-US" sz="2400"/>
              <a:t>Law Enforcement</a:t>
            </a:r>
          </a:p>
          <a:p>
            <a:pPr lvl="1"/>
            <a:r>
              <a:rPr lang="en-US" sz="2400"/>
              <a:t>Legal Fields</a:t>
            </a:r>
          </a:p>
          <a:p>
            <a:pPr lvl="1"/>
            <a:r>
              <a:rPr lang="en-US" sz="2400"/>
              <a:t>Education</a:t>
            </a:r>
          </a:p>
          <a:p>
            <a:pPr lvl="1"/>
            <a:r>
              <a:rPr lang="en-US" sz="2400"/>
              <a:t>The Sciences</a:t>
            </a:r>
          </a:p>
          <a:p>
            <a:pPr lvl="1"/>
            <a:r>
              <a:rPr lang="en-US" sz="2400"/>
              <a:t>Gaming</a:t>
            </a:r>
          </a:p>
          <a:p>
            <a:pPr lvl="1"/>
            <a:r>
              <a:rPr lang="en-US" sz="2400"/>
              <a:t>Homes</a:t>
            </a:r>
          </a:p>
        </p:txBody>
      </p:sp>
      <p:pic>
        <p:nvPicPr>
          <p:cNvPr id="13316" name="Picture 4" descr="career-paths"/>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181600" y="1828800"/>
            <a:ext cx="3333750" cy="4267200"/>
          </a:xfrm>
          <a:prstGeom prst="rect">
            <a:avLst/>
          </a:prstGeom>
          <a:noFill/>
          <a:effectLst>
            <a:outerShdw dist="115003" dir="21219588" algn="ctr" rotWithShape="0">
              <a:schemeClr val="tx1">
                <a:alpha val="50000"/>
              </a:schemeClr>
            </a:outerShdw>
          </a:effectLst>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2"/>
          <p:cNvSpPr>
            <a:spLocks noGrp="1"/>
          </p:cNvSpPr>
          <p:nvPr>
            <p:ph type="dt" sz="half" idx="11"/>
          </p:nvPr>
        </p:nvSpPr>
        <p:spPr/>
        <p:txBody>
          <a:bodyPr/>
          <a:lstStyle/>
          <a:p>
            <a:r>
              <a:rPr lang="en-US"/>
              <a:t>© 2007 Prentice-Hall, Inc.</a:t>
            </a:r>
          </a:p>
          <a:p>
            <a:endParaRPr lang="en-US"/>
          </a:p>
        </p:txBody>
      </p:sp>
      <p:sp>
        <p:nvSpPr>
          <p:cNvPr id="9" name="Slide Number Placeholder 3"/>
          <p:cNvSpPr>
            <a:spLocks noGrp="1"/>
          </p:cNvSpPr>
          <p:nvPr>
            <p:ph type="sldNum" sz="quarter" idx="12"/>
          </p:nvPr>
        </p:nvSpPr>
        <p:spPr/>
        <p:txBody>
          <a:bodyPr/>
          <a:lstStyle/>
          <a:p>
            <a:fld id="{02BE0996-53F4-46FF-BAA8-959B0940A2F8}" type="slidenum">
              <a:rPr lang="en-US"/>
              <a:pPr/>
              <a:t>38</a:t>
            </a:fld>
            <a:endParaRPr lang="en-US"/>
          </a:p>
        </p:txBody>
      </p:sp>
      <p:sp>
        <p:nvSpPr>
          <p:cNvPr id="107524" name="Rectangle 4"/>
          <p:cNvSpPr>
            <a:spLocks noChangeArrowheads="1"/>
          </p:cNvSpPr>
          <p:nvPr/>
        </p:nvSpPr>
        <p:spPr bwMode="auto">
          <a:xfrm>
            <a:off x="457200" y="228600"/>
            <a:ext cx="8229600" cy="1143000"/>
          </a:xfrm>
          <a:prstGeom prst="rect">
            <a:avLst/>
          </a:prstGeom>
          <a:noFill/>
          <a:ln w="9525">
            <a:noFill/>
            <a:miter lim="800000"/>
            <a:headEnd/>
            <a:tailEnd/>
          </a:ln>
          <a:effectLst/>
        </p:spPr>
        <p:txBody>
          <a:bodyPr anchor="ctr"/>
          <a:lstStyle/>
          <a:p>
            <a:pPr algn="ctr"/>
            <a:r>
              <a:rPr lang="en-US" sz="4000" dirty="0">
                <a:effectLst>
                  <a:outerShdw blurRad="38100" dist="38100" dir="2700000" algn="tl">
                    <a:srgbClr val="C0C0C0"/>
                  </a:outerShdw>
                </a:effectLst>
              </a:rPr>
              <a:t>Computers in Business</a:t>
            </a:r>
          </a:p>
        </p:txBody>
      </p:sp>
      <p:pic>
        <p:nvPicPr>
          <p:cNvPr id="107525" name="Picture 5" descr="dm"/>
          <p:cNvPicPr>
            <a:picLocks noChangeAspect="1" noChangeArrowheads="1"/>
          </p:cNvPicPr>
          <p:nvPr/>
        </p:nvPicPr>
        <p:blipFill>
          <a:blip r:embed="rId3"/>
          <a:srcRect l="3999"/>
          <a:stretch>
            <a:fillRect/>
          </a:stretch>
        </p:blipFill>
        <p:spPr bwMode="auto">
          <a:xfrm>
            <a:off x="990600" y="4495800"/>
            <a:ext cx="3048000" cy="1744663"/>
          </a:xfrm>
          <a:prstGeom prst="rect">
            <a:avLst/>
          </a:prstGeom>
          <a:noFill/>
        </p:spPr>
      </p:pic>
      <p:pic>
        <p:nvPicPr>
          <p:cNvPr id="107527" name="Picture 7" descr="package tracking"/>
          <p:cNvPicPr>
            <a:picLocks noChangeAspect="1" noChangeArrowheads="1"/>
          </p:cNvPicPr>
          <p:nvPr/>
        </p:nvPicPr>
        <p:blipFill>
          <a:blip r:embed="rId4"/>
          <a:srcRect/>
          <a:stretch>
            <a:fillRect/>
          </a:stretch>
        </p:blipFill>
        <p:spPr bwMode="auto">
          <a:xfrm>
            <a:off x="5257800" y="2668588"/>
            <a:ext cx="3048000" cy="2060575"/>
          </a:xfrm>
          <a:prstGeom prst="rect">
            <a:avLst/>
          </a:prstGeom>
          <a:noFill/>
        </p:spPr>
      </p:pic>
      <p:sp>
        <p:nvSpPr>
          <p:cNvPr id="107529" name="Rectangle 9"/>
          <p:cNvSpPr>
            <a:spLocks noChangeArrowheads="1"/>
          </p:cNvSpPr>
          <p:nvPr/>
        </p:nvSpPr>
        <p:spPr bwMode="auto">
          <a:xfrm>
            <a:off x="304800" y="1371600"/>
            <a:ext cx="8458200" cy="4572000"/>
          </a:xfrm>
          <a:prstGeom prst="rect">
            <a:avLst/>
          </a:prstGeom>
          <a:noFill/>
          <a:ln w="9525">
            <a:noFill/>
            <a:miter lim="800000"/>
            <a:headEnd/>
            <a:tailEnd/>
          </a:ln>
          <a:effectLst/>
        </p:spPr>
        <p:txBody>
          <a:bodyPr/>
          <a:lstStyle/>
          <a:p>
            <a:pPr marL="342900" indent="-342900" algn="l">
              <a:spcBef>
                <a:spcPct val="20000"/>
              </a:spcBef>
              <a:buFontTx/>
              <a:buChar char="•"/>
            </a:pPr>
            <a:r>
              <a:rPr lang="en-US" sz="2800" dirty="0">
                <a:effectLst>
                  <a:outerShdw blurRad="38100" dist="38100" dir="2700000" algn="tl">
                    <a:srgbClr val="C0C0C0"/>
                  </a:outerShdw>
                </a:effectLst>
              </a:rPr>
              <a:t>Point of Sale Terminals</a:t>
            </a:r>
          </a:p>
          <a:p>
            <a:pPr marL="342900" indent="-342900" algn="r">
              <a:spcBef>
                <a:spcPct val="20000"/>
              </a:spcBef>
              <a:buFontTx/>
              <a:buChar char="•"/>
            </a:pPr>
            <a:r>
              <a:rPr lang="en-US" sz="2800" dirty="0">
                <a:effectLst>
                  <a:outerShdw blurRad="38100" dist="38100" dir="2700000" algn="tl">
                    <a:srgbClr val="C0C0C0"/>
                  </a:outerShdw>
                </a:effectLst>
              </a:rPr>
              <a:t>Tracking merchandise</a:t>
            </a:r>
          </a:p>
          <a:p>
            <a:pPr marL="342900" indent="-342900" algn="l">
              <a:spcBef>
                <a:spcPct val="20000"/>
              </a:spcBef>
              <a:buFontTx/>
              <a:buChar char="•"/>
            </a:pPr>
            <a:endParaRPr lang="en-US" sz="2800" dirty="0">
              <a:solidFill>
                <a:schemeClr val="bg1"/>
              </a:solidFill>
              <a:effectLst>
                <a:outerShdw blurRad="38100" dist="38100" dir="2700000" algn="tl">
                  <a:srgbClr val="C0C0C0"/>
                </a:outerShdw>
              </a:effectLst>
            </a:endParaRPr>
          </a:p>
          <a:p>
            <a:pPr marL="342900" indent="-342900" algn="l">
              <a:spcBef>
                <a:spcPct val="20000"/>
              </a:spcBef>
              <a:buFontTx/>
              <a:buChar char="•"/>
            </a:pPr>
            <a:endParaRPr lang="en-US" sz="2800" dirty="0">
              <a:solidFill>
                <a:schemeClr val="bg1"/>
              </a:solidFill>
              <a:effectLst>
                <a:outerShdw blurRad="38100" dist="38100" dir="2700000" algn="tl">
                  <a:srgbClr val="C0C0C0"/>
                </a:outerShdw>
              </a:effectLst>
            </a:endParaRPr>
          </a:p>
          <a:p>
            <a:pPr marL="342900" indent="-342900" algn="l">
              <a:spcBef>
                <a:spcPct val="20000"/>
              </a:spcBef>
              <a:buFontTx/>
              <a:buChar char="•"/>
            </a:pPr>
            <a:endParaRPr lang="en-US" sz="2800" dirty="0">
              <a:solidFill>
                <a:schemeClr val="bg1"/>
              </a:solidFill>
              <a:effectLst>
                <a:outerShdw blurRad="38100" dist="38100" dir="2700000" algn="tl">
                  <a:srgbClr val="C0C0C0"/>
                </a:outerShdw>
              </a:effectLst>
            </a:endParaRPr>
          </a:p>
          <a:p>
            <a:pPr marL="342900" indent="-342900" algn="l">
              <a:spcBef>
                <a:spcPct val="20000"/>
              </a:spcBef>
              <a:buFontTx/>
              <a:buChar char="•"/>
            </a:pPr>
            <a:r>
              <a:rPr lang="en-US" sz="2800" dirty="0">
                <a:effectLst>
                  <a:outerShdw blurRad="38100" dist="38100" dir="2700000" algn="tl">
                    <a:srgbClr val="C0C0C0"/>
                  </a:outerShdw>
                </a:effectLst>
              </a:rPr>
              <a:t>Data mining</a:t>
            </a:r>
          </a:p>
          <a:p>
            <a:pPr marL="342900" indent="-342900" algn="r">
              <a:spcBef>
                <a:spcPct val="20000"/>
              </a:spcBef>
            </a:pPr>
            <a:r>
              <a:rPr lang="en-US" sz="2800" dirty="0">
                <a:solidFill>
                  <a:schemeClr val="bg1"/>
                </a:solidFill>
                <a:effectLst>
                  <a:outerShdw blurRad="38100" dist="38100" dir="2700000" algn="tl">
                    <a:srgbClr val="C0C0C0"/>
                  </a:outerShdw>
                </a:effectLst>
              </a:rPr>
              <a:t>	</a:t>
            </a:r>
          </a:p>
        </p:txBody>
      </p:sp>
      <p:pic>
        <p:nvPicPr>
          <p:cNvPr id="107532" name="Picture 12" descr="AAFOAON0"/>
          <p:cNvPicPr>
            <a:picLocks noChangeAspect="1" noChangeArrowheads="1"/>
          </p:cNvPicPr>
          <p:nvPr/>
        </p:nvPicPr>
        <p:blipFill>
          <a:blip r:embed="rId5"/>
          <a:srcRect/>
          <a:stretch>
            <a:fillRect/>
          </a:stretch>
        </p:blipFill>
        <p:spPr bwMode="auto">
          <a:xfrm>
            <a:off x="990600" y="1905000"/>
            <a:ext cx="2971800" cy="1997075"/>
          </a:xfrm>
          <a:prstGeom prst="rect">
            <a:avLst/>
          </a:prstGeom>
          <a:noFill/>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5"/>
          <p:cNvSpPr>
            <a:spLocks noGrp="1"/>
          </p:cNvSpPr>
          <p:nvPr>
            <p:ph type="dt" sz="half" idx="11"/>
          </p:nvPr>
        </p:nvSpPr>
        <p:spPr/>
        <p:txBody>
          <a:bodyPr/>
          <a:lstStyle/>
          <a:p>
            <a:r>
              <a:rPr lang="en-US"/>
              <a:t>© 2007 Prentice-Hall, Inc.</a:t>
            </a:r>
          </a:p>
          <a:p>
            <a:endParaRPr lang="en-US"/>
          </a:p>
        </p:txBody>
      </p:sp>
      <p:sp>
        <p:nvSpPr>
          <p:cNvPr id="9" name="Slide Number Placeholder 6"/>
          <p:cNvSpPr>
            <a:spLocks noGrp="1"/>
          </p:cNvSpPr>
          <p:nvPr>
            <p:ph type="sldNum" sz="quarter" idx="12"/>
          </p:nvPr>
        </p:nvSpPr>
        <p:spPr/>
        <p:txBody>
          <a:bodyPr/>
          <a:lstStyle/>
          <a:p>
            <a:fld id="{3FD7B443-F222-4401-8A2B-AD2A8476D1BF}" type="slidenum">
              <a:rPr lang="en-US"/>
              <a:pPr/>
              <a:t>39</a:t>
            </a:fld>
            <a:endParaRPr lang="en-US"/>
          </a:p>
        </p:txBody>
      </p:sp>
      <p:sp>
        <p:nvSpPr>
          <p:cNvPr id="109572" name="Rectangle 4"/>
          <p:cNvSpPr>
            <a:spLocks noChangeArrowheads="1"/>
          </p:cNvSpPr>
          <p:nvPr/>
        </p:nvSpPr>
        <p:spPr bwMode="auto">
          <a:xfrm>
            <a:off x="457200" y="228600"/>
            <a:ext cx="8229600" cy="1143000"/>
          </a:xfrm>
          <a:prstGeom prst="rect">
            <a:avLst/>
          </a:prstGeom>
          <a:noFill/>
          <a:ln w="9525">
            <a:noFill/>
            <a:miter lim="800000"/>
            <a:headEnd/>
            <a:tailEnd/>
          </a:ln>
          <a:effectLst/>
        </p:spPr>
        <p:txBody>
          <a:bodyPr anchor="ctr"/>
          <a:lstStyle/>
          <a:p>
            <a:pPr algn="ctr"/>
            <a:r>
              <a:rPr lang="en-US" sz="4000" dirty="0">
                <a:effectLst>
                  <a:outerShdw blurRad="38100" dist="38100" dir="2700000" algn="tl">
                    <a:srgbClr val="C0C0C0"/>
                  </a:outerShdw>
                </a:effectLst>
              </a:rPr>
              <a:t>Computers in the Arts</a:t>
            </a:r>
          </a:p>
        </p:txBody>
      </p:sp>
      <p:sp>
        <p:nvSpPr>
          <p:cNvPr id="109573" name="Rectangle 5"/>
          <p:cNvSpPr>
            <a:spLocks noChangeArrowheads="1"/>
          </p:cNvSpPr>
          <p:nvPr/>
        </p:nvSpPr>
        <p:spPr bwMode="auto">
          <a:xfrm>
            <a:off x="457200" y="1600200"/>
            <a:ext cx="4191000" cy="4525963"/>
          </a:xfrm>
          <a:prstGeom prst="rect">
            <a:avLst/>
          </a:prstGeom>
          <a:noFill/>
          <a:ln w="9525">
            <a:noFill/>
            <a:miter lim="800000"/>
            <a:headEnd/>
            <a:tailEnd/>
          </a:ln>
          <a:effectLst/>
        </p:spPr>
        <p:txBody>
          <a:bodyPr/>
          <a:lstStyle/>
          <a:p>
            <a:pPr marL="342900" indent="-342900" algn="l">
              <a:spcBef>
                <a:spcPct val="20000"/>
              </a:spcBef>
              <a:buFontTx/>
              <a:buChar char="•"/>
            </a:pPr>
            <a:r>
              <a:rPr lang="en-US" sz="3200" dirty="0">
                <a:effectLst>
                  <a:outerShdw blurRad="38100" dist="38100" dir="2700000" algn="tl">
                    <a:srgbClr val="C0C0C0"/>
                  </a:outerShdw>
                </a:effectLst>
              </a:rPr>
              <a:t>Virtual art</a:t>
            </a:r>
          </a:p>
        </p:txBody>
      </p:sp>
      <p:pic>
        <p:nvPicPr>
          <p:cNvPr id="109580" name="Picture 12" descr="AAFOAOP0"/>
          <p:cNvPicPr>
            <a:picLocks noChangeAspect="1" noChangeArrowheads="1"/>
          </p:cNvPicPr>
          <p:nvPr/>
        </p:nvPicPr>
        <p:blipFill>
          <a:blip r:embed="rId3"/>
          <a:srcRect/>
          <a:stretch>
            <a:fillRect/>
          </a:stretch>
        </p:blipFill>
        <p:spPr bwMode="auto">
          <a:xfrm>
            <a:off x="304800" y="2286000"/>
            <a:ext cx="3748088" cy="3886200"/>
          </a:xfrm>
          <a:prstGeom prst="rect">
            <a:avLst/>
          </a:prstGeom>
          <a:noFill/>
        </p:spPr>
      </p:pic>
      <p:pic>
        <p:nvPicPr>
          <p:cNvPr id="109582" name="Picture 14" descr="dance"/>
          <p:cNvPicPr>
            <a:picLocks noChangeAspect="1" noChangeArrowheads="1"/>
          </p:cNvPicPr>
          <p:nvPr/>
        </p:nvPicPr>
        <p:blipFill>
          <a:blip r:embed="rId4"/>
          <a:srcRect/>
          <a:stretch>
            <a:fillRect/>
          </a:stretch>
        </p:blipFill>
        <p:spPr bwMode="auto">
          <a:xfrm>
            <a:off x="4343400" y="2921000"/>
            <a:ext cx="4495800" cy="3203575"/>
          </a:xfrm>
          <a:prstGeom prst="rect">
            <a:avLst/>
          </a:prstGeom>
          <a:noFill/>
          <a:ln w="9525">
            <a:solidFill>
              <a:schemeClr val="tx1"/>
            </a:solidFill>
            <a:miter lim="800000"/>
            <a:headEnd/>
            <a:tailEnd/>
          </a:ln>
        </p:spPr>
      </p:pic>
      <p:sp>
        <p:nvSpPr>
          <p:cNvPr id="109585" name="Rectangle 17"/>
          <p:cNvSpPr>
            <a:spLocks noGrp="1" noChangeArrowheads="1"/>
          </p:cNvSpPr>
          <p:nvPr>
            <p:ph type="body" sz="half" idx="2"/>
          </p:nvPr>
        </p:nvSpPr>
        <p:spPr/>
        <p:txBody>
          <a:bodyPr/>
          <a:lstStyle/>
          <a:p>
            <a:endParaRPr lang="en-US"/>
          </a:p>
          <a:p>
            <a:r>
              <a:rPr lang="en-US"/>
              <a:t>Virtual dance</a:t>
            </a:r>
          </a:p>
          <a:p>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457200" y="107950"/>
            <a:ext cx="8229600" cy="725488"/>
          </a:xfrm>
          <a:ln/>
        </p:spPr>
        <p:txBody>
          <a:bodyPr lIns="0" tIns="0" rIns="0" bIns="0"/>
          <a:lstStyle/>
          <a:p>
            <a:pPr>
              <a:lnSpc>
                <a:spcPct val="97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600"/>
              <a:t>INTRODUCTION CONT.</a:t>
            </a:r>
          </a:p>
        </p:txBody>
      </p:sp>
      <p:sp>
        <p:nvSpPr>
          <p:cNvPr id="6146" name="Rectangle 2"/>
          <p:cNvSpPr>
            <a:spLocks noGrp="1" noChangeArrowheads="1"/>
          </p:cNvSpPr>
          <p:nvPr>
            <p:ph type="body" idx="1"/>
          </p:nvPr>
        </p:nvSpPr>
        <p:spPr>
          <a:xfrm>
            <a:off x="404813" y="1098550"/>
            <a:ext cx="8229600" cy="5503863"/>
          </a:xfrm>
          <a:ln/>
        </p:spPr>
        <p:txBody>
          <a:bodyPr lIns="0" tIns="0" rIns="0" bIns="0"/>
          <a:lstStyle/>
          <a:p>
            <a:pPr>
              <a:lnSpc>
                <a:spcPts val="21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latin typeface="Nimbus Roman No9 L" pitchFamily="16" charset="0"/>
              </a:rPr>
              <a:t>In the 1830s, </a:t>
            </a:r>
            <a:r>
              <a:rPr lang="en-GB" sz="1800" u="sng">
                <a:latin typeface="Nimbus Roman No9 L" pitchFamily="16" charset="0"/>
              </a:rPr>
              <a:t>Charles Babbage</a:t>
            </a:r>
            <a:r>
              <a:rPr lang="en-GB" sz="1800">
                <a:latin typeface="Nimbus Roman No9 L" pitchFamily="16" charset="0"/>
              </a:rPr>
              <a:t> an analytical engine, which, if built, would perform sequences of arithmetic operations under punched card control.</a:t>
            </a:r>
          </a:p>
          <a:p>
            <a:pPr>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latin typeface="Nimbus Roman No9 L" pitchFamily="16" charset="0"/>
              </a:rPr>
              <a:t>From the end of the 1800s tabulating machines based on punched cards became widely used for commercial and government data processing.</a:t>
            </a:r>
          </a:p>
          <a:p>
            <a:pPr>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latin typeface="Nimbus Roman No9 L" pitchFamily="16" charset="0"/>
              </a:rPr>
              <a:t>Initially, these machines were purely mechanical, but by the 1930s, most were electromechanical, and had units for carrying out basic arithmetic operations. </a:t>
            </a:r>
          </a:p>
          <a:p>
            <a:pPr>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latin typeface="Nimbus Roman No9 L" pitchFamily="16" charset="0"/>
              </a:rPr>
              <a:t>Some of the machine were Harvard Mark I  (by </a:t>
            </a:r>
            <a:r>
              <a:rPr lang="en-GB" sz="1800">
                <a:solidFill>
                  <a:schemeClr val="tx1"/>
                </a:solidFill>
                <a:latin typeface="Nimbus Roman No9 L" pitchFamily="16" charset="0"/>
              </a:rPr>
              <a:t>Howard Aiken</a:t>
            </a:r>
            <a:r>
              <a:rPr lang="en-GB" sz="1800">
                <a:latin typeface="Nimbus Roman No9 L" pitchFamily="16" charset="0"/>
              </a:rPr>
              <a:t> in 1937-44),  ABC, </a:t>
            </a:r>
          </a:p>
          <a:p>
            <a:pPr>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latin typeface="Nimbus Roman No9 L" pitchFamily="16" charset="0"/>
              </a:rPr>
              <a:t>The first large-scale system was the ENIAC, built between 1943 and 1946. which focus on numerical computation, originally for creating ballistics tables.</a:t>
            </a:r>
          </a:p>
          <a:p>
            <a:pPr>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latin typeface="Nimbus Roman No9 L" pitchFamily="16" charset="0"/>
              </a:rPr>
              <a:t>All the systems mentioned so far had the feature that they performed operations in what was essentially a fixed sequence.</a:t>
            </a:r>
          </a:p>
          <a:p>
            <a:pPr>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latin typeface="Nimbus Roman No9 L" pitchFamily="16" charset="0"/>
              </a:rPr>
              <a:t>In the late 1940s  </a:t>
            </a:r>
            <a:r>
              <a:rPr lang="en-GB" sz="1800">
                <a:solidFill>
                  <a:schemeClr val="tx1"/>
                </a:solidFill>
                <a:latin typeface="Nimbus Roman No9 L" pitchFamily="16" charset="0"/>
              </a:rPr>
              <a:t>John von Neumann</a:t>
            </a:r>
            <a:r>
              <a:rPr lang="en-GB" sz="1800">
                <a:latin typeface="Nimbus Roman No9 L" pitchFamily="16" charset="0"/>
              </a:rPr>
              <a:t> paper brought the idea of jumping around instead following a fixed sequence and stored program concept.</a:t>
            </a:r>
          </a:p>
          <a:p>
            <a:pPr>
              <a:lnSpc>
                <a:spcPct val="119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latin typeface="Nimbus Roman No9 L" pitchFamily="16" charset="0"/>
              </a:rPr>
              <a:t>This opened the way for a lot of programs to be written.</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5"/>
          <p:cNvSpPr>
            <a:spLocks noGrp="1"/>
          </p:cNvSpPr>
          <p:nvPr>
            <p:ph type="dt" sz="half" idx="11"/>
          </p:nvPr>
        </p:nvSpPr>
        <p:spPr/>
        <p:txBody>
          <a:bodyPr/>
          <a:lstStyle/>
          <a:p>
            <a:r>
              <a:rPr lang="en-US"/>
              <a:t>© 2007 Prentice-Hall, Inc.</a:t>
            </a:r>
          </a:p>
          <a:p>
            <a:endParaRPr lang="en-US"/>
          </a:p>
        </p:txBody>
      </p:sp>
      <p:sp>
        <p:nvSpPr>
          <p:cNvPr id="9" name="Slide Number Placeholder 6"/>
          <p:cNvSpPr>
            <a:spLocks noGrp="1"/>
          </p:cNvSpPr>
          <p:nvPr>
            <p:ph type="sldNum" sz="quarter" idx="12"/>
          </p:nvPr>
        </p:nvSpPr>
        <p:spPr/>
        <p:txBody>
          <a:bodyPr/>
          <a:lstStyle/>
          <a:p>
            <a:fld id="{D39CB04B-D1B4-43A2-840E-E8E38A2C817A}" type="slidenum">
              <a:rPr lang="en-US"/>
              <a:pPr/>
              <a:t>40</a:t>
            </a:fld>
            <a:endParaRPr lang="en-US"/>
          </a:p>
        </p:txBody>
      </p:sp>
      <p:sp>
        <p:nvSpPr>
          <p:cNvPr id="34822" name="Rectangle 6"/>
          <p:cNvSpPr>
            <a:spLocks noChangeArrowheads="1"/>
          </p:cNvSpPr>
          <p:nvPr/>
        </p:nvSpPr>
        <p:spPr bwMode="auto">
          <a:xfrm>
            <a:off x="457200" y="381000"/>
            <a:ext cx="8229600" cy="1143000"/>
          </a:xfrm>
          <a:prstGeom prst="rect">
            <a:avLst/>
          </a:prstGeom>
          <a:noFill/>
          <a:ln w="9525">
            <a:noFill/>
            <a:miter lim="800000"/>
            <a:headEnd/>
            <a:tailEnd/>
          </a:ln>
          <a:effectLst/>
        </p:spPr>
        <p:txBody>
          <a:bodyPr anchor="ctr"/>
          <a:lstStyle/>
          <a:p>
            <a:pPr algn="ctr"/>
            <a:r>
              <a:rPr lang="en-US" sz="4000" dirty="0">
                <a:effectLst>
                  <a:outerShdw blurRad="38100" dist="38100" dir="2700000" algn="tl">
                    <a:srgbClr val="C0C0C0"/>
                  </a:outerShdw>
                </a:effectLst>
              </a:rPr>
              <a:t>Computers in the Medical Field</a:t>
            </a:r>
            <a:r>
              <a:rPr lang="en-US" dirty="0">
                <a:solidFill>
                  <a:schemeClr val="bg1"/>
                </a:solidFill>
                <a:effectLst>
                  <a:outerShdw blurRad="38100" dist="38100" dir="2700000" algn="tl">
                    <a:srgbClr val="C0C0C0"/>
                  </a:outerShdw>
                </a:effectLst>
              </a:rPr>
              <a:t> </a:t>
            </a:r>
          </a:p>
        </p:txBody>
      </p:sp>
      <p:sp>
        <p:nvSpPr>
          <p:cNvPr id="34823" name="Rectangle 7"/>
          <p:cNvSpPr>
            <a:spLocks noGrp="1" noChangeArrowheads="1"/>
          </p:cNvSpPr>
          <p:nvPr>
            <p:ph type="body" sz="half" idx="1"/>
          </p:nvPr>
        </p:nvSpPr>
        <p:spPr>
          <a:xfrm>
            <a:off x="457200" y="1600200"/>
            <a:ext cx="8229600" cy="4525963"/>
          </a:xfrm>
          <a:noFill/>
          <a:ln/>
        </p:spPr>
        <p:txBody>
          <a:bodyPr/>
          <a:lstStyle/>
          <a:p>
            <a:r>
              <a:rPr lang="en-US" dirty="0"/>
              <a:t>Virtual reality in medical applications</a:t>
            </a:r>
          </a:p>
          <a:p>
            <a:r>
              <a:rPr lang="en-US" dirty="0"/>
              <a:t>Patient simulator</a:t>
            </a:r>
          </a:p>
          <a:p>
            <a:endParaRPr lang="en-US" dirty="0"/>
          </a:p>
        </p:txBody>
      </p:sp>
      <p:sp>
        <p:nvSpPr>
          <p:cNvPr id="34831" name="Rectangle 15"/>
          <p:cNvSpPr>
            <a:spLocks noGrp="1" noChangeArrowheads="1"/>
          </p:cNvSpPr>
          <p:nvPr>
            <p:ph type="body" sz="half" idx="2"/>
          </p:nvPr>
        </p:nvSpPr>
        <p:spPr>
          <a:xfrm>
            <a:off x="4343400" y="1600200"/>
            <a:ext cx="4800600" cy="4525963"/>
          </a:xfrm>
        </p:spPr>
        <p:txBody>
          <a:bodyPr/>
          <a:lstStyle/>
          <a:p>
            <a:endParaRPr lang="en-US"/>
          </a:p>
          <a:p>
            <a:r>
              <a:rPr lang="en-US"/>
              <a:t>Da Vinci Surgical System</a:t>
            </a:r>
          </a:p>
        </p:txBody>
      </p:sp>
      <p:pic>
        <p:nvPicPr>
          <p:cNvPr id="34824" name="Picture 8" descr="student3"/>
          <p:cNvPicPr>
            <a:picLocks noChangeAspect="1" noChangeArrowheads="1"/>
          </p:cNvPicPr>
          <p:nvPr/>
        </p:nvPicPr>
        <p:blipFill>
          <a:blip r:embed="rId3"/>
          <a:srcRect/>
          <a:stretch>
            <a:fillRect/>
          </a:stretch>
        </p:blipFill>
        <p:spPr bwMode="auto">
          <a:xfrm>
            <a:off x="914400" y="2667000"/>
            <a:ext cx="3530600" cy="2786063"/>
          </a:xfrm>
          <a:prstGeom prst="rect">
            <a:avLst/>
          </a:prstGeom>
          <a:noFill/>
        </p:spPr>
      </p:pic>
      <p:pic>
        <p:nvPicPr>
          <p:cNvPr id="34825" name="Picture 9" descr="davinci_lyr_r2_c1"/>
          <p:cNvPicPr>
            <a:picLocks noChangeAspect="1" noChangeArrowheads="1"/>
          </p:cNvPicPr>
          <p:nvPr/>
        </p:nvPicPr>
        <p:blipFill>
          <a:blip r:embed="rId4"/>
          <a:srcRect/>
          <a:stretch>
            <a:fillRect/>
          </a:stretch>
        </p:blipFill>
        <p:spPr bwMode="auto">
          <a:xfrm>
            <a:off x="4800600" y="2667000"/>
            <a:ext cx="3733800" cy="2794000"/>
          </a:xfrm>
          <a:prstGeom prst="rect">
            <a:avLst/>
          </a:prstGeom>
          <a:noFill/>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2"/>
          <p:cNvSpPr>
            <a:spLocks noGrp="1"/>
          </p:cNvSpPr>
          <p:nvPr>
            <p:ph type="dt" sz="half" idx="11"/>
          </p:nvPr>
        </p:nvSpPr>
        <p:spPr/>
        <p:txBody>
          <a:bodyPr/>
          <a:lstStyle/>
          <a:p>
            <a:r>
              <a:rPr lang="en-US"/>
              <a:t>© 2007 Prentice-Hall, Inc.</a:t>
            </a:r>
          </a:p>
          <a:p>
            <a:endParaRPr lang="en-US"/>
          </a:p>
        </p:txBody>
      </p:sp>
      <p:sp>
        <p:nvSpPr>
          <p:cNvPr id="8" name="Slide Number Placeholder 3"/>
          <p:cNvSpPr>
            <a:spLocks noGrp="1"/>
          </p:cNvSpPr>
          <p:nvPr>
            <p:ph type="sldNum" sz="quarter" idx="12"/>
          </p:nvPr>
        </p:nvSpPr>
        <p:spPr/>
        <p:txBody>
          <a:bodyPr/>
          <a:lstStyle/>
          <a:p>
            <a:fld id="{83D517F0-2A0A-4337-97B4-D6D8A10DDC3C}" type="slidenum">
              <a:rPr lang="en-US"/>
              <a:pPr/>
              <a:t>41</a:t>
            </a:fld>
            <a:endParaRPr lang="en-US"/>
          </a:p>
        </p:txBody>
      </p:sp>
      <p:sp>
        <p:nvSpPr>
          <p:cNvPr id="112642" name="Rectangle 2"/>
          <p:cNvSpPr>
            <a:spLocks noChangeArrowheads="1"/>
          </p:cNvSpPr>
          <p:nvPr/>
        </p:nvSpPr>
        <p:spPr bwMode="auto">
          <a:xfrm>
            <a:off x="457200" y="228600"/>
            <a:ext cx="8229600" cy="1143000"/>
          </a:xfrm>
          <a:prstGeom prst="rect">
            <a:avLst/>
          </a:prstGeom>
          <a:noFill/>
          <a:ln w="9525">
            <a:noFill/>
            <a:miter lim="800000"/>
            <a:headEnd/>
            <a:tailEnd/>
          </a:ln>
          <a:effectLst/>
        </p:spPr>
        <p:txBody>
          <a:bodyPr anchor="ctr"/>
          <a:lstStyle/>
          <a:p>
            <a:pPr algn="ctr"/>
            <a:r>
              <a:rPr lang="en-US" sz="4000" dirty="0">
                <a:effectLst>
                  <a:outerShdw blurRad="38100" dist="38100" dir="2700000" algn="tl">
                    <a:srgbClr val="C0C0C0"/>
                  </a:outerShdw>
                </a:effectLst>
              </a:rPr>
              <a:t>Computers in Law Enforcement</a:t>
            </a:r>
          </a:p>
        </p:txBody>
      </p:sp>
      <p:sp>
        <p:nvSpPr>
          <p:cNvPr id="112643" name="Rectangle 3"/>
          <p:cNvSpPr>
            <a:spLocks noChangeArrowheads="1"/>
          </p:cNvSpPr>
          <p:nvPr/>
        </p:nvSpPr>
        <p:spPr bwMode="auto">
          <a:xfrm>
            <a:off x="457200" y="1600200"/>
            <a:ext cx="8229600" cy="4525963"/>
          </a:xfrm>
          <a:prstGeom prst="rect">
            <a:avLst/>
          </a:prstGeom>
          <a:noFill/>
          <a:ln w="9525">
            <a:noFill/>
            <a:miter lim="800000"/>
            <a:headEnd/>
            <a:tailEnd/>
          </a:ln>
          <a:effectLst/>
        </p:spPr>
        <p:txBody>
          <a:bodyPr/>
          <a:lstStyle/>
          <a:p>
            <a:pPr marL="342900" indent="-342900" algn="l">
              <a:spcBef>
                <a:spcPct val="20000"/>
              </a:spcBef>
              <a:buFontTx/>
              <a:buChar char="•"/>
            </a:pPr>
            <a:r>
              <a:rPr lang="en-US" sz="3200" dirty="0">
                <a:effectLst>
                  <a:outerShdw blurRad="38100" dist="38100" dir="2700000" algn="tl">
                    <a:srgbClr val="C0C0C0"/>
                  </a:outerShdw>
                </a:effectLst>
              </a:rPr>
              <a:t>Computer forensics</a:t>
            </a:r>
          </a:p>
        </p:txBody>
      </p:sp>
      <p:pic>
        <p:nvPicPr>
          <p:cNvPr id="112644" name="Picture 4" descr="computer forensics"/>
          <p:cNvPicPr>
            <a:picLocks noChangeAspect="1" noChangeArrowheads="1"/>
          </p:cNvPicPr>
          <p:nvPr/>
        </p:nvPicPr>
        <p:blipFill>
          <a:blip r:embed="rId3"/>
          <a:srcRect/>
          <a:stretch>
            <a:fillRect/>
          </a:stretch>
        </p:blipFill>
        <p:spPr bwMode="auto">
          <a:xfrm>
            <a:off x="5181600" y="1600200"/>
            <a:ext cx="3324225" cy="3629025"/>
          </a:xfrm>
          <a:prstGeom prst="rect">
            <a:avLst/>
          </a:prstGeom>
          <a:noFill/>
        </p:spPr>
      </p:pic>
      <p:pic>
        <p:nvPicPr>
          <p:cNvPr id="112645" name="Picture 5" descr="computer forensics"/>
          <p:cNvPicPr>
            <a:picLocks noChangeAspect="1" noChangeArrowheads="1"/>
          </p:cNvPicPr>
          <p:nvPr/>
        </p:nvPicPr>
        <p:blipFill>
          <a:blip r:embed="rId4"/>
          <a:srcRect/>
          <a:stretch>
            <a:fillRect/>
          </a:stretch>
        </p:blipFill>
        <p:spPr bwMode="auto">
          <a:xfrm>
            <a:off x="1066800" y="2667000"/>
            <a:ext cx="3733800" cy="2479675"/>
          </a:xfrm>
          <a:prstGeom prst="rect">
            <a:avLst/>
          </a:prstGeom>
          <a:noFill/>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2"/>
          <p:cNvSpPr>
            <a:spLocks noGrp="1"/>
          </p:cNvSpPr>
          <p:nvPr>
            <p:ph type="dt" sz="half" idx="11"/>
          </p:nvPr>
        </p:nvSpPr>
        <p:spPr/>
        <p:txBody>
          <a:bodyPr/>
          <a:lstStyle/>
          <a:p>
            <a:r>
              <a:rPr lang="en-US"/>
              <a:t>© 2007 Prentice-Hall, Inc.</a:t>
            </a:r>
          </a:p>
          <a:p>
            <a:endParaRPr lang="en-US"/>
          </a:p>
        </p:txBody>
      </p:sp>
      <p:sp>
        <p:nvSpPr>
          <p:cNvPr id="9" name="Slide Number Placeholder 3"/>
          <p:cNvSpPr>
            <a:spLocks noGrp="1"/>
          </p:cNvSpPr>
          <p:nvPr>
            <p:ph type="sldNum" sz="quarter" idx="12"/>
          </p:nvPr>
        </p:nvSpPr>
        <p:spPr/>
        <p:txBody>
          <a:bodyPr/>
          <a:lstStyle/>
          <a:p>
            <a:fld id="{103D059D-276D-4E58-BF5D-7EF15D11569F}" type="slidenum">
              <a:rPr lang="en-US"/>
              <a:pPr/>
              <a:t>42</a:t>
            </a:fld>
            <a:endParaRPr lang="en-US"/>
          </a:p>
        </p:txBody>
      </p:sp>
      <p:sp>
        <p:nvSpPr>
          <p:cNvPr id="114692" name="Rectangle 4"/>
          <p:cNvSpPr>
            <a:spLocks noChangeArrowheads="1"/>
          </p:cNvSpPr>
          <p:nvPr/>
        </p:nvSpPr>
        <p:spPr bwMode="auto">
          <a:xfrm>
            <a:off x="457200" y="228600"/>
            <a:ext cx="8229600" cy="1143000"/>
          </a:xfrm>
          <a:prstGeom prst="rect">
            <a:avLst/>
          </a:prstGeom>
          <a:noFill/>
          <a:ln w="9525">
            <a:noFill/>
            <a:miter lim="800000"/>
            <a:headEnd/>
            <a:tailEnd/>
          </a:ln>
          <a:effectLst/>
        </p:spPr>
        <p:txBody>
          <a:bodyPr anchor="ctr"/>
          <a:lstStyle/>
          <a:p>
            <a:pPr algn="ctr"/>
            <a:r>
              <a:rPr lang="en-US" sz="4000" dirty="0">
                <a:effectLst>
                  <a:outerShdw blurRad="38100" dist="38100" dir="2700000" algn="tl">
                    <a:srgbClr val="C0C0C0"/>
                  </a:outerShdw>
                </a:effectLst>
              </a:rPr>
              <a:t>Computers in the Legal Fields</a:t>
            </a:r>
          </a:p>
        </p:txBody>
      </p:sp>
      <p:sp>
        <p:nvSpPr>
          <p:cNvPr id="114693" name="Rectangle 5"/>
          <p:cNvSpPr>
            <a:spLocks noChangeArrowheads="1"/>
          </p:cNvSpPr>
          <p:nvPr/>
        </p:nvSpPr>
        <p:spPr bwMode="auto">
          <a:xfrm>
            <a:off x="457200" y="1600200"/>
            <a:ext cx="4648200" cy="4525963"/>
          </a:xfrm>
          <a:prstGeom prst="rect">
            <a:avLst/>
          </a:prstGeom>
          <a:noFill/>
          <a:ln w="9525">
            <a:noFill/>
            <a:miter lim="800000"/>
            <a:headEnd/>
            <a:tailEnd/>
          </a:ln>
          <a:effectLst/>
        </p:spPr>
        <p:txBody>
          <a:bodyPr/>
          <a:lstStyle/>
          <a:p>
            <a:pPr marL="342900" indent="-342900" algn="l">
              <a:spcBef>
                <a:spcPct val="20000"/>
              </a:spcBef>
              <a:buFontTx/>
              <a:buChar char="•"/>
            </a:pPr>
            <a:r>
              <a:rPr lang="en-US" sz="3200" dirty="0">
                <a:effectLst>
                  <a:outerShdw blurRad="38100" dist="38100" dir="2700000" algn="tl">
                    <a:srgbClr val="C0C0C0"/>
                  </a:outerShdw>
                </a:effectLst>
              </a:rPr>
              <a:t>Surveillance cameras</a:t>
            </a:r>
          </a:p>
          <a:p>
            <a:pPr marL="342900" indent="-342900" algn="l">
              <a:spcBef>
                <a:spcPct val="20000"/>
              </a:spcBef>
              <a:buFontTx/>
              <a:buChar char="•"/>
            </a:pPr>
            <a:r>
              <a:rPr lang="en-US" sz="3200" dirty="0">
                <a:effectLst>
                  <a:outerShdw blurRad="38100" dist="38100" dir="2700000" algn="tl">
                    <a:srgbClr val="C0C0C0"/>
                  </a:outerShdw>
                </a:effectLst>
              </a:rPr>
              <a:t>Forensic animation</a:t>
            </a:r>
          </a:p>
        </p:txBody>
      </p:sp>
      <p:pic>
        <p:nvPicPr>
          <p:cNvPr id="114694" name="Picture 6" descr="surveillance"/>
          <p:cNvPicPr>
            <a:picLocks noChangeAspect="1" noChangeArrowheads="1"/>
          </p:cNvPicPr>
          <p:nvPr/>
        </p:nvPicPr>
        <p:blipFill>
          <a:blip r:embed="rId3"/>
          <a:srcRect/>
          <a:stretch>
            <a:fillRect/>
          </a:stretch>
        </p:blipFill>
        <p:spPr bwMode="auto">
          <a:xfrm>
            <a:off x="1295400" y="2819400"/>
            <a:ext cx="3352800" cy="2286000"/>
          </a:xfrm>
          <a:prstGeom prst="rect">
            <a:avLst/>
          </a:prstGeom>
          <a:noFill/>
        </p:spPr>
      </p:pic>
      <p:pic>
        <p:nvPicPr>
          <p:cNvPr id="114695" name="Picture 7" descr="surveillance"/>
          <p:cNvPicPr>
            <a:picLocks noChangeAspect="1" noChangeArrowheads="1"/>
          </p:cNvPicPr>
          <p:nvPr/>
        </p:nvPicPr>
        <p:blipFill>
          <a:blip r:embed="rId4"/>
          <a:srcRect/>
          <a:stretch>
            <a:fillRect/>
          </a:stretch>
        </p:blipFill>
        <p:spPr bwMode="auto">
          <a:xfrm>
            <a:off x="5562600" y="1524000"/>
            <a:ext cx="3162300" cy="2713038"/>
          </a:xfrm>
          <a:prstGeom prst="rect">
            <a:avLst/>
          </a:prstGeom>
          <a:noFill/>
        </p:spPr>
      </p:pic>
      <p:pic>
        <p:nvPicPr>
          <p:cNvPr id="114696" name="Picture 8" descr="forensic animation"/>
          <p:cNvPicPr>
            <a:picLocks noChangeAspect="1" noChangeArrowheads="1"/>
          </p:cNvPicPr>
          <p:nvPr/>
        </p:nvPicPr>
        <p:blipFill>
          <a:blip r:embed="rId5"/>
          <a:srcRect/>
          <a:stretch>
            <a:fillRect/>
          </a:stretch>
        </p:blipFill>
        <p:spPr bwMode="auto">
          <a:xfrm>
            <a:off x="4648200" y="4191000"/>
            <a:ext cx="3200400" cy="2406650"/>
          </a:xfrm>
          <a:prstGeom prst="rect">
            <a:avLst/>
          </a:prstGeom>
          <a:noFill/>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half" idx="11"/>
          </p:nvPr>
        </p:nvSpPr>
        <p:spPr/>
        <p:txBody>
          <a:bodyPr/>
          <a:lstStyle/>
          <a:p>
            <a:r>
              <a:rPr lang="en-US"/>
              <a:t>© 2007 Prentice-Hall, Inc.</a:t>
            </a:r>
          </a:p>
          <a:p>
            <a:endParaRPr lang="en-US"/>
          </a:p>
        </p:txBody>
      </p:sp>
      <p:sp>
        <p:nvSpPr>
          <p:cNvPr id="7" name="Slide Number Placeholder 5"/>
          <p:cNvSpPr>
            <a:spLocks noGrp="1"/>
          </p:cNvSpPr>
          <p:nvPr>
            <p:ph type="sldNum" sz="quarter" idx="12"/>
          </p:nvPr>
        </p:nvSpPr>
        <p:spPr/>
        <p:txBody>
          <a:bodyPr/>
          <a:lstStyle/>
          <a:p>
            <a:fld id="{1F4407E6-C954-4748-ACC6-0BC260F2B3C1}" type="slidenum">
              <a:rPr lang="en-US"/>
              <a:pPr/>
              <a:t>43</a:t>
            </a:fld>
            <a:endParaRPr lang="en-US"/>
          </a:p>
        </p:txBody>
      </p:sp>
      <p:sp>
        <p:nvSpPr>
          <p:cNvPr id="38914" name="Rectangle 2"/>
          <p:cNvSpPr>
            <a:spLocks noGrp="1" noChangeArrowheads="1"/>
          </p:cNvSpPr>
          <p:nvPr>
            <p:ph type="title"/>
          </p:nvPr>
        </p:nvSpPr>
        <p:spPr/>
        <p:txBody>
          <a:bodyPr/>
          <a:lstStyle/>
          <a:p>
            <a:r>
              <a:rPr lang="en-US"/>
              <a:t>Computers in Education</a:t>
            </a:r>
          </a:p>
        </p:txBody>
      </p:sp>
      <p:sp>
        <p:nvSpPr>
          <p:cNvPr id="38915" name="Rectangle 3"/>
          <p:cNvSpPr>
            <a:spLocks noGrp="1" noChangeArrowheads="1"/>
          </p:cNvSpPr>
          <p:nvPr>
            <p:ph type="body" idx="1"/>
          </p:nvPr>
        </p:nvSpPr>
        <p:spPr>
          <a:xfrm>
            <a:off x="457200" y="1600200"/>
            <a:ext cx="4419600" cy="4525963"/>
          </a:xfrm>
        </p:spPr>
        <p:txBody>
          <a:bodyPr/>
          <a:lstStyle/>
          <a:p>
            <a:r>
              <a:rPr lang="en-US"/>
              <a:t>Computers in the classroom</a:t>
            </a:r>
          </a:p>
          <a:p>
            <a:r>
              <a:rPr lang="en-US"/>
              <a:t>Distance Education</a:t>
            </a:r>
          </a:p>
          <a:p>
            <a:r>
              <a:rPr lang="en-US"/>
              <a:t>Computerized research</a:t>
            </a:r>
          </a:p>
          <a:p>
            <a:r>
              <a:rPr lang="en-US"/>
              <a:t>The Internet</a:t>
            </a:r>
          </a:p>
        </p:txBody>
      </p:sp>
      <p:pic>
        <p:nvPicPr>
          <p:cNvPr id="38916" name="Picture 4" descr="AAFOAOY0"/>
          <p:cNvPicPr>
            <a:picLocks noChangeAspect="1" noChangeArrowheads="1"/>
          </p:cNvPicPr>
          <p:nvPr/>
        </p:nvPicPr>
        <p:blipFill>
          <a:blip r:embed="rId3"/>
          <a:srcRect/>
          <a:stretch>
            <a:fillRect/>
          </a:stretch>
        </p:blipFill>
        <p:spPr bwMode="auto">
          <a:xfrm>
            <a:off x="4572000" y="2286000"/>
            <a:ext cx="3889375" cy="2474913"/>
          </a:xfrm>
          <a:prstGeom prst="rect">
            <a:avLst/>
          </a:prstGeom>
          <a:noFill/>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4"/>
          <p:cNvSpPr>
            <a:spLocks noGrp="1"/>
          </p:cNvSpPr>
          <p:nvPr>
            <p:ph type="dt" sz="half" idx="11"/>
          </p:nvPr>
        </p:nvSpPr>
        <p:spPr/>
        <p:txBody>
          <a:bodyPr/>
          <a:lstStyle/>
          <a:p>
            <a:r>
              <a:rPr lang="en-US"/>
              <a:t>© 2007 Prentice-Hall, Inc.</a:t>
            </a:r>
          </a:p>
          <a:p>
            <a:endParaRPr lang="en-US"/>
          </a:p>
        </p:txBody>
      </p:sp>
      <p:sp>
        <p:nvSpPr>
          <p:cNvPr id="10" name="Slide Number Placeholder 5"/>
          <p:cNvSpPr>
            <a:spLocks noGrp="1"/>
          </p:cNvSpPr>
          <p:nvPr>
            <p:ph type="sldNum" sz="quarter" idx="12"/>
          </p:nvPr>
        </p:nvSpPr>
        <p:spPr/>
        <p:txBody>
          <a:bodyPr/>
          <a:lstStyle/>
          <a:p>
            <a:fld id="{EEB4C6F5-E7F9-46E0-9518-D497F7C08000}" type="slidenum">
              <a:rPr lang="en-US"/>
              <a:pPr/>
              <a:t>44</a:t>
            </a:fld>
            <a:endParaRPr lang="en-US"/>
          </a:p>
        </p:txBody>
      </p:sp>
      <p:sp>
        <p:nvSpPr>
          <p:cNvPr id="40967" name="Rectangle 7"/>
          <p:cNvSpPr>
            <a:spLocks noGrp="1" noChangeArrowheads="1"/>
          </p:cNvSpPr>
          <p:nvPr>
            <p:ph type="title"/>
          </p:nvPr>
        </p:nvSpPr>
        <p:spPr>
          <a:xfrm>
            <a:off x="457200" y="228600"/>
            <a:ext cx="8229600" cy="1143000"/>
          </a:xfrm>
          <a:noFill/>
          <a:ln/>
        </p:spPr>
        <p:txBody>
          <a:bodyPr/>
          <a:lstStyle/>
          <a:p>
            <a:r>
              <a:rPr lang="en-US"/>
              <a:t>Computers and the Sciences</a:t>
            </a:r>
          </a:p>
        </p:txBody>
      </p:sp>
      <p:sp>
        <p:nvSpPr>
          <p:cNvPr id="40968" name="Rectangle 8"/>
          <p:cNvSpPr>
            <a:spLocks noGrp="1" noChangeArrowheads="1"/>
          </p:cNvSpPr>
          <p:nvPr>
            <p:ph type="body" idx="1"/>
          </p:nvPr>
        </p:nvSpPr>
        <p:spPr>
          <a:xfrm>
            <a:off x="457200" y="1600200"/>
            <a:ext cx="4648200" cy="1371600"/>
          </a:xfrm>
          <a:noFill/>
          <a:ln/>
        </p:spPr>
        <p:txBody>
          <a:bodyPr/>
          <a:lstStyle/>
          <a:p>
            <a:pPr>
              <a:lnSpc>
                <a:spcPct val="80000"/>
              </a:lnSpc>
            </a:pPr>
            <a:r>
              <a:rPr lang="en-US" sz="2800"/>
              <a:t>Supercomputers</a:t>
            </a:r>
          </a:p>
          <a:p>
            <a:pPr>
              <a:lnSpc>
                <a:spcPct val="80000"/>
              </a:lnSpc>
            </a:pPr>
            <a:r>
              <a:rPr lang="en-US" sz="2800"/>
              <a:t>Archeology</a:t>
            </a:r>
          </a:p>
          <a:p>
            <a:pPr>
              <a:lnSpc>
                <a:spcPct val="80000"/>
              </a:lnSpc>
            </a:pPr>
            <a:r>
              <a:rPr lang="en-US" sz="2800"/>
              <a:t>Meteorology</a:t>
            </a:r>
          </a:p>
          <a:p>
            <a:pPr>
              <a:lnSpc>
                <a:spcPct val="80000"/>
              </a:lnSpc>
              <a:buFontTx/>
              <a:buNone/>
            </a:pPr>
            <a:endParaRPr lang="en-US"/>
          </a:p>
        </p:txBody>
      </p:sp>
      <p:pic>
        <p:nvPicPr>
          <p:cNvPr id="40972" name="Picture 12" descr="supercomputers"/>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495800" y="1371600"/>
            <a:ext cx="2216150" cy="2286000"/>
          </a:xfrm>
          <a:prstGeom prst="rect">
            <a:avLst/>
          </a:prstGeom>
          <a:noFill/>
        </p:spPr>
      </p:pic>
      <p:sp>
        <p:nvSpPr>
          <p:cNvPr id="40977" name="Rectangle 17"/>
          <p:cNvSpPr>
            <a:spLocks noChangeArrowheads="1"/>
          </p:cNvSpPr>
          <p:nvPr/>
        </p:nvSpPr>
        <p:spPr bwMode="auto">
          <a:xfrm>
            <a:off x="4191000" y="2057400"/>
            <a:ext cx="914400" cy="914400"/>
          </a:xfrm>
          <a:prstGeom prst="rect">
            <a:avLst/>
          </a:prstGeom>
          <a:noFill/>
          <a:ln w="9525" algn="ctr">
            <a:noFill/>
            <a:miter lim="800000"/>
            <a:headEnd/>
            <a:tailEnd/>
          </a:ln>
          <a:effectLst/>
        </p:spPr>
        <p:txBody>
          <a:bodyPr wrap="none" anchor="ctr"/>
          <a:lstStyle/>
          <a:p>
            <a:endParaRPr lang="en-US"/>
          </a:p>
        </p:txBody>
      </p:sp>
      <p:pic>
        <p:nvPicPr>
          <p:cNvPr id="40978" name="Picture 18" descr="AAFOAPB0"/>
          <p:cNvPicPr>
            <a:picLocks noChangeAspect="1" noChangeArrowheads="1"/>
          </p:cNvPicPr>
          <p:nvPr/>
        </p:nvPicPr>
        <p:blipFill>
          <a:blip r:embed="rId4"/>
          <a:srcRect/>
          <a:stretch>
            <a:fillRect/>
          </a:stretch>
        </p:blipFill>
        <p:spPr bwMode="auto">
          <a:xfrm>
            <a:off x="838200" y="3352800"/>
            <a:ext cx="3886200" cy="2751138"/>
          </a:xfrm>
          <a:prstGeom prst="rect">
            <a:avLst/>
          </a:prstGeom>
          <a:noFill/>
        </p:spPr>
      </p:pic>
      <p:pic>
        <p:nvPicPr>
          <p:cNvPr id="40979" name="Picture 19" descr="AAFOAPA0"/>
          <p:cNvPicPr>
            <a:picLocks noChangeAspect="1" noChangeArrowheads="1"/>
          </p:cNvPicPr>
          <p:nvPr/>
        </p:nvPicPr>
        <p:blipFill>
          <a:blip r:embed="rId5"/>
          <a:srcRect/>
          <a:stretch>
            <a:fillRect/>
          </a:stretch>
        </p:blipFill>
        <p:spPr bwMode="auto">
          <a:xfrm>
            <a:off x="5638800" y="3581400"/>
            <a:ext cx="2517775" cy="2762250"/>
          </a:xfrm>
          <a:prstGeom prst="rect">
            <a:avLst/>
          </a:prstGeom>
          <a:noFill/>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1"/>
          </p:nvPr>
        </p:nvSpPr>
        <p:spPr/>
        <p:txBody>
          <a:bodyPr/>
          <a:lstStyle/>
          <a:p>
            <a:r>
              <a:rPr lang="en-US"/>
              <a:t>© 2007 Prentice-Hall, Inc.</a:t>
            </a:r>
          </a:p>
          <a:p>
            <a:endParaRPr lang="en-US"/>
          </a:p>
        </p:txBody>
      </p:sp>
      <p:sp>
        <p:nvSpPr>
          <p:cNvPr id="7" name="Slide Number Placeholder 6"/>
          <p:cNvSpPr>
            <a:spLocks noGrp="1"/>
          </p:cNvSpPr>
          <p:nvPr>
            <p:ph type="sldNum" sz="quarter" idx="12"/>
          </p:nvPr>
        </p:nvSpPr>
        <p:spPr/>
        <p:txBody>
          <a:bodyPr/>
          <a:lstStyle/>
          <a:p>
            <a:fld id="{3F6E8366-F852-41A5-B1D8-3BE8616A1D31}" type="slidenum">
              <a:rPr lang="en-US"/>
              <a:pPr/>
              <a:t>45</a:t>
            </a:fld>
            <a:endParaRPr lang="en-US"/>
          </a:p>
        </p:txBody>
      </p:sp>
      <p:sp>
        <p:nvSpPr>
          <p:cNvPr id="188418" name="Rectangle 2"/>
          <p:cNvSpPr>
            <a:spLocks noGrp="1" noChangeArrowheads="1"/>
          </p:cNvSpPr>
          <p:nvPr>
            <p:ph type="title"/>
          </p:nvPr>
        </p:nvSpPr>
        <p:spPr/>
        <p:txBody>
          <a:bodyPr/>
          <a:lstStyle/>
          <a:p>
            <a:r>
              <a:rPr lang="en-US"/>
              <a:t>Computers in Sports</a:t>
            </a:r>
          </a:p>
        </p:txBody>
      </p:sp>
      <p:sp>
        <p:nvSpPr>
          <p:cNvPr id="188419" name="Rectangle 3"/>
          <p:cNvSpPr>
            <a:spLocks noGrp="1" noChangeArrowheads="1"/>
          </p:cNvSpPr>
          <p:nvPr>
            <p:ph type="body" sz="half" idx="1"/>
          </p:nvPr>
        </p:nvSpPr>
        <p:spPr/>
        <p:txBody>
          <a:bodyPr/>
          <a:lstStyle/>
          <a:p>
            <a:r>
              <a:rPr lang="en-US" sz="2800"/>
              <a:t>Training</a:t>
            </a:r>
          </a:p>
          <a:p>
            <a:r>
              <a:rPr lang="en-US" sz="2800"/>
              <a:t>Timing and scorekeeping</a:t>
            </a:r>
          </a:p>
          <a:p>
            <a:r>
              <a:rPr lang="en-US" sz="2800"/>
              <a:t>Data storage and statistics</a:t>
            </a:r>
          </a:p>
        </p:txBody>
      </p:sp>
      <p:pic>
        <p:nvPicPr>
          <p:cNvPr id="188420" name="Picture 4" descr="AAFOAPC0"/>
          <p:cNvPicPr>
            <a:picLocks noGrp="1" noChangeAspect="1" noChangeArrowheads="1"/>
          </p:cNvPicPr>
          <p:nvPr>
            <p:ph sz="half" idx="2"/>
          </p:nvPr>
        </p:nvPicPr>
        <p:blipFill>
          <a:blip r:embed="rId3"/>
          <a:srcRect/>
          <a:stretch>
            <a:fillRect/>
          </a:stretch>
        </p:blipFill>
        <p:spPr>
          <a:xfrm>
            <a:off x="4191000" y="1905000"/>
            <a:ext cx="3867150" cy="3886200"/>
          </a:xfrm>
          <a:noFill/>
          <a:ln/>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5"/>
          <p:cNvSpPr>
            <a:spLocks noGrp="1"/>
          </p:cNvSpPr>
          <p:nvPr>
            <p:ph type="dt" sz="half" idx="11"/>
          </p:nvPr>
        </p:nvSpPr>
        <p:spPr/>
        <p:txBody>
          <a:bodyPr/>
          <a:lstStyle/>
          <a:p>
            <a:r>
              <a:rPr lang="en-US"/>
              <a:t>© 2007 Prentice-Hall, Inc.</a:t>
            </a:r>
          </a:p>
          <a:p>
            <a:endParaRPr lang="en-US"/>
          </a:p>
        </p:txBody>
      </p:sp>
      <p:sp>
        <p:nvSpPr>
          <p:cNvPr id="8" name="Slide Number Placeholder 6"/>
          <p:cNvSpPr>
            <a:spLocks noGrp="1"/>
          </p:cNvSpPr>
          <p:nvPr>
            <p:ph type="sldNum" sz="quarter" idx="12"/>
          </p:nvPr>
        </p:nvSpPr>
        <p:spPr/>
        <p:txBody>
          <a:bodyPr/>
          <a:lstStyle/>
          <a:p>
            <a:fld id="{C7A3B52B-149B-499C-8537-0AE3442B6C36}" type="slidenum">
              <a:rPr lang="en-US"/>
              <a:pPr/>
              <a:t>46</a:t>
            </a:fld>
            <a:endParaRPr lang="en-US"/>
          </a:p>
        </p:txBody>
      </p:sp>
      <p:sp>
        <p:nvSpPr>
          <p:cNvPr id="131076" name="Rectangle 4"/>
          <p:cNvSpPr>
            <a:spLocks noGrp="1" noChangeArrowheads="1"/>
          </p:cNvSpPr>
          <p:nvPr>
            <p:ph type="title"/>
          </p:nvPr>
        </p:nvSpPr>
        <p:spPr/>
        <p:txBody>
          <a:bodyPr/>
          <a:lstStyle/>
          <a:p>
            <a:r>
              <a:rPr lang="en-US"/>
              <a:t>Computer Gaming Careers</a:t>
            </a:r>
          </a:p>
        </p:txBody>
      </p:sp>
      <p:sp>
        <p:nvSpPr>
          <p:cNvPr id="131077" name="Rectangle 5"/>
          <p:cNvSpPr>
            <a:spLocks noGrp="1" noChangeArrowheads="1"/>
          </p:cNvSpPr>
          <p:nvPr>
            <p:ph type="body" sz="half" idx="1"/>
          </p:nvPr>
        </p:nvSpPr>
        <p:spPr/>
        <p:txBody>
          <a:bodyPr/>
          <a:lstStyle/>
          <a:p>
            <a:r>
              <a:rPr lang="en-US" sz="2800"/>
              <a:t>Programming</a:t>
            </a:r>
          </a:p>
          <a:p>
            <a:r>
              <a:rPr lang="en-US" sz="2800"/>
              <a:t>3D animation</a:t>
            </a:r>
          </a:p>
        </p:txBody>
      </p:sp>
      <p:pic>
        <p:nvPicPr>
          <p:cNvPr id="131078" name="Picture 6" descr="video game"/>
          <p:cNvPicPr>
            <a:picLocks noChangeAspect="1" noChangeArrowheads="1"/>
          </p:cNvPicPr>
          <p:nvPr/>
        </p:nvPicPr>
        <p:blipFill>
          <a:blip r:embed="rId3"/>
          <a:srcRect/>
          <a:stretch>
            <a:fillRect/>
          </a:stretch>
        </p:blipFill>
        <p:spPr bwMode="auto">
          <a:xfrm>
            <a:off x="4953000" y="1600200"/>
            <a:ext cx="3733800" cy="2800350"/>
          </a:xfrm>
          <a:prstGeom prst="rect">
            <a:avLst/>
          </a:prstGeom>
          <a:noFill/>
        </p:spPr>
      </p:pic>
      <p:pic>
        <p:nvPicPr>
          <p:cNvPr id="131081" name="Picture 9" descr="AAFOAPD0"/>
          <p:cNvPicPr>
            <a:picLocks noGrp="1" noChangeAspect="1" noChangeArrowheads="1"/>
          </p:cNvPicPr>
          <p:nvPr>
            <p:ph sz="half" idx="2"/>
          </p:nvPr>
        </p:nvPicPr>
        <p:blipFill>
          <a:blip r:embed="rId4"/>
          <a:srcRect/>
          <a:stretch>
            <a:fillRect/>
          </a:stretch>
        </p:blipFill>
        <p:spPr>
          <a:xfrm>
            <a:off x="914400" y="2971800"/>
            <a:ext cx="3736975" cy="3048000"/>
          </a:xfrm>
          <a:noFill/>
          <a:ln/>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4"/>
          <p:cNvSpPr>
            <a:spLocks noGrp="1"/>
          </p:cNvSpPr>
          <p:nvPr>
            <p:ph type="dt" sz="half" idx="11"/>
          </p:nvPr>
        </p:nvSpPr>
        <p:spPr/>
        <p:txBody>
          <a:bodyPr/>
          <a:lstStyle/>
          <a:p>
            <a:r>
              <a:rPr lang="en-US"/>
              <a:t>© 2007 Prentice-Hall, Inc.</a:t>
            </a:r>
          </a:p>
          <a:p>
            <a:endParaRPr lang="en-US"/>
          </a:p>
        </p:txBody>
      </p:sp>
      <p:sp>
        <p:nvSpPr>
          <p:cNvPr id="10" name="Slide Number Placeholder 5"/>
          <p:cNvSpPr>
            <a:spLocks noGrp="1"/>
          </p:cNvSpPr>
          <p:nvPr>
            <p:ph type="sldNum" sz="quarter" idx="12"/>
          </p:nvPr>
        </p:nvSpPr>
        <p:spPr/>
        <p:txBody>
          <a:bodyPr/>
          <a:lstStyle/>
          <a:p>
            <a:fld id="{00D7AD2C-2FFD-4D9A-99BF-73393FB1D604}" type="slidenum">
              <a:rPr lang="en-US"/>
              <a:pPr/>
              <a:t>47</a:t>
            </a:fld>
            <a:endParaRPr lang="en-US"/>
          </a:p>
        </p:txBody>
      </p:sp>
      <p:sp>
        <p:nvSpPr>
          <p:cNvPr id="132098" name="Rectangle 2"/>
          <p:cNvSpPr>
            <a:spLocks noGrp="1" noChangeArrowheads="1"/>
          </p:cNvSpPr>
          <p:nvPr>
            <p:ph type="title"/>
          </p:nvPr>
        </p:nvSpPr>
        <p:spPr/>
        <p:txBody>
          <a:bodyPr/>
          <a:lstStyle/>
          <a:p>
            <a:r>
              <a:rPr lang="en-US"/>
              <a:t>Computers at Home</a:t>
            </a:r>
          </a:p>
        </p:txBody>
      </p:sp>
      <p:sp>
        <p:nvSpPr>
          <p:cNvPr id="132099" name="Rectangle 3"/>
          <p:cNvSpPr>
            <a:spLocks noGrp="1" noChangeArrowheads="1"/>
          </p:cNvSpPr>
          <p:nvPr>
            <p:ph type="body" idx="1"/>
          </p:nvPr>
        </p:nvSpPr>
        <p:spPr/>
        <p:txBody>
          <a:bodyPr/>
          <a:lstStyle/>
          <a:p>
            <a:r>
              <a:rPr lang="en-US"/>
              <a:t>Robotics</a:t>
            </a:r>
          </a:p>
          <a:p>
            <a:r>
              <a:rPr lang="en-US"/>
              <a:t>Smart appliances</a:t>
            </a:r>
          </a:p>
        </p:txBody>
      </p:sp>
      <p:pic>
        <p:nvPicPr>
          <p:cNvPr id="132100" name="Picture 4" descr="robomower"/>
          <p:cNvPicPr>
            <a:picLocks noChangeAspect="1" noChangeArrowheads="1"/>
          </p:cNvPicPr>
          <p:nvPr/>
        </p:nvPicPr>
        <p:blipFill>
          <a:blip r:embed="rId3"/>
          <a:srcRect/>
          <a:stretch>
            <a:fillRect/>
          </a:stretch>
        </p:blipFill>
        <p:spPr bwMode="auto">
          <a:xfrm>
            <a:off x="5410200" y="1905000"/>
            <a:ext cx="2357438" cy="2514600"/>
          </a:xfrm>
          <a:prstGeom prst="rect">
            <a:avLst/>
          </a:prstGeom>
          <a:noFill/>
        </p:spPr>
      </p:pic>
      <p:sp>
        <p:nvSpPr>
          <p:cNvPr id="132101" name="Text Box 5"/>
          <p:cNvSpPr txBox="1">
            <a:spLocks noChangeArrowheads="1"/>
          </p:cNvSpPr>
          <p:nvPr/>
        </p:nvSpPr>
        <p:spPr bwMode="auto">
          <a:xfrm>
            <a:off x="5562600" y="4419600"/>
            <a:ext cx="2057400" cy="396875"/>
          </a:xfrm>
          <a:prstGeom prst="rect">
            <a:avLst/>
          </a:prstGeom>
          <a:noFill/>
          <a:ln w="9525">
            <a:noFill/>
            <a:miter lim="800000"/>
            <a:headEnd/>
            <a:tailEnd/>
          </a:ln>
          <a:effectLst/>
        </p:spPr>
        <p:txBody>
          <a:bodyPr>
            <a:spAutoFit/>
          </a:bodyPr>
          <a:lstStyle/>
          <a:p>
            <a:pPr>
              <a:spcBef>
                <a:spcPct val="50000"/>
              </a:spcBef>
            </a:pPr>
            <a:r>
              <a:rPr lang="en-US" sz="2000">
                <a:solidFill>
                  <a:schemeClr val="bg1"/>
                </a:solidFill>
              </a:rPr>
              <a:t>Robomower</a:t>
            </a:r>
          </a:p>
        </p:txBody>
      </p:sp>
      <p:pic>
        <p:nvPicPr>
          <p:cNvPr id="132102" name="Picture 6" descr="fridge1"/>
          <p:cNvPicPr>
            <a:picLocks noChangeAspect="1" noChangeArrowheads="1"/>
          </p:cNvPicPr>
          <p:nvPr/>
        </p:nvPicPr>
        <p:blipFill>
          <a:blip r:embed="rId4">
            <a:clrChange>
              <a:clrFrom>
                <a:srgbClr val="FFFFFF"/>
              </a:clrFrom>
              <a:clrTo>
                <a:srgbClr val="FFFFFF">
                  <a:alpha val="0"/>
                </a:srgbClr>
              </a:clrTo>
            </a:clrChange>
          </a:blip>
          <a:srcRect l="4469" t="2580" r="6145" b="1935"/>
          <a:stretch>
            <a:fillRect/>
          </a:stretch>
        </p:blipFill>
        <p:spPr bwMode="auto">
          <a:xfrm>
            <a:off x="2133600" y="3048000"/>
            <a:ext cx="1524000" cy="2819400"/>
          </a:xfrm>
          <a:prstGeom prst="rect">
            <a:avLst/>
          </a:prstGeom>
          <a:noFill/>
          <a:effectLst>
            <a:outerShdw dist="53882" dir="2700000" algn="ctr" rotWithShape="0">
              <a:srgbClr val="597DA5">
                <a:alpha val="50000"/>
              </a:srgbClr>
            </a:outerShdw>
          </a:effectLst>
        </p:spPr>
      </p:pic>
      <p:sp>
        <p:nvSpPr>
          <p:cNvPr id="132103" name="Text Box 7"/>
          <p:cNvSpPr txBox="1">
            <a:spLocks noChangeArrowheads="1"/>
          </p:cNvSpPr>
          <p:nvPr/>
        </p:nvSpPr>
        <p:spPr bwMode="auto">
          <a:xfrm>
            <a:off x="533400" y="3886200"/>
            <a:ext cx="1600200" cy="1463675"/>
          </a:xfrm>
          <a:prstGeom prst="rect">
            <a:avLst/>
          </a:prstGeom>
          <a:noFill/>
          <a:ln w="9525">
            <a:noFill/>
            <a:miter lim="800000"/>
            <a:headEnd/>
            <a:tailEnd/>
          </a:ln>
          <a:effectLst/>
        </p:spPr>
        <p:txBody>
          <a:bodyPr>
            <a:spAutoFit/>
          </a:bodyPr>
          <a:lstStyle/>
          <a:p>
            <a:pPr algn="l">
              <a:spcBef>
                <a:spcPct val="50000"/>
              </a:spcBef>
            </a:pPr>
            <a:r>
              <a:rPr lang="en-US" sz="2000">
                <a:solidFill>
                  <a:schemeClr val="bg1"/>
                </a:solidFill>
              </a:rPr>
              <a:t>Internet-connected refrigerator</a:t>
            </a:r>
          </a:p>
          <a:p>
            <a:pPr algn="l">
              <a:spcBef>
                <a:spcPct val="50000"/>
              </a:spcBef>
            </a:pPr>
            <a:endParaRPr lang="en-US" sz="2000" b="1">
              <a:solidFill>
                <a:srgbClr val="FFFBDD"/>
              </a:solidFill>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half" idx="11"/>
          </p:nvPr>
        </p:nvSpPr>
        <p:spPr/>
        <p:txBody>
          <a:bodyPr/>
          <a:lstStyle/>
          <a:p>
            <a:r>
              <a:rPr lang="en-US"/>
              <a:t>© 2007 Prentice-Hall, Inc.</a:t>
            </a:r>
          </a:p>
          <a:p>
            <a:endParaRPr lang="en-US"/>
          </a:p>
        </p:txBody>
      </p:sp>
      <p:sp>
        <p:nvSpPr>
          <p:cNvPr id="7" name="Slide Number Placeholder 5"/>
          <p:cNvSpPr>
            <a:spLocks noGrp="1"/>
          </p:cNvSpPr>
          <p:nvPr>
            <p:ph type="sldNum" sz="quarter" idx="12"/>
          </p:nvPr>
        </p:nvSpPr>
        <p:spPr/>
        <p:txBody>
          <a:bodyPr/>
          <a:lstStyle/>
          <a:p>
            <a:fld id="{8E2E2C35-76B8-4F0A-AB9C-D99B2FA0BD56}" type="slidenum">
              <a:rPr lang="en-US"/>
              <a:pPr/>
              <a:t>48</a:t>
            </a:fld>
            <a:endParaRPr lang="en-US"/>
          </a:p>
        </p:txBody>
      </p:sp>
      <p:sp>
        <p:nvSpPr>
          <p:cNvPr id="133122" name="Rectangle 2"/>
          <p:cNvSpPr>
            <a:spLocks noGrp="1" noChangeArrowheads="1"/>
          </p:cNvSpPr>
          <p:nvPr>
            <p:ph type="title"/>
          </p:nvPr>
        </p:nvSpPr>
        <p:spPr/>
        <p:txBody>
          <a:bodyPr/>
          <a:lstStyle/>
          <a:p>
            <a:r>
              <a:rPr lang="en-US"/>
              <a:t>Technology of Tomorrow</a:t>
            </a:r>
          </a:p>
        </p:txBody>
      </p:sp>
      <p:sp>
        <p:nvSpPr>
          <p:cNvPr id="133123" name="Rectangle 3"/>
          <p:cNvSpPr>
            <a:spLocks noGrp="1" noChangeArrowheads="1"/>
          </p:cNvSpPr>
          <p:nvPr>
            <p:ph type="body" idx="1"/>
          </p:nvPr>
        </p:nvSpPr>
        <p:spPr/>
        <p:txBody>
          <a:bodyPr/>
          <a:lstStyle/>
          <a:p>
            <a:r>
              <a:rPr lang="en-US"/>
              <a:t>Nanoscience</a:t>
            </a:r>
          </a:p>
          <a:p>
            <a:r>
              <a:rPr lang="en-US"/>
              <a:t>Biomedical Chip Implants</a:t>
            </a:r>
          </a:p>
          <a:p>
            <a:r>
              <a:rPr lang="en-US"/>
              <a:t>Artificial Intelligence</a:t>
            </a:r>
          </a:p>
        </p:txBody>
      </p:sp>
      <p:pic>
        <p:nvPicPr>
          <p:cNvPr id="133124" name="Picture 4" descr="globe1"/>
          <p:cNvPicPr>
            <a:picLocks noChangeAspect="1" noChangeArrowheads="1"/>
          </p:cNvPicPr>
          <p:nvPr/>
        </p:nvPicPr>
        <p:blipFill>
          <a:blip r:embed="rId3"/>
          <a:srcRect/>
          <a:stretch>
            <a:fillRect/>
          </a:stretch>
        </p:blipFill>
        <p:spPr bwMode="auto">
          <a:xfrm>
            <a:off x="4953000" y="2819400"/>
            <a:ext cx="3111500" cy="3111500"/>
          </a:xfrm>
          <a:prstGeom prst="rect">
            <a:avLst/>
          </a:prstGeom>
          <a:noFill/>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4"/>
          <p:cNvSpPr>
            <a:spLocks noGrp="1"/>
          </p:cNvSpPr>
          <p:nvPr>
            <p:ph type="dt" sz="half" idx="11"/>
          </p:nvPr>
        </p:nvSpPr>
        <p:spPr/>
        <p:txBody>
          <a:bodyPr/>
          <a:lstStyle/>
          <a:p>
            <a:r>
              <a:rPr lang="en-US"/>
              <a:t>© 2007 Prentice-Hall, Inc.</a:t>
            </a:r>
          </a:p>
          <a:p>
            <a:endParaRPr lang="en-US"/>
          </a:p>
        </p:txBody>
      </p:sp>
      <p:sp>
        <p:nvSpPr>
          <p:cNvPr id="15" name="Slide Number Placeholder 5"/>
          <p:cNvSpPr>
            <a:spLocks noGrp="1"/>
          </p:cNvSpPr>
          <p:nvPr>
            <p:ph type="sldNum" sz="quarter" idx="12"/>
          </p:nvPr>
        </p:nvSpPr>
        <p:spPr/>
        <p:txBody>
          <a:bodyPr/>
          <a:lstStyle/>
          <a:p>
            <a:fld id="{AD2B2F15-A03E-485F-B3B9-E68AB4880036}" type="slidenum">
              <a:rPr lang="en-US"/>
              <a:pPr/>
              <a:t>49</a:t>
            </a:fld>
            <a:endParaRPr lang="en-US"/>
          </a:p>
        </p:txBody>
      </p:sp>
      <p:sp>
        <p:nvSpPr>
          <p:cNvPr id="212994" name="Rectangle 2"/>
          <p:cNvSpPr>
            <a:spLocks noGrp="1" noChangeArrowheads="1"/>
          </p:cNvSpPr>
          <p:nvPr>
            <p:ph type="title"/>
          </p:nvPr>
        </p:nvSpPr>
        <p:spPr/>
        <p:txBody>
          <a:bodyPr/>
          <a:lstStyle/>
          <a:p>
            <a:r>
              <a:rPr lang="en-US"/>
              <a:t>Nanoscience</a:t>
            </a:r>
          </a:p>
        </p:txBody>
      </p:sp>
      <p:sp>
        <p:nvSpPr>
          <p:cNvPr id="212995" name="Rectangle 3"/>
          <p:cNvSpPr>
            <a:spLocks noGrp="1" noChangeArrowheads="1"/>
          </p:cNvSpPr>
          <p:nvPr>
            <p:ph type="body" idx="1"/>
          </p:nvPr>
        </p:nvSpPr>
        <p:spPr/>
        <p:txBody>
          <a:bodyPr/>
          <a:lstStyle/>
          <a:p>
            <a:r>
              <a:rPr lang="en-US"/>
              <a:t>Molecules and nanostructures</a:t>
            </a:r>
          </a:p>
          <a:p>
            <a:r>
              <a:rPr lang="en-US"/>
              <a:t>Nanomachines </a:t>
            </a:r>
          </a:p>
        </p:txBody>
      </p:sp>
      <p:sp>
        <p:nvSpPr>
          <p:cNvPr id="212996" name="Text Box 4"/>
          <p:cNvSpPr txBox="1">
            <a:spLocks noChangeArrowheads="1"/>
          </p:cNvSpPr>
          <p:nvPr/>
        </p:nvSpPr>
        <p:spPr bwMode="auto">
          <a:xfrm>
            <a:off x="5486400" y="5410200"/>
            <a:ext cx="2057400" cy="701675"/>
          </a:xfrm>
          <a:prstGeom prst="rect">
            <a:avLst/>
          </a:prstGeom>
          <a:noFill/>
          <a:ln w="9525">
            <a:noFill/>
            <a:miter lim="800000"/>
            <a:headEnd/>
            <a:tailEnd/>
          </a:ln>
          <a:effectLst/>
        </p:spPr>
        <p:txBody>
          <a:bodyPr>
            <a:spAutoFit/>
          </a:bodyPr>
          <a:lstStyle/>
          <a:p>
            <a:pPr algn="l">
              <a:spcBef>
                <a:spcPct val="50000"/>
              </a:spcBef>
            </a:pPr>
            <a:r>
              <a:rPr lang="en-US" sz="2000">
                <a:solidFill>
                  <a:schemeClr val="bg1"/>
                </a:solidFill>
              </a:rPr>
              <a:t>Four-α-helix protein scaffold</a:t>
            </a:r>
            <a:r>
              <a:rPr lang="en-US" sz="2000" b="1">
                <a:solidFill>
                  <a:srgbClr val="FFFBDD"/>
                </a:solidFill>
              </a:rPr>
              <a:t> </a:t>
            </a:r>
          </a:p>
        </p:txBody>
      </p:sp>
      <p:grpSp>
        <p:nvGrpSpPr>
          <p:cNvPr id="2" name="Group 5"/>
          <p:cNvGrpSpPr>
            <a:grpSpLocks/>
          </p:cNvGrpSpPr>
          <p:nvPr/>
        </p:nvGrpSpPr>
        <p:grpSpPr bwMode="auto">
          <a:xfrm>
            <a:off x="6705600" y="3200400"/>
            <a:ext cx="2133600" cy="2590800"/>
            <a:chOff x="4080" y="1248"/>
            <a:chExt cx="1572" cy="1968"/>
          </a:xfrm>
        </p:grpSpPr>
        <p:pic>
          <p:nvPicPr>
            <p:cNvPr id="212998" name="Picture 6" descr="nanostructures"/>
            <p:cNvPicPr>
              <a:picLocks noChangeAspect="1" noChangeArrowheads="1"/>
            </p:cNvPicPr>
            <p:nvPr/>
          </p:nvPicPr>
          <p:blipFill>
            <a:blip r:embed="rId3">
              <a:clrChange>
                <a:clrFrom>
                  <a:srgbClr val="FFFFFF"/>
                </a:clrFrom>
                <a:clrTo>
                  <a:srgbClr val="FFFFFF">
                    <a:alpha val="0"/>
                  </a:srgbClr>
                </a:clrTo>
              </a:clrChange>
            </a:blip>
            <a:srcRect l="28346"/>
            <a:stretch>
              <a:fillRect/>
            </a:stretch>
          </p:blipFill>
          <p:spPr bwMode="auto">
            <a:xfrm>
              <a:off x="4560" y="1248"/>
              <a:ext cx="1092" cy="1968"/>
            </a:xfrm>
            <a:prstGeom prst="rect">
              <a:avLst/>
            </a:prstGeom>
            <a:noFill/>
          </p:spPr>
        </p:pic>
        <p:sp>
          <p:nvSpPr>
            <p:cNvPr id="212999" name="Line 7"/>
            <p:cNvSpPr>
              <a:spLocks noChangeShapeType="1"/>
            </p:cNvSpPr>
            <p:nvPr/>
          </p:nvSpPr>
          <p:spPr bwMode="auto">
            <a:xfrm flipV="1">
              <a:off x="4416" y="1440"/>
              <a:ext cx="0" cy="624"/>
            </a:xfrm>
            <a:prstGeom prst="line">
              <a:avLst/>
            </a:prstGeom>
            <a:noFill/>
            <a:ln w="12700">
              <a:solidFill>
                <a:srgbClr val="FFFBDD"/>
              </a:solidFill>
              <a:round/>
              <a:headEnd/>
              <a:tailEnd type="triangle" w="med" len="med"/>
            </a:ln>
            <a:effectLst/>
          </p:spPr>
          <p:txBody>
            <a:bodyPr/>
            <a:lstStyle/>
            <a:p>
              <a:endParaRPr lang="en-US"/>
            </a:p>
          </p:txBody>
        </p:sp>
        <p:sp>
          <p:nvSpPr>
            <p:cNvPr id="213000" name="Line 8"/>
            <p:cNvSpPr>
              <a:spLocks noChangeShapeType="1"/>
            </p:cNvSpPr>
            <p:nvPr/>
          </p:nvSpPr>
          <p:spPr bwMode="auto">
            <a:xfrm>
              <a:off x="4416" y="2496"/>
              <a:ext cx="0" cy="528"/>
            </a:xfrm>
            <a:prstGeom prst="line">
              <a:avLst/>
            </a:prstGeom>
            <a:noFill/>
            <a:ln w="12700">
              <a:solidFill>
                <a:srgbClr val="FFFBDD"/>
              </a:solidFill>
              <a:round/>
              <a:headEnd/>
              <a:tailEnd type="triangle" w="med" len="med"/>
            </a:ln>
            <a:effectLst/>
          </p:spPr>
          <p:txBody>
            <a:bodyPr/>
            <a:lstStyle/>
            <a:p>
              <a:endParaRPr lang="en-US"/>
            </a:p>
          </p:txBody>
        </p:sp>
        <p:sp>
          <p:nvSpPr>
            <p:cNvPr id="213001" name="Text Box 9"/>
            <p:cNvSpPr txBox="1">
              <a:spLocks noChangeArrowheads="1"/>
            </p:cNvSpPr>
            <p:nvPr/>
          </p:nvSpPr>
          <p:spPr bwMode="auto">
            <a:xfrm>
              <a:off x="4080" y="2111"/>
              <a:ext cx="575" cy="488"/>
            </a:xfrm>
            <a:prstGeom prst="rect">
              <a:avLst/>
            </a:prstGeom>
            <a:noFill/>
            <a:ln w="9525">
              <a:noFill/>
              <a:miter lim="800000"/>
              <a:headEnd/>
              <a:tailEnd/>
            </a:ln>
            <a:effectLst/>
          </p:spPr>
          <p:txBody>
            <a:bodyPr>
              <a:spAutoFit/>
            </a:bodyPr>
            <a:lstStyle/>
            <a:p>
              <a:pPr algn="l">
                <a:spcBef>
                  <a:spcPct val="50000"/>
                </a:spcBef>
              </a:pPr>
              <a:r>
                <a:rPr lang="en-US" sz="1800" b="1">
                  <a:solidFill>
                    <a:schemeClr val="bg1"/>
                  </a:solidFill>
                </a:rPr>
                <a:t>5.4nm</a:t>
              </a:r>
            </a:p>
          </p:txBody>
        </p:sp>
      </p:grpSp>
      <p:pic>
        <p:nvPicPr>
          <p:cNvPr id="213002" name="Picture 10" descr="carbonsub"/>
          <p:cNvPicPr>
            <a:picLocks noChangeAspect="1" noChangeArrowheads="1"/>
          </p:cNvPicPr>
          <p:nvPr/>
        </p:nvPicPr>
        <p:blipFill>
          <a:blip r:embed="rId4"/>
          <a:srcRect/>
          <a:stretch>
            <a:fillRect/>
          </a:stretch>
        </p:blipFill>
        <p:spPr bwMode="auto">
          <a:xfrm>
            <a:off x="3733800" y="2362200"/>
            <a:ext cx="2895600" cy="2171700"/>
          </a:xfrm>
          <a:prstGeom prst="rect">
            <a:avLst/>
          </a:prstGeom>
          <a:noFill/>
        </p:spPr>
      </p:pic>
      <p:pic>
        <p:nvPicPr>
          <p:cNvPr id="213003" name="Picture 11" descr="nanomachine"/>
          <p:cNvPicPr>
            <a:picLocks noChangeAspect="1" noChangeArrowheads="1"/>
          </p:cNvPicPr>
          <p:nvPr/>
        </p:nvPicPr>
        <p:blipFill>
          <a:blip r:embed="rId5"/>
          <a:srcRect l="2174" t="3215" r="4347" b="6764"/>
          <a:stretch>
            <a:fillRect/>
          </a:stretch>
        </p:blipFill>
        <p:spPr bwMode="auto">
          <a:xfrm>
            <a:off x="457200" y="3657600"/>
            <a:ext cx="3276600" cy="2133600"/>
          </a:xfrm>
          <a:prstGeom prst="rect">
            <a:avLst/>
          </a:prstGeom>
          <a:noFill/>
        </p:spPr>
      </p:pic>
      <p:sp>
        <p:nvSpPr>
          <p:cNvPr id="213004" name="Text Box 12"/>
          <p:cNvSpPr txBox="1">
            <a:spLocks noChangeArrowheads="1"/>
          </p:cNvSpPr>
          <p:nvPr/>
        </p:nvSpPr>
        <p:spPr bwMode="auto">
          <a:xfrm>
            <a:off x="381000" y="2895600"/>
            <a:ext cx="3352800" cy="701675"/>
          </a:xfrm>
          <a:prstGeom prst="rect">
            <a:avLst/>
          </a:prstGeom>
          <a:noFill/>
          <a:ln w="9525">
            <a:noFill/>
            <a:miter lim="800000"/>
            <a:headEnd/>
            <a:tailEnd/>
          </a:ln>
          <a:effectLst/>
        </p:spPr>
        <p:txBody>
          <a:bodyPr>
            <a:spAutoFit/>
          </a:bodyPr>
          <a:lstStyle/>
          <a:p>
            <a:pPr algn="l">
              <a:spcBef>
                <a:spcPct val="50000"/>
              </a:spcBef>
            </a:pPr>
            <a:r>
              <a:rPr lang="en-US" sz="2000">
                <a:solidFill>
                  <a:schemeClr val="bg1"/>
                </a:solidFill>
              </a:rPr>
              <a:t>Fluid flow inside Nanomachines</a:t>
            </a:r>
            <a:r>
              <a:rPr lang="en-US" sz="1800" b="1">
                <a:solidFill>
                  <a:srgbClr val="FFFBDD"/>
                </a:solidFill>
              </a:rPr>
              <a:t> </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457200" y="150813"/>
            <a:ext cx="8229600" cy="915987"/>
          </a:xfrm>
          <a:ln/>
        </p:spPr>
        <p:txBody>
          <a:bodyPr/>
          <a:lstStyle/>
          <a:p>
            <a:pPr>
              <a:lnSpc>
                <a:spcPct val="97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600"/>
              <a:t>HISTORY – COMPUTERS etc…</a:t>
            </a:r>
          </a:p>
        </p:txBody>
      </p:sp>
      <p:sp>
        <p:nvSpPr>
          <p:cNvPr id="7170" name="Rectangle 2"/>
          <p:cNvSpPr>
            <a:spLocks noGrp="1" noChangeArrowheads="1"/>
          </p:cNvSpPr>
          <p:nvPr>
            <p:ph type="body" idx="1"/>
          </p:nvPr>
        </p:nvSpPr>
        <p:spPr>
          <a:xfrm>
            <a:off x="381000" y="990600"/>
            <a:ext cx="8534400" cy="5181600"/>
          </a:xfrm>
          <a:ln/>
        </p:spPr>
        <p:txBody>
          <a:bodyPr lIns="0" tIns="0" rIns="0" bIns="0"/>
          <a:lstStyle/>
          <a:p>
            <a:pPr>
              <a:lnSpc>
                <a:spcPct val="97000"/>
              </a:lnSpc>
              <a:buFont typeface="Arial"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900"/>
          </a:p>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solidFill>
                  <a:schemeClr val="tx1"/>
                </a:solidFill>
              </a:rPr>
              <a:t>1936</a:t>
            </a:r>
            <a:r>
              <a:rPr lang="en-GB" sz="2400"/>
              <a:t>  </a:t>
            </a:r>
            <a:r>
              <a:rPr lang="en-GB" sz="2400">
                <a:latin typeface="Verdana" pitchFamily="34" charset="0"/>
              </a:rPr>
              <a:t>Konrad Zuse - </a:t>
            </a:r>
            <a:r>
              <a:rPr lang="en-GB" sz="2400" b="1">
                <a:solidFill>
                  <a:srgbClr val="CC0000"/>
                </a:solidFill>
                <a:latin typeface="Verdana" pitchFamily="34" charset="0"/>
              </a:rPr>
              <a:t>Z1 Computer</a:t>
            </a:r>
          </a:p>
          <a:p>
            <a:pPr lvl="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First freely programmable computer.</a:t>
            </a:r>
          </a:p>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solidFill>
                  <a:schemeClr val="tx1"/>
                </a:solidFill>
              </a:rPr>
              <a:t>1942</a:t>
            </a:r>
            <a:r>
              <a:rPr lang="en-GB" sz="2400"/>
              <a:t>  </a:t>
            </a:r>
            <a:r>
              <a:rPr lang="en-GB" sz="2400">
                <a:latin typeface="Verdana" pitchFamily="34" charset="0"/>
              </a:rPr>
              <a:t>John Atanasoff &amp; Clifford Berry</a:t>
            </a:r>
            <a:r>
              <a:rPr lang="en-GB" sz="2400">
                <a:cs typeface="Arial" pitchFamily="34" charset="0"/>
              </a:rPr>
              <a:t> - </a:t>
            </a:r>
            <a:r>
              <a:rPr lang="en-GB" sz="2400" b="1">
                <a:solidFill>
                  <a:srgbClr val="CC0000"/>
                </a:solidFill>
                <a:latin typeface="Verdana" pitchFamily="34" charset="0"/>
              </a:rPr>
              <a:t>ABC </a:t>
            </a:r>
          </a:p>
          <a:p>
            <a:pPr lvl="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solidFill>
                  <a:schemeClr val="tx1"/>
                </a:solidFill>
              </a:rPr>
              <a:t>The ABC computer</a:t>
            </a:r>
          </a:p>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solidFill>
                  <a:schemeClr val="tx1"/>
                </a:solidFill>
              </a:rPr>
              <a:t>1944</a:t>
            </a:r>
            <a:r>
              <a:rPr lang="en-GB" sz="2400"/>
              <a:t> </a:t>
            </a:r>
            <a:r>
              <a:rPr lang="en-GB" sz="2400">
                <a:latin typeface="Verdana" pitchFamily="34" charset="0"/>
              </a:rPr>
              <a:t>Howard Aiken &amp; Grace Hopper</a:t>
            </a:r>
            <a:r>
              <a:rPr lang="en-GB" sz="2400">
                <a:cs typeface="Arial" pitchFamily="34" charset="0"/>
              </a:rPr>
              <a:t> </a:t>
            </a:r>
            <a:r>
              <a:rPr lang="en-GB" sz="2400" b="1">
                <a:solidFill>
                  <a:srgbClr val="CC0000"/>
                </a:solidFill>
                <a:latin typeface="Verdana" pitchFamily="34" charset="0"/>
              </a:rPr>
              <a:t>Harvard Mark I </a:t>
            </a:r>
          </a:p>
          <a:p>
            <a:pPr lvl="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The Harvard Mark 1 computer.</a:t>
            </a:r>
          </a:p>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solidFill>
                  <a:schemeClr val="tx1"/>
                </a:solidFill>
              </a:rPr>
              <a:t>1946</a:t>
            </a:r>
            <a:r>
              <a:rPr lang="en-GB" sz="2400"/>
              <a:t> </a:t>
            </a:r>
            <a:r>
              <a:rPr lang="en-GB" sz="2400">
                <a:latin typeface="Verdana" pitchFamily="34" charset="0"/>
              </a:rPr>
              <a:t>John P. Eckert &amp; John W. Mauchly</a:t>
            </a:r>
            <a:r>
              <a:rPr lang="en-GB" sz="2400">
                <a:cs typeface="Arial" pitchFamily="34" charset="0"/>
              </a:rPr>
              <a:t> </a:t>
            </a:r>
            <a:r>
              <a:rPr lang="en-GB" sz="2400" b="1">
                <a:solidFill>
                  <a:srgbClr val="CC0000"/>
                </a:solidFill>
                <a:latin typeface="Verdana" pitchFamily="34" charset="0"/>
              </a:rPr>
              <a:t>ENIAC 1 </a:t>
            </a:r>
          </a:p>
          <a:p>
            <a:pPr lvl="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20,000 vacuum tubes later...</a:t>
            </a:r>
          </a:p>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solidFill>
                  <a:schemeClr val="tx1"/>
                </a:solidFill>
              </a:rPr>
              <a:t>1947/48</a:t>
            </a:r>
            <a:r>
              <a:rPr lang="en-GB" sz="2400"/>
              <a:t> </a:t>
            </a:r>
            <a:r>
              <a:rPr lang="en-GB" sz="2400">
                <a:latin typeface="Verdana" pitchFamily="34" charset="0"/>
              </a:rPr>
              <a:t>John Bardeen, Walter Brattain &amp; Wiliam Shockley</a:t>
            </a:r>
            <a:r>
              <a:rPr lang="en-GB" sz="2400">
                <a:cs typeface="Arial" pitchFamily="34" charset="0"/>
              </a:rPr>
              <a:t>  </a:t>
            </a:r>
            <a:r>
              <a:rPr lang="en-GB" sz="2400" b="1">
                <a:solidFill>
                  <a:srgbClr val="CC0000"/>
                </a:solidFill>
                <a:latin typeface="Verdana" pitchFamily="34" charset="0"/>
              </a:rPr>
              <a:t>The Transistor </a:t>
            </a:r>
          </a:p>
          <a:p>
            <a:pPr lvl="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solidFill>
                  <a:schemeClr val="tx1"/>
                </a:solidFill>
              </a:rPr>
              <a:t>A transistor is not a computer</a:t>
            </a:r>
          </a:p>
          <a:p>
            <a:pPr>
              <a:lnSpc>
                <a:spcPct val="97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solidFill>
                  <a:schemeClr val="tx1"/>
                </a:solidFill>
              </a:rPr>
              <a:t>1951 </a:t>
            </a:r>
            <a:r>
              <a:rPr lang="en-GB" sz="2400">
                <a:latin typeface="Verdana" pitchFamily="34" charset="0"/>
              </a:rPr>
              <a:t>John Presper Eckert &amp; John W. Mauchly</a:t>
            </a:r>
            <a:r>
              <a:rPr lang="en-GB" sz="2400">
                <a:cs typeface="Arial" pitchFamily="34" charset="0"/>
              </a:rPr>
              <a:t>  </a:t>
            </a:r>
            <a:r>
              <a:rPr lang="en-GB" sz="2400" b="1">
                <a:solidFill>
                  <a:srgbClr val="CC0000"/>
                </a:solidFill>
                <a:latin typeface="Verdana" pitchFamily="34" charset="0"/>
              </a:rPr>
              <a:t>UNIVAC - </a:t>
            </a:r>
            <a:r>
              <a:rPr lang="en-GB" sz="1800"/>
              <a:t>First commercial computer</a:t>
            </a:r>
            <a:r>
              <a:rPr lang="en-GB" sz="2800"/>
              <a:t> </a:t>
            </a:r>
          </a:p>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sz="2000">
              <a:solidFill>
                <a:schemeClr val="tx1"/>
              </a:solidFill>
            </a:endParaRP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4"/>
          <p:cNvSpPr>
            <a:spLocks noGrp="1"/>
          </p:cNvSpPr>
          <p:nvPr>
            <p:ph type="dt" sz="half" idx="11"/>
          </p:nvPr>
        </p:nvSpPr>
        <p:spPr/>
        <p:txBody>
          <a:bodyPr/>
          <a:lstStyle/>
          <a:p>
            <a:r>
              <a:rPr lang="en-US"/>
              <a:t>© 2007 Prentice-Hall, Inc.</a:t>
            </a:r>
          </a:p>
          <a:p>
            <a:endParaRPr lang="en-US"/>
          </a:p>
        </p:txBody>
      </p:sp>
      <p:sp>
        <p:nvSpPr>
          <p:cNvPr id="11" name="Slide Number Placeholder 5"/>
          <p:cNvSpPr>
            <a:spLocks noGrp="1"/>
          </p:cNvSpPr>
          <p:nvPr>
            <p:ph type="sldNum" sz="quarter" idx="12"/>
          </p:nvPr>
        </p:nvSpPr>
        <p:spPr/>
        <p:txBody>
          <a:bodyPr/>
          <a:lstStyle/>
          <a:p>
            <a:fld id="{BECD5EC3-AB96-48E5-88F9-8F82E1306A12}" type="slidenum">
              <a:rPr lang="en-US"/>
              <a:pPr/>
              <a:t>50</a:t>
            </a:fld>
            <a:endParaRPr lang="en-US"/>
          </a:p>
        </p:txBody>
      </p:sp>
      <p:sp>
        <p:nvSpPr>
          <p:cNvPr id="214018" name="Rectangle 2"/>
          <p:cNvSpPr>
            <a:spLocks noGrp="1" noChangeArrowheads="1"/>
          </p:cNvSpPr>
          <p:nvPr>
            <p:ph type="title"/>
          </p:nvPr>
        </p:nvSpPr>
        <p:spPr/>
        <p:txBody>
          <a:bodyPr/>
          <a:lstStyle/>
          <a:p>
            <a:r>
              <a:rPr lang="en-US"/>
              <a:t>Biomedical Chip Implants</a:t>
            </a:r>
          </a:p>
        </p:txBody>
      </p:sp>
      <p:sp>
        <p:nvSpPr>
          <p:cNvPr id="214019" name="Rectangle 3"/>
          <p:cNvSpPr>
            <a:spLocks noGrp="1" noChangeArrowheads="1"/>
          </p:cNvSpPr>
          <p:nvPr>
            <p:ph type="body" idx="1"/>
          </p:nvPr>
        </p:nvSpPr>
        <p:spPr>
          <a:xfrm>
            <a:off x="457200" y="1600200"/>
            <a:ext cx="4648200" cy="4525963"/>
          </a:xfrm>
        </p:spPr>
        <p:txBody>
          <a:bodyPr/>
          <a:lstStyle/>
          <a:p>
            <a:r>
              <a:rPr lang="en-US" sz="2800"/>
              <a:t>Technological solutions to physical problems</a:t>
            </a:r>
          </a:p>
          <a:p>
            <a:r>
              <a:rPr lang="en-US" sz="2800"/>
              <a:t>Identity chips</a:t>
            </a:r>
          </a:p>
        </p:txBody>
      </p:sp>
      <p:pic>
        <p:nvPicPr>
          <p:cNvPr id="214020" name="Picture 4" descr="retinaldevice"/>
          <p:cNvPicPr>
            <a:picLocks noChangeAspect="1" noChangeArrowheads="1"/>
          </p:cNvPicPr>
          <p:nvPr/>
        </p:nvPicPr>
        <p:blipFill>
          <a:blip r:embed="rId3"/>
          <a:srcRect/>
          <a:stretch>
            <a:fillRect/>
          </a:stretch>
        </p:blipFill>
        <p:spPr bwMode="auto">
          <a:xfrm>
            <a:off x="5867400" y="2667000"/>
            <a:ext cx="2924175" cy="2779713"/>
          </a:xfrm>
          <a:prstGeom prst="rect">
            <a:avLst/>
          </a:prstGeom>
          <a:noFill/>
        </p:spPr>
      </p:pic>
      <p:sp>
        <p:nvSpPr>
          <p:cNvPr id="214021" name="Text Box 5"/>
          <p:cNvSpPr txBox="1">
            <a:spLocks noChangeArrowheads="1"/>
          </p:cNvSpPr>
          <p:nvPr/>
        </p:nvSpPr>
        <p:spPr bwMode="auto">
          <a:xfrm>
            <a:off x="6172200" y="2057400"/>
            <a:ext cx="2743200" cy="396875"/>
          </a:xfrm>
          <a:prstGeom prst="rect">
            <a:avLst/>
          </a:prstGeom>
          <a:noFill/>
          <a:ln w="9525">
            <a:noFill/>
            <a:miter lim="800000"/>
            <a:headEnd/>
            <a:tailEnd/>
          </a:ln>
          <a:effectLst/>
        </p:spPr>
        <p:txBody>
          <a:bodyPr>
            <a:spAutoFit/>
          </a:bodyPr>
          <a:lstStyle/>
          <a:p>
            <a:pPr algn="l">
              <a:spcBef>
                <a:spcPct val="50000"/>
              </a:spcBef>
            </a:pPr>
            <a:r>
              <a:rPr lang="en-US" sz="2000">
                <a:solidFill>
                  <a:schemeClr val="bg1"/>
                </a:solidFill>
              </a:rPr>
              <a:t>Retinal Implants</a:t>
            </a:r>
          </a:p>
        </p:txBody>
      </p:sp>
      <p:pic>
        <p:nvPicPr>
          <p:cNvPr id="214022" name="Picture 6" descr="MicroChipImplant"/>
          <p:cNvPicPr>
            <a:picLocks noChangeAspect="1" noChangeArrowheads="1"/>
          </p:cNvPicPr>
          <p:nvPr/>
        </p:nvPicPr>
        <p:blipFill>
          <a:blip r:embed="rId4"/>
          <a:srcRect/>
          <a:stretch>
            <a:fillRect/>
          </a:stretch>
        </p:blipFill>
        <p:spPr bwMode="auto">
          <a:xfrm>
            <a:off x="304800" y="3429000"/>
            <a:ext cx="2889250" cy="1522413"/>
          </a:xfrm>
          <a:prstGeom prst="rect">
            <a:avLst/>
          </a:prstGeom>
          <a:noFill/>
        </p:spPr>
      </p:pic>
      <p:sp>
        <p:nvSpPr>
          <p:cNvPr id="214023" name="Text Box 7"/>
          <p:cNvSpPr txBox="1">
            <a:spLocks noChangeArrowheads="1"/>
          </p:cNvSpPr>
          <p:nvPr/>
        </p:nvSpPr>
        <p:spPr bwMode="auto">
          <a:xfrm>
            <a:off x="1371600" y="5105400"/>
            <a:ext cx="2209800" cy="396875"/>
          </a:xfrm>
          <a:prstGeom prst="rect">
            <a:avLst/>
          </a:prstGeom>
          <a:noFill/>
          <a:ln w="9525">
            <a:noFill/>
            <a:miter lim="800000"/>
            <a:headEnd/>
            <a:tailEnd/>
          </a:ln>
          <a:effectLst/>
        </p:spPr>
        <p:txBody>
          <a:bodyPr>
            <a:spAutoFit/>
          </a:bodyPr>
          <a:lstStyle/>
          <a:p>
            <a:pPr>
              <a:spcBef>
                <a:spcPct val="50000"/>
              </a:spcBef>
            </a:pPr>
            <a:r>
              <a:rPr lang="en-US" sz="2000">
                <a:solidFill>
                  <a:schemeClr val="bg1"/>
                </a:solidFill>
              </a:rPr>
              <a:t>VeriChip</a:t>
            </a:r>
          </a:p>
        </p:txBody>
      </p:sp>
      <p:pic>
        <p:nvPicPr>
          <p:cNvPr id="214024" name="Picture 8" descr="chipinarm"/>
          <p:cNvPicPr>
            <a:picLocks noChangeAspect="1" noChangeArrowheads="1"/>
          </p:cNvPicPr>
          <p:nvPr/>
        </p:nvPicPr>
        <p:blipFill>
          <a:blip r:embed="rId5"/>
          <a:srcRect/>
          <a:stretch>
            <a:fillRect/>
          </a:stretch>
        </p:blipFill>
        <p:spPr bwMode="auto">
          <a:xfrm>
            <a:off x="3600450" y="3124200"/>
            <a:ext cx="1497013" cy="2895600"/>
          </a:xfrm>
          <a:prstGeom prst="rect">
            <a:avLst/>
          </a:prstGeom>
          <a:noFill/>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4"/>
          <p:cNvSpPr>
            <a:spLocks noGrp="1"/>
          </p:cNvSpPr>
          <p:nvPr>
            <p:ph type="dt" sz="half" idx="11"/>
          </p:nvPr>
        </p:nvSpPr>
        <p:spPr/>
        <p:txBody>
          <a:bodyPr/>
          <a:lstStyle/>
          <a:p>
            <a:r>
              <a:rPr lang="en-US"/>
              <a:t>© 2007 Prentice-Hall, Inc.</a:t>
            </a:r>
          </a:p>
          <a:p>
            <a:endParaRPr lang="en-US"/>
          </a:p>
        </p:txBody>
      </p:sp>
      <p:sp>
        <p:nvSpPr>
          <p:cNvPr id="11" name="Slide Number Placeholder 5"/>
          <p:cNvSpPr>
            <a:spLocks noGrp="1"/>
          </p:cNvSpPr>
          <p:nvPr>
            <p:ph type="sldNum" sz="quarter" idx="12"/>
          </p:nvPr>
        </p:nvSpPr>
        <p:spPr/>
        <p:txBody>
          <a:bodyPr/>
          <a:lstStyle/>
          <a:p>
            <a:fld id="{0861220A-19F5-49D8-AD1C-E72623026AC5}" type="slidenum">
              <a:rPr lang="en-US"/>
              <a:pPr/>
              <a:t>51</a:t>
            </a:fld>
            <a:endParaRPr lang="en-US"/>
          </a:p>
        </p:txBody>
      </p:sp>
      <p:sp>
        <p:nvSpPr>
          <p:cNvPr id="215042" name="Rectangle 2"/>
          <p:cNvSpPr>
            <a:spLocks noGrp="1" noChangeArrowheads="1"/>
          </p:cNvSpPr>
          <p:nvPr>
            <p:ph type="title"/>
          </p:nvPr>
        </p:nvSpPr>
        <p:spPr/>
        <p:txBody>
          <a:bodyPr/>
          <a:lstStyle/>
          <a:p>
            <a:r>
              <a:rPr lang="en-US"/>
              <a:t>Artificial Intelligence</a:t>
            </a:r>
          </a:p>
        </p:txBody>
      </p:sp>
      <p:sp>
        <p:nvSpPr>
          <p:cNvPr id="215043" name="Rectangle 3"/>
          <p:cNvSpPr>
            <a:spLocks noGrp="1" noChangeArrowheads="1"/>
          </p:cNvSpPr>
          <p:nvPr>
            <p:ph type="body" idx="1"/>
          </p:nvPr>
        </p:nvSpPr>
        <p:spPr/>
        <p:txBody>
          <a:bodyPr/>
          <a:lstStyle/>
          <a:p>
            <a:r>
              <a:rPr lang="en-US"/>
              <a:t>Robots</a:t>
            </a:r>
          </a:p>
          <a:p>
            <a:r>
              <a:rPr lang="en-US"/>
              <a:t>Neurons vs Microchips</a:t>
            </a:r>
          </a:p>
        </p:txBody>
      </p:sp>
      <p:grpSp>
        <p:nvGrpSpPr>
          <p:cNvPr id="2" name="Group 9"/>
          <p:cNvGrpSpPr>
            <a:grpSpLocks/>
          </p:cNvGrpSpPr>
          <p:nvPr/>
        </p:nvGrpSpPr>
        <p:grpSpPr bwMode="auto">
          <a:xfrm>
            <a:off x="685800" y="2514600"/>
            <a:ext cx="2590800" cy="3810000"/>
            <a:chOff x="336" y="1440"/>
            <a:chExt cx="1727" cy="2592"/>
          </a:xfrm>
        </p:grpSpPr>
        <p:sp>
          <p:nvSpPr>
            <p:cNvPr id="215048" name="Rectangle 8"/>
            <p:cNvSpPr>
              <a:spLocks noChangeArrowheads="1"/>
            </p:cNvSpPr>
            <p:nvPr/>
          </p:nvSpPr>
          <p:spPr bwMode="auto">
            <a:xfrm>
              <a:off x="384" y="2544"/>
              <a:ext cx="1632" cy="1488"/>
            </a:xfrm>
            <a:prstGeom prst="rect">
              <a:avLst/>
            </a:prstGeom>
            <a:solidFill>
              <a:schemeClr val="bg1"/>
            </a:solidFill>
            <a:ln w="9525" algn="ctr">
              <a:noFill/>
              <a:miter lim="800000"/>
              <a:headEnd/>
              <a:tailEnd/>
            </a:ln>
            <a:effectLst/>
          </p:spPr>
          <p:txBody>
            <a:bodyPr wrap="none" anchor="ctr"/>
            <a:lstStyle/>
            <a:p>
              <a:endParaRPr lang="en-US"/>
            </a:p>
          </p:txBody>
        </p:sp>
        <p:pic>
          <p:nvPicPr>
            <p:cNvPr id="215044" name="Picture 4" descr="AI3"/>
            <p:cNvPicPr>
              <a:picLocks noChangeAspect="1" noChangeArrowheads="1"/>
            </p:cNvPicPr>
            <p:nvPr/>
          </p:nvPicPr>
          <p:blipFill>
            <a:blip r:embed="rId3">
              <a:clrChange>
                <a:clrFrom>
                  <a:srgbClr val="141E1F"/>
                </a:clrFrom>
                <a:clrTo>
                  <a:srgbClr val="141E1F">
                    <a:alpha val="0"/>
                  </a:srgbClr>
                </a:clrTo>
              </a:clrChange>
            </a:blip>
            <a:srcRect/>
            <a:stretch>
              <a:fillRect/>
            </a:stretch>
          </p:blipFill>
          <p:spPr bwMode="auto">
            <a:xfrm>
              <a:off x="336" y="1440"/>
              <a:ext cx="1727" cy="2592"/>
            </a:xfrm>
            <a:prstGeom prst="rect">
              <a:avLst/>
            </a:prstGeom>
            <a:noFill/>
          </p:spPr>
        </p:pic>
      </p:grpSp>
      <p:pic>
        <p:nvPicPr>
          <p:cNvPr id="215047" name="Picture 7" descr="aibo"/>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429000" y="2743200"/>
            <a:ext cx="3035300" cy="1930400"/>
          </a:xfrm>
          <a:prstGeom prst="rect">
            <a:avLst/>
          </a:prstGeom>
          <a:noFill/>
        </p:spPr>
      </p:pic>
      <p:pic>
        <p:nvPicPr>
          <p:cNvPr id="215051" name="Picture 11" descr="AAFOAPH0"/>
          <p:cNvPicPr>
            <a:picLocks noChangeAspect="1" noChangeArrowheads="1"/>
          </p:cNvPicPr>
          <p:nvPr/>
        </p:nvPicPr>
        <p:blipFill>
          <a:blip r:embed="rId5"/>
          <a:srcRect/>
          <a:stretch>
            <a:fillRect/>
          </a:stretch>
        </p:blipFill>
        <p:spPr bwMode="auto">
          <a:xfrm>
            <a:off x="6019800" y="4114800"/>
            <a:ext cx="2517775" cy="2030413"/>
          </a:xfrm>
          <a:prstGeom prst="rect">
            <a:avLst/>
          </a:prstGeom>
          <a:noFill/>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4"/>
          <p:cNvSpPr>
            <a:spLocks noGrp="1"/>
          </p:cNvSpPr>
          <p:nvPr>
            <p:ph type="dt" sz="half" idx="11"/>
          </p:nvPr>
        </p:nvSpPr>
        <p:spPr/>
        <p:txBody>
          <a:bodyPr/>
          <a:lstStyle/>
          <a:p>
            <a:r>
              <a:rPr lang="en-US"/>
              <a:t>© 2007 Prentice-Hall, Inc.</a:t>
            </a:r>
          </a:p>
          <a:p>
            <a:endParaRPr lang="en-US"/>
          </a:p>
        </p:txBody>
      </p:sp>
      <p:sp>
        <p:nvSpPr>
          <p:cNvPr id="7" name="Slide Number Placeholder 5"/>
          <p:cNvSpPr>
            <a:spLocks noGrp="1"/>
          </p:cNvSpPr>
          <p:nvPr>
            <p:ph type="sldNum" sz="quarter" idx="12"/>
          </p:nvPr>
        </p:nvSpPr>
        <p:spPr/>
        <p:txBody>
          <a:bodyPr/>
          <a:lstStyle/>
          <a:p>
            <a:fld id="{B0A8AE43-2694-4934-B152-3ABE59160BBA}" type="slidenum">
              <a:rPr lang="en-US"/>
              <a:pPr/>
              <a:t>52</a:t>
            </a:fld>
            <a:endParaRPr lang="en-US"/>
          </a:p>
        </p:txBody>
      </p:sp>
      <p:pic>
        <p:nvPicPr>
          <p:cNvPr id="216070" name="Picture 6" descr="AAFOAPN0"/>
          <p:cNvPicPr>
            <a:picLocks noChangeAspect="1" noChangeArrowheads="1"/>
          </p:cNvPicPr>
          <p:nvPr/>
        </p:nvPicPr>
        <p:blipFill>
          <a:blip r:embed="rId3"/>
          <a:srcRect/>
          <a:stretch>
            <a:fillRect/>
          </a:stretch>
        </p:blipFill>
        <p:spPr bwMode="auto">
          <a:xfrm>
            <a:off x="4800600" y="1752600"/>
            <a:ext cx="3810000" cy="4362450"/>
          </a:xfrm>
          <a:prstGeom prst="rect">
            <a:avLst/>
          </a:prstGeom>
          <a:noFill/>
        </p:spPr>
      </p:pic>
      <p:sp>
        <p:nvSpPr>
          <p:cNvPr id="216066" name="Rectangle 2"/>
          <p:cNvSpPr>
            <a:spLocks noGrp="1" noChangeArrowheads="1"/>
          </p:cNvSpPr>
          <p:nvPr>
            <p:ph type="title"/>
          </p:nvPr>
        </p:nvSpPr>
        <p:spPr/>
        <p:txBody>
          <a:bodyPr/>
          <a:lstStyle/>
          <a:p>
            <a:r>
              <a:rPr lang="en-US" sz="4000"/>
              <a:t>Challenges Facing a Digital Society</a:t>
            </a:r>
          </a:p>
        </p:txBody>
      </p:sp>
      <p:sp>
        <p:nvSpPr>
          <p:cNvPr id="216067" name="Rectangle 3"/>
          <p:cNvSpPr>
            <a:spLocks noGrp="1" noChangeArrowheads="1"/>
          </p:cNvSpPr>
          <p:nvPr>
            <p:ph type="body" idx="1"/>
          </p:nvPr>
        </p:nvSpPr>
        <p:spPr>
          <a:xfrm>
            <a:off x="457200" y="1600200"/>
            <a:ext cx="4419600" cy="4525963"/>
          </a:xfrm>
        </p:spPr>
        <p:txBody>
          <a:bodyPr/>
          <a:lstStyle/>
          <a:p>
            <a:r>
              <a:rPr lang="en-US"/>
              <a:t>Privacy risks</a:t>
            </a:r>
          </a:p>
          <a:p>
            <a:r>
              <a:rPr lang="en-US"/>
              <a:t>Personal data collection</a:t>
            </a:r>
          </a:p>
          <a:p>
            <a:r>
              <a:rPr lang="en-US"/>
              <a:t>Monitoring e-mail</a:t>
            </a:r>
          </a:p>
          <a:p>
            <a:r>
              <a:rPr lang="en-US"/>
              <a:t>Copyright infringement </a:t>
            </a:r>
          </a:p>
          <a:p>
            <a:r>
              <a:rPr lang="en-US"/>
              <a:t>Software piracy</a:t>
            </a:r>
          </a:p>
          <a:p>
            <a:endParaRPr lang="en-US"/>
          </a:p>
          <a:p>
            <a:endParaRPr lang="en-US"/>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READ, READ NOW</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457200" y="128588"/>
            <a:ext cx="8221663" cy="709612"/>
          </a:xfrm>
          <a:ln/>
        </p:spPr>
        <p:txBody>
          <a:bodyPr lIns="0" tIns="0" rIns="0" bIns="0"/>
          <a:lstStyle/>
          <a:p>
            <a:pPr>
              <a:lnSpc>
                <a:spcPct val="97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600"/>
              <a:t>HISTORY - COMPUTERS etc…</a:t>
            </a:r>
          </a:p>
        </p:txBody>
      </p:sp>
      <p:sp>
        <p:nvSpPr>
          <p:cNvPr id="8194" name="Rectangle 2"/>
          <p:cNvSpPr>
            <a:spLocks noGrp="1" noChangeArrowheads="1"/>
          </p:cNvSpPr>
          <p:nvPr>
            <p:ph type="body" idx="1"/>
          </p:nvPr>
        </p:nvSpPr>
        <p:spPr>
          <a:xfrm>
            <a:off x="457200" y="914400"/>
            <a:ext cx="8221663" cy="5562600"/>
          </a:xfrm>
          <a:ln/>
        </p:spPr>
        <p:txBody>
          <a:bodyPr lIns="0" tIns="0" rIns="0" bIns="0"/>
          <a:lstStyle/>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solidFill>
                  <a:schemeClr val="tx1"/>
                </a:solidFill>
              </a:rPr>
              <a:t>1953</a:t>
            </a:r>
            <a:r>
              <a:rPr lang="en-GB" sz="2400"/>
              <a:t> </a:t>
            </a:r>
            <a:r>
              <a:rPr lang="en-GB" sz="2400">
                <a:latin typeface="Verdana" pitchFamily="34" charset="0"/>
              </a:rPr>
              <a:t>International Business Machines</a:t>
            </a:r>
            <a:r>
              <a:rPr lang="en-GB" sz="2400">
                <a:cs typeface="Arial" pitchFamily="34" charset="0"/>
              </a:rPr>
              <a:t>  </a:t>
            </a:r>
            <a:r>
              <a:rPr lang="en-GB" sz="2400" b="1">
                <a:solidFill>
                  <a:srgbClr val="CC0000"/>
                </a:solidFill>
                <a:latin typeface="Verdana" pitchFamily="34" charset="0"/>
              </a:rPr>
              <a:t>IBM 701 EDPM </a:t>
            </a:r>
            <a:r>
              <a:rPr lang="en-GB" sz="2000"/>
              <a:t>(</a:t>
            </a:r>
            <a:r>
              <a:rPr lang="en-GB" sz="1800"/>
              <a:t>IBM enters into </a:t>
            </a:r>
            <a:r>
              <a:rPr lang="en-GB" sz="1800" i="1">
                <a:latin typeface="Verdana" pitchFamily="34" charset="0"/>
              </a:rPr>
              <a:t>'</a:t>
            </a:r>
            <a:r>
              <a:rPr lang="en-GB" sz="1800"/>
              <a:t>The History of Computers</a:t>
            </a:r>
            <a:r>
              <a:rPr lang="en-GB" sz="2000" i="1">
                <a:latin typeface="Verdana" pitchFamily="34" charset="0"/>
              </a:rPr>
              <a:t>‘)</a:t>
            </a:r>
            <a:r>
              <a:rPr lang="en-GB" sz="2000"/>
              <a:t>.</a:t>
            </a:r>
          </a:p>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solidFill>
                  <a:schemeClr val="tx1"/>
                </a:solidFill>
              </a:rPr>
              <a:t>1954</a:t>
            </a:r>
            <a:r>
              <a:rPr lang="en-GB" sz="2400"/>
              <a:t> </a:t>
            </a:r>
            <a:r>
              <a:rPr lang="en-GB" sz="2400">
                <a:latin typeface="Verdana" pitchFamily="34" charset="0"/>
              </a:rPr>
              <a:t>John Backus &amp; IBM </a:t>
            </a:r>
            <a:r>
              <a:rPr lang="en-GB" sz="2400">
                <a:cs typeface="Arial" pitchFamily="34" charset="0"/>
              </a:rPr>
              <a:t> </a:t>
            </a:r>
            <a:r>
              <a:rPr lang="en-GB" sz="2400" b="1">
                <a:solidFill>
                  <a:srgbClr val="CC0000"/>
                </a:solidFill>
                <a:latin typeface="Verdana" pitchFamily="34" charset="0"/>
              </a:rPr>
              <a:t>FORTRAN  Programming </a:t>
            </a:r>
            <a:r>
              <a:rPr lang="en-GB" sz="1800"/>
              <a:t>The first successful high level programming lang.</a:t>
            </a:r>
          </a:p>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solidFill>
                  <a:schemeClr val="tx1"/>
                </a:solidFill>
              </a:rPr>
              <a:t>1955(In Use 1959)</a:t>
            </a:r>
            <a:r>
              <a:rPr lang="en-GB" sz="2400"/>
              <a:t> </a:t>
            </a:r>
            <a:r>
              <a:rPr lang="en-GB" sz="2400">
                <a:latin typeface="Verdana" pitchFamily="34" charset="0"/>
              </a:rPr>
              <a:t>Stanford Res. Institute, Bank of America, General Electric </a:t>
            </a:r>
            <a:r>
              <a:rPr lang="en-GB" sz="2400" b="1">
                <a:solidFill>
                  <a:srgbClr val="CC0000"/>
                </a:solidFill>
                <a:latin typeface="Verdana" pitchFamily="34" charset="0"/>
              </a:rPr>
              <a:t>ERMA and MICR</a:t>
            </a:r>
          </a:p>
          <a:p>
            <a:pPr lvl="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The first bank industry computer - also MICR</a:t>
            </a:r>
            <a:r>
              <a:rPr lang="en-GB" sz="2400"/>
              <a:t> </a:t>
            </a:r>
          </a:p>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solidFill>
                  <a:schemeClr val="tx1"/>
                </a:solidFill>
              </a:rPr>
              <a:t>1958</a:t>
            </a:r>
            <a:r>
              <a:rPr lang="en-GB" sz="2400"/>
              <a:t> </a:t>
            </a:r>
            <a:r>
              <a:rPr lang="en-GB" sz="2400">
                <a:latin typeface="Verdana" pitchFamily="34" charset="0"/>
              </a:rPr>
              <a:t>Jack Kilby &amp; Robert Noyce</a:t>
            </a:r>
            <a:r>
              <a:rPr lang="en-GB" sz="2400">
                <a:cs typeface="Arial" pitchFamily="34" charset="0"/>
              </a:rPr>
              <a:t>  </a:t>
            </a:r>
            <a:r>
              <a:rPr lang="en-GB" sz="2400" b="1">
                <a:solidFill>
                  <a:srgbClr val="CC0000"/>
                </a:solidFill>
                <a:latin typeface="Verdana" pitchFamily="34" charset="0"/>
              </a:rPr>
              <a:t>IC </a:t>
            </a:r>
            <a:r>
              <a:rPr lang="en-GB" sz="2000"/>
              <a:t> 'The Chip'</a:t>
            </a:r>
          </a:p>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solidFill>
                  <a:schemeClr val="tx1"/>
                </a:solidFill>
              </a:rPr>
              <a:t>1962</a:t>
            </a:r>
            <a:r>
              <a:rPr lang="en-GB" sz="2400"/>
              <a:t> </a:t>
            </a:r>
            <a:r>
              <a:rPr lang="en-GB" sz="2400">
                <a:latin typeface="Verdana" pitchFamily="34" charset="0"/>
              </a:rPr>
              <a:t>Steve Russell &amp; MIT</a:t>
            </a:r>
            <a:r>
              <a:rPr lang="en-GB" sz="2400">
                <a:cs typeface="Arial" pitchFamily="34" charset="0"/>
              </a:rPr>
              <a:t>  </a:t>
            </a:r>
            <a:r>
              <a:rPr lang="en-GB" sz="2400" b="1">
                <a:solidFill>
                  <a:srgbClr val="CC0000"/>
                </a:solidFill>
                <a:latin typeface="Verdana" pitchFamily="34" charset="0"/>
              </a:rPr>
              <a:t>Spacewar PC Game</a:t>
            </a:r>
          </a:p>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solidFill>
                  <a:schemeClr val="tx1"/>
                </a:solidFill>
              </a:rPr>
              <a:t>1964</a:t>
            </a:r>
            <a:r>
              <a:rPr lang="en-GB" sz="2400"/>
              <a:t> </a:t>
            </a:r>
            <a:r>
              <a:rPr lang="en-GB" sz="2400">
                <a:latin typeface="Verdana" pitchFamily="34" charset="0"/>
              </a:rPr>
              <a:t>Douglas Engelbart</a:t>
            </a:r>
            <a:r>
              <a:rPr lang="en-GB" sz="2400">
                <a:cs typeface="Arial" pitchFamily="34" charset="0"/>
              </a:rPr>
              <a:t>  </a:t>
            </a:r>
            <a:r>
              <a:rPr lang="en-GB" sz="2400" b="1">
                <a:solidFill>
                  <a:srgbClr val="CC0000"/>
                </a:solidFill>
                <a:latin typeface="Verdana" pitchFamily="34" charset="0"/>
              </a:rPr>
              <a:t>Mouse &amp; Windows</a:t>
            </a:r>
          </a:p>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solidFill>
                  <a:schemeClr val="tx1"/>
                </a:solidFill>
              </a:rPr>
              <a:t>1969</a:t>
            </a:r>
            <a:r>
              <a:rPr lang="en-GB" sz="2400"/>
              <a:t> ARPAnet The original Internet.</a:t>
            </a:r>
          </a:p>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solidFill>
                  <a:schemeClr val="tx1"/>
                </a:solidFill>
              </a:rPr>
              <a:t>1970</a:t>
            </a:r>
            <a:r>
              <a:rPr lang="en-GB" sz="2400"/>
              <a:t> Intel 1103 Computer Memory - </a:t>
            </a:r>
            <a:r>
              <a:rPr lang="en-GB" sz="1800"/>
              <a:t>1</a:t>
            </a:r>
            <a:r>
              <a:rPr lang="en-GB" sz="1800" baseline="30000"/>
              <a:t>st</a:t>
            </a:r>
            <a:r>
              <a:rPr lang="en-GB" sz="1800"/>
              <a:t> dynamic RAM chip</a:t>
            </a:r>
          </a:p>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a:solidFill>
                  <a:schemeClr val="tx1"/>
                </a:solidFill>
              </a:rPr>
              <a:t>1971</a:t>
            </a:r>
            <a:r>
              <a:rPr lang="en-GB" sz="2000"/>
              <a:t> </a:t>
            </a:r>
            <a:r>
              <a:rPr lang="en-GB" sz="2000">
                <a:latin typeface="Verdana" pitchFamily="34" charset="0"/>
              </a:rPr>
              <a:t>Faggin, Hoff &amp; Mazor</a:t>
            </a:r>
            <a:r>
              <a:rPr lang="en-GB" sz="2000">
                <a:cs typeface="Arial" pitchFamily="34" charset="0"/>
              </a:rPr>
              <a:t> </a:t>
            </a:r>
            <a:r>
              <a:rPr lang="en-GB" sz="2000" b="1">
                <a:solidFill>
                  <a:srgbClr val="CC0000"/>
                </a:solidFill>
                <a:latin typeface="Verdana" pitchFamily="34" charset="0"/>
              </a:rPr>
              <a:t>Intel 4004 Computer Microprocessor </a:t>
            </a:r>
            <a:r>
              <a:rPr lang="en-GB" sz="2000"/>
              <a:t>(The first microprocessor)</a:t>
            </a:r>
            <a:endParaRPr lang="en-GB" sz="180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484188" y="163513"/>
            <a:ext cx="8221662" cy="639762"/>
          </a:xfrm>
          <a:ln/>
        </p:spPr>
        <p:txBody>
          <a:bodyPr lIns="0" tIns="0" rIns="0" bIns="0"/>
          <a:lstStyle/>
          <a:p>
            <a:pPr>
              <a:lnSpc>
                <a:spcPct val="97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600"/>
              <a:t>HISTORY - COMPUTERS etc…</a:t>
            </a:r>
          </a:p>
        </p:txBody>
      </p:sp>
      <p:sp>
        <p:nvSpPr>
          <p:cNvPr id="9218" name="Rectangle 2"/>
          <p:cNvSpPr>
            <a:spLocks noGrp="1" noChangeArrowheads="1"/>
          </p:cNvSpPr>
          <p:nvPr>
            <p:ph type="body" idx="1"/>
          </p:nvPr>
        </p:nvSpPr>
        <p:spPr>
          <a:xfrm>
            <a:off x="347663" y="987425"/>
            <a:ext cx="8221662" cy="5413375"/>
          </a:xfrm>
          <a:ln/>
        </p:spPr>
        <p:txBody>
          <a:bodyPr lIns="0" tIns="0" rIns="0" bIns="0"/>
          <a:lstStyle/>
          <a:p>
            <a:pPr>
              <a:lnSpc>
                <a:spcPct val="97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a:solidFill>
                  <a:schemeClr val="tx1"/>
                </a:solidFill>
              </a:rPr>
              <a:t>1971</a:t>
            </a:r>
            <a:r>
              <a:rPr lang="en-GB" sz="2000"/>
              <a:t> </a:t>
            </a:r>
            <a:r>
              <a:rPr lang="en-GB" sz="2000">
                <a:latin typeface="Verdana" pitchFamily="34" charset="0"/>
              </a:rPr>
              <a:t>Alan Shugart &amp;IBM</a:t>
            </a:r>
            <a:r>
              <a:rPr lang="en-GB" sz="2000">
                <a:cs typeface="Arial" pitchFamily="34" charset="0"/>
              </a:rPr>
              <a:t>  </a:t>
            </a:r>
            <a:r>
              <a:rPr lang="en-GB" sz="2000" b="1">
                <a:solidFill>
                  <a:srgbClr val="CC0000"/>
                </a:solidFill>
                <a:latin typeface="Verdana" pitchFamily="34" charset="0"/>
              </a:rPr>
              <a:t>The "Floppy" Disk</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a:solidFill>
                  <a:schemeClr val="tx1"/>
                </a:solidFill>
              </a:rPr>
              <a:t>1973</a:t>
            </a:r>
            <a:r>
              <a:rPr lang="en-GB" sz="2000"/>
              <a:t> </a:t>
            </a:r>
            <a:r>
              <a:rPr lang="en-GB" sz="2000">
                <a:latin typeface="Verdana" pitchFamily="34" charset="0"/>
              </a:rPr>
              <a:t>Robert Metcalfe &amp; Xerox</a:t>
            </a:r>
            <a:r>
              <a:rPr lang="en-GB" sz="2000">
                <a:cs typeface="Arial" pitchFamily="34" charset="0"/>
              </a:rPr>
              <a:t> </a:t>
            </a:r>
            <a:r>
              <a:rPr lang="en-GB" sz="2000" b="1">
                <a:solidFill>
                  <a:srgbClr val="CC0000"/>
                </a:solidFill>
                <a:latin typeface="Verdana" pitchFamily="34" charset="0"/>
              </a:rPr>
              <a:t>The Ethernet Computer Networking</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a:solidFill>
                  <a:schemeClr val="tx1"/>
                </a:solidFill>
              </a:rPr>
              <a:t>1974/75</a:t>
            </a:r>
            <a:r>
              <a:rPr lang="en-GB" sz="2000"/>
              <a:t> Scelbi  &amp; Mark-8 Altair &amp; IBM 5100 Computers - first consumer PC </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a:solidFill>
                  <a:schemeClr val="tx1"/>
                </a:solidFill>
              </a:rPr>
              <a:t>1976/77</a:t>
            </a:r>
            <a:r>
              <a:rPr lang="en-GB" sz="2000"/>
              <a:t> Apple I, II &amp; TRS-80 &amp; Commodore Pet Computers – consumer PC </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a:solidFill>
                  <a:schemeClr val="tx1"/>
                </a:solidFill>
              </a:rPr>
              <a:t>1978 </a:t>
            </a:r>
            <a:r>
              <a:rPr lang="en-GB" sz="2000">
                <a:latin typeface="Verdana" pitchFamily="34" charset="0"/>
              </a:rPr>
              <a:t>Dan Bricklin &amp; Bob Frankston</a:t>
            </a:r>
            <a:r>
              <a:rPr lang="en-GB" sz="2000">
                <a:cs typeface="Arial" pitchFamily="34" charset="0"/>
              </a:rPr>
              <a:t> </a:t>
            </a:r>
            <a:r>
              <a:rPr lang="en-GB" sz="2000" b="1">
                <a:solidFill>
                  <a:srgbClr val="CC0000"/>
                </a:solidFill>
                <a:latin typeface="Verdana" pitchFamily="34" charset="0"/>
              </a:rPr>
              <a:t>VisiCalc Spreadsheet Software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t>Any product that pays for itself in two weeks is a surefire winner.</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a:solidFill>
                  <a:schemeClr val="tx1"/>
                </a:solidFill>
              </a:rPr>
              <a:t>1979 </a:t>
            </a:r>
            <a:r>
              <a:rPr lang="en-GB" sz="2000">
                <a:latin typeface="Verdana" pitchFamily="34" charset="0"/>
              </a:rPr>
              <a:t>Seymour Rubenstein &amp; Rob Barnaby</a:t>
            </a:r>
            <a:r>
              <a:rPr lang="en-GB" sz="2000">
                <a:cs typeface="Arial" pitchFamily="34" charset="0"/>
              </a:rPr>
              <a:t> </a:t>
            </a:r>
            <a:r>
              <a:rPr lang="en-GB" sz="2000" b="1">
                <a:solidFill>
                  <a:srgbClr val="CC0000"/>
                </a:solidFill>
                <a:latin typeface="Verdana" pitchFamily="34" charset="0"/>
              </a:rPr>
              <a:t>WordStar Software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000">
                <a:solidFill>
                  <a:schemeClr val="tx1"/>
                </a:solidFill>
              </a:rPr>
              <a:t>1985</a:t>
            </a:r>
            <a:r>
              <a:rPr lang="en-GB" sz="2000"/>
              <a:t> Microsoft Windows - Microsoft begins the friendly war with Apple.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57200" y="128588"/>
            <a:ext cx="8221663" cy="1014412"/>
          </a:xfrm>
          <a:ln/>
        </p:spPr>
        <p:txBody>
          <a:bodyPr lIns="0" tIns="0" rIns="0" bIns="0"/>
          <a:lstStyle/>
          <a:p>
            <a:r>
              <a:rPr lang="en-GB" sz="4000"/>
              <a:t>HISTORY - COMPUTERS etc..</a:t>
            </a:r>
            <a:endParaRPr lang="en-US" sz="4000"/>
          </a:p>
        </p:txBody>
      </p:sp>
      <p:sp>
        <p:nvSpPr>
          <p:cNvPr id="10242" name="Rectangle 2"/>
          <p:cNvSpPr>
            <a:spLocks noGrp="1" noChangeArrowheads="1"/>
          </p:cNvSpPr>
          <p:nvPr>
            <p:ph type="body" idx="1"/>
          </p:nvPr>
        </p:nvSpPr>
        <p:spPr>
          <a:xfrm>
            <a:off x="457200" y="1371600"/>
            <a:ext cx="8221663" cy="4876800"/>
          </a:xfrm>
          <a:ln/>
        </p:spPr>
        <p:txBody>
          <a:bodyPr lIns="0" tIns="0" rIns="0" bIns="0"/>
          <a:lstStyle/>
          <a:p>
            <a:pPr>
              <a:lnSpc>
                <a:spcPct val="80000"/>
              </a:lnSpc>
            </a:pPr>
            <a:r>
              <a:rPr lang="en-GB">
                <a:solidFill>
                  <a:schemeClr val="tx1"/>
                </a:solidFill>
              </a:rPr>
              <a:t>1981</a:t>
            </a:r>
            <a:r>
              <a:rPr lang="en-GB"/>
              <a:t> </a:t>
            </a:r>
            <a:r>
              <a:rPr lang="en-GB">
                <a:latin typeface="Verdana" pitchFamily="34" charset="0"/>
              </a:rPr>
              <a:t>IBM</a:t>
            </a:r>
            <a:r>
              <a:rPr lang="en-GB">
                <a:cs typeface="Arial" pitchFamily="34" charset="0"/>
              </a:rPr>
              <a:t> </a:t>
            </a:r>
            <a:r>
              <a:rPr lang="en-GB" b="1">
                <a:solidFill>
                  <a:srgbClr val="CC0000"/>
                </a:solidFill>
                <a:latin typeface="Verdana" pitchFamily="34" charset="0"/>
              </a:rPr>
              <a:t>The IBM PC - Home Computer</a:t>
            </a:r>
          </a:p>
          <a:p>
            <a:pPr lvl="1">
              <a:lnSpc>
                <a:spcPct val="80000"/>
              </a:lnSpc>
            </a:pPr>
            <a:r>
              <a:rPr lang="en-GB" b="1">
                <a:solidFill>
                  <a:srgbClr val="CC0000"/>
                </a:solidFill>
                <a:latin typeface="Verdana" pitchFamily="34" charset="0"/>
              </a:rPr>
              <a:t> </a:t>
            </a:r>
            <a:r>
              <a:rPr lang="en-GB"/>
              <a:t>From an "Acorn" grows a PC revolution</a:t>
            </a:r>
          </a:p>
          <a:p>
            <a:pPr>
              <a:lnSpc>
                <a:spcPct val="80000"/>
              </a:lnSpc>
            </a:pPr>
            <a:r>
              <a:rPr lang="en-GB">
                <a:solidFill>
                  <a:schemeClr val="tx1"/>
                </a:solidFill>
              </a:rPr>
              <a:t>1981</a:t>
            </a:r>
            <a:r>
              <a:rPr lang="en-GB"/>
              <a:t> </a:t>
            </a:r>
            <a:r>
              <a:rPr lang="en-GB">
                <a:latin typeface="Verdana" pitchFamily="34" charset="0"/>
              </a:rPr>
              <a:t>Microsoft</a:t>
            </a:r>
            <a:r>
              <a:rPr lang="en-GB">
                <a:cs typeface="Arial" pitchFamily="34" charset="0"/>
              </a:rPr>
              <a:t>  </a:t>
            </a:r>
            <a:r>
              <a:rPr lang="en-GB" b="1">
                <a:solidFill>
                  <a:srgbClr val="CC0000"/>
                </a:solidFill>
                <a:latin typeface="Verdana" pitchFamily="34" charset="0"/>
              </a:rPr>
              <a:t>MS-DOS Computer OS</a:t>
            </a:r>
          </a:p>
          <a:p>
            <a:pPr lvl="1">
              <a:lnSpc>
                <a:spcPct val="80000"/>
              </a:lnSpc>
            </a:pPr>
            <a:r>
              <a:rPr lang="en-GB"/>
              <a:t>From "Quick And Dirty" comes the operating system of the century.</a:t>
            </a:r>
          </a:p>
          <a:p>
            <a:pPr>
              <a:lnSpc>
                <a:spcPct val="80000"/>
              </a:lnSpc>
            </a:pPr>
            <a:r>
              <a:rPr lang="en-GB">
                <a:solidFill>
                  <a:schemeClr val="tx1"/>
                </a:solidFill>
              </a:rPr>
              <a:t>1983</a:t>
            </a:r>
            <a:r>
              <a:rPr lang="en-GB"/>
              <a:t> Apple Lisa Computer </a:t>
            </a:r>
          </a:p>
          <a:p>
            <a:pPr lvl="1">
              <a:lnSpc>
                <a:spcPct val="80000"/>
              </a:lnSpc>
            </a:pPr>
            <a:r>
              <a:rPr lang="en-GB"/>
              <a:t> GUI, graphical user interface.</a:t>
            </a:r>
          </a:p>
          <a:p>
            <a:pPr>
              <a:lnSpc>
                <a:spcPct val="80000"/>
              </a:lnSpc>
            </a:pPr>
            <a:r>
              <a:rPr lang="en-GB">
                <a:solidFill>
                  <a:schemeClr val="tx1"/>
                </a:solidFill>
              </a:rPr>
              <a:t>1984</a:t>
            </a:r>
            <a:r>
              <a:rPr lang="en-GB"/>
              <a:t> Apple Macintosh Computer </a:t>
            </a:r>
          </a:p>
          <a:p>
            <a:pPr lvl="1">
              <a:lnSpc>
                <a:spcPct val="80000"/>
              </a:lnSpc>
            </a:pPr>
            <a:r>
              <a:rPr lang="en-GB"/>
              <a:t> more affordable home computer with a GUI.</a:t>
            </a:r>
          </a:p>
          <a:p>
            <a:pPr>
              <a:lnSpc>
                <a:spcPct val="80000"/>
              </a:lnSpc>
            </a:pPr>
            <a:endParaRPr lang="en-US" sz="240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471488" y="82550"/>
            <a:ext cx="7897812" cy="855663"/>
          </a:xfrm>
          <a:ln/>
        </p:spPr>
        <p:txBody>
          <a:bodyPr>
            <a:normAutofit fontScale="90000"/>
          </a:bodyPr>
          <a:lstStyle/>
          <a:p>
            <a:pPr>
              <a:lnSpc>
                <a:spcPts val="4238"/>
              </a:lnSpc>
              <a:spcBef>
                <a:spcPts val="1400"/>
              </a:spcBef>
              <a:spcAft>
                <a:spcPts val="140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600" b="1" i="1">
                <a:latin typeface="Nimbus Roman No9 L" pitchFamily="16" charset="0"/>
              </a:rPr>
              <a:t>The Chronological Development of PC</a:t>
            </a:r>
          </a:p>
        </p:txBody>
      </p:sp>
      <p:sp>
        <p:nvSpPr>
          <p:cNvPr id="11266" name="Rectangle 2"/>
          <p:cNvSpPr>
            <a:spLocks noGrp="1" noChangeArrowheads="1"/>
          </p:cNvSpPr>
          <p:nvPr>
            <p:ph type="body" idx="1"/>
          </p:nvPr>
        </p:nvSpPr>
        <p:spPr>
          <a:xfrm>
            <a:off x="381000" y="990600"/>
            <a:ext cx="8229600" cy="5399088"/>
          </a:xfrm>
          <a:ln/>
        </p:spPr>
        <p:txBody>
          <a:bodyPr lIns="0" tIns="0" rIns="0" bIns="0"/>
          <a:lstStyle/>
          <a:p>
            <a:pPr>
              <a:lnSpc>
                <a:spcPct val="97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t>1973</a:t>
            </a:r>
            <a:r>
              <a:rPr lang="en-GB" sz="2400">
                <a:latin typeface="Nimbus Roman No9 L" pitchFamily="16" charset="0"/>
              </a:rPr>
              <a:t> </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cs typeface="Arial" pitchFamily="34" charset="0"/>
              </a:rPr>
              <a:t>The </a:t>
            </a:r>
            <a:r>
              <a:rPr lang="en-GB" sz="1800" b="1">
                <a:cs typeface="Arial" pitchFamily="34" charset="0"/>
              </a:rPr>
              <a:t>first microcomputer kits based on the 8008</a:t>
            </a:r>
            <a:r>
              <a:rPr lang="en-GB" sz="1800">
                <a:cs typeface="Arial" pitchFamily="34" charset="0"/>
              </a:rPr>
              <a:t> chip were developed</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cs typeface="Arial" pitchFamily="34" charset="0"/>
              </a:rPr>
              <a:t> </a:t>
            </a:r>
            <a:r>
              <a:rPr lang="en-GB" sz="1800" b="1">
                <a:cs typeface="Arial" pitchFamily="34" charset="0"/>
              </a:rPr>
              <a:t>Intel introduced the 8080</a:t>
            </a:r>
            <a:r>
              <a:rPr lang="en-GB" sz="1800">
                <a:cs typeface="Arial" pitchFamily="34" charset="0"/>
              </a:rPr>
              <a:t> microprocessor, was 10 times faster than 8008 chip and addressed 64 KB of memory.</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a:t>1975 </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b="1">
                <a:cs typeface="Arial" pitchFamily="34" charset="0"/>
              </a:rPr>
              <a:t>MITS introduced the Altair kit</a:t>
            </a:r>
            <a:r>
              <a:rPr lang="en-GB" sz="1800">
                <a:cs typeface="Arial" pitchFamily="34" charset="0"/>
              </a:rPr>
              <a:t> comprising of a power supply, front panel with a large number of lights, and 256 bytes of memory </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b="1">
                <a:cs typeface="Arial" pitchFamily="34" charset="0"/>
              </a:rPr>
              <a:t>Altair kit included open architecture system bus</a:t>
            </a:r>
            <a:r>
              <a:rPr lang="en-GB" sz="1800">
                <a:cs typeface="Arial" pitchFamily="34" charset="0"/>
              </a:rPr>
              <a:t> meaning anybody could build boards to fit in these slots and interface to the system</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a:cs typeface="Arial" pitchFamily="34" charset="0"/>
              </a:rPr>
              <a:t>This </a:t>
            </a:r>
            <a:r>
              <a:rPr lang="en-GB" sz="1800" b="1">
                <a:cs typeface="Arial" pitchFamily="34" charset="0"/>
              </a:rPr>
              <a:t>encouraged companies to write programs</a:t>
            </a:r>
            <a:r>
              <a:rPr lang="en-GB" sz="1800">
                <a:cs typeface="Arial" pitchFamily="34" charset="0"/>
              </a:rPr>
              <a:t> including CP/M (Control Program for Microprocessors) and Microsoft BASIC (Beginners all-purpose symbolic instruction code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1800" b="1">
                <a:cs typeface="Arial" pitchFamily="34" charset="0"/>
              </a:rPr>
              <a:t>IBM introduced its first personal computer</a:t>
            </a:r>
            <a:r>
              <a:rPr lang="en-GB" sz="1800">
                <a:cs typeface="Arial" pitchFamily="34" charset="0"/>
              </a:rPr>
              <a:t> – Model 5100 comprising 16KB memory, built-in16-line-by-64-character display, a BASIC language interpreter and a built-in DC-300 cartridge tape drive for storage.</a:t>
            </a:r>
          </a:p>
        </p:txBody>
      </p:sp>
    </p:spTree>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3408</Words>
  <Application>Microsoft Office PowerPoint</Application>
  <PresentationFormat>On-screen Show (4:3)</PresentationFormat>
  <Paragraphs>425</Paragraphs>
  <Slides>53</Slides>
  <Notes>42</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ITEC 101 FUNDAMENTALS OF IT </vt:lpstr>
      <vt:lpstr>INTRODUCTION</vt:lpstr>
      <vt:lpstr>INTRODUCTION CONT.</vt:lpstr>
      <vt:lpstr>INTRODUCTION CONT.</vt:lpstr>
      <vt:lpstr>HISTORY – COMPUTERS etc…</vt:lpstr>
      <vt:lpstr>HISTORY - COMPUTERS etc…</vt:lpstr>
      <vt:lpstr>HISTORY - COMPUTERS etc…</vt:lpstr>
      <vt:lpstr>HISTORY - COMPUTERS etc..</vt:lpstr>
      <vt:lpstr>The Chronological Development of PC</vt:lpstr>
      <vt:lpstr>The Chronological Development II</vt:lpstr>
      <vt:lpstr>The Chronological Development III</vt:lpstr>
      <vt:lpstr>Moore’s Law</vt:lpstr>
      <vt:lpstr>CLASSIFICATIONS OF COMPUTERS</vt:lpstr>
      <vt:lpstr>Classification by Purpose</vt:lpstr>
      <vt:lpstr>Functions of special purpose computers </vt:lpstr>
      <vt:lpstr>Some special purpose computers</vt:lpstr>
      <vt:lpstr>General Purpose Computers</vt:lpstr>
      <vt:lpstr>Classifications by size/capacity</vt:lpstr>
      <vt:lpstr>Classification by size / capacity</vt:lpstr>
      <vt:lpstr>Classification by types</vt:lpstr>
      <vt:lpstr>ANALOG COMPUTERS</vt:lpstr>
      <vt:lpstr>EXAMPLE OF ANALOG COMPUTERS</vt:lpstr>
      <vt:lpstr>DIGITAL COMPUTERS</vt:lpstr>
      <vt:lpstr>DIGITAL COMPUTERS</vt:lpstr>
      <vt:lpstr>HYBRID COMPUTERS</vt:lpstr>
      <vt:lpstr>HYBRID COMPUTER</vt:lpstr>
      <vt:lpstr>                Basic PC Architecture </vt:lpstr>
      <vt:lpstr>Types of Computer Systems</vt:lpstr>
      <vt:lpstr>Slide 29</vt:lpstr>
      <vt:lpstr>Mainframe</vt:lpstr>
      <vt:lpstr>Mainframe</vt:lpstr>
      <vt:lpstr>Midrange</vt:lpstr>
      <vt:lpstr>Midrange</vt:lpstr>
      <vt:lpstr>Microcomputers</vt:lpstr>
      <vt:lpstr>Microcomputers</vt:lpstr>
      <vt:lpstr>Computer in society</vt:lpstr>
      <vt:lpstr>Computers in Society &amp; in your Career</vt:lpstr>
      <vt:lpstr>Slide 38</vt:lpstr>
      <vt:lpstr>Slide 39</vt:lpstr>
      <vt:lpstr>Slide 40</vt:lpstr>
      <vt:lpstr>Slide 41</vt:lpstr>
      <vt:lpstr>Slide 42</vt:lpstr>
      <vt:lpstr>Computers in Education</vt:lpstr>
      <vt:lpstr>Computers and the Sciences</vt:lpstr>
      <vt:lpstr>Computers in Sports</vt:lpstr>
      <vt:lpstr>Computer Gaming Careers</vt:lpstr>
      <vt:lpstr>Computers at Home</vt:lpstr>
      <vt:lpstr>Technology of Tomorrow</vt:lpstr>
      <vt:lpstr>Nanoscience</vt:lpstr>
      <vt:lpstr>Biomedical Chip Implants</vt:lpstr>
      <vt:lpstr>Artificial Intelligence</vt:lpstr>
      <vt:lpstr>Challenges Facing a Digital Society</vt:lpstr>
      <vt:lpstr>Slide 53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103 INTRODUCTION TO PROGRAMMING</dc:title>
  <dc:creator>user</dc:creator>
  <cp:lastModifiedBy>user</cp:lastModifiedBy>
  <cp:revision>18</cp:revision>
  <dcterms:created xsi:type="dcterms:W3CDTF">2018-02-07T14:49:34Z</dcterms:created>
  <dcterms:modified xsi:type="dcterms:W3CDTF">2018-09-12T21:36:04Z</dcterms:modified>
</cp:coreProperties>
</file>