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258"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38" d="100"/>
          <a:sy n="38" d="100"/>
        </p:scale>
        <p:origin x="-756" y="-10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898D0C-A0FF-4F70-847D-3E8304343A27}" type="datetimeFigureOut">
              <a:rPr lang="en-US" smtClean="0"/>
              <a:pPr/>
              <a:t>9/12/2018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A01D0D-BF2C-48D3-A2A1-C367E2A375E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F64A1F-CFC7-4A42-B432-2F41FF7B3BBE}" type="slidenum">
              <a:rPr lang="en-US"/>
              <a:pPr/>
              <a:t>2</a:t>
            </a:fld>
            <a:endParaRPr lang="en-US"/>
          </a:p>
        </p:txBody>
      </p:sp>
      <p:sp>
        <p:nvSpPr>
          <p:cNvPr id="14338" name="Rectangle 2"/>
          <p:cNvSpPr>
            <a:spLocks noGrp="1" noRot="1" noChangeAspect="1" noChangeArrowheads="1" noTextEdit="1"/>
          </p:cNvSpPr>
          <p:nvPr>
            <p:ph type="sldImg"/>
          </p:nvPr>
        </p:nvSpPr>
        <p:spPr>
          <a:ln/>
        </p:spPr>
      </p:sp>
      <p:sp>
        <p:nvSpPr>
          <p:cNvPr id="1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5E8D7-0C21-4C96-80C1-3FCF406D26DA}" type="slidenum">
              <a:rPr lang="en-US"/>
              <a:pPr/>
              <a:t>11</a:t>
            </a:fld>
            <a:endParaRPr 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80A690-C402-458A-BA06-3B1D286DCEB6}" type="slidenum">
              <a:rPr lang="en-US"/>
              <a:pPr/>
              <a:t>12</a:t>
            </a:fld>
            <a:endParaRPr 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A2208D-2F95-430C-A304-A22497CC799F}" type="slidenum">
              <a:rPr lang="en-US"/>
              <a:pPr/>
              <a:t>13</a:t>
            </a:fld>
            <a:endParaRPr lang="en-US"/>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ECA9DB-7DAE-46DB-89B8-AB5DA99BA3F5}" type="slidenum">
              <a:rPr lang="en-US"/>
              <a:pPr/>
              <a:t>14</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6228A0-A84E-42A9-88A5-4D87E796EAD6}" type="slidenum">
              <a:rPr lang="en-US"/>
              <a:pPr/>
              <a:t>15</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3BD3B6-112F-4D38-8835-9DB25FA5777A}" type="slidenum">
              <a:rPr lang="en-US"/>
              <a:pPr/>
              <a:t>16</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D9C22C-722C-4523-9DF6-705721C22C15}" type="slidenum">
              <a:rPr lang="en-US"/>
              <a:pPr/>
              <a:t>17</a:t>
            </a:fld>
            <a:endParaRPr lang="en-US"/>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682645-A097-43CA-AD9F-386D01AC0DDB}" type="slidenum">
              <a:rPr lang="en-US"/>
              <a:pPr/>
              <a:t>18</a:t>
            </a:fld>
            <a:endParaRPr lang="en-US"/>
          </a:p>
        </p:txBody>
      </p:sp>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06877C-4D29-4397-9EAA-38E9472E5FA9}" type="slidenum">
              <a:rPr lang="en-US"/>
              <a:pPr/>
              <a:t>19</a:t>
            </a:fld>
            <a:endParaRPr lang="en-US"/>
          </a:p>
        </p:txBody>
      </p:sp>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AA00B8-823D-47C1-8788-CCBE38CD90A9}" type="slidenum">
              <a:rPr lang="en-US"/>
              <a:pPr/>
              <a:t>20</a:t>
            </a:fld>
            <a:endParaRPr lang="en-US"/>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1B4092-015D-4932-8CB2-57E83F792BE3}" type="slidenum">
              <a:rPr lang="en-US"/>
              <a:pPr/>
              <a:t>3</a:t>
            </a:fld>
            <a:endParaRPr lang="en-US"/>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583C64-1241-4673-BA02-54A341F3D935}" type="slidenum">
              <a:rPr lang="en-US"/>
              <a:pPr/>
              <a:t>21</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1BB1B8-93A8-42D2-B17C-EEACAACA600D}" type="slidenum">
              <a:rPr lang="en-US"/>
              <a:pPr/>
              <a:t>22</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E21B2B-8830-4481-A91B-96CC04FE0ECB}" type="slidenum">
              <a:rPr lang="en-US"/>
              <a:pPr/>
              <a:t>23</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BF2901-B618-4B4A-A503-26F6C16C8F2E}" type="slidenum">
              <a:rPr lang="en-US"/>
              <a:pPr/>
              <a:t>24</a:t>
            </a:fld>
            <a:endParaRPr lang="en-US"/>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1B93A3-1FD3-43D7-9B22-417827651F47}" type="slidenum">
              <a:rPr lang="en-US"/>
              <a:pPr/>
              <a:t>25</a:t>
            </a:fld>
            <a:endParaRPr lang="en-US"/>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858BA0-D303-42E0-A6B7-0CD73BDB44A4}" type="slidenum">
              <a:rPr lang="en-US"/>
              <a:pPr/>
              <a:t>26</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26BE41-C637-40B7-8327-CCAAFA977CB1}" type="slidenum">
              <a:rPr lang="en-US"/>
              <a:pPr/>
              <a:t>27</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E19D7E-52E3-46FF-8AB5-7971A46884BC}" type="slidenum">
              <a:rPr lang="en-US"/>
              <a:pPr/>
              <a:t>28</a:t>
            </a:fld>
            <a:endParaRPr 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0140CE-CA44-4900-AC8E-A328D2E22E66}" type="slidenum">
              <a:rPr lang="en-US"/>
              <a:pPr/>
              <a:t>29</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734439-5525-4A6D-A43D-E577B20DB1DD}" type="slidenum">
              <a:rPr lang="en-US"/>
              <a:pPr/>
              <a:t>30</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7FD867-E701-4C9E-BFCD-9BE0EEE6EFA3}" type="slidenum">
              <a:rPr lang="en-US"/>
              <a:pPr/>
              <a:t>4</a:t>
            </a:fld>
            <a:endParaRPr lang="en-US"/>
          </a:p>
        </p:txBody>
      </p:sp>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A60960-E431-4FEF-A6EA-03FE0E324749}" type="slidenum">
              <a:rPr lang="en-US"/>
              <a:pPr/>
              <a:t>31</a:t>
            </a:fld>
            <a:endParaRPr lang="en-US"/>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5310DF-DB98-4857-89EA-A45644D4DB1F}" type="slidenum">
              <a:rPr lang="en-US"/>
              <a:pPr/>
              <a:t>32</a:t>
            </a:fld>
            <a:endParaRPr lang="en-US"/>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734FEDA-6643-4DBD-A770-6B1BF068F6BA}" type="slidenum">
              <a:rPr lang="en-US"/>
              <a:pPr/>
              <a:t>33</a:t>
            </a:fld>
            <a:endParaRPr lang="en-US"/>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F88316-0DB4-4B69-A663-1E816EEF31B3}" type="slidenum">
              <a:rPr lang="en-US"/>
              <a:pPr/>
              <a:t>34</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7A410A-09A2-4FEF-BC0F-9359116CC20A}" type="slidenum">
              <a:rPr lang="en-US"/>
              <a:pPr/>
              <a:t>35</a:t>
            </a:fld>
            <a:endParaRPr lang="en-US"/>
          </a:p>
        </p:txBody>
      </p:sp>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882A02-54EB-40BF-A742-0D9B47DE01DD}" type="slidenum">
              <a:rPr lang="en-US"/>
              <a:pPr/>
              <a:t>36</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558BF2-273A-42F1-AAC1-123ECEB22F4F}" type="slidenum">
              <a:rPr lang="en-US"/>
              <a:pPr/>
              <a:t>37</a:t>
            </a:fld>
            <a:endParaRPr 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B669D6-2B01-4F73-B67E-06AC29120B94}" type="slidenum">
              <a:rPr lang="en-US"/>
              <a:pPr/>
              <a:t>38</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7CE75C-7A79-45B6-94AA-F06900A4D4FC}" type="slidenum">
              <a:rPr lang="en-US"/>
              <a:pPr/>
              <a:t>39</a:t>
            </a:fld>
            <a:endParaRPr lang="en-US"/>
          </a:p>
        </p:txBody>
      </p:sp>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F3DBEF-A9DC-403C-8E55-3ECA29EED7A3}" type="slidenum">
              <a:rPr lang="en-US"/>
              <a:pPr/>
              <a:t>40</a:t>
            </a:fld>
            <a:endParaRPr 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91B50A-D18E-4A07-AC68-B1151E61E814}" type="slidenum">
              <a:rPr lang="en-US"/>
              <a:pPr/>
              <a:t>5</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D5EDFF-DA76-4425-AA36-47CE66648594}" type="slidenum">
              <a:rPr lang="en-US"/>
              <a:pPr/>
              <a:t>41</a:t>
            </a:fld>
            <a:endParaRPr lang="en-US"/>
          </a:p>
        </p:txBody>
      </p:sp>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38E262-58D2-4704-A58A-BC11FDC974DC}" type="slidenum">
              <a:rPr lang="en-US"/>
              <a:pPr/>
              <a:t>42</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CC1825-956D-4A39-AD08-93DCB42059BB}" type="slidenum">
              <a:rPr lang="en-US"/>
              <a:pPr/>
              <a:t>43</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3E7ABEF-03A6-4CCF-8847-D80EF931D912}" type="slidenum">
              <a:rPr lang="en-US"/>
              <a:pPr/>
              <a:t>44</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F7EEE7-0936-4D54-8C3C-D911989CA5F2}" type="slidenum">
              <a:rPr lang="en-US"/>
              <a:pPr/>
              <a:t>45</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F7836C-3B6C-4BAC-8316-1A221D421CD9}" type="slidenum">
              <a:rPr lang="en-US"/>
              <a:pPr/>
              <a:t>46</a:t>
            </a:fld>
            <a:endParaRPr lang="en-US"/>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E615BE-DF90-4E37-A0FF-FF7DB4799D64}" type="slidenum">
              <a:rPr lang="en-US"/>
              <a:pPr/>
              <a:t>47</a:t>
            </a:fld>
            <a:endParaRPr lang="en-U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76F32D-BE1C-4870-A5FC-3FCE2BCF8F9E}" type="slidenum">
              <a:rPr lang="en-US"/>
              <a:pPr/>
              <a:t>48</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223286-37AB-4FEC-8D85-B575BAF955BF}" type="slidenum">
              <a:rPr lang="en-US"/>
              <a:pPr/>
              <a:t>49</a:t>
            </a:fld>
            <a:endParaRPr 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57BC55-70A9-4FBD-A8A1-A939652ADA52}" type="slidenum">
              <a:rPr lang="en-US"/>
              <a:pPr/>
              <a:t>50</a:t>
            </a:fld>
            <a:endParaRPr lang="en-US"/>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CF1698-CF47-4AD2-BF79-5350901E5569}" type="slidenum">
              <a:rPr lang="en-US"/>
              <a:pPr/>
              <a:t>6</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E7FDE5E-9665-47B3-8C8B-33A60F22E578}" type="slidenum">
              <a:rPr lang="en-US"/>
              <a:pPr/>
              <a:t>51</a:t>
            </a:fld>
            <a:endParaRPr lang="en-US"/>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508346-3482-41EB-96DF-40637A9FB63D}" type="slidenum">
              <a:rPr lang="en-US"/>
              <a:pPr/>
              <a:t>52</a:t>
            </a:fld>
            <a:endParaRPr lang="en-US"/>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1B1E6E-EBED-4074-884B-533FED2E9741}" type="slidenum">
              <a:rPr lang="en-US"/>
              <a:pPr/>
              <a:t>53</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828700-ED47-4852-9F78-E44C9B8B8BD2}" type="slidenum">
              <a:rPr lang="en-US"/>
              <a:pPr/>
              <a:t>54</a:t>
            </a:fld>
            <a:endParaRPr lang="en-US"/>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45F664-4CA1-4506-AA6C-C1AA1649FB80}" type="slidenum">
              <a:rPr lang="en-US"/>
              <a:pPr/>
              <a:t>55</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CFB783-645F-4FEB-A671-CA4950D9E562}" type="slidenum">
              <a:rPr lang="en-US"/>
              <a:pPr/>
              <a:t>56</a:t>
            </a:fld>
            <a:endParaRPr lang="en-US"/>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CE1A31-3762-4009-93BD-C7FE5545AD2C}" type="slidenum">
              <a:rPr lang="en-US"/>
              <a:pPr/>
              <a:t>57</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a:xfrm>
            <a:off x="503238" y="4316413"/>
            <a:ext cx="5856287" cy="4059237"/>
          </a:xfrm>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E743C5-0C6F-4A24-9283-EA2260A5F72D}" type="slidenum">
              <a:rPr lang="en-US"/>
              <a:pPr/>
              <a:t>58</a:t>
            </a:fld>
            <a:endParaRPr lang="en-US"/>
          </a:p>
        </p:txBody>
      </p:sp>
      <p:sp>
        <p:nvSpPr>
          <p:cNvPr id="119810" name="Rectangle 2"/>
          <p:cNvSpPr>
            <a:spLocks noGrp="1" noRot="1" noChangeAspect="1" noChangeArrowheads="1" noTextEdit="1"/>
          </p:cNvSpPr>
          <p:nvPr>
            <p:ph type="sldImg"/>
          </p:nvPr>
        </p:nvSpPr>
        <p:spPr>
          <a:ln/>
        </p:spPr>
      </p:sp>
      <p:sp>
        <p:nvSpPr>
          <p:cNvPr id="119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16FDE0-907A-407A-9205-0A4F743BE12A}" type="slidenum">
              <a:rPr lang="en-US"/>
              <a:pPr/>
              <a:t>59</a:t>
            </a:fld>
            <a:endParaRPr lang="en-US"/>
          </a:p>
        </p:txBody>
      </p:sp>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BAA8EC-5793-45D7-A44C-9F9FFFEF2BF6}" type="slidenum">
              <a:rPr lang="en-US"/>
              <a:pPr/>
              <a:t>60</a:t>
            </a:fld>
            <a:endParaRPr lang="en-US"/>
          </a:p>
        </p:txBody>
      </p:sp>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ECD1B8-1091-4D72-8EF5-DCB689592FE5}" type="slidenum">
              <a:rPr lang="en-US"/>
              <a:pPr/>
              <a:t>7</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A611D5-7F64-4125-9653-CFC3BA73C472}" type="slidenum">
              <a:rPr lang="en-US"/>
              <a:pPr/>
              <a:t>61</a:t>
            </a:fld>
            <a:endParaRPr lang="en-US"/>
          </a:p>
        </p:txBody>
      </p:sp>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7A6DDF-78DF-4FDE-B906-A96651D615AA}" type="slidenum">
              <a:rPr lang="en-US"/>
              <a:pPr/>
              <a:t>62</a:t>
            </a:fld>
            <a:endParaRPr 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9636C7-CA22-47C4-82D7-8A89222CB81A}" type="slidenum">
              <a:rPr lang="en-US"/>
              <a:pPr/>
              <a:t>63</a:t>
            </a:fld>
            <a:endParaRPr lang="en-US"/>
          </a:p>
        </p:txBody>
      </p:sp>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788D525-A5E4-4FFC-AFA7-7F3CFB2C518E}" type="slidenum">
              <a:rPr lang="en-US"/>
              <a:pPr/>
              <a:t>64</a:t>
            </a:fld>
            <a:endParaRPr lang="en-US"/>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42AE93-4F81-4486-9518-793BBB3F64DA}" type="slidenum">
              <a:rPr lang="en-US"/>
              <a:pPr/>
              <a:t>65</a:t>
            </a:fld>
            <a:endParaRPr lang="en-US"/>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A45746-1A62-4D1E-BE1A-9F2C09342756}" type="slidenum">
              <a:rPr lang="en-US"/>
              <a:pPr/>
              <a:t>66</a:t>
            </a:fld>
            <a:endParaRPr lang="en-US"/>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893B48-83FF-4EA6-A4B2-79A7EB9CBB60}" type="slidenum">
              <a:rPr lang="en-US"/>
              <a:pPr/>
              <a:t>67</a:t>
            </a:fld>
            <a:endParaRPr lang="en-US"/>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E0D6B17-F40F-4D90-B9F4-FE797B51BF93}" type="slidenum">
              <a:rPr lang="en-US"/>
              <a:pPr/>
              <a:t>68</a:t>
            </a:fld>
            <a:endParaRPr lang="en-US"/>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7676556-7FDD-4E52-8D7F-F74768D8BF4D}" type="slidenum">
              <a:rPr lang="en-US"/>
              <a:pPr/>
              <a:t>69</a:t>
            </a:fld>
            <a:endParaRPr lang="en-US"/>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C134E9F-18F8-41D1-9657-1EE7D554A5EF}" type="slidenum">
              <a:rPr lang="en-US"/>
              <a:pPr/>
              <a:t>70</a:t>
            </a:fld>
            <a:endParaRPr lang="en-US"/>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A85F8E-BB80-4687-AD00-7E5235C8A3F0}" type="slidenum">
              <a:rPr lang="en-US"/>
              <a:pPr/>
              <a:t>8</a:t>
            </a:fld>
            <a:endParaRPr 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2015D2A-4BA8-4925-A68A-73B59F69AEEF}" type="slidenum">
              <a:rPr lang="en-US"/>
              <a:pPr/>
              <a:t>71</a:t>
            </a:fld>
            <a:endParaRPr lang="en-US"/>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D4A1DC9-AE30-4581-8918-54417C186441}" type="slidenum">
              <a:rPr lang="en-US"/>
              <a:pPr/>
              <a:t>9</a:t>
            </a:fld>
            <a:endParaRPr 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9938E7-3DDE-488F-AE8B-E64969464C93}" type="slidenum">
              <a:rPr lang="en-US"/>
              <a:pPr/>
              <a:t>10</a:t>
            </a:fld>
            <a:endParaRPr lang="en-US"/>
          </a:p>
        </p:txBody>
      </p:sp>
      <p:sp>
        <p:nvSpPr>
          <p:cNvPr id="21506" name="Rectangle 2"/>
          <p:cNvSpPr>
            <a:spLocks noGrp="1" noRot="1" noChangeAspect="1" noChangeArrowheads="1" noTextEdit="1"/>
          </p:cNvSpPr>
          <p:nvPr>
            <p:ph type="sldImg"/>
          </p:nvPr>
        </p:nvSpPr>
        <p:spPr>
          <a:ln/>
        </p:spPr>
      </p:sp>
      <p:sp>
        <p:nvSpPr>
          <p:cNvPr id="2150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8189F1-4E66-4A85-8158-3D5B22120262}" type="datetimeFigureOut">
              <a:rPr lang="en-US" smtClean="0"/>
              <a:pPr/>
              <a:t>9/12/2018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8189F1-4E66-4A85-8158-3D5B22120262}" type="datetimeFigureOut">
              <a:rPr lang="en-US" smtClean="0"/>
              <a:pPr/>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8189F1-4E66-4A85-8158-3D5B22120262}" type="datetimeFigureOut">
              <a:rPr lang="en-US" smtClean="0"/>
              <a:pPr/>
              <a:t>9/12/2018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8189F1-4E66-4A85-8158-3D5B22120262}" type="datetimeFigureOut">
              <a:rPr lang="en-US" smtClean="0"/>
              <a:pPr/>
              <a:t>9/12/2018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189F1-4E66-4A85-8158-3D5B22120262}" type="datetimeFigureOut">
              <a:rPr lang="en-US" smtClean="0"/>
              <a:pPr/>
              <a:t>9/12/2018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9/12/2018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189F1-4E66-4A85-8158-3D5B22120262}" type="datetimeFigureOut">
              <a:rPr lang="en-US" smtClean="0"/>
              <a:pPr/>
              <a:t>9/12/2018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F97C3-962D-451B-88A2-9B05D768B1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1.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t>ITEC 101 	Fundamentals of Information Technology</a:t>
            </a:r>
            <a:endParaRPr lang="en-US" dirty="0"/>
          </a:p>
        </p:txBody>
      </p:sp>
      <p:sp>
        <p:nvSpPr>
          <p:cNvPr id="3" name="Subtitle 2"/>
          <p:cNvSpPr>
            <a:spLocks noGrp="1"/>
          </p:cNvSpPr>
          <p:nvPr>
            <p:ph type="subTitle" idx="1"/>
          </p:nvPr>
        </p:nvSpPr>
        <p:spPr/>
        <p:txBody>
          <a:bodyPr/>
          <a:lstStyle/>
          <a:p>
            <a:r>
              <a:rPr lang="en-US" dirty="0" smtClean="0"/>
              <a:t>DANIEL OBUOBI, DCSIT, CU</a:t>
            </a:r>
          </a:p>
          <a:p>
            <a:r>
              <a:rPr lang="en-US" dirty="0" smtClean="0"/>
              <a:t>SECURITY</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b="1"/>
              <a:t>Copyright on Software</a:t>
            </a:r>
            <a:endParaRPr lang="en-US" b="1"/>
          </a:p>
        </p:txBody>
      </p:sp>
      <p:sp>
        <p:nvSpPr>
          <p:cNvPr id="11267" name="Rectangle 3"/>
          <p:cNvSpPr>
            <a:spLocks noGrp="1" noChangeArrowheads="1"/>
          </p:cNvSpPr>
          <p:nvPr>
            <p:ph type="body" idx="1"/>
          </p:nvPr>
        </p:nvSpPr>
        <p:spPr/>
        <p:txBody>
          <a:bodyPr/>
          <a:lstStyle/>
          <a:p>
            <a:r>
              <a:rPr lang="en-GB" b="1"/>
              <a:t>Shareware are </a:t>
            </a:r>
            <a:r>
              <a:rPr lang="en-GB"/>
              <a:t>free software but for a short time. </a:t>
            </a:r>
          </a:p>
          <a:p>
            <a:r>
              <a:rPr lang="en-GB"/>
              <a:t>Small fee are usually paid after the trial period</a:t>
            </a:r>
            <a:r>
              <a:rPr lang="en-GB" b="1"/>
              <a:t>. </a:t>
            </a:r>
            <a:r>
              <a:rPr lang="en-GB"/>
              <a:t>It is however</a:t>
            </a:r>
            <a:r>
              <a:rPr lang="en-GB" b="1"/>
              <a:t> </a:t>
            </a:r>
            <a:r>
              <a:rPr lang="en-GB"/>
              <a:t>copyrighted</a:t>
            </a:r>
            <a:endParaRPr lang="en-GB" b="1"/>
          </a:p>
          <a:p>
            <a:r>
              <a:rPr lang="en-GB" b="1"/>
              <a:t>Public-domain software </a:t>
            </a:r>
            <a:r>
              <a:rPr lang="en-GB"/>
              <a:t>is uncopyrighted software that</a:t>
            </a:r>
            <a:r>
              <a:rPr lang="en-GB" b="1"/>
              <a:t> </a:t>
            </a:r>
            <a:r>
              <a:rPr lang="en-GB"/>
              <a:t>may be used or altered without restriction.</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4000"/>
              <a:t>Information Rights and Obligations </a:t>
            </a:r>
          </a:p>
        </p:txBody>
      </p:sp>
      <p:sp>
        <p:nvSpPr>
          <p:cNvPr id="22531" name="Rectangle 3"/>
          <p:cNvSpPr>
            <a:spLocks noGrp="1" noChangeArrowheads="1"/>
          </p:cNvSpPr>
          <p:nvPr>
            <p:ph type="body" idx="1"/>
          </p:nvPr>
        </p:nvSpPr>
        <p:spPr>
          <a:xfrm>
            <a:off x="457200" y="1600200"/>
            <a:ext cx="8229600" cy="3886200"/>
          </a:xfrm>
        </p:spPr>
        <p:txBody>
          <a:bodyPr/>
          <a:lstStyle/>
          <a:p>
            <a:r>
              <a:rPr lang="en-GB"/>
              <a:t>What information rights do individuals and organizations possess with respect to information about themselves? </a:t>
            </a:r>
          </a:p>
          <a:p>
            <a:r>
              <a:rPr lang="en-GB"/>
              <a:t>What can they protect? </a:t>
            </a:r>
          </a:p>
          <a:p>
            <a:r>
              <a:rPr lang="en-GB"/>
              <a:t>What obligations do individuals and organizations have concerning this information? </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sz="4000"/>
              <a:t>Information Rights and Obligations</a:t>
            </a:r>
          </a:p>
        </p:txBody>
      </p:sp>
      <p:sp>
        <p:nvSpPr>
          <p:cNvPr id="24579" name="Rectangle 3"/>
          <p:cNvSpPr>
            <a:spLocks noGrp="1" noChangeArrowheads="1"/>
          </p:cNvSpPr>
          <p:nvPr>
            <p:ph type="body" idx="1"/>
          </p:nvPr>
        </p:nvSpPr>
        <p:spPr>
          <a:xfrm>
            <a:off x="457200" y="1600200"/>
            <a:ext cx="8229600" cy="4953000"/>
          </a:xfrm>
        </p:spPr>
        <p:txBody>
          <a:bodyPr/>
          <a:lstStyle/>
          <a:p>
            <a:pPr>
              <a:lnSpc>
                <a:spcPct val="90000"/>
              </a:lnSpc>
            </a:pPr>
            <a:r>
              <a:rPr lang="en-GB"/>
              <a:t>Intellectual freedom requires a sufficient degree of autonomy for individuals with respect to </a:t>
            </a:r>
            <a:r>
              <a:rPr lang="en-US"/>
              <a:t>information </a:t>
            </a:r>
            <a:r>
              <a:rPr lang="en-GB"/>
              <a:t>flows to, by, and about them.</a:t>
            </a:r>
            <a:r>
              <a:rPr lang="en-US"/>
              <a:t> </a:t>
            </a:r>
          </a:p>
          <a:p>
            <a:pPr>
              <a:lnSpc>
                <a:spcPct val="90000"/>
              </a:lnSpc>
            </a:pPr>
            <a:r>
              <a:rPr lang="en-US"/>
              <a:t>The individual should be given the option of preventing their personal data from being released to third parties.</a:t>
            </a:r>
          </a:p>
          <a:p>
            <a:pPr>
              <a:lnSpc>
                <a:spcPct val="90000"/>
              </a:lnSpc>
            </a:pPr>
            <a:r>
              <a:rPr lang="en-US"/>
              <a:t>Also, the individual should be given the chance to review their personal data from time to time to check for accuracy.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GB" sz="4000"/>
              <a:t>Property Rights and Accountability</a:t>
            </a:r>
            <a:endParaRPr lang="en-US" sz="4000"/>
          </a:p>
        </p:txBody>
      </p:sp>
      <p:sp>
        <p:nvSpPr>
          <p:cNvPr id="26627" name="Rectangle 3"/>
          <p:cNvSpPr>
            <a:spLocks noGrp="1" noChangeArrowheads="1"/>
          </p:cNvSpPr>
          <p:nvPr>
            <p:ph type="body" idx="1"/>
          </p:nvPr>
        </p:nvSpPr>
        <p:spPr/>
        <p:txBody>
          <a:bodyPr/>
          <a:lstStyle/>
          <a:p>
            <a:r>
              <a:rPr lang="en-GB"/>
              <a:t>How will traditional intellectual property rights be protected in a digital society in which tracing and accounting for ownership is difficult, and ignoring such property rights is so easy? </a:t>
            </a:r>
          </a:p>
          <a:p>
            <a:r>
              <a:rPr lang="en-GB"/>
              <a:t>Who can and will be held accountable and liable for the harm done to individual and collective information and property rights?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System Quality </a:t>
            </a:r>
          </a:p>
        </p:txBody>
      </p:sp>
      <p:sp>
        <p:nvSpPr>
          <p:cNvPr id="28675" name="Rectangle 3"/>
          <p:cNvSpPr>
            <a:spLocks noGrp="1" noChangeArrowheads="1"/>
          </p:cNvSpPr>
          <p:nvPr>
            <p:ph type="body" idx="1"/>
          </p:nvPr>
        </p:nvSpPr>
        <p:spPr/>
        <p:txBody>
          <a:bodyPr/>
          <a:lstStyle/>
          <a:p>
            <a:r>
              <a:rPr lang="en-GB"/>
              <a:t>What standards of data and system quality should we demand to protect individual rights and the safety of society? </a:t>
            </a:r>
          </a:p>
          <a:p>
            <a:r>
              <a:rPr lang="en-US"/>
              <a:t> </a:t>
            </a:r>
            <a:r>
              <a:rPr lang="en-GB" b="1"/>
              <a:t>Information quality</a:t>
            </a:r>
            <a:r>
              <a:rPr lang="en-GB"/>
              <a:t> (IQ) is a term to describe the quality of the content of information systems. </a:t>
            </a:r>
          </a:p>
          <a:p>
            <a:r>
              <a:rPr lang="en-GB"/>
              <a:t>But how do you measure the quality of an information system?</a:t>
            </a:r>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System Quality</a:t>
            </a:r>
          </a:p>
        </p:txBody>
      </p:sp>
      <p:sp>
        <p:nvSpPr>
          <p:cNvPr id="30723" name="Rectangle 3"/>
          <p:cNvSpPr>
            <a:spLocks noGrp="1" noChangeArrowheads="1"/>
          </p:cNvSpPr>
          <p:nvPr>
            <p:ph type="body" idx="1"/>
          </p:nvPr>
        </p:nvSpPr>
        <p:spPr>
          <a:xfrm>
            <a:off x="457200" y="1600200"/>
            <a:ext cx="8229600" cy="5029200"/>
          </a:xfrm>
        </p:spPr>
        <p:txBody>
          <a:bodyPr/>
          <a:lstStyle/>
          <a:p>
            <a:r>
              <a:rPr lang="en-GB" sz="2800"/>
              <a:t>Measures of System Quality typically focus on performance characteristics of the system under study. </a:t>
            </a:r>
          </a:p>
          <a:p>
            <a:r>
              <a:rPr lang="en-GB" sz="2800"/>
              <a:t>System Quality may be measured by analysing: </a:t>
            </a:r>
          </a:p>
          <a:p>
            <a:r>
              <a:rPr lang="en-GB" sz="2800"/>
              <a:t>Resource utilization and investment utilization.</a:t>
            </a:r>
          </a:p>
          <a:p>
            <a:r>
              <a:rPr lang="en-GB" sz="2800"/>
              <a:t>Hardware utilization efficiency.</a:t>
            </a:r>
          </a:p>
          <a:p>
            <a:r>
              <a:rPr lang="en-GB" sz="2800"/>
              <a:t>Reliability.</a:t>
            </a:r>
          </a:p>
          <a:p>
            <a:r>
              <a:rPr lang="en-GB" sz="2800"/>
              <a:t>Response time, ease of terminal use.</a:t>
            </a:r>
          </a:p>
          <a:p>
            <a:r>
              <a:rPr lang="en-GB" sz="2800"/>
              <a:t>Human factors</a:t>
            </a:r>
          </a:p>
          <a:p>
            <a:r>
              <a:rPr lang="en-GB" sz="2800"/>
              <a:t>System accuracy etc.</a:t>
            </a:r>
            <a:endParaRPr 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System Quality</a:t>
            </a:r>
          </a:p>
        </p:txBody>
      </p:sp>
      <p:sp>
        <p:nvSpPr>
          <p:cNvPr id="32771" name="Rectangle 3"/>
          <p:cNvSpPr>
            <a:spLocks noGrp="1" noChangeArrowheads="1"/>
          </p:cNvSpPr>
          <p:nvPr>
            <p:ph type="body" idx="1"/>
          </p:nvPr>
        </p:nvSpPr>
        <p:spPr>
          <a:xfrm>
            <a:off x="457200" y="1600200"/>
            <a:ext cx="8229600" cy="5029200"/>
          </a:xfrm>
        </p:spPr>
        <p:txBody>
          <a:bodyPr/>
          <a:lstStyle/>
          <a:p>
            <a:r>
              <a:rPr lang="en-GB" sz="2800"/>
              <a:t>Hamilton</a:t>
            </a:r>
            <a:r>
              <a:rPr lang="en-US" sz="2800"/>
              <a:t> </a:t>
            </a:r>
            <a:r>
              <a:rPr lang="en-GB" sz="2800"/>
              <a:t>and Chervany's list of system quality measures is probably the most well known: </a:t>
            </a:r>
          </a:p>
          <a:p>
            <a:r>
              <a:rPr lang="en-GB" sz="2800"/>
              <a:t>Data currency.</a:t>
            </a:r>
          </a:p>
          <a:p>
            <a:r>
              <a:rPr lang="en-GB" sz="2800"/>
              <a:t>Response time.</a:t>
            </a:r>
          </a:p>
          <a:p>
            <a:r>
              <a:rPr lang="en-GB" sz="2800"/>
              <a:t>Turnaround time.</a:t>
            </a:r>
          </a:p>
          <a:p>
            <a:r>
              <a:rPr lang="en-GB" sz="2800"/>
              <a:t>Data accuracy.</a:t>
            </a:r>
          </a:p>
          <a:p>
            <a:r>
              <a:rPr lang="en-GB" sz="2800"/>
              <a:t>Reliability.</a:t>
            </a:r>
          </a:p>
          <a:p>
            <a:r>
              <a:rPr lang="en-GB" sz="2800"/>
              <a:t>Completeness.</a:t>
            </a:r>
          </a:p>
          <a:p>
            <a:r>
              <a:rPr lang="en-GB" sz="2800"/>
              <a:t>System flexibility and ease of use. </a:t>
            </a:r>
            <a:endParaRPr lang="en-US" sz="28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System Quality</a:t>
            </a:r>
          </a:p>
        </p:txBody>
      </p:sp>
      <p:sp>
        <p:nvSpPr>
          <p:cNvPr id="34819" name="Rectangle 3"/>
          <p:cNvSpPr>
            <a:spLocks noGrp="1" noChangeArrowheads="1"/>
          </p:cNvSpPr>
          <p:nvPr>
            <p:ph type="body" idx="1"/>
          </p:nvPr>
        </p:nvSpPr>
        <p:spPr/>
        <p:txBody>
          <a:bodyPr/>
          <a:lstStyle/>
          <a:p>
            <a:r>
              <a:rPr lang="en-GB"/>
              <a:t>In recent times, system quality is concerned with:</a:t>
            </a:r>
          </a:p>
          <a:p>
            <a:r>
              <a:rPr lang="en-GB"/>
              <a:t>"bugs" in the system (system reliability),</a:t>
            </a:r>
          </a:p>
          <a:p>
            <a:r>
              <a:rPr lang="en-GB"/>
              <a:t>User interface consistency</a:t>
            </a:r>
          </a:p>
          <a:p>
            <a:r>
              <a:rPr lang="en-GB"/>
              <a:t>Ease of use</a:t>
            </a:r>
          </a:p>
          <a:p>
            <a:r>
              <a:rPr lang="en-GB"/>
              <a:t>Documentation quality</a:t>
            </a:r>
          </a:p>
          <a:p>
            <a:r>
              <a:rPr lang="en-GB"/>
              <a:t>Quality and maintainability of the program code.</a:t>
            </a:r>
            <a:r>
              <a:rPr lang="en-US"/>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609600" y="1524000"/>
            <a:ext cx="8229600" cy="2767013"/>
          </a:xfrm>
        </p:spPr>
        <p:txBody>
          <a:bodyPr/>
          <a:lstStyle/>
          <a:p>
            <a:r>
              <a:rPr lang="en-GB"/>
              <a:t>INFORMATION SYSTEMS SECURITY AND CONTROL</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b="1"/>
              <a:t>Information Systems Security</a:t>
            </a:r>
            <a:r>
              <a:rPr lang="en-US"/>
              <a:t> </a:t>
            </a:r>
          </a:p>
        </p:txBody>
      </p:sp>
      <p:sp>
        <p:nvSpPr>
          <p:cNvPr id="38915" name="Rectangle 3"/>
          <p:cNvSpPr>
            <a:spLocks noGrp="1" noChangeArrowheads="1"/>
          </p:cNvSpPr>
          <p:nvPr>
            <p:ph type="body" idx="1"/>
          </p:nvPr>
        </p:nvSpPr>
        <p:spPr/>
        <p:txBody>
          <a:bodyPr/>
          <a:lstStyle/>
          <a:p>
            <a:r>
              <a:rPr lang="en-GB"/>
              <a:t>The protection of information systems against unauthorized access to or modification of information, whether in storage, processing or transit, and against the denial of service to authorized users, including those measures necessary to detect, document, and counter such threats. </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Computer Ethics</a:t>
            </a:r>
          </a:p>
        </p:txBody>
      </p:sp>
      <p:sp>
        <p:nvSpPr>
          <p:cNvPr id="4099" name="Rectangle 3"/>
          <p:cNvSpPr>
            <a:spLocks noGrp="1" noChangeArrowheads="1"/>
          </p:cNvSpPr>
          <p:nvPr>
            <p:ph type="body" idx="1"/>
          </p:nvPr>
        </p:nvSpPr>
        <p:spPr>
          <a:xfrm>
            <a:off x="457200" y="1600200"/>
            <a:ext cx="8229600" cy="5029200"/>
          </a:xfrm>
        </p:spPr>
        <p:txBody>
          <a:bodyPr/>
          <a:lstStyle/>
          <a:p>
            <a:pPr>
              <a:lnSpc>
                <a:spcPct val="90000"/>
              </a:lnSpc>
            </a:pPr>
            <a:r>
              <a:rPr lang="en-US"/>
              <a:t>The standards determines whether an action is good or bad.</a:t>
            </a:r>
          </a:p>
          <a:p>
            <a:pPr>
              <a:lnSpc>
                <a:spcPct val="90000"/>
              </a:lnSpc>
            </a:pPr>
            <a:r>
              <a:rPr lang="en-US"/>
              <a:t>Areas of computer ethics include:</a:t>
            </a:r>
          </a:p>
          <a:p>
            <a:pPr>
              <a:lnSpc>
                <a:spcPct val="90000"/>
              </a:lnSpc>
            </a:pPr>
            <a:r>
              <a:rPr lang="en-US"/>
              <a:t>use of computer ethics and network.</a:t>
            </a:r>
          </a:p>
          <a:p>
            <a:pPr>
              <a:lnSpc>
                <a:spcPct val="90000"/>
              </a:lnSpc>
            </a:pPr>
            <a:r>
              <a:rPr lang="en-US"/>
              <a:t>software theft (piracy). </a:t>
            </a:r>
          </a:p>
          <a:p>
            <a:pPr>
              <a:lnSpc>
                <a:spcPct val="90000"/>
              </a:lnSpc>
            </a:pPr>
            <a:r>
              <a:rPr lang="en-US"/>
              <a:t>information accuracy. </a:t>
            </a:r>
          </a:p>
          <a:p>
            <a:pPr>
              <a:lnSpc>
                <a:spcPct val="90000"/>
              </a:lnSpc>
            </a:pPr>
            <a:r>
              <a:rPr lang="en-US"/>
              <a:t>intellectual property rights.</a:t>
            </a:r>
          </a:p>
          <a:p>
            <a:pPr>
              <a:lnSpc>
                <a:spcPct val="90000"/>
              </a:lnSpc>
            </a:pPr>
            <a:r>
              <a:rPr lang="en-US"/>
              <a:t> codes of conduct. </a:t>
            </a:r>
          </a:p>
          <a:p>
            <a:pPr>
              <a:lnSpc>
                <a:spcPct val="90000"/>
              </a:lnSpc>
            </a:pPr>
            <a:r>
              <a:rPr lang="en-US"/>
              <a:t>and information privacy. </a:t>
            </a:r>
          </a:p>
          <a:p>
            <a:pPr>
              <a:lnSpc>
                <a:spcPct val="90000"/>
              </a:lnSpc>
            </a:pP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b="1"/>
              <a:t>Information Systems Security</a:t>
            </a:r>
          </a:p>
        </p:txBody>
      </p:sp>
      <p:sp>
        <p:nvSpPr>
          <p:cNvPr id="40963" name="Rectangle 3"/>
          <p:cNvSpPr>
            <a:spLocks noGrp="1" noChangeArrowheads="1"/>
          </p:cNvSpPr>
          <p:nvPr>
            <p:ph type="body" idx="1"/>
          </p:nvPr>
        </p:nvSpPr>
        <p:spPr>
          <a:xfrm>
            <a:off x="923925" y="2514600"/>
            <a:ext cx="8220075" cy="4516438"/>
          </a:xfrm>
        </p:spPr>
        <p:txBody>
          <a:bodyPr/>
          <a:lstStyle/>
          <a:p>
            <a:r>
              <a:rPr lang="en-GB"/>
              <a:t>The terms </a:t>
            </a:r>
            <a:r>
              <a:rPr lang="en-GB" b="1"/>
              <a:t>information security</a:t>
            </a:r>
            <a:r>
              <a:rPr lang="en-GB"/>
              <a:t>, computer security and information assurance are frequently used interchangeably</a:t>
            </a:r>
            <a:r>
              <a:rPr lang="en-US"/>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81000" y="381000"/>
            <a:ext cx="8220075" cy="1416050"/>
          </a:xfrm>
        </p:spPr>
        <p:txBody>
          <a:bodyPr/>
          <a:lstStyle/>
          <a:p>
            <a:r>
              <a:rPr lang="en-US" sz="4000" b="1"/>
              <a:t>Basic principles of Information Security</a:t>
            </a:r>
            <a:br>
              <a:rPr lang="en-US" sz="4000" b="1"/>
            </a:br>
            <a:endParaRPr lang="en-US" sz="4000" b="1"/>
          </a:p>
        </p:txBody>
      </p:sp>
      <p:sp>
        <p:nvSpPr>
          <p:cNvPr id="43011" name="Rectangle 3"/>
          <p:cNvSpPr>
            <a:spLocks noGrp="1" noChangeArrowheads="1"/>
          </p:cNvSpPr>
          <p:nvPr>
            <p:ph type="body" idx="1"/>
          </p:nvPr>
        </p:nvSpPr>
        <p:spPr>
          <a:xfrm>
            <a:off x="2362200" y="1981200"/>
            <a:ext cx="8220075" cy="4516438"/>
          </a:xfrm>
        </p:spPr>
        <p:txBody>
          <a:bodyPr/>
          <a:lstStyle/>
          <a:p>
            <a:r>
              <a:rPr lang="en-GB" b="1" i="1"/>
              <a:t>Confidentiality</a:t>
            </a:r>
          </a:p>
          <a:p>
            <a:pPr>
              <a:buFontTx/>
              <a:buNone/>
            </a:pPr>
            <a:endParaRPr lang="en-GB" b="1" i="1"/>
          </a:p>
          <a:p>
            <a:r>
              <a:rPr lang="en-GB" b="1" i="1"/>
              <a:t>Integrity </a:t>
            </a:r>
          </a:p>
          <a:p>
            <a:pPr>
              <a:buFontTx/>
              <a:buNone/>
            </a:pPr>
            <a:endParaRPr lang="en-GB" b="1" i="1"/>
          </a:p>
          <a:p>
            <a:r>
              <a:rPr lang="en-GB" b="1" i="1"/>
              <a:t>Availability</a:t>
            </a:r>
          </a:p>
          <a:p>
            <a:endParaRPr lang="en-US" i="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28600"/>
            <a:ext cx="8220075" cy="1416050"/>
          </a:xfrm>
        </p:spPr>
        <p:txBody>
          <a:bodyPr/>
          <a:lstStyle/>
          <a:p>
            <a:r>
              <a:rPr lang="en-GB"/>
              <a:t>CIA Triad</a:t>
            </a:r>
            <a:endParaRPr lang="en-US"/>
          </a:p>
        </p:txBody>
      </p:sp>
      <p:pic>
        <p:nvPicPr>
          <p:cNvPr id="45059" name="Picture 3" descr="CIA Triad."/>
          <p:cNvPicPr>
            <a:picLocks noChangeAspect="1" noChangeArrowheads="1"/>
          </p:cNvPicPr>
          <p:nvPr/>
        </p:nvPicPr>
        <p:blipFill>
          <a:blip r:embed="rId3"/>
          <a:srcRect/>
          <a:stretch>
            <a:fillRect/>
          </a:stretch>
        </p:blipFill>
        <p:spPr bwMode="auto">
          <a:xfrm>
            <a:off x="1066800" y="838200"/>
            <a:ext cx="7315200" cy="548640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sz="4000"/>
              <a:t> </a:t>
            </a:r>
            <a:r>
              <a:rPr lang="en-US" sz="5400" b="1"/>
              <a:t>Access control</a:t>
            </a:r>
            <a:r>
              <a:rPr lang="en-GB" sz="5400" b="1"/>
              <a:t/>
            </a:r>
            <a:br>
              <a:rPr lang="en-GB" sz="5400" b="1"/>
            </a:br>
            <a:endParaRPr lang="en-US" sz="5400" b="1"/>
          </a:p>
        </p:txBody>
      </p:sp>
      <p:sp>
        <p:nvSpPr>
          <p:cNvPr id="47107" name="Rectangle 3"/>
          <p:cNvSpPr>
            <a:spLocks noGrp="1" noChangeArrowheads="1"/>
          </p:cNvSpPr>
          <p:nvPr>
            <p:ph type="body" idx="1"/>
          </p:nvPr>
        </p:nvSpPr>
        <p:spPr>
          <a:xfrm>
            <a:off x="457200" y="1600200"/>
            <a:ext cx="8220075" cy="4800600"/>
          </a:xfrm>
        </p:spPr>
        <p:txBody>
          <a:bodyPr/>
          <a:lstStyle/>
          <a:p>
            <a:r>
              <a:rPr lang="en-GB" sz="4000"/>
              <a:t>Access to protected information must be restricted to people who are authorized to access the information</a:t>
            </a:r>
            <a:r>
              <a:rPr lang="en-US" sz="4000"/>
              <a:t> </a:t>
            </a:r>
          </a:p>
          <a:p>
            <a:r>
              <a:rPr lang="en-GB" sz="4000"/>
              <a:t>The foundation on which access control mechanisms are built start with </a:t>
            </a:r>
            <a:r>
              <a:rPr lang="en-GB" sz="4000" b="1" i="1"/>
              <a:t>identification</a:t>
            </a:r>
            <a:r>
              <a:rPr lang="en-GB" sz="4000"/>
              <a:t> and </a:t>
            </a:r>
            <a:r>
              <a:rPr lang="en-GB" sz="4000" b="1" i="1"/>
              <a:t>authentication</a:t>
            </a:r>
            <a:r>
              <a:rPr lang="en-US" sz="4000" b="1" i="1"/>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b="1"/>
              <a:t>Identification</a:t>
            </a:r>
            <a:r>
              <a:rPr lang="en-US"/>
              <a:t> </a:t>
            </a:r>
          </a:p>
        </p:txBody>
      </p:sp>
      <p:sp>
        <p:nvSpPr>
          <p:cNvPr id="49155" name="Rectangle 3"/>
          <p:cNvSpPr>
            <a:spLocks noGrp="1" noChangeArrowheads="1"/>
          </p:cNvSpPr>
          <p:nvPr>
            <p:ph type="body" idx="1"/>
          </p:nvPr>
        </p:nvSpPr>
        <p:spPr/>
        <p:txBody>
          <a:bodyPr/>
          <a:lstStyle/>
          <a:p>
            <a:pPr algn="ctr"/>
            <a:r>
              <a:rPr lang="en-GB" sz="4400"/>
              <a:t>It is an assertion of who someone is or what something is</a:t>
            </a:r>
            <a:r>
              <a:rPr lang="en-US" sz="4400"/>
              <a:t> </a:t>
            </a:r>
          </a:p>
          <a:p>
            <a:r>
              <a:rPr lang="en-US" sz="4400"/>
              <a:t>Eg. User name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GB" b="1"/>
              <a:t>Authentication</a:t>
            </a:r>
            <a:r>
              <a:rPr lang="en-US"/>
              <a:t> </a:t>
            </a:r>
          </a:p>
        </p:txBody>
      </p:sp>
      <p:sp>
        <p:nvSpPr>
          <p:cNvPr id="51203" name="Rectangle 3"/>
          <p:cNvSpPr>
            <a:spLocks noGrp="1" noChangeArrowheads="1"/>
          </p:cNvSpPr>
          <p:nvPr>
            <p:ph type="body" idx="1"/>
          </p:nvPr>
        </p:nvSpPr>
        <p:spPr>
          <a:xfrm>
            <a:off x="457200" y="1600200"/>
            <a:ext cx="8686800" cy="4516438"/>
          </a:xfrm>
        </p:spPr>
        <p:txBody>
          <a:bodyPr/>
          <a:lstStyle/>
          <a:p>
            <a:r>
              <a:rPr lang="en-GB"/>
              <a:t>It is the act of verifying a claim of identity</a:t>
            </a:r>
            <a:r>
              <a:rPr lang="en-US"/>
              <a:t> </a:t>
            </a:r>
          </a:p>
          <a:p>
            <a:r>
              <a:rPr lang="en-GB"/>
              <a:t>There are three different types of information that can be used for authentication</a:t>
            </a:r>
            <a:r>
              <a:rPr lang="en-US"/>
              <a:t> </a:t>
            </a:r>
          </a:p>
          <a:p>
            <a:pPr lvl="1"/>
            <a:r>
              <a:rPr lang="en-GB" b="1"/>
              <a:t>Something you know</a:t>
            </a:r>
            <a:r>
              <a:rPr lang="en-US"/>
              <a:t> </a:t>
            </a:r>
          </a:p>
          <a:p>
            <a:pPr lvl="1"/>
            <a:r>
              <a:rPr lang="en-GB" b="1"/>
              <a:t>Something you have</a:t>
            </a:r>
            <a:r>
              <a:rPr lang="en-US"/>
              <a:t> </a:t>
            </a:r>
          </a:p>
          <a:p>
            <a:pPr lvl="1"/>
            <a:r>
              <a:rPr lang="en-GB" b="1"/>
              <a:t>Something you are</a:t>
            </a:r>
            <a:r>
              <a:rPr lang="en-US"/>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b="1"/>
              <a:t>Something you know</a:t>
            </a:r>
            <a:endParaRPr lang="en-US" b="1"/>
          </a:p>
        </p:txBody>
      </p:sp>
      <p:sp>
        <p:nvSpPr>
          <p:cNvPr id="53251" name="Rectangle 3"/>
          <p:cNvSpPr>
            <a:spLocks noGrp="1" noChangeArrowheads="1"/>
          </p:cNvSpPr>
          <p:nvPr>
            <p:ph type="body" idx="1"/>
          </p:nvPr>
        </p:nvSpPr>
        <p:spPr>
          <a:xfrm>
            <a:off x="457200" y="2112963"/>
            <a:ext cx="8220075" cy="4516437"/>
          </a:xfrm>
        </p:spPr>
        <p:txBody>
          <a:bodyPr/>
          <a:lstStyle/>
          <a:p>
            <a:r>
              <a:rPr lang="en-GB"/>
              <a:t>Examples of something you know include such things as a PIN number, a password, or your mother’s maiden name. </a:t>
            </a: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sz="4000" b="1"/>
              <a:t>Something you have</a:t>
            </a:r>
            <a:r>
              <a:rPr lang="en-US" sz="4000"/>
              <a:t> </a:t>
            </a:r>
            <a:br>
              <a:rPr lang="en-US" sz="4000"/>
            </a:br>
            <a:endParaRPr lang="en-US" sz="4000"/>
          </a:p>
        </p:txBody>
      </p:sp>
      <p:sp>
        <p:nvSpPr>
          <p:cNvPr id="55299" name="Rectangle 3"/>
          <p:cNvSpPr>
            <a:spLocks noGrp="1" noChangeArrowheads="1"/>
          </p:cNvSpPr>
          <p:nvPr>
            <p:ph type="body" idx="1"/>
          </p:nvPr>
        </p:nvSpPr>
        <p:spPr>
          <a:xfrm>
            <a:off x="457200" y="2341563"/>
            <a:ext cx="8220075" cy="4516437"/>
          </a:xfrm>
        </p:spPr>
        <p:txBody>
          <a:bodyPr/>
          <a:lstStyle/>
          <a:p>
            <a:r>
              <a:rPr lang="en-GB"/>
              <a:t>Examples of something you have include a driver’s license or a magnetic swipe card</a:t>
            </a:r>
            <a:r>
              <a:rPr lang="en-US"/>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GB" sz="4000" b="1"/>
              <a:t>Something you are</a:t>
            </a:r>
            <a:r>
              <a:rPr lang="en-US" sz="4000"/>
              <a:t> </a:t>
            </a:r>
            <a:br>
              <a:rPr lang="en-US" sz="4000"/>
            </a:br>
            <a:endParaRPr lang="en-US" sz="4000"/>
          </a:p>
        </p:txBody>
      </p:sp>
      <p:sp>
        <p:nvSpPr>
          <p:cNvPr id="57347" name="Rectangle 3"/>
          <p:cNvSpPr>
            <a:spLocks noGrp="1" noChangeArrowheads="1"/>
          </p:cNvSpPr>
          <p:nvPr>
            <p:ph type="body" idx="1"/>
          </p:nvPr>
        </p:nvSpPr>
        <p:spPr>
          <a:xfrm>
            <a:off x="457200" y="1600200"/>
            <a:ext cx="8220075" cy="4953000"/>
          </a:xfrm>
        </p:spPr>
        <p:txBody>
          <a:bodyPr/>
          <a:lstStyle/>
          <a:p>
            <a:r>
              <a:rPr lang="en-GB"/>
              <a:t>Examples of biometrics include palm prints, finger prints, voice prints and retina (eye) scans</a:t>
            </a:r>
            <a:r>
              <a:rPr lang="en-US"/>
              <a:t> </a:t>
            </a:r>
          </a:p>
          <a:p>
            <a:endParaRPr lang="en-US"/>
          </a:p>
          <a:p>
            <a:r>
              <a:rPr lang="en-GB"/>
              <a:t>Strong authentication requires providing information from two of the three different types of authentication information</a:t>
            </a:r>
            <a:r>
              <a:rPr lang="en-US"/>
              <a:t> </a:t>
            </a:r>
          </a:p>
          <a:p>
            <a:r>
              <a:rPr lang="en-US"/>
              <a:t>One-factor, Two-factor and Three-factor Authentication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Authorization</a:t>
            </a:r>
          </a:p>
        </p:txBody>
      </p:sp>
      <p:sp>
        <p:nvSpPr>
          <p:cNvPr id="59395" name="Rectangle 3"/>
          <p:cNvSpPr>
            <a:spLocks noGrp="1" noChangeArrowheads="1"/>
          </p:cNvSpPr>
          <p:nvPr>
            <p:ph type="body" idx="1"/>
          </p:nvPr>
        </p:nvSpPr>
        <p:spPr/>
        <p:txBody>
          <a:bodyPr/>
          <a:lstStyle/>
          <a:p>
            <a:r>
              <a:rPr lang="en-GB"/>
              <a:t>After a person, program or computer has successfully been identified and authenticated then it must be determined what informational resources they are permitted to access and what actions they will be allowed to perform (run, view, create, delete, or change). This is called </a:t>
            </a:r>
            <a:r>
              <a:rPr lang="en-GB" b="1"/>
              <a:t>authorization</a:t>
            </a:r>
            <a:r>
              <a:rPr lang="en-GB"/>
              <a:t>.</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lstStyle/>
          <a:p>
            <a:r>
              <a:rPr lang="en-GB" sz="3200" b="1"/>
              <a:t>Ethical and Social Issues in Information Systems</a:t>
            </a:r>
            <a:r>
              <a:rPr lang="en-US" sz="4000"/>
              <a:t> </a:t>
            </a:r>
          </a:p>
        </p:txBody>
      </p:sp>
      <p:sp>
        <p:nvSpPr>
          <p:cNvPr id="2053" name="Rectangle 5"/>
          <p:cNvSpPr>
            <a:spLocks noGrp="1" noChangeArrowheads="1"/>
          </p:cNvSpPr>
          <p:nvPr>
            <p:ph type="body" idx="1"/>
          </p:nvPr>
        </p:nvSpPr>
        <p:spPr/>
        <p:txBody>
          <a:bodyPr/>
          <a:lstStyle/>
          <a:p>
            <a:r>
              <a:rPr lang="en-US"/>
              <a:t>Computer Ethics definition?</a:t>
            </a:r>
          </a:p>
          <a:p>
            <a:r>
              <a:rPr lang="en-US"/>
              <a:t>Computer ethics is concerned with standards of conduct pertaining to computers.  </a:t>
            </a:r>
          </a:p>
          <a:p>
            <a:r>
              <a:rPr lang="en-US"/>
              <a:t>Or the set of moral principles that regulate the use of computers. </a:t>
            </a:r>
          </a:p>
          <a:p>
            <a:r>
              <a:rPr lang="en-US"/>
              <a:t>Or moral guidelines that govern the use of computers and information systems.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r>
              <a:rPr lang="en-US" sz="4000" b="1"/>
              <a:t>Three types of controls</a:t>
            </a:r>
            <a:r>
              <a:rPr lang="en-GB" sz="4000" b="1"/>
              <a:t/>
            </a:r>
            <a:br>
              <a:rPr lang="en-GB" sz="4000" b="1"/>
            </a:br>
            <a:endParaRPr lang="en-US" sz="4000" b="1"/>
          </a:p>
        </p:txBody>
      </p:sp>
      <p:sp>
        <p:nvSpPr>
          <p:cNvPr id="61443" name="Rectangle 3"/>
          <p:cNvSpPr>
            <a:spLocks noGrp="1" noChangeArrowheads="1"/>
          </p:cNvSpPr>
          <p:nvPr>
            <p:ph type="body" idx="1"/>
          </p:nvPr>
        </p:nvSpPr>
        <p:spPr/>
        <p:txBody>
          <a:bodyPr/>
          <a:lstStyle/>
          <a:p>
            <a:r>
              <a:rPr lang="en-GB" b="1"/>
              <a:t>Administrative Control</a:t>
            </a:r>
          </a:p>
          <a:p>
            <a:endParaRPr lang="en-US"/>
          </a:p>
          <a:p>
            <a:r>
              <a:rPr lang="en-US" b="1"/>
              <a:t>Logical Control</a:t>
            </a:r>
          </a:p>
          <a:p>
            <a:endParaRPr lang="en-US" b="1"/>
          </a:p>
          <a:p>
            <a:r>
              <a:rPr lang="en-US" b="1"/>
              <a:t>Physical Control</a:t>
            </a:r>
          </a:p>
          <a:p>
            <a:endParaRPr lang="en-US" b="1"/>
          </a:p>
          <a:p>
            <a:endParaRPr lang="en-US"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457200" y="128588"/>
            <a:ext cx="8220075" cy="1776412"/>
          </a:xfrm>
        </p:spPr>
        <p:txBody>
          <a:bodyPr/>
          <a:lstStyle/>
          <a:p>
            <a:r>
              <a:rPr lang="en-GB" b="1"/>
              <a:t>Administrative Control</a:t>
            </a:r>
            <a:br>
              <a:rPr lang="en-GB" b="1"/>
            </a:br>
            <a:endParaRPr lang="en-US" b="1"/>
          </a:p>
        </p:txBody>
      </p:sp>
      <p:sp>
        <p:nvSpPr>
          <p:cNvPr id="63491" name="Rectangle 3"/>
          <p:cNvSpPr>
            <a:spLocks noGrp="1" noChangeArrowheads="1"/>
          </p:cNvSpPr>
          <p:nvPr>
            <p:ph type="body" idx="1"/>
          </p:nvPr>
        </p:nvSpPr>
        <p:spPr>
          <a:xfrm>
            <a:off x="685800" y="1960563"/>
            <a:ext cx="8220075" cy="4897437"/>
          </a:xfrm>
        </p:spPr>
        <p:txBody>
          <a:bodyPr/>
          <a:lstStyle/>
          <a:p>
            <a:r>
              <a:rPr lang="en-GB"/>
              <a:t>These are comprised of approved written policies, procedures, standards and guidelines. Administrative controls form the framework for running the business and managing people</a:t>
            </a:r>
            <a:r>
              <a:rPr lang="en-US"/>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GB" sz="4000" b="1"/>
              <a:t>Logical Control</a:t>
            </a:r>
            <a:br>
              <a:rPr lang="en-GB" sz="4000" b="1"/>
            </a:br>
            <a:endParaRPr lang="en-US" sz="4000" b="1"/>
          </a:p>
        </p:txBody>
      </p:sp>
      <p:sp>
        <p:nvSpPr>
          <p:cNvPr id="65539" name="Rectangle 3"/>
          <p:cNvSpPr>
            <a:spLocks noGrp="1" noChangeArrowheads="1"/>
          </p:cNvSpPr>
          <p:nvPr>
            <p:ph type="body" idx="1"/>
          </p:nvPr>
        </p:nvSpPr>
        <p:spPr/>
        <p:txBody>
          <a:bodyPr/>
          <a:lstStyle/>
          <a:p>
            <a:r>
              <a:rPr lang="en-GB"/>
              <a:t>These</a:t>
            </a:r>
            <a:r>
              <a:rPr lang="en-GB" b="1"/>
              <a:t> </a:t>
            </a:r>
            <a:r>
              <a:rPr lang="en-GB"/>
              <a:t>controls (also called technical controls) use software and data to monitor and control access to information and computing systems. For example: passwords, biometric authentication, possessed objects, network and host based firewalls, network intrusion detection systems, access control lists, and data encryption is logical controls.</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GB" b="1"/>
              <a:t>Password</a:t>
            </a:r>
            <a:r>
              <a:rPr lang="en-US"/>
              <a:t> </a:t>
            </a:r>
          </a:p>
        </p:txBody>
      </p:sp>
      <p:sp>
        <p:nvSpPr>
          <p:cNvPr id="67587" name="Rectangle 3"/>
          <p:cNvSpPr>
            <a:spLocks noGrp="1" noChangeArrowheads="1"/>
          </p:cNvSpPr>
          <p:nvPr>
            <p:ph type="body" idx="1"/>
          </p:nvPr>
        </p:nvSpPr>
        <p:spPr>
          <a:xfrm>
            <a:off x="457200" y="1884363"/>
            <a:ext cx="8220075" cy="4516437"/>
          </a:xfrm>
        </p:spPr>
        <p:txBody>
          <a:bodyPr/>
          <a:lstStyle/>
          <a:p>
            <a:r>
              <a:rPr lang="en-GB"/>
              <a:t>It is a form of secret authentication data that is used to control access to a resource</a:t>
            </a:r>
            <a:r>
              <a:rPr lang="en-US"/>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GB"/>
              <a:t> </a:t>
            </a:r>
            <a:r>
              <a:rPr lang="en-GB" b="1"/>
              <a:t>Good passwords</a:t>
            </a:r>
            <a:r>
              <a:rPr lang="en-US"/>
              <a:t> </a:t>
            </a:r>
          </a:p>
        </p:txBody>
      </p:sp>
      <p:sp>
        <p:nvSpPr>
          <p:cNvPr id="69635" name="Rectangle 3"/>
          <p:cNvSpPr>
            <a:spLocks noGrp="1" noChangeArrowheads="1"/>
          </p:cNvSpPr>
          <p:nvPr>
            <p:ph type="body" idx="1"/>
          </p:nvPr>
        </p:nvSpPr>
        <p:spPr>
          <a:xfrm>
            <a:off x="457200" y="1600200"/>
            <a:ext cx="8220075" cy="4953000"/>
          </a:xfrm>
        </p:spPr>
        <p:txBody>
          <a:bodyPr/>
          <a:lstStyle/>
          <a:p>
            <a:pPr>
              <a:lnSpc>
                <a:spcPct val="80000"/>
              </a:lnSpc>
            </a:pPr>
            <a:r>
              <a:rPr lang="en-GB" sz="2400"/>
              <a:t>must not be too short (otherwise brute-force guessing will soon open them)</a:t>
            </a:r>
          </a:p>
          <a:p>
            <a:pPr>
              <a:lnSpc>
                <a:spcPct val="80000"/>
              </a:lnSpc>
            </a:pPr>
            <a:r>
              <a:rPr lang="en-GB" sz="2400"/>
              <a:t>should not be words found in a dictionary (hacking programs can use dictionaries to try each real word in turn until they get access)</a:t>
            </a:r>
          </a:p>
          <a:p>
            <a:pPr>
              <a:lnSpc>
                <a:spcPct val="80000"/>
              </a:lnSpc>
            </a:pPr>
            <a:r>
              <a:rPr lang="en-GB" sz="2400"/>
              <a:t>should be a mixture of uppercase, lowercase, letters and digits</a:t>
            </a:r>
          </a:p>
          <a:p>
            <a:pPr>
              <a:lnSpc>
                <a:spcPct val="80000"/>
              </a:lnSpc>
            </a:pPr>
            <a:r>
              <a:rPr lang="en-GB" sz="2400"/>
              <a:t>should not be easily guessable by people who know you (first names, birthdates, children's names, pets' names etc)</a:t>
            </a:r>
          </a:p>
          <a:p>
            <a:pPr>
              <a:lnSpc>
                <a:spcPct val="80000"/>
              </a:lnSpc>
            </a:pPr>
            <a:r>
              <a:rPr lang="en-GB" sz="2400"/>
              <a:t>should not be so hard to remember that you have to write them down</a:t>
            </a:r>
          </a:p>
          <a:p>
            <a:pPr>
              <a:lnSpc>
                <a:spcPct val="80000"/>
              </a:lnSpc>
            </a:pPr>
            <a:r>
              <a:rPr lang="en-GB" sz="2400"/>
              <a:t>are not be written down - and are especially not written down and stuck to the monitor!</a:t>
            </a:r>
            <a:endParaRPr lang="en-US" sz="2400"/>
          </a:p>
          <a:p>
            <a:pPr>
              <a:lnSpc>
                <a:spcPct val="80000"/>
              </a:lnSpc>
            </a:pPr>
            <a:endParaRPr lang="en-US"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GB" b="1"/>
              <a:t>Biometric authentication</a:t>
            </a:r>
            <a:endParaRPr lang="en-US" b="1"/>
          </a:p>
        </p:txBody>
      </p:sp>
      <p:sp>
        <p:nvSpPr>
          <p:cNvPr id="71683" name="Rectangle 3"/>
          <p:cNvSpPr>
            <a:spLocks noGrp="1" noChangeArrowheads="1"/>
          </p:cNvSpPr>
          <p:nvPr>
            <p:ph type="body" idx="1"/>
          </p:nvPr>
        </p:nvSpPr>
        <p:spPr/>
        <p:txBody>
          <a:bodyPr/>
          <a:lstStyle/>
          <a:p>
            <a:r>
              <a:rPr lang="en-GB"/>
              <a:t>This refers to technologies that measure and analyzes human physical and behavioral characteristics for authentication purposes. Examples of physical (or physiological or biometric) characteristics include fingerprints, eye retinas and irises, facial patterns and hand measurements</a:t>
            </a:r>
            <a:r>
              <a:rPr lang="en-US"/>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b="1"/>
              <a:t>Possessed Objects</a:t>
            </a:r>
            <a:endParaRPr lang="en-US" b="1"/>
          </a:p>
        </p:txBody>
      </p:sp>
      <p:sp>
        <p:nvSpPr>
          <p:cNvPr id="73731" name="Rectangle 3"/>
          <p:cNvSpPr>
            <a:spLocks noGrp="1" noChangeArrowheads="1"/>
          </p:cNvSpPr>
          <p:nvPr>
            <p:ph type="body" idx="1"/>
          </p:nvPr>
        </p:nvSpPr>
        <p:spPr/>
        <p:txBody>
          <a:bodyPr/>
          <a:lstStyle/>
          <a:p>
            <a:r>
              <a:rPr lang="en-GB"/>
              <a:t>A possessed object is any item you must carry to gain access to a computer system or an information system. Examples of possessed objects are badges, cards, smart cards and keys. The card you use in an automated teller machine(ATM) is a possessed object to access a bank account.</a:t>
            </a:r>
            <a:r>
              <a:rPr lang="en-US"/>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GB" b="1"/>
              <a:t>Network Firewall</a:t>
            </a:r>
            <a:endParaRPr lang="en-US" b="1"/>
          </a:p>
        </p:txBody>
      </p:sp>
      <p:sp>
        <p:nvSpPr>
          <p:cNvPr id="75779" name="Rectangle 3"/>
          <p:cNvSpPr>
            <a:spLocks noGrp="1" noChangeArrowheads="1"/>
          </p:cNvSpPr>
          <p:nvPr>
            <p:ph type="body" idx="1"/>
          </p:nvPr>
        </p:nvSpPr>
        <p:spPr/>
        <p:txBody>
          <a:bodyPr/>
          <a:lstStyle/>
          <a:p>
            <a:r>
              <a:rPr lang="en-GB"/>
              <a:t>A </a:t>
            </a:r>
            <a:r>
              <a:rPr lang="en-GB" b="1"/>
              <a:t>firewall</a:t>
            </a:r>
            <a:r>
              <a:rPr lang="en-GB"/>
              <a:t> is an information technology (IT) security device which is configured to permit or deny access to a network based on the organization's security policy</a:t>
            </a:r>
            <a:r>
              <a:rPr lang="en-US"/>
              <a:t> </a:t>
            </a:r>
          </a:p>
          <a:p>
            <a:endParaRPr lang="en-US"/>
          </a:p>
          <a:p>
            <a:r>
              <a:rPr lang="en-GB" b="1"/>
              <a:t>Principle of Least Privilege</a:t>
            </a:r>
            <a:r>
              <a:rPr lang="en-US"/>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sz="4000" b="1"/>
              <a:t>Cryptography</a:t>
            </a:r>
            <a:r>
              <a:rPr lang="en-GB" sz="4000" b="1"/>
              <a:t/>
            </a:r>
            <a:br>
              <a:rPr lang="en-GB" sz="4000" b="1"/>
            </a:br>
            <a:endParaRPr lang="en-US" sz="4000" b="1"/>
          </a:p>
        </p:txBody>
      </p:sp>
      <p:sp>
        <p:nvSpPr>
          <p:cNvPr id="77827" name="Rectangle 3"/>
          <p:cNvSpPr>
            <a:spLocks noGrp="1" noChangeArrowheads="1"/>
          </p:cNvSpPr>
          <p:nvPr>
            <p:ph type="body" idx="1"/>
          </p:nvPr>
        </p:nvSpPr>
        <p:spPr/>
        <p:txBody>
          <a:bodyPr/>
          <a:lstStyle/>
          <a:p>
            <a:r>
              <a:rPr lang="en-GB"/>
              <a:t>Information security uses</a:t>
            </a:r>
            <a:r>
              <a:rPr lang="en-GB" b="1"/>
              <a:t> cryptography </a:t>
            </a:r>
            <a:r>
              <a:rPr lang="en-GB"/>
              <a:t>to transform usable information into a form that renders it unusable by anyone other than an authorized user</a:t>
            </a:r>
            <a:r>
              <a:rPr lang="en-US"/>
              <a:t> </a:t>
            </a:r>
          </a:p>
          <a:p>
            <a:r>
              <a:rPr lang="en-GB"/>
              <a:t>Encryption</a:t>
            </a:r>
            <a:r>
              <a:rPr lang="en-US"/>
              <a:t> </a:t>
            </a:r>
          </a:p>
          <a:p>
            <a:r>
              <a:rPr lang="en-GB"/>
              <a:t>Decryption</a:t>
            </a:r>
            <a:r>
              <a:rPr lang="en-US"/>
              <a:t> </a:t>
            </a:r>
          </a:p>
          <a:p>
            <a:r>
              <a:rPr lang="en-GB" b="1" i="1"/>
              <a:t>Cryptographic Key</a:t>
            </a:r>
            <a:r>
              <a:rPr lang="en-US"/>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GB" sz="4000" b="1"/>
              <a:t>Physical Control</a:t>
            </a:r>
            <a:br>
              <a:rPr lang="en-GB" sz="4000" b="1"/>
            </a:br>
            <a:endParaRPr lang="en-US" sz="4000" b="1"/>
          </a:p>
        </p:txBody>
      </p:sp>
      <p:sp>
        <p:nvSpPr>
          <p:cNvPr id="79875" name="Rectangle 3"/>
          <p:cNvSpPr>
            <a:spLocks noGrp="1" noChangeArrowheads="1"/>
          </p:cNvSpPr>
          <p:nvPr>
            <p:ph type="body" idx="1"/>
          </p:nvPr>
        </p:nvSpPr>
        <p:spPr/>
        <p:txBody>
          <a:bodyPr/>
          <a:lstStyle/>
          <a:p>
            <a:r>
              <a:rPr lang="en-GB"/>
              <a:t>These monitor and control the environment of the work place and computing facilities. They also monitor and control access to and from such facilities. For example: doors, locks, heating and air conditioning, smoke and fire alarms, fire suppression systems, cameras, barricades, fencing, security guards, cable locks, etc</a:t>
            </a:r>
            <a:r>
              <a:rPr lang="en-US"/>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marL="838200" indent="-838200"/>
            <a:r>
              <a:rPr lang="en-GB" b="1"/>
              <a:t>Information Privacy</a:t>
            </a:r>
            <a:endParaRPr lang="en-US" b="1"/>
          </a:p>
        </p:txBody>
      </p:sp>
      <p:sp>
        <p:nvSpPr>
          <p:cNvPr id="5123" name="Rectangle 3"/>
          <p:cNvSpPr>
            <a:spLocks noGrp="1" noChangeArrowheads="1"/>
          </p:cNvSpPr>
          <p:nvPr>
            <p:ph type="body" idx="1"/>
          </p:nvPr>
        </p:nvSpPr>
        <p:spPr>
          <a:xfrm>
            <a:off x="457200" y="1600200"/>
            <a:ext cx="8229600" cy="5029200"/>
          </a:xfrm>
        </p:spPr>
        <p:txBody>
          <a:bodyPr/>
          <a:lstStyle/>
          <a:p>
            <a:r>
              <a:rPr lang="en-US"/>
              <a:t>Inaccurate input can result in erroneous information and incorrect decisions based on that information. </a:t>
            </a:r>
          </a:p>
          <a:p>
            <a:r>
              <a:rPr lang="en-US"/>
              <a:t>Also refered to as GIGO (Garbage In, Garbage Out). </a:t>
            </a:r>
          </a:p>
          <a:p>
            <a:r>
              <a:rPr lang="en-US"/>
              <a:t>Computer users need to be mindful of what is inputted into the computer.</a:t>
            </a:r>
          </a:p>
          <a:p>
            <a:r>
              <a:rPr lang="en-US"/>
              <a:t>Computer users need to check for accuracy of the data.</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b="1"/>
              <a:t>Information Privacy</a:t>
            </a:r>
            <a:r>
              <a:rPr lang="en-GB" b="1"/>
              <a:t/>
            </a:r>
            <a:br>
              <a:rPr lang="en-GB" b="1"/>
            </a:br>
            <a:endParaRPr lang="en-US" b="1"/>
          </a:p>
        </p:txBody>
      </p:sp>
      <p:sp>
        <p:nvSpPr>
          <p:cNvPr id="81923" name="Rectangle 3"/>
          <p:cNvSpPr>
            <a:spLocks noGrp="1" noChangeArrowheads="1"/>
          </p:cNvSpPr>
          <p:nvPr>
            <p:ph type="body" idx="1"/>
          </p:nvPr>
        </p:nvSpPr>
        <p:spPr>
          <a:xfrm>
            <a:off x="457200" y="1066800"/>
            <a:ext cx="8220075" cy="4516438"/>
          </a:xfrm>
        </p:spPr>
        <p:txBody>
          <a:bodyPr/>
          <a:lstStyle/>
          <a:p>
            <a:pPr>
              <a:lnSpc>
                <a:spcPct val="90000"/>
              </a:lnSpc>
            </a:pPr>
            <a:r>
              <a:rPr lang="en-GB" b="1"/>
              <a:t>Spyware</a:t>
            </a:r>
          </a:p>
          <a:p>
            <a:pPr lvl="1">
              <a:lnSpc>
                <a:spcPct val="90000"/>
              </a:lnSpc>
            </a:pPr>
            <a:r>
              <a:rPr lang="en-GB"/>
              <a:t>Spyware is computer software that collects personal information about users without their informed consent</a:t>
            </a:r>
            <a:r>
              <a:rPr lang="en-US"/>
              <a:t> </a:t>
            </a:r>
          </a:p>
          <a:p>
            <a:pPr lvl="1">
              <a:lnSpc>
                <a:spcPct val="90000"/>
              </a:lnSpc>
            </a:pPr>
            <a:r>
              <a:rPr lang="en-GB"/>
              <a:t>Anti-spyware programs</a:t>
            </a:r>
            <a:r>
              <a:rPr lang="en-US"/>
              <a:t> </a:t>
            </a:r>
          </a:p>
          <a:p>
            <a:pPr lvl="1">
              <a:lnSpc>
                <a:spcPct val="90000"/>
              </a:lnSpc>
              <a:buFontTx/>
              <a:buNone/>
            </a:pPr>
            <a:r>
              <a:rPr lang="en-GB" b="1"/>
              <a:t>Spam</a:t>
            </a:r>
          </a:p>
          <a:p>
            <a:pPr lvl="1">
              <a:lnSpc>
                <a:spcPct val="90000"/>
              </a:lnSpc>
            </a:pPr>
            <a:r>
              <a:rPr lang="en-US"/>
              <a:t>	</a:t>
            </a:r>
            <a:r>
              <a:rPr lang="en-GB"/>
              <a:t>Spam is an unsolicited e-mail message or newsgroup posting sent to many recipients or newsgroup at once.</a:t>
            </a:r>
            <a:endParaRPr lang="en-GB" b="1"/>
          </a:p>
          <a:p>
            <a:pPr lvl="1">
              <a:lnSpc>
                <a:spcPct val="90000"/>
              </a:lnSpc>
            </a:pPr>
            <a:r>
              <a:rPr lang="en-GB" b="1"/>
              <a:t>Anti-spam techniques</a:t>
            </a:r>
            <a:endParaRPr lang="en-GB" b="1" i="1"/>
          </a:p>
          <a:p>
            <a:pPr lvl="1">
              <a:lnSpc>
                <a:spcPct val="90000"/>
              </a:lnSpc>
              <a:buFontTx/>
              <a:buNone/>
            </a:pP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GB" sz="4000" b="1"/>
              <a:t>Virus</a:t>
            </a:r>
            <a:br>
              <a:rPr lang="en-GB" sz="4000" b="1"/>
            </a:br>
            <a:endParaRPr lang="en-US" sz="4000" b="1"/>
          </a:p>
        </p:txBody>
      </p:sp>
      <p:sp>
        <p:nvSpPr>
          <p:cNvPr id="83971" name="Rectangle 3"/>
          <p:cNvSpPr>
            <a:spLocks noGrp="1" noChangeArrowheads="1"/>
          </p:cNvSpPr>
          <p:nvPr>
            <p:ph type="body" idx="1"/>
          </p:nvPr>
        </p:nvSpPr>
        <p:spPr>
          <a:xfrm>
            <a:off x="457200" y="914400"/>
            <a:ext cx="8220075" cy="5202238"/>
          </a:xfrm>
        </p:spPr>
        <p:txBody>
          <a:bodyPr/>
          <a:lstStyle/>
          <a:p>
            <a:r>
              <a:rPr lang="en-GB" sz="2800"/>
              <a:t>A virus is a parasitic program that infects another program (the host).  Most viruses fall into the following categories: </a:t>
            </a:r>
          </a:p>
          <a:p>
            <a:r>
              <a:rPr lang="en-GB" sz="2800"/>
              <a:t>Boot sector viruses		Self-encrypting viruses</a:t>
            </a:r>
          </a:p>
          <a:p>
            <a:r>
              <a:rPr lang="en-GB" sz="2800"/>
              <a:t>Cluster viruses		Self-changing viruses</a:t>
            </a:r>
          </a:p>
          <a:p>
            <a:r>
              <a:rPr lang="en-GB" sz="2800"/>
              <a:t>File-infecting viruses		Stealth viruses</a:t>
            </a:r>
          </a:p>
          <a:p>
            <a:r>
              <a:rPr lang="en-GB" sz="2800"/>
              <a:t>Worms 			Macro viruses</a:t>
            </a:r>
          </a:p>
          <a:p>
            <a:r>
              <a:rPr lang="en-GB" sz="2800"/>
              <a:t>Bombs 				Joke programs</a:t>
            </a:r>
          </a:p>
          <a:p>
            <a:r>
              <a:rPr lang="en-GB" sz="2800"/>
              <a:t>Trojan Horses 		Bimodal viruses</a:t>
            </a:r>
            <a:endParaRPr lang="fr-FR" sz="2800"/>
          </a:p>
          <a:p>
            <a:r>
              <a:rPr lang="fr-FR" sz="2800"/>
              <a:t>Polymorphic viruses		Bipartite viruses</a:t>
            </a:r>
            <a:endParaRPr lang="en-US" sz="2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sz="4000" b="1"/>
              <a:t>Software Piracy</a:t>
            </a:r>
            <a:r>
              <a:rPr lang="en-GB" sz="4000" b="1"/>
              <a:t/>
            </a:r>
            <a:br>
              <a:rPr lang="en-GB" sz="4000" b="1"/>
            </a:br>
            <a:endParaRPr lang="en-US" sz="4000" b="1"/>
          </a:p>
        </p:txBody>
      </p:sp>
      <p:sp>
        <p:nvSpPr>
          <p:cNvPr id="86019" name="Rectangle 3"/>
          <p:cNvSpPr>
            <a:spLocks noGrp="1" noChangeArrowheads="1"/>
          </p:cNvSpPr>
          <p:nvPr>
            <p:ph type="body" idx="1"/>
          </p:nvPr>
        </p:nvSpPr>
        <p:spPr>
          <a:xfrm>
            <a:off x="609600" y="2133600"/>
            <a:ext cx="8220075" cy="4516438"/>
          </a:xfrm>
        </p:spPr>
        <p:txBody>
          <a:bodyPr/>
          <a:lstStyle/>
          <a:p>
            <a:r>
              <a:rPr lang="en-GB"/>
              <a:t>It is the illegal copying of software program. It is the biggest problem facing the software industry.</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sz="4000" b="1"/>
              <a:t>Types of Software Piracy</a:t>
            </a:r>
            <a:br>
              <a:rPr lang="en-GB" sz="4000" b="1"/>
            </a:br>
            <a:endParaRPr lang="en-US" sz="4000" b="1"/>
          </a:p>
        </p:txBody>
      </p:sp>
      <p:sp>
        <p:nvSpPr>
          <p:cNvPr id="88067" name="Rectangle 3"/>
          <p:cNvSpPr>
            <a:spLocks noGrp="1" noChangeArrowheads="1"/>
          </p:cNvSpPr>
          <p:nvPr>
            <p:ph type="body" idx="1"/>
          </p:nvPr>
        </p:nvSpPr>
        <p:spPr>
          <a:xfrm>
            <a:off x="457200" y="1600200"/>
            <a:ext cx="8220075" cy="4800600"/>
          </a:xfrm>
        </p:spPr>
        <p:txBody>
          <a:bodyPr/>
          <a:lstStyle/>
          <a:p>
            <a:r>
              <a:rPr lang="en-GB" b="1"/>
              <a:t>End-User piracy:</a:t>
            </a:r>
            <a:r>
              <a:rPr lang="en-GB"/>
              <a:t> When users copy software without appropriate licensing for each copy. </a:t>
            </a:r>
          </a:p>
          <a:p>
            <a:r>
              <a:rPr lang="en-GB" b="1"/>
              <a:t>Pre-installed Software:</a:t>
            </a:r>
            <a:r>
              <a:rPr lang="en-GB"/>
              <a:t> When a computer manufacturer takes one copy of software and illegally installs it on more than one computer</a:t>
            </a:r>
            <a:r>
              <a:rPr lang="en-US"/>
              <a:t> </a:t>
            </a:r>
          </a:p>
          <a:p>
            <a:r>
              <a:rPr lang="en-GB" b="1"/>
              <a:t>Internet Piracy:</a:t>
            </a:r>
            <a:r>
              <a:rPr lang="en-GB"/>
              <a:t> When unauthorized copies are downloaded over the Internet</a:t>
            </a:r>
            <a:r>
              <a:rPr lang="en-US"/>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GB" b="1"/>
              <a:t>Counterfeiting</a:t>
            </a:r>
            <a:r>
              <a:rPr lang="en-US"/>
              <a:t> </a:t>
            </a:r>
          </a:p>
        </p:txBody>
      </p:sp>
      <p:sp>
        <p:nvSpPr>
          <p:cNvPr id="90115" name="Rectangle 3"/>
          <p:cNvSpPr>
            <a:spLocks noGrp="1" noChangeArrowheads="1"/>
          </p:cNvSpPr>
          <p:nvPr>
            <p:ph type="body" idx="1"/>
          </p:nvPr>
        </p:nvSpPr>
        <p:spPr/>
        <p:txBody>
          <a:bodyPr/>
          <a:lstStyle/>
          <a:p>
            <a:r>
              <a:rPr lang="en-GB"/>
              <a:t>When illegal copies of software are made and distributed in packaging that reproduces the manufacturer's packaging. </a:t>
            </a:r>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09600" y="1524000"/>
            <a:ext cx="8229600" cy="2767013"/>
          </a:xfrm>
        </p:spPr>
        <p:txBody>
          <a:bodyPr/>
          <a:lstStyle/>
          <a:p>
            <a:r>
              <a:rPr lang="en-GB"/>
              <a:t>INFORMATION PRIVACY</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b="1"/>
              <a:t>Introduction</a:t>
            </a:r>
            <a:r>
              <a:rPr lang="en-US"/>
              <a:t> </a:t>
            </a:r>
          </a:p>
        </p:txBody>
      </p:sp>
      <p:sp>
        <p:nvSpPr>
          <p:cNvPr id="94211" name="Rectangle 3"/>
          <p:cNvSpPr>
            <a:spLocks noGrp="1" noChangeArrowheads="1"/>
          </p:cNvSpPr>
          <p:nvPr>
            <p:ph type="body" idx="1"/>
          </p:nvPr>
        </p:nvSpPr>
        <p:spPr/>
        <p:txBody>
          <a:bodyPr/>
          <a:lstStyle/>
          <a:p>
            <a:r>
              <a:rPr lang="en-GB" sz="2800"/>
              <a:t>In the electronic age, raw data has become a valuable commodity—and the protection of personal information has become increasingly important to our sense of privacy.</a:t>
            </a:r>
            <a:endParaRPr lang="en-GB" sz="2800" b="1" i="1"/>
          </a:p>
          <a:p>
            <a:r>
              <a:rPr lang="en-GB" sz="2800"/>
              <a:t>This section explains how new principles that have created challenges for the protection of personal information, and provides an overview of basic facts that affects privacy</a:t>
            </a:r>
            <a:endParaRPr lang="en-US" sz="2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b="1"/>
              <a:t>Information Systems Security</a:t>
            </a:r>
          </a:p>
        </p:txBody>
      </p:sp>
      <p:sp>
        <p:nvSpPr>
          <p:cNvPr id="96259" name="Rectangle 3"/>
          <p:cNvSpPr>
            <a:spLocks noGrp="1" noChangeArrowheads="1"/>
          </p:cNvSpPr>
          <p:nvPr>
            <p:ph type="body" idx="1"/>
          </p:nvPr>
        </p:nvSpPr>
        <p:spPr>
          <a:xfrm>
            <a:off x="923925" y="2514600"/>
            <a:ext cx="8220075" cy="4516438"/>
          </a:xfrm>
        </p:spPr>
        <p:txBody>
          <a:bodyPr/>
          <a:lstStyle/>
          <a:p>
            <a:r>
              <a:rPr lang="en-GB"/>
              <a:t>The terms </a:t>
            </a:r>
            <a:r>
              <a:rPr lang="en-GB" b="1"/>
              <a:t>information security</a:t>
            </a:r>
            <a:r>
              <a:rPr lang="en-GB"/>
              <a:t>, computer security and information assurance are frequently used interchangeably</a:t>
            </a:r>
            <a:r>
              <a:rPr lang="en-US"/>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GB" sz="4000"/>
              <a:t>The following are information privacy principles </a:t>
            </a:r>
            <a:endParaRPr lang="en-US" sz="4000"/>
          </a:p>
        </p:txBody>
      </p:sp>
      <p:sp>
        <p:nvSpPr>
          <p:cNvPr id="98307" name="Rectangle 3"/>
          <p:cNvSpPr>
            <a:spLocks noGrp="1" noChangeArrowheads="1"/>
          </p:cNvSpPr>
          <p:nvPr>
            <p:ph type="body" idx="1"/>
          </p:nvPr>
        </p:nvSpPr>
        <p:spPr/>
        <p:txBody>
          <a:bodyPr/>
          <a:lstStyle/>
          <a:p>
            <a:pPr>
              <a:lnSpc>
                <a:spcPct val="80000"/>
              </a:lnSpc>
            </a:pPr>
            <a:r>
              <a:rPr lang="en-GB" sz="2800" b="1"/>
              <a:t>Principle 1 - Manner and purpose of collection of personal  information</a:t>
            </a:r>
          </a:p>
          <a:p>
            <a:pPr lvl="3">
              <a:lnSpc>
                <a:spcPct val="80000"/>
              </a:lnSpc>
            </a:pPr>
            <a:r>
              <a:rPr lang="en-GB" sz="1800"/>
              <a:t>.Personal information shall not be collected by a collector for inclusion in a record or in a generally available publication unless:</a:t>
            </a:r>
          </a:p>
          <a:p>
            <a:pPr lvl="3">
              <a:lnSpc>
                <a:spcPct val="80000"/>
              </a:lnSpc>
            </a:pPr>
            <a:endParaRPr lang="en-GB" sz="1800"/>
          </a:p>
          <a:p>
            <a:pPr lvl="3">
              <a:lnSpc>
                <a:spcPct val="80000"/>
              </a:lnSpc>
            </a:pPr>
            <a:r>
              <a:rPr lang="en-GB" sz="1800"/>
              <a:t>(a) the information is collected for a purpose that is a lawful purpose directly related to a function or activity of the collector; and</a:t>
            </a:r>
          </a:p>
          <a:p>
            <a:pPr lvl="3">
              <a:lnSpc>
                <a:spcPct val="80000"/>
              </a:lnSpc>
            </a:pPr>
            <a:endParaRPr lang="en-GB" sz="1800"/>
          </a:p>
          <a:p>
            <a:pPr lvl="3">
              <a:lnSpc>
                <a:spcPct val="80000"/>
              </a:lnSpc>
            </a:pPr>
            <a:r>
              <a:rPr lang="en-GB" sz="1800"/>
              <a:t>(b) the collection of the information is necessary for or directly related to that purpose.</a:t>
            </a:r>
          </a:p>
          <a:p>
            <a:pPr lvl="3">
              <a:lnSpc>
                <a:spcPct val="80000"/>
              </a:lnSpc>
            </a:pPr>
            <a:endParaRPr lang="en-GB" sz="1800"/>
          </a:p>
          <a:p>
            <a:pPr lvl="3">
              <a:lnSpc>
                <a:spcPct val="80000"/>
              </a:lnSpc>
            </a:pPr>
            <a:r>
              <a:rPr lang="en-GB" sz="1800"/>
              <a:t>2. Personal information shall not be collected by a collector by unlawful or unfair means.</a:t>
            </a:r>
            <a:endParaRPr lang="en-US"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body" idx="1"/>
          </p:nvPr>
        </p:nvSpPr>
        <p:spPr>
          <a:xfrm>
            <a:off x="457200" y="685800"/>
            <a:ext cx="8220075" cy="5430838"/>
          </a:xfrm>
        </p:spPr>
        <p:txBody>
          <a:bodyPr/>
          <a:lstStyle/>
          <a:p>
            <a:pPr marL="457200" indent="-457200" defTabSz="457200">
              <a:lnSpc>
                <a:spcPct val="80000"/>
              </a:lnSpc>
            </a:pPr>
            <a:r>
              <a:rPr lang="en-GB" sz="2400" b="1" i="1"/>
              <a:t>Principle 2 - Solicitation of personal information from individual concerned</a:t>
            </a:r>
            <a:endParaRPr lang="en-GB" sz="2400" b="1"/>
          </a:p>
          <a:p>
            <a:pPr marL="1257300" lvl="2" indent="-342900" defTabSz="457200">
              <a:lnSpc>
                <a:spcPct val="80000"/>
              </a:lnSpc>
              <a:buFontTx/>
              <a:buNone/>
            </a:pPr>
            <a:r>
              <a:rPr lang="en-GB" sz="1800"/>
              <a:t>Where:</a:t>
            </a:r>
          </a:p>
          <a:p>
            <a:pPr marL="1257300" lvl="2" indent="-342900" defTabSz="457200">
              <a:lnSpc>
                <a:spcPct val="80000"/>
              </a:lnSpc>
              <a:buFont typeface="Arial" pitchFamily="34" charset="0"/>
              <a:buAutoNum type="alphaLcParenBoth"/>
            </a:pPr>
            <a:r>
              <a:rPr lang="en-GB" sz="1800"/>
              <a:t>a collector collects personal information for inclusion in a record or in a generally available publication; and</a:t>
            </a:r>
          </a:p>
          <a:p>
            <a:pPr marL="1257300" lvl="2" indent="-342900" defTabSz="457200">
              <a:lnSpc>
                <a:spcPct val="80000"/>
              </a:lnSpc>
              <a:buFont typeface="Arial" pitchFamily="34" charset="0"/>
              <a:buNone/>
            </a:pPr>
            <a:endParaRPr lang="en-GB" sz="1800"/>
          </a:p>
          <a:p>
            <a:pPr marL="1257300" lvl="2" indent="-342900" defTabSz="457200">
              <a:lnSpc>
                <a:spcPct val="80000"/>
              </a:lnSpc>
              <a:buFontTx/>
              <a:buNone/>
            </a:pPr>
            <a:r>
              <a:rPr lang="en-GB" sz="1800"/>
              <a:t>(b) the information is solicited by the collector from the individual concerned;</a:t>
            </a:r>
          </a:p>
          <a:p>
            <a:pPr marL="1257300" lvl="2" indent="-342900" defTabSz="457200">
              <a:lnSpc>
                <a:spcPct val="80000"/>
              </a:lnSpc>
              <a:buFontTx/>
              <a:buNone/>
            </a:pPr>
            <a:r>
              <a:rPr lang="en-GB" sz="1800"/>
              <a:t>(c) the purpose for which the information is being collected;</a:t>
            </a:r>
          </a:p>
          <a:p>
            <a:pPr marL="1257300" lvl="2" indent="-342900" defTabSz="457200">
              <a:lnSpc>
                <a:spcPct val="80000"/>
              </a:lnSpc>
              <a:buFontTx/>
              <a:buNone/>
            </a:pPr>
            <a:endParaRPr lang="en-GB" sz="1800"/>
          </a:p>
          <a:p>
            <a:pPr marL="1257300" lvl="2" indent="-342900" defTabSz="457200">
              <a:lnSpc>
                <a:spcPct val="80000"/>
              </a:lnSpc>
              <a:buFontTx/>
              <a:buNone/>
            </a:pPr>
            <a:r>
              <a:rPr lang="en-GB" sz="1800"/>
              <a:t>(d) if the collection of the information is authorized or required by or under law - the fact that the collection of the information is so authorized or required; and</a:t>
            </a:r>
          </a:p>
          <a:p>
            <a:pPr marL="1257300" lvl="2" indent="-342900" defTabSz="457200">
              <a:lnSpc>
                <a:spcPct val="80000"/>
              </a:lnSpc>
              <a:buFontTx/>
              <a:buNone/>
            </a:pPr>
            <a:endParaRPr lang="en-GB" sz="1800"/>
          </a:p>
          <a:p>
            <a:pPr marL="1257300" lvl="2" indent="-342900" defTabSz="457200">
              <a:lnSpc>
                <a:spcPct val="80000"/>
              </a:lnSpc>
              <a:buFontTx/>
              <a:buNone/>
            </a:pPr>
            <a:r>
              <a:rPr lang="en-GB" sz="1800"/>
              <a:t>(e) any person to whom, or any body or agency to which, it is the collector's usual practice to disclose personal information of the kind so collected, and (if known by the collector) any person to whom, or any body or agency to which, it is the usual practice of that first mentioned person, body or agency to pass on that information.</a:t>
            </a:r>
            <a:endParaRPr lang="en-US"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b="1"/>
              <a:t>Information Privacy</a:t>
            </a:r>
            <a:endParaRPr lang="en-US" b="1"/>
          </a:p>
        </p:txBody>
      </p:sp>
      <p:sp>
        <p:nvSpPr>
          <p:cNvPr id="6147" name="Rectangle 3"/>
          <p:cNvSpPr>
            <a:spLocks noGrp="1" noChangeArrowheads="1"/>
          </p:cNvSpPr>
          <p:nvPr>
            <p:ph type="body" idx="1"/>
          </p:nvPr>
        </p:nvSpPr>
        <p:spPr/>
        <p:txBody>
          <a:bodyPr/>
          <a:lstStyle/>
          <a:p>
            <a:pPr>
              <a:lnSpc>
                <a:spcPct val="90000"/>
              </a:lnSpc>
            </a:pPr>
            <a:r>
              <a:rPr lang="en-US"/>
              <a:t>Never be certain that any information on the web is accurate. </a:t>
            </a:r>
          </a:p>
          <a:p>
            <a:pPr>
              <a:lnSpc>
                <a:spcPct val="90000"/>
              </a:lnSpc>
            </a:pPr>
            <a:r>
              <a:rPr lang="en-US"/>
              <a:t>The question that arises is who is responsible for the accuracy of this information? </a:t>
            </a:r>
          </a:p>
          <a:p>
            <a:pPr>
              <a:lnSpc>
                <a:spcPct val="90000"/>
              </a:lnSpc>
            </a:pPr>
            <a:r>
              <a:rPr lang="en-US"/>
              <a:t>The ability of computers to alter reality also imposes certain ethical obligations.</a:t>
            </a:r>
          </a:p>
          <a:p>
            <a:pPr>
              <a:lnSpc>
                <a:spcPct val="90000"/>
              </a:lnSpc>
            </a:pPr>
            <a:r>
              <a:rPr lang="en-US"/>
              <a:t>Is it ethical for news organizations to use digitally altered photographs?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body" idx="1"/>
          </p:nvPr>
        </p:nvSpPr>
        <p:spPr>
          <a:xfrm>
            <a:off x="457200" y="381000"/>
            <a:ext cx="8220075" cy="5735638"/>
          </a:xfrm>
        </p:spPr>
        <p:txBody>
          <a:bodyPr/>
          <a:lstStyle/>
          <a:p>
            <a:pPr>
              <a:lnSpc>
                <a:spcPct val="80000"/>
              </a:lnSpc>
            </a:pPr>
            <a:r>
              <a:rPr lang="en-GB" sz="2400" b="1" i="1"/>
              <a:t>Principle 3 - Solicitation of personal information generally</a:t>
            </a:r>
            <a:endParaRPr lang="en-GB" sz="2400" b="1"/>
          </a:p>
          <a:p>
            <a:pPr lvl="1">
              <a:lnSpc>
                <a:spcPct val="80000"/>
              </a:lnSpc>
              <a:buFontTx/>
              <a:buNone/>
            </a:pPr>
            <a:r>
              <a:rPr lang="en-GB" sz="2000"/>
              <a:t>	Where:</a:t>
            </a:r>
          </a:p>
          <a:p>
            <a:pPr lvl="1">
              <a:lnSpc>
                <a:spcPct val="80000"/>
              </a:lnSpc>
              <a:buFontTx/>
              <a:buNone/>
            </a:pPr>
            <a:r>
              <a:rPr lang="en-GB" sz="2000"/>
              <a:t>	(a) a collector collects personal information for inclusion in a record or in a generally available publication; and</a:t>
            </a:r>
          </a:p>
          <a:p>
            <a:pPr lvl="1">
              <a:lnSpc>
                <a:spcPct val="80000"/>
              </a:lnSpc>
              <a:buFontTx/>
              <a:buNone/>
            </a:pPr>
            <a:endParaRPr lang="en-GB" sz="2000"/>
          </a:p>
          <a:p>
            <a:pPr lvl="1">
              <a:lnSpc>
                <a:spcPct val="80000"/>
              </a:lnSpc>
              <a:buFontTx/>
              <a:buNone/>
            </a:pPr>
            <a:r>
              <a:rPr lang="en-GB" sz="2000"/>
              <a:t>	(b) the information is solicited by the collector:</a:t>
            </a:r>
          </a:p>
          <a:p>
            <a:pPr lvl="1">
              <a:lnSpc>
                <a:spcPct val="80000"/>
              </a:lnSpc>
              <a:buFontTx/>
              <a:buNone/>
            </a:pPr>
            <a:endParaRPr lang="en-GB" sz="2000"/>
          </a:p>
          <a:p>
            <a:pPr lvl="1">
              <a:lnSpc>
                <a:spcPct val="80000"/>
              </a:lnSpc>
              <a:buFontTx/>
              <a:buNone/>
            </a:pPr>
            <a:r>
              <a:rPr lang="en-GB" sz="2000"/>
              <a:t>	(c) the collector shall take such steps (if any) as are, in the circumstances, reasonable to ensure that, having regard to the purpose for which the information is collected:</a:t>
            </a:r>
          </a:p>
          <a:p>
            <a:pPr lvl="1">
              <a:lnSpc>
                <a:spcPct val="80000"/>
              </a:lnSpc>
              <a:buFontTx/>
              <a:buNone/>
            </a:pPr>
            <a:endParaRPr lang="en-GB" sz="2000"/>
          </a:p>
          <a:p>
            <a:pPr lvl="1">
              <a:lnSpc>
                <a:spcPct val="80000"/>
              </a:lnSpc>
              <a:buFontTx/>
              <a:buNone/>
            </a:pPr>
            <a:r>
              <a:rPr lang="en-GB" sz="2000"/>
              <a:t>	(d) the information collected is relevant to that purpose and is up to date and complete; and</a:t>
            </a:r>
          </a:p>
          <a:p>
            <a:pPr lvl="1">
              <a:lnSpc>
                <a:spcPct val="80000"/>
              </a:lnSpc>
              <a:buFontTx/>
              <a:buNone/>
            </a:pPr>
            <a:endParaRPr lang="en-GB" sz="2000"/>
          </a:p>
          <a:p>
            <a:pPr lvl="1">
              <a:lnSpc>
                <a:spcPct val="80000"/>
              </a:lnSpc>
              <a:buFontTx/>
              <a:buNone/>
            </a:pPr>
            <a:r>
              <a:rPr lang="en-GB" sz="2000"/>
              <a:t>	(e) the collection of the information does not intrude to an unreasonable extent upon the personal affairs of the individual concerned.</a:t>
            </a:r>
            <a:endParaRPr lang="en-US" sz="20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body" idx="1"/>
          </p:nvPr>
        </p:nvSpPr>
        <p:spPr>
          <a:xfrm>
            <a:off x="457200" y="152400"/>
            <a:ext cx="8220075" cy="5964238"/>
          </a:xfrm>
        </p:spPr>
        <p:txBody>
          <a:bodyPr/>
          <a:lstStyle/>
          <a:p>
            <a:pPr marL="533400" indent="-533400" defTabSz="457200">
              <a:lnSpc>
                <a:spcPct val="90000"/>
              </a:lnSpc>
            </a:pPr>
            <a:r>
              <a:rPr lang="en-GB" b="1" i="1"/>
              <a:t>Principle 4 - Storage and security of personal information</a:t>
            </a:r>
            <a:endParaRPr lang="en-GB" b="1"/>
          </a:p>
          <a:p>
            <a:pPr marL="533400" indent="-533400" defTabSz="457200">
              <a:lnSpc>
                <a:spcPct val="90000"/>
              </a:lnSpc>
              <a:buFontTx/>
              <a:buNone/>
            </a:pPr>
            <a:r>
              <a:rPr lang="en-GB"/>
              <a:t>	A record-keeper who has possession or control of a record that contains personal information shall ensure:</a:t>
            </a:r>
          </a:p>
          <a:p>
            <a:pPr marL="1714500" lvl="3" indent="-342900" defTabSz="457200">
              <a:lnSpc>
                <a:spcPct val="90000"/>
              </a:lnSpc>
              <a:buFont typeface="Arial" pitchFamily="34" charset="0"/>
              <a:buAutoNum type="alphaLcParenBoth"/>
            </a:pPr>
            <a:r>
              <a:rPr lang="en-GB"/>
              <a:t>that the record is protected, by such security safeguards as it is reasonable in the circumstances to take, against loss, against unauthorized access, use, modification or disclosure, and against other misuse; and</a:t>
            </a:r>
          </a:p>
          <a:p>
            <a:pPr marL="1714500" lvl="3" indent="-342900" defTabSz="457200">
              <a:lnSpc>
                <a:spcPct val="90000"/>
              </a:lnSpc>
              <a:buFont typeface="Arial" pitchFamily="34" charset="0"/>
              <a:buAutoNum type="alphaLcParenBoth"/>
            </a:pPr>
            <a:endParaRPr lang="en-GB"/>
          </a:p>
          <a:p>
            <a:pPr marL="1714500" lvl="3" indent="-342900" defTabSz="457200">
              <a:lnSpc>
                <a:spcPct val="90000"/>
              </a:lnSpc>
              <a:buFontTx/>
              <a:buNone/>
            </a:pPr>
            <a:r>
              <a:rPr lang="en-GB"/>
              <a:t>(b) that if it is necessary for the record to be given to a person in connection with the provision of a service to the record-keeper, everything reasonably within the power of the record-keeper is done to prevent unauthorized use or disclosure of information contained in the record.</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body" idx="1"/>
          </p:nvPr>
        </p:nvSpPr>
        <p:spPr>
          <a:xfrm>
            <a:off x="457200" y="304800"/>
            <a:ext cx="8220075" cy="6553200"/>
          </a:xfrm>
        </p:spPr>
        <p:txBody>
          <a:bodyPr/>
          <a:lstStyle/>
          <a:p>
            <a:pPr>
              <a:lnSpc>
                <a:spcPct val="90000"/>
              </a:lnSpc>
            </a:pPr>
            <a:r>
              <a:rPr lang="en-GB" sz="2400" b="1" i="1"/>
              <a:t>Principle 5 - Information relating to records kept by record-keeper</a:t>
            </a:r>
            <a:endParaRPr lang="en-GB" sz="2400" b="1"/>
          </a:p>
          <a:p>
            <a:pPr lvl="2">
              <a:lnSpc>
                <a:spcPct val="90000"/>
              </a:lnSpc>
            </a:pPr>
            <a:r>
              <a:rPr lang="en-GB" sz="1800"/>
              <a:t>1. A record-keeper who has possession or control of records that contain personal information shall, subject to clause 2 of this Principle, take such steps as are, in the circumstances, reasonable to enable any person to ascertain:</a:t>
            </a:r>
          </a:p>
          <a:p>
            <a:pPr lvl="3">
              <a:lnSpc>
                <a:spcPct val="90000"/>
              </a:lnSpc>
            </a:pPr>
            <a:r>
              <a:rPr lang="en-GB" sz="1600" b="1" i="1"/>
              <a:t>(a) whether the record-keeper has possession or control of any records that contain personal information; and</a:t>
            </a:r>
          </a:p>
          <a:p>
            <a:pPr lvl="3">
              <a:lnSpc>
                <a:spcPct val="90000"/>
              </a:lnSpc>
            </a:pPr>
            <a:endParaRPr lang="en-GB" sz="1600" b="1" i="1"/>
          </a:p>
          <a:p>
            <a:pPr lvl="3">
              <a:lnSpc>
                <a:spcPct val="90000"/>
              </a:lnSpc>
            </a:pPr>
            <a:r>
              <a:rPr lang="en-GB" sz="1600" b="1" i="1"/>
              <a:t>(b) if the record-keeper has possession or control of a record that contains such information:</a:t>
            </a:r>
          </a:p>
          <a:p>
            <a:pPr lvl="3">
              <a:lnSpc>
                <a:spcPct val="90000"/>
              </a:lnSpc>
            </a:pPr>
            <a:endParaRPr lang="en-GB" sz="1600" b="1" i="1"/>
          </a:p>
          <a:p>
            <a:pPr lvl="3">
              <a:lnSpc>
                <a:spcPct val="90000"/>
              </a:lnSpc>
            </a:pPr>
            <a:r>
              <a:rPr lang="en-GB" sz="1600" b="1" i="1"/>
              <a:t>(i) the nature of that information;</a:t>
            </a:r>
          </a:p>
          <a:p>
            <a:pPr lvl="3">
              <a:lnSpc>
                <a:spcPct val="90000"/>
              </a:lnSpc>
            </a:pPr>
            <a:r>
              <a:rPr lang="en-GB" sz="1600" b="1" i="1"/>
              <a:t>(ii) the main purposes for which that information is used; and </a:t>
            </a:r>
          </a:p>
          <a:p>
            <a:pPr lvl="3">
              <a:lnSpc>
                <a:spcPct val="90000"/>
              </a:lnSpc>
            </a:pPr>
            <a:r>
              <a:rPr lang="en-GB" sz="1600" b="1" i="1"/>
              <a:t>(iii) the steps that the person should take if the person wishes to obtain access to the record.</a:t>
            </a:r>
          </a:p>
          <a:p>
            <a:pPr lvl="3">
              <a:lnSpc>
                <a:spcPct val="90000"/>
              </a:lnSpc>
            </a:pPr>
            <a:endParaRPr lang="en-GB" sz="1600" b="1" i="1"/>
          </a:p>
          <a:p>
            <a:pPr lvl="2">
              <a:lnSpc>
                <a:spcPct val="90000"/>
              </a:lnSpc>
            </a:pPr>
            <a:endParaRPr lang="en-GB" sz="1800" b="1" i="1"/>
          </a:p>
          <a:p>
            <a:pPr lvl="2">
              <a:lnSpc>
                <a:spcPct val="90000"/>
              </a:lnSpc>
            </a:pPr>
            <a:r>
              <a:rPr lang="en-GB" sz="1800"/>
              <a:t>2. A record-keeper is not required under clause 1 of this Principle to give a person information if the record-keeper is required or authorised to refuse to give that information to the person under the applicable provisions of any law of the Commonwealth that provides for access by persons to documents.</a:t>
            </a:r>
            <a:endParaRPr lang="en-US" sz="18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body" idx="1"/>
          </p:nvPr>
        </p:nvSpPr>
        <p:spPr>
          <a:xfrm>
            <a:off x="457200" y="152400"/>
            <a:ext cx="8220075" cy="6400800"/>
          </a:xfrm>
        </p:spPr>
        <p:txBody>
          <a:bodyPr/>
          <a:lstStyle/>
          <a:p>
            <a:pPr>
              <a:lnSpc>
                <a:spcPct val="90000"/>
              </a:lnSpc>
            </a:pPr>
            <a:r>
              <a:rPr lang="en-GB" b="1" i="1"/>
              <a:t>Principle 6 - Access to records containing personal information </a:t>
            </a:r>
            <a:endParaRPr lang="en-GB" b="1"/>
          </a:p>
          <a:p>
            <a:pPr>
              <a:lnSpc>
                <a:spcPct val="90000"/>
              </a:lnSpc>
            </a:pPr>
            <a:r>
              <a:rPr lang="en-GB"/>
              <a:t>Where a record-keeper has possession or control of a record that contains personal information, the individual concerned shall be entitled to have access to that record, except to the extent that the record-keeper is required or authorised to refuse to provide the individual with access to that record under the applicable provisions of any law of the Commonwealth that provides for access by persons to documents.</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body" idx="1"/>
          </p:nvPr>
        </p:nvSpPr>
        <p:spPr>
          <a:xfrm>
            <a:off x="457200" y="228600"/>
            <a:ext cx="8220075" cy="6400800"/>
          </a:xfrm>
        </p:spPr>
        <p:txBody>
          <a:bodyPr/>
          <a:lstStyle/>
          <a:p>
            <a:r>
              <a:rPr lang="en-GB" sz="2800" b="1" i="1"/>
              <a:t>Principle 7 - Alteration of records containing personal information</a:t>
            </a:r>
            <a:endParaRPr lang="en-GB" sz="2800" b="1"/>
          </a:p>
          <a:p>
            <a:pPr lvl="2"/>
            <a:r>
              <a:rPr lang="en-GB" sz="2000"/>
              <a:t>1. A record-keeper who has possession or control of a record that contains personal information shall take such steps (if any), by way of making appropriate corrections, deletions and additions as are, in the circumstances, reasonable to ensure that the record:</a:t>
            </a:r>
          </a:p>
          <a:p>
            <a:pPr lvl="3"/>
            <a:r>
              <a:rPr lang="en-GB" sz="1800"/>
              <a:t>(a) is accurate; and</a:t>
            </a:r>
          </a:p>
          <a:p>
            <a:pPr lvl="3"/>
            <a:r>
              <a:rPr lang="en-GB" sz="1800"/>
              <a:t>(b) is, having regard to the purpose for which the information was collected or is to be used and to any purpose that is directly related to that purpose, relevant, up to date, complete and not misleading.</a:t>
            </a:r>
          </a:p>
          <a:p>
            <a:pPr lvl="3"/>
            <a:endParaRPr lang="en-GB" sz="1800"/>
          </a:p>
          <a:p>
            <a:pPr lvl="2"/>
            <a:r>
              <a:rPr lang="en-GB" sz="2000"/>
              <a:t>2. The obligation imposed on a record-keeper by clause 1 is subject to any applicable limitation in a law of the Commonwealth that provides a right to require the correction or amendment of documents.</a:t>
            </a:r>
            <a:endParaRPr lang="en-US" sz="20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body" idx="1"/>
          </p:nvPr>
        </p:nvSpPr>
        <p:spPr>
          <a:xfrm>
            <a:off x="457200" y="152400"/>
            <a:ext cx="8220075" cy="6400800"/>
          </a:xfrm>
        </p:spPr>
        <p:txBody>
          <a:bodyPr/>
          <a:lstStyle/>
          <a:p>
            <a:r>
              <a:rPr lang="en-GB" b="1" i="1"/>
              <a:t>Principle 8 - Record-keeper to check accuracy etc of personal information before use</a:t>
            </a:r>
            <a:endParaRPr lang="en-GB" b="1"/>
          </a:p>
          <a:p>
            <a:r>
              <a:rPr lang="en-GB"/>
              <a:t>A record-keeper who has possession or control of a record that contains personal information shall not use that information without taking such steps (if any) as are, in the circumstances, reasonable to ensure that, having regard to the purpose for which the information is proposed to be used, the information is accurate, up to date and complete.</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body" idx="1"/>
          </p:nvPr>
        </p:nvSpPr>
        <p:spPr>
          <a:xfrm>
            <a:off x="457200" y="304800"/>
            <a:ext cx="8220075" cy="5811838"/>
          </a:xfrm>
        </p:spPr>
        <p:txBody>
          <a:bodyPr/>
          <a:lstStyle/>
          <a:p>
            <a:r>
              <a:rPr lang="en-GB" b="1" i="1"/>
              <a:t>Principle 9 - Personal information to be used only for relevant purposes</a:t>
            </a:r>
            <a:endParaRPr lang="en-GB" b="1"/>
          </a:p>
          <a:p>
            <a:r>
              <a:rPr lang="en-GB"/>
              <a:t>A record-keeper who has possession or control of a record that contains personal information shall not use the information except for a purpose to which the information is relevant.</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body" idx="1"/>
          </p:nvPr>
        </p:nvSpPr>
        <p:spPr>
          <a:xfrm>
            <a:off x="457200" y="228600"/>
            <a:ext cx="8220075" cy="6629400"/>
          </a:xfrm>
        </p:spPr>
        <p:txBody>
          <a:bodyPr/>
          <a:lstStyle/>
          <a:p>
            <a:pPr>
              <a:lnSpc>
                <a:spcPct val="80000"/>
              </a:lnSpc>
            </a:pPr>
            <a:r>
              <a:rPr lang="en-GB" sz="2400" b="1" i="1"/>
              <a:t>Principle 10 - Limits on use of personal information</a:t>
            </a:r>
            <a:endParaRPr lang="en-GB" sz="2400" b="1"/>
          </a:p>
          <a:p>
            <a:pPr>
              <a:lnSpc>
                <a:spcPct val="80000"/>
              </a:lnSpc>
            </a:pPr>
            <a:r>
              <a:rPr lang="en-GB" sz="2400"/>
              <a:t>1. A record-keeper who has possession or control of a record that contains personal information that was obtained for a particular purpose shall not use the information for any other purpose unless:</a:t>
            </a:r>
          </a:p>
          <a:p>
            <a:pPr lvl="2">
              <a:lnSpc>
                <a:spcPct val="80000"/>
              </a:lnSpc>
            </a:pPr>
            <a:r>
              <a:rPr lang="en-GB" sz="1800"/>
              <a:t>(a) the individual concerned has consented to use of the information for that other purpose;</a:t>
            </a:r>
          </a:p>
          <a:p>
            <a:pPr lvl="2">
              <a:lnSpc>
                <a:spcPct val="80000"/>
              </a:lnSpc>
            </a:pPr>
            <a:endParaRPr lang="en-GB" sz="1800"/>
          </a:p>
          <a:p>
            <a:pPr lvl="2">
              <a:lnSpc>
                <a:spcPct val="80000"/>
              </a:lnSpc>
            </a:pPr>
            <a:r>
              <a:rPr lang="en-GB" sz="1800"/>
              <a:t>(b) the record-keeper believes on reasonable grounds that use of the information for that other purpose is necessary to prevent or lessen a serious and imminent threat to the life or health of the individual concerned or another person;</a:t>
            </a:r>
          </a:p>
          <a:p>
            <a:pPr lvl="2">
              <a:lnSpc>
                <a:spcPct val="80000"/>
              </a:lnSpc>
            </a:pPr>
            <a:endParaRPr lang="en-GB" sz="1800"/>
          </a:p>
          <a:p>
            <a:pPr lvl="2">
              <a:lnSpc>
                <a:spcPct val="80000"/>
              </a:lnSpc>
            </a:pPr>
            <a:r>
              <a:rPr lang="en-GB" sz="1800"/>
              <a:t>(c) use of the information for that other purpose is required or authorised by or under law;</a:t>
            </a:r>
          </a:p>
          <a:p>
            <a:pPr lvl="2">
              <a:lnSpc>
                <a:spcPct val="80000"/>
              </a:lnSpc>
            </a:pPr>
            <a:endParaRPr lang="en-GB" sz="1800"/>
          </a:p>
          <a:p>
            <a:pPr lvl="2">
              <a:lnSpc>
                <a:spcPct val="80000"/>
              </a:lnSpc>
            </a:pPr>
            <a:r>
              <a:rPr lang="en-GB" sz="1800"/>
              <a:t>(d) use of the information for that other purpose is reasonably necessary for enforcement of the criminal law or of a law imposing a pecuniary penalty, or for the protection of the public revenue; or</a:t>
            </a:r>
          </a:p>
          <a:p>
            <a:pPr lvl="2">
              <a:lnSpc>
                <a:spcPct val="80000"/>
              </a:lnSpc>
            </a:pPr>
            <a:endParaRPr lang="en-GB" sz="1800"/>
          </a:p>
          <a:p>
            <a:pPr lvl="2">
              <a:lnSpc>
                <a:spcPct val="80000"/>
              </a:lnSpc>
            </a:pPr>
            <a:r>
              <a:rPr lang="en-GB" sz="1800"/>
              <a:t>(e) the purpose for which the information is used is directly related to the purpose for which the information was obtained.</a:t>
            </a:r>
            <a:endParaRPr lang="en-US" sz="1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457200" y="762000"/>
            <a:ext cx="8229600" cy="1143000"/>
          </a:xfrm>
        </p:spPr>
        <p:txBody>
          <a:bodyPr/>
          <a:lstStyle/>
          <a:p>
            <a:r>
              <a:rPr lang="en-GB" sz="4000" i="1"/>
              <a:t>HEALTH CONCERNS OF COMPUTER USE</a:t>
            </a:r>
            <a:r>
              <a:rPr lang="en-GB" sz="4000"/>
              <a:t> </a:t>
            </a:r>
            <a:endParaRPr lang="en-US" sz="4000"/>
          </a:p>
        </p:txBody>
      </p:sp>
      <p:sp>
        <p:nvSpPr>
          <p:cNvPr id="118787" name="Rectangle 3"/>
          <p:cNvSpPr>
            <a:spLocks noGrp="1" noChangeArrowheads="1"/>
          </p:cNvSpPr>
          <p:nvPr>
            <p:ph type="body" idx="1"/>
          </p:nvPr>
        </p:nvSpPr>
        <p:spPr/>
        <p:txBody>
          <a:bodyPr/>
          <a:lstStyle/>
          <a:p>
            <a:endParaRPr lang="en-US" b="1" i="1"/>
          </a:p>
          <a:p>
            <a:endParaRPr lang="en-US" b="1" i="1"/>
          </a:p>
          <a:p>
            <a:r>
              <a:rPr lang="en-US" b="1" i="1"/>
              <a:t>Ergonomics</a:t>
            </a:r>
            <a:r>
              <a:rPr lang="en-US"/>
              <a:t> is the study of the physical relationship between people and their tools – such as computers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ERGONOMICS</a:t>
            </a:r>
          </a:p>
        </p:txBody>
      </p:sp>
      <p:sp>
        <p:nvSpPr>
          <p:cNvPr id="120835" name="Rectangle 3"/>
          <p:cNvSpPr>
            <a:spLocks noGrp="1" noChangeArrowheads="1"/>
          </p:cNvSpPr>
          <p:nvPr>
            <p:ph type="body" idx="1"/>
          </p:nvPr>
        </p:nvSpPr>
        <p:spPr/>
        <p:txBody>
          <a:bodyPr/>
          <a:lstStyle/>
          <a:p>
            <a:pPr marL="609600" indent="-609600" defTabSz="457200">
              <a:lnSpc>
                <a:spcPct val="80000"/>
              </a:lnSpc>
            </a:pPr>
            <a:r>
              <a:rPr lang="en-US" sz="2400"/>
              <a:t>A chair with a seat pan that adjusts both vertically and an adjustable height backrest, and adjustable tilting tension</a:t>
            </a:r>
          </a:p>
          <a:p>
            <a:pPr marL="609600" indent="-609600" defTabSz="457200">
              <a:lnSpc>
                <a:spcPct val="80000"/>
              </a:lnSpc>
            </a:pPr>
            <a:r>
              <a:rPr lang="en-US" sz="2400"/>
              <a:t>An adjustable height work surface or separate keyboard/mouse tray (note that many keyboard trays are too narrow to accommodate a mouse pad, leaving the mouse at an awkward height or reach on the desktop)</a:t>
            </a:r>
          </a:p>
          <a:p>
            <a:pPr marL="609600" indent="-609600" defTabSz="457200">
              <a:lnSpc>
                <a:spcPct val="80000"/>
              </a:lnSpc>
            </a:pPr>
            <a:r>
              <a:rPr lang="en-US" sz="2400"/>
              <a:t>A height adjustment for the video display (a good use for those manuals you'll never read!)</a:t>
            </a:r>
          </a:p>
          <a:p>
            <a:pPr marL="609600" indent="-609600" defTabSz="457200">
              <a:lnSpc>
                <a:spcPct val="80000"/>
              </a:lnSpc>
            </a:pPr>
            <a:r>
              <a:rPr lang="en-US" sz="2400"/>
              <a:t>An adjustable document holder to minimize head movement and eyestrain</a:t>
            </a:r>
          </a:p>
          <a:p>
            <a:pPr marL="609600" indent="-609600" defTabSz="457200">
              <a:lnSpc>
                <a:spcPct val="80000"/>
              </a:lnSpc>
            </a:pPr>
            <a:r>
              <a:rPr lang="en-US" sz="2400"/>
              <a:t>Adjustable foot rests, arms rests, and/or wrist rests.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marL="838200" indent="-838200"/>
            <a:r>
              <a:rPr lang="en-GB" b="1"/>
              <a:t>Intellectual Property Rights</a:t>
            </a:r>
            <a:endParaRPr lang="en-US" b="1"/>
          </a:p>
        </p:txBody>
      </p:sp>
      <p:sp>
        <p:nvSpPr>
          <p:cNvPr id="7171" name="Rectangle 3"/>
          <p:cNvSpPr>
            <a:spLocks noGrp="1" noChangeArrowheads="1"/>
          </p:cNvSpPr>
          <p:nvPr>
            <p:ph type="body" idx="1"/>
          </p:nvPr>
        </p:nvSpPr>
        <p:spPr>
          <a:xfrm>
            <a:off x="457200" y="1600200"/>
            <a:ext cx="8229600" cy="5029200"/>
          </a:xfrm>
        </p:spPr>
        <p:txBody>
          <a:bodyPr/>
          <a:lstStyle/>
          <a:p>
            <a:r>
              <a:rPr lang="en-US"/>
              <a:t>Intellectual property refers to unique and original works such as ideas, inventions, writings, art, processes, company and product names and logos. </a:t>
            </a:r>
          </a:p>
          <a:p>
            <a:r>
              <a:rPr lang="en-US"/>
              <a:t>Intellectual property rights are the rights to which creators are entitled for their work.</a:t>
            </a:r>
          </a:p>
          <a:p>
            <a:r>
              <a:rPr lang="en-US"/>
              <a:t>The owner of intellectual property controls its use and is entitled to any benefits arising from such use.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ERGONOMICS</a:t>
            </a:r>
          </a:p>
        </p:txBody>
      </p:sp>
      <p:pic>
        <p:nvPicPr>
          <p:cNvPr id="122883" name="Picture 3" descr="jbri_exec_main"/>
          <p:cNvPicPr>
            <a:picLocks noChangeAspect="1" noChangeArrowheads="1"/>
          </p:cNvPicPr>
          <p:nvPr/>
        </p:nvPicPr>
        <p:blipFill>
          <a:blip r:embed="rId3"/>
          <a:srcRect/>
          <a:stretch>
            <a:fillRect/>
          </a:stretch>
        </p:blipFill>
        <p:spPr bwMode="auto">
          <a:xfrm>
            <a:off x="990600" y="1219200"/>
            <a:ext cx="4038600" cy="4705350"/>
          </a:xfrm>
          <a:prstGeom prst="rect">
            <a:avLst/>
          </a:prstGeom>
          <a:noFill/>
        </p:spPr>
      </p:pic>
      <p:pic>
        <p:nvPicPr>
          <p:cNvPr id="122884" name="Picture 4" descr="Bodybilt_ergonomic_office_chair_1"/>
          <p:cNvPicPr>
            <a:picLocks noChangeAspect="1" noChangeArrowheads="1"/>
          </p:cNvPicPr>
          <p:nvPr/>
        </p:nvPicPr>
        <p:blipFill>
          <a:blip r:embed="rId4"/>
          <a:srcRect/>
          <a:stretch>
            <a:fillRect/>
          </a:stretch>
        </p:blipFill>
        <p:spPr bwMode="auto">
          <a:xfrm>
            <a:off x="4572000" y="1219200"/>
            <a:ext cx="4191000" cy="4445000"/>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ERGONOMICS</a:t>
            </a:r>
          </a:p>
        </p:txBody>
      </p:sp>
      <p:pic>
        <p:nvPicPr>
          <p:cNvPr id="124931" name="Picture 3" descr="hg-harlan"/>
          <p:cNvPicPr>
            <a:picLocks noChangeAspect="1" noChangeArrowheads="1"/>
          </p:cNvPicPr>
          <p:nvPr/>
        </p:nvPicPr>
        <p:blipFill>
          <a:blip r:embed="rId3"/>
          <a:srcRect/>
          <a:stretch>
            <a:fillRect/>
          </a:stretch>
        </p:blipFill>
        <p:spPr bwMode="auto">
          <a:xfrm>
            <a:off x="3262313" y="1309688"/>
            <a:ext cx="2619375" cy="4238625"/>
          </a:xfrm>
          <a:prstGeom prst="rect">
            <a:avLst/>
          </a:prstGeo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t>ERGONOMICS KEYBOARDS</a:t>
            </a:r>
          </a:p>
        </p:txBody>
      </p:sp>
      <p:pic>
        <p:nvPicPr>
          <p:cNvPr id="126979" name="Picture 3" descr="MS Ergonomic 7000 keyboard"/>
          <p:cNvPicPr>
            <a:picLocks noChangeAspect="1" noChangeArrowheads="1"/>
          </p:cNvPicPr>
          <p:nvPr/>
        </p:nvPicPr>
        <p:blipFill>
          <a:blip r:embed="rId3"/>
          <a:srcRect/>
          <a:stretch>
            <a:fillRect/>
          </a:stretch>
        </p:blipFill>
        <p:spPr bwMode="auto">
          <a:xfrm>
            <a:off x="533400" y="1600200"/>
            <a:ext cx="5727700" cy="2959100"/>
          </a:xfrm>
          <a:prstGeom prst="rect">
            <a:avLst/>
          </a:prstGeom>
          <a:noFill/>
        </p:spPr>
      </p:pic>
      <p:pic>
        <p:nvPicPr>
          <p:cNvPr id="126980" name="Picture 4" descr="msnkelite1a"/>
          <p:cNvPicPr>
            <a:picLocks noChangeAspect="1" noChangeArrowheads="1"/>
          </p:cNvPicPr>
          <p:nvPr/>
        </p:nvPicPr>
        <p:blipFill>
          <a:blip r:embed="rId4"/>
          <a:srcRect/>
          <a:stretch>
            <a:fillRect/>
          </a:stretch>
        </p:blipFill>
        <p:spPr bwMode="auto">
          <a:xfrm>
            <a:off x="6391275" y="1676400"/>
            <a:ext cx="2752725" cy="1990725"/>
          </a:xfrm>
          <a:prstGeom prst="rect">
            <a:avLst/>
          </a:prstGeom>
          <a:noFill/>
        </p:spPr>
      </p:pic>
      <p:pic>
        <p:nvPicPr>
          <p:cNvPr id="126981" name="Picture 5" descr="fujitsu"/>
          <p:cNvPicPr>
            <a:picLocks noChangeAspect="1" noChangeArrowheads="1"/>
          </p:cNvPicPr>
          <p:nvPr/>
        </p:nvPicPr>
        <p:blipFill>
          <a:blip r:embed="rId5"/>
          <a:srcRect/>
          <a:stretch>
            <a:fillRect/>
          </a:stretch>
        </p:blipFill>
        <p:spPr bwMode="auto">
          <a:xfrm>
            <a:off x="4572000" y="3810000"/>
            <a:ext cx="3810000" cy="2743200"/>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457200" y="990600"/>
            <a:ext cx="8229600" cy="1143000"/>
          </a:xfrm>
        </p:spPr>
        <p:txBody>
          <a:bodyPr/>
          <a:lstStyle/>
          <a:p>
            <a:r>
              <a:rPr lang="en-US" sz="4000" b="1"/>
              <a:t>Light and glare</a:t>
            </a:r>
            <a:r>
              <a:rPr lang="en-GB" sz="4000" b="1"/>
              <a:t/>
            </a:r>
            <a:br>
              <a:rPr lang="en-GB" sz="4000" b="1"/>
            </a:br>
            <a:endParaRPr lang="en-US" sz="4000" b="1"/>
          </a:p>
        </p:txBody>
      </p:sp>
      <p:sp>
        <p:nvSpPr>
          <p:cNvPr id="129027" name="Rectangle 3"/>
          <p:cNvSpPr>
            <a:spLocks noGrp="1" noChangeArrowheads="1"/>
          </p:cNvSpPr>
          <p:nvPr>
            <p:ph type="body" idx="1"/>
          </p:nvPr>
        </p:nvSpPr>
        <p:spPr/>
        <p:txBody>
          <a:bodyPr/>
          <a:lstStyle/>
          <a:p>
            <a:endParaRPr lang="en-GB"/>
          </a:p>
          <a:p>
            <a:r>
              <a:rPr lang="en-GB"/>
              <a:t>Eyestrain, headaches, and impaired vision are often a product of improper illumination resulting in glare, which is light within the field of vision that is brighter than other objects to which the eyes are adapted. </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b="1"/>
              <a:t>Light and glare</a:t>
            </a:r>
          </a:p>
        </p:txBody>
      </p:sp>
      <p:sp>
        <p:nvSpPr>
          <p:cNvPr id="131075" name="Rectangle 3"/>
          <p:cNvSpPr>
            <a:spLocks noGrp="1" noChangeArrowheads="1"/>
          </p:cNvSpPr>
          <p:nvPr>
            <p:ph type="body" idx="1"/>
          </p:nvPr>
        </p:nvSpPr>
        <p:spPr/>
        <p:txBody>
          <a:bodyPr/>
          <a:lstStyle/>
          <a:p>
            <a:r>
              <a:rPr lang="en-GB"/>
              <a:t>Many offices are too bright for computer use, which may be a carryover from the days when paperwork required such brightness or the result of many office workers' preferences for sunlight and open windows</a:t>
            </a:r>
            <a:r>
              <a:rPr lang="en-US"/>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57200" y="685800"/>
            <a:ext cx="8229600" cy="1143000"/>
          </a:xfrm>
        </p:spPr>
        <p:txBody>
          <a:bodyPr/>
          <a:lstStyle/>
          <a:p>
            <a:r>
              <a:rPr lang="en-US" b="1"/>
              <a:t>Light and glare</a:t>
            </a:r>
          </a:p>
        </p:txBody>
      </p:sp>
      <p:sp>
        <p:nvSpPr>
          <p:cNvPr id="133123" name="Rectangle 3"/>
          <p:cNvSpPr>
            <a:spLocks noGrp="1" noChangeArrowheads="1"/>
          </p:cNvSpPr>
          <p:nvPr>
            <p:ph type="body" idx="1"/>
          </p:nvPr>
        </p:nvSpPr>
        <p:spPr/>
        <p:txBody>
          <a:bodyPr/>
          <a:lstStyle/>
          <a:p>
            <a:endParaRPr lang="en-GB"/>
          </a:p>
          <a:p>
            <a:r>
              <a:rPr lang="en-GB"/>
              <a:t>Some users have found filters placed in front of the screen to be effective in reducing reflections; however some dimming or blurring of the display may result.</a:t>
            </a:r>
            <a:r>
              <a:rPr lang="en-US"/>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457200" y="914400"/>
            <a:ext cx="8229600" cy="1143000"/>
          </a:xfrm>
        </p:spPr>
        <p:txBody>
          <a:bodyPr/>
          <a:lstStyle/>
          <a:p>
            <a:r>
              <a:rPr lang="en-US" b="1"/>
              <a:t>Light and glare</a:t>
            </a:r>
          </a:p>
        </p:txBody>
      </p:sp>
      <p:sp>
        <p:nvSpPr>
          <p:cNvPr id="135171" name="Rectangle 3"/>
          <p:cNvSpPr>
            <a:spLocks noGrp="1" noChangeArrowheads="1"/>
          </p:cNvSpPr>
          <p:nvPr>
            <p:ph type="body" idx="1"/>
          </p:nvPr>
        </p:nvSpPr>
        <p:spPr/>
        <p:txBody>
          <a:bodyPr/>
          <a:lstStyle/>
          <a:p>
            <a:pPr lvl="1"/>
            <a:endParaRPr lang="en-US" b="1" i="1"/>
          </a:p>
          <a:p>
            <a:pPr lvl="1"/>
            <a:endParaRPr lang="en-US" b="1" i="1"/>
          </a:p>
          <a:p>
            <a:pPr lvl="1"/>
            <a:r>
              <a:rPr lang="en-US" b="1" i="1"/>
              <a:t>28 inches or more from the video screen</a:t>
            </a:r>
          </a:p>
          <a:p>
            <a:pPr lvl="1"/>
            <a:r>
              <a:rPr lang="en-US" b="1" i="1"/>
              <a:t>48 inches or more from the sides and backs of any VDTs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381000" y="685800"/>
            <a:ext cx="8229600" cy="1143000"/>
          </a:xfrm>
        </p:spPr>
        <p:txBody>
          <a:bodyPr/>
          <a:lstStyle/>
          <a:p>
            <a:r>
              <a:rPr lang="en-US" sz="4000" b="1"/>
              <a:t>Breaks and exercises</a:t>
            </a:r>
            <a:r>
              <a:rPr lang="en-GB" sz="4000" b="1"/>
              <a:t/>
            </a:r>
            <a:br>
              <a:rPr lang="en-GB" sz="4000" b="1"/>
            </a:br>
            <a:endParaRPr lang="en-US" sz="4000" b="1"/>
          </a:p>
        </p:txBody>
      </p:sp>
      <p:sp>
        <p:nvSpPr>
          <p:cNvPr id="137219" name="Rectangle 3"/>
          <p:cNvSpPr>
            <a:spLocks noGrp="1" noChangeArrowheads="1"/>
          </p:cNvSpPr>
          <p:nvPr>
            <p:ph type="body" idx="1"/>
          </p:nvPr>
        </p:nvSpPr>
        <p:spPr/>
        <p:txBody>
          <a:bodyPr/>
          <a:lstStyle/>
          <a:p>
            <a:endParaRPr lang="en-GB"/>
          </a:p>
          <a:p>
            <a:r>
              <a:rPr lang="en-GB"/>
              <a:t>Working in the same position for too long causes tension build-up and is thought to increase the risk of repetitive motion injuries, such as carpal tunnel syndrome. </a:t>
            </a:r>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a:xfrm>
            <a:off x="457200" y="685800"/>
            <a:ext cx="8229600" cy="1143000"/>
          </a:xfrm>
        </p:spPr>
        <p:txBody>
          <a:bodyPr/>
          <a:lstStyle/>
          <a:p>
            <a:r>
              <a:rPr lang="en-US" sz="4000" b="1"/>
              <a:t>Radiation hazards</a:t>
            </a:r>
            <a:r>
              <a:rPr lang="en-GB" sz="4000" b="1"/>
              <a:t/>
            </a:r>
            <a:br>
              <a:rPr lang="en-GB" sz="4000" b="1"/>
            </a:br>
            <a:endParaRPr lang="en-US" sz="4000" b="1"/>
          </a:p>
        </p:txBody>
      </p:sp>
      <p:sp>
        <p:nvSpPr>
          <p:cNvPr id="139267" name="Rectangle 3"/>
          <p:cNvSpPr>
            <a:spLocks noGrp="1" noChangeArrowheads="1"/>
          </p:cNvSpPr>
          <p:nvPr>
            <p:ph type="body" idx="1"/>
          </p:nvPr>
        </p:nvSpPr>
        <p:spPr>
          <a:xfrm>
            <a:off x="457200" y="1752600"/>
            <a:ext cx="8229600" cy="4525963"/>
          </a:xfrm>
        </p:spPr>
        <p:txBody>
          <a:bodyPr/>
          <a:lstStyle/>
          <a:p>
            <a:endParaRPr lang="en-GB"/>
          </a:p>
          <a:p>
            <a:r>
              <a:rPr lang="en-GB"/>
              <a:t>Earlier fears about ionizing radiation, such as X rays, have been laid to rest, since these rays are blocked by modern glass screens. </a:t>
            </a:r>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457200" y="533400"/>
            <a:ext cx="8229600" cy="1143000"/>
          </a:xfrm>
        </p:spPr>
        <p:txBody>
          <a:bodyPr/>
          <a:lstStyle/>
          <a:p>
            <a:r>
              <a:rPr lang="en-US" sz="4000" b="1"/>
              <a:t>Radiation hazards</a:t>
            </a:r>
            <a:r>
              <a:rPr lang="en-GB" sz="4000" b="1"/>
              <a:t/>
            </a:r>
            <a:br>
              <a:rPr lang="en-GB" sz="4000" b="1"/>
            </a:br>
            <a:endParaRPr lang="en-US" sz="4000" b="1"/>
          </a:p>
        </p:txBody>
      </p:sp>
      <p:sp>
        <p:nvSpPr>
          <p:cNvPr id="141315" name="Rectangle 3"/>
          <p:cNvSpPr>
            <a:spLocks noGrp="1" noChangeArrowheads="1"/>
          </p:cNvSpPr>
          <p:nvPr>
            <p:ph type="body" idx="1"/>
          </p:nvPr>
        </p:nvSpPr>
        <p:spPr/>
        <p:txBody>
          <a:bodyPr/>
          <a:lstStyle/>
          <a:p>
            <a:endParaRPr lang="en-US"/>
          </a:p>
          <a:p>
            <a:r>
              <a:rPr lang="en-US"/>
              <a:t>More recent controversy surrounds very low frequency (VLF) and extremely low frequency (ELF) electromagnetic radiation produced by video displays' horizontal and vertical deflection circuits, respectively.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b="1"/>
              <a:t>Copyright</a:t>
            </a:r>
          </a:p>
        </p:txBody>
      </p:sp>
      <p:sp>
        <p:nvSpPr>
          <p:cNvPr id="8195" name="Rectangle 3"/>
          <p:cNvSpPr>
            <a:spLocks noGrp="1" noChangeArrowheads="1"/>
          </p:cNvSpPr>
          <p:nvPr>
            <p:ph type="body" idx="1"/>
          </p:nvPr>
        </p:nvSpPr>
        <p:spPr>
          <a:xfrm>
            <a:off x="457200" y="1600200"/>
            <a:ext cx="8229600" cy="4876800"/>
          </a:xfrm>
        </p:spPr>
        <p:txBody>
          <a:bodyPr/>
          <a:lstStyle/>
          <a:p>
            <a:pPr>
              <a:lnSpc>
                <a:spcPct val="90000"/>
              </a:lnSpc>
            </a:pPr>
            <a:r>
              <a:rPr lang="en-US" sz="2800"/>
              <a:t>A copyright gives authors and artists exclusive rights to duplicate, publish, and sell their materials.</a:t>
            </a:r>
          </a:p>
          <a:p>
            <a:pPr>
              <a:lnSpc>
                <a:spcPct val="90000"/>
              </a:lnSpc>
            </a:pPr>
            <a:r>
              <a:rPr lang="en-US" sz="2800"/>
              <a:t>A copyright protects any tangible form of expression.</a:t>
            </a:r>
          </a:p>
          <a:p>
            <a:pPr>
              <a:lnSpc>
                <a:spcPct val="90000"/>
              </a:lnSpc>
            </a:pPr>
            <a:r>
              <a:rPr lang="en-GB" sz="2800"/>
              <a:t>These rights are of limited duration. </a:t>
            </a:r>
          </a:p>
          <a:p>
            <a:pPr>
              <a:lnSpc>
                <a:spcPct val="90000"/>
              </a:lnSpc>
            </a:pPr>
            <a:r>
              <a:rPr lang="en-GB" sz="2800"/>
              <a:t>The symbol for copyright is ©, and in some jurisdictions may alternatively be written as either (c) or ©.</a:t>
            </a:r>
          </a:p>
          <a:p>
            <a:pPr>
              <a:lnSpc>
                <a:spcPct val="90000"/>
              </a:lnSpc>
            </a:pPr>
            <a:r>
              <a:rPr lang="en-US" sz="2800" b="1"/>
              <a:t>Plagiarism</a:t>
            </a:r>
            <a:r>
              <a:rPr lang="en-US" sz="2800"/>
              <a:t> </a:t>
            </a:r>
            <a:r>
              <a:rPr lang="en-GB" sz="2800"/>
              <a:t>is taking someone else’s work or idea and passing it off as your own.</a:t>
            </a:r>
            <a:endParaRPr lang="en-US" sz="280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57200" y="609600"/>
            <a:ext cx="8229600" cy="1143000"/>
          </a:xfrm>
        </p:spPr>
        <p:txBody>
          <a:bodyPr/>
          <a:lstStyle/>
          <a:p>
            <a:r>
              <a:rPr lang="en-US" b="1"/>
              <a:t>Radiation hazards</a:t>
            </a:r>
          </a:p>
        </p:txBody>
      </p:sp>
      <p:sp>
        <p:nvSpPr>
          <p:cNvPr id="143363" name="Rectangle 3"/>
          <p:cNvSpPr>
            <a:spLocks noGrp="1" noChangeArrowheads="1"/>
          </p:cNvSpPr>
          <p:nvPr>
            <p:ph type="body" idx="1"/>
          </p:nvPr>
        </p:nvSpPr>
        <p:spPr/>
        <p:txBody>
          <a:bodyPr/>
          <a:lstStyle/>
          <a:p>
            <a:endParaRPr lang="en-US"/>
          </a:p>
          <a:p>
            <a:r>
              <a:rPr lang="en-US"/>
              <a:t>Several epidemiological studies have found a correlation between VDT use and adverse pregnancy outcomes, whereas other studies found no effect.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b="1"/>
              <a:t>Radiation hazards</a:t>
            </a:r>
          </a:p>
        </p:txBody>
      </p:sp>
      <p:sp>
        <p:nvSpPr>
          <p:cNvPr id="145411" name="Rectangle 3"/>
          <p:cNvSpPr>
            <a:spLocks noGrp="1" noChangeArrowheads="1"/>
          </p:cNvSpPr>
          <p:nvPr>
            <p:ph type="body" idx="1"/>
          </p:nvPr>
        </p:nvSpPr>
        <p:spPr/>
        <p:txBody>
          <a:bodyPr/>
          <a:lstStyle/>
          <a:p>
            <a:pPr marL="609600" indent="-609600"/>
            <a:r>
              <a:rPr lang="en-US"/>
              <a:t>A 1990 Macworld article by noted industry critic, Paul Brodeur, proposed that users maintain the following distances to minimize VLF and ELF exposure:</a:t>
            </a:r>
          </a:p>
          <a:p>
            <a:pPr marL="1371600" lvl="2" indent="-457200">
              <a:buFontTx/>
              <a:buAutoNum type="arabicPeriod"/>
            </a:pPr>
            <a:r>
              <a:rPr lang="en-US"/>
              <a:t> </a:t>
            </a:r>
            <a:r>
              <a:rPr lang="en-US" i="1"/>
              <a:t>28 inches or more from the video screen</a:t>
            </a:r>
          </a:p>
          <a:p>
            <a:pPr marL="1371600" lvl="2" indent="-457200">
              <a:buFontTx/>
              <a:buAutoNum type="arabicPeriod"/>
            </a:pPr>
            <a:r>
              <a:rPr lang="en-US" i="1"/>
              <a:t>48 inches or more from the sides and backs of any VDTs.</a:t>
            </a:r>
            <a:r>
              <a:rPr lang="en-US"/>
              <a:t> </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NOW</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b="1"/>
              <a:t>Copyright</a:t>
            </a:r>
          </a:p>
        </p:txBody>
      </p:sp>
      <p:sp>
        <p:nvSpPr>
          <p:cNvPr id="9219" name="Rectangle 3"/>
          <p:cNvSpPr>
            <a:spLocks noGrp="1" noChangeArrowheads="1"/>
          </p:cNvSpPr>
          <p:nvPr>
            <p:ph type="body" idx="1"/>
          </p:nvPr>
        </p:nvSpPr>
        <p:spPr>
          <a:xfrm>
            <a:off x="457200" y="1600200"/>
            <a:ext cx="8229600" cy="5257800"/>
          </a:xfrm>
        </p:spPr>
        <p:txBody>
          <a:bodyPr/>
          <a:lstStyle/>
          <a:p>
            <a:pPr>
              <a:lnSpc>
                <a:spcPct val="80000"/>
              </a:lnSpc>
              <a:buFontTx/>
              <a:buNone/>
            </a:pPr>
            <a:r>
              <a:rPr lang="en-GB" sz="2800" b="1"/>
              <a:t>Public domain</a:t>
            </a:r>
          </a:p>
          <a:p>
            <a:pPr>
              <a:lnSpc>
                <a:spcPct val="80000"/>
              </a:lnSpc>
            </a:pPr>
            <a:r>
              <a:rPr lang="en-GB" sz="2800"/>
              <a:t>Not everything is protected by copyright law.</a:t>
            </a:r>
          </a:p>
          <a:p>
            <a:pPr>
              <a:lnSpc>
                <a:spcPct val="80000"/>
              </a:lnSpc>
            </a:pPr>
            <a:r>
              <a:rPr lang="en-GB" sz="2800"/>
              <a:t>Some works can be copied because the copyright has expired or the works were placed in the public domain.</a:t>
            </a:r>
          </a:p>
          <a:p>
            <a:pPr>
              <a:lnSpc>
                <a:spcPct val="80000"/>
              </a:lnSpc>
            </a:pPr>
            <a:r>
              <a:rPr lang="en-GB" sz="2800"/>
              <a:t>The following are categories of works that can be copied:</a:t>
            </a:r>
            <a:endParaRPr lang="en-US" sz="2800"/>
          </a:p>
          <a:p>
            <a:pPr>
              <a:lnSpc>
                <a:spcPct val="80000"/>
              </a:lnSpc>
            </a:pPr>
            <a:r>
              <a:rPr lang="en-GB" sz="2800"/>
              <a:t>Words and short phrases such as names, titles, and slogans.</a:t>
            </a:r>
          </a:p>
          <a:p>
            <a:pPr>
              <a:lnSpc>
                <a:spcPct val="80000"/>
              </a:lnSpc>
            </a:pPr>
            <a:r>
              <a:rPr lang="en-GB" sz="2800"/>
              <a:t> (some titles and words might be protected under trademark law).</a:t>
            </a:r>
          </a:p>
          <a:p>
            <a:pPr>
              <a:lnSpc>
                <a:spcPct val="80000"/>
              </a:lnSpc>
            </a:pPr>
            <a:r>
              <a:rPr lang="en-GB" sz="2800"/>
              <a:t>Familiar symbols or designs.</a:t>
            </a:r>
            <a:endParaRPr lang="en-US" sz="2800"/>
          </a:p>
          <a:p>
            <a:pPr>
              <a:lnSpc>
                <a:spcPct val="80000"/>
              </a:lnSpc>
              <a:buFontTx/>
              <a:buNone/>
            </a:pPr>
            <a:r>
              <a:rPr lang="en-US" sz="2800"/>
              <a:t> </a:t>
            </a:r>
            <a:endParaRPr lang="en-GB" sz="2800"/>
          </a:p>
          <a:p>
            <a:pPr>
              <a:lnSpc>
                <a:spcPct val="80000"/>
              </a:lnSpc>
            </a:pPr>
            <a:endParaRPr lang="en-US" sz="28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b="1"/>
              <a:t>Copyright on Software</a:t>
            </a:r>
            <a:endParaRPr lang="en-US" b="1"/>
          </a:p>
        </p:txBody>
      </p:sp>
      <p:sp>
        <p:nvSpPr>
          <p:cNvPr id="10243" name="Rectangle 3"/>
          <p:cNvSpPr>
            <a:spLocks noGrp="1" noChangeArrowheads="1"/>
          </p:cNvSpPr>
          <p:nvPr>
            <p:ph type="body" idx="1"/>
          </p:nvPr>
        </p:nvSpPr>
        <p:spPr>
          <a:xfrm>
            <a:off x="457200" y="1600200"/>
            <a:ext cx="8229600" cy="5029200"/>
          </a:xfrm>
        </p:spPr>
        <p:txBody>
          <a:bodyPr/>
          <a:lstStyle/>
          <a:p>
            <a:pPr>
              <a:lnSpc>
                <a:spcPct val="90000"/>
              </a:lnSpc>
            </a:pPr>
            <a:r>
              <a:rPr lang="en-US"/>
              <a:t>There are several types of software and users need to know the category which they fall.</a:t>
            </a:r>
          </a:p>
          <a:p>
            <a:pPr>
              <a:lnSpc>
                <a:spcPct val="90000"/>
              </a:lnSpc>
            </a:pPr>
            <a:r>
              <a:rPr lang="en-GB" b="1"/>
              <a:t>Freeware </a:t>
            </a:r>
            <a:r>
              <a:rPr lang="en-GB"/>
              <a:t>are free software, but may have restrictions on use. They are however copyrighted.</a:t>
            </a:r>
          </a:p>
          <a:p>
            <a:pPr>
              <a:lnSpc>
                <a:spcPct val="90000"/>
              </a:lnSpc>
            </a:pPr>
            <a:r>
              <a:rPr lang="en-GB" b="1"/>
              <a:t>Open-source software is a </a:t>
            </a:r>
            <a:r>
              <a:rPr lang="en-GB"/>
              <a:t>variation of freeware</a:t>
            </a:r>
            <a:r>
              <a:rPr lang="en-GB" b="1"/>
              <a:t>. </a:t>
            </a:r>
            <a:r>
              <a:rPr lang="en-GB"/>
              <a:t>The</a:t>
            </a:r>
            <a:r>
              <a:rPr lang="en-GB" b="1"/>
              <a:t> </a:t>
            </a:r>
            <a:r>
              <a:rPr lang="en-GB"/>
              <a:t>source code is provided so that programmers can modify it and understand it</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TotalTime>
  <Words>3295</Words>
  <Application>Microsoft Office PowerPoint</Application>
  <PresentationFormat>On-screen Show (4:3)</PresentationFormat>
  <Paragraphs>376</Paragraphs>
  <Slides>72</Slides>
  <Notes>70</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Office Theme</vt:lpstr>
      <vt:lpstr>ITEC 101  Fundamentals of Information Technology</vt:lpstr>
      <vt:lpstr>Computer Ethics</vt:lpstr>
      <vt:lpstr>Ethical and Social Issues in Information Systems </vt:lpstr>
      <vt:lpstr>Information Privacy</vt:lpstr>
      <vt:lpstr>Information Privacy</vt:lpstr>
      <vt:lpstr>Intellectual Property Rights</vt:lpstr>
      <vt:lpstr>Copyright</vt:lpstr>
      <vt:lpstr>Copyright</vt:lpstr>
      <vt:lpstr>Copyright on Software</vt:lpstr>
      <vt:lpstr>Copyright on Software</vt:lpstr>
      <vt:lpstr>Information Rights and Obligations </vt:lpstr>
      <vt:lpstr>Information Rights and Obligations</vt:lpstr>
      <vt:lpstr>Property Rights and Accountability</vt:lpstr>
      <vt:lpstr>System Quality </vt:lpstr>
      <vt:lpstr>System Quality</vt:lpstr>
      <vt:lpstr>System Quality</vt:lpstr>
      <vt:lpstr>System Quality</vt:lpstr>
      <vt:lpstr>INFORMATION SYSTEMS SECURITY AND CONTROL</vt:lpstr>
      <vt:lpstr>Information Systems Security </vt:lpstr>
      <vt:lpstr>Information Systems Security</vt:lpstr>
      <vt:lpstr>Basic principles of Information Security </vt:lpstr>
      <vt:lpstr>CIA Triad</vt:lpstr>
      <vt:lpstr> Access control </vt:lpstr>
      <vt:lpstr>Identification </vt:lpstr>
      <vt:lpstr>Authentication </vt:lpstr>
      <vt:lpstr>Something you know</vt:lpstr>
      <vt:lpstr>Something you have  </vt:lpstr>
      <vt:lpstr>Something you are  </vt:lpstr>
      <vt:lpstr>Authorization</vt:lpstr>
      <vt:lpstr>Three types of controls </vt:lpstr>
      <vt:lpstr>Administrative Control </vt:lpstr>
      <vt:lpstr>Logical Control </vt:lpstr>
      <vt:lpstr>Password </vt:lpstr>
      <vt:lpstr> Good passwords </vt:lpstr>
      <vt:lpstr>Biometric authentication</vt:lpstr>
      <vt:lpstr>Possessed Objects</vt:lpstr>
      <vt:lpstr>Network Firewall</vt:lpstr>
      <vt:lpstr>Cryptography </vt:lpstr>
      <vt:lpstr>Physical Control </vt:lpstr>
      <vt:lpstr>Information Privacy </vt:lpstr>
      <vt:lpstr>Virus </vt:lpstr>
      <vt:lpstr>Software Piracy </vt:lpstr>
      <vt:lpstr>Types of Software Piracy </vt:lpstr>
      <vt:lpstr>Counterfeiting </vt:lpstr>
      <vt:lpstr>INFORMATION PRIVACY</vt:lpstr>
      <vt:lpstr>Introduction </vt:lpstr>
      <vt:lpstr>Information Systems Security</vt:lpstr>
      <vt:lpstr>The following are information privacy principles </vt:lpstr>
      <vt:lpstr>Slide 49</vt:lpstr>
      <vt:lpstr>Slide 50</vt:lpstr>
      <vt:lpstr>Slide 51</vt:lpstr>
      <vt:lpstr>Slide 52</vt:lpstr>
      <vt:lpstr>Slide 53</vt:lpstr>
      <vt:lpstr>Slide 54</vt:lpstr>
      <vt:lpstr>Slide 55</vt:lpstr>
      <vt:lpstr>Slide 56</vt:lpstr>
      <vt:lpstr>Slide 57</vt:lpstr>
      <vt:lpstr>HEALTH CONCERNS OF COMPUTER USE </vt:lpstr>
      <vt:lpstr>ERGONOMICS</vt:lpstr>
      <vt:lpstr>ERGONOMICS</vt:lpstr>
      <vt:lpstr>ERGONOMICS</vt:lpstr>
      <vt:lpstr>ERGONOMICS KEYBOARDS</vt:lpstr>
      <vt:lpstr>Light and glare </vt:lpstr>
      <vt:lpstr>Light and glare</vt:lpstr>
      <vt:lpstr>Light and glare</vt:lpstr>
      <vt:lpstr>Light and glare</vt:lpstr>
      <vt:lpstr>Breaks and exercises </vt:lpstr>
      <vt:lpstr>Radiation hazards </vt:lpstr>
      <vt:lpstr>Radiation hazards </vt:lpstr>
      <vt:lpstr>Radiation hazards</vt:lpstr>
      <vt:lpstr>Radiation hazards</vt:lpstr>
      <vt:lpstr>Slide 72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103 INTRODUCTION TO PROGRAMMING</dc:title>
  <dc:creator>user</dc:creator>
  <cp:lastModifiedBy>user</cp:lastModifiedBy>
  <cp:revision>14</cp:revision>
  <dcterms:created xsi:type="dcterms:W3CDTF">2018-02-07T14:49:34Z</dcterms:created>
  <dcterms:modified xsi:type="dcterms:W3CDTF">2018-09-12T21:39:55Z</dcterms:modified>
</cp:coreProperties>
</file>