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37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30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50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608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710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915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501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ln/>
        </p:spPr>
      </p:sp>
      <p:sp>
        <p:nvSpPr>
          <p:cNvPr id="512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48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325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529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58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68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37891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89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399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noFill/>
          <a:ln/>
        </p:spPr>
      </p:sp>
      <p:sp>
        <p:nvSpPr>
          <p:cNvPr id="4096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ln/>
        </p:spPr>
      </p:sp>
      <p:sp>
        <p:nvSpPr>
          <p:cNvPr id="419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7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ITEC 101 Fundamentals of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OBUOBI, DCSIT,CU</a:t>
            </a:r>
          </a:p>
          <a:p>
            <a:r>
              <a:rPr lang="en-US" dirty="0"/>
              <a:t>STORAGE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669925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HARD &amp; SOFT SECTORED DISK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990600"/>
            <a:ext cx="8229600" cy="5518150"/>
          </a:xfrm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HARD SECTORING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/>
              <a:t>Has a hole in front of each sector; normally near the centre and this provide timing information to the device. 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/>
              <a:t>When data is stored / retrieved, one full sector is written/read at a time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/>
              <a:t>The exact storage of each disk can be determine as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          No. of sector X no. of bytes/sector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          e.g.  If a 16 sectored disk with 512 bytes/sector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                   = 16 x 512  x 40 x 2 = 8192 bytes x 80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                   =   655,360 bytes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SOFT SECTORING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/>
              <a:t>Have a single hole, which indicate the beginning of the track.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/>
              <a:t> A control program (format.com) defines the number of sector per track and the number of characters that can be stored in each sector.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44500" y="182563"/>
            <a:ext cx="8229600" cy="823912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HOW DATA ARE STORE ON FLOPPY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7813" y="1066800"/>
            <a:ext cx="8666162" cy="5486400"/>
          </a:xfrm>
        </p:spPr>
        <p:txBody>
          <a:bodyPr lIns="0" tIns="0" rIns="0" bIns="0"/>
          <a:lstStyle/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The sector method is used </a:t>
            </a:r>
          </a:p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The disk is divided into 8 sectors ( the number depends on the system used).  </a:t>
            </a:r>
          </a:p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Each sector has the same storage capacity since data is recorded most densely on the inner tracks. </a:t>
            </a:r>
          </a:p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Data located using a unique address consisting of the sector number and individual data record number or by using the surface number, track number and the sector number.</a:t>
            </a:r>
          </a:p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Data is then stored at that unique address</a:t>
            </a:r>
          </a:p>
          <a:p>
            <a:pPr marL="338138" indent="-319088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400" b="1"/>
              <a:t>Disk Access time</a:t>
            </a:r>
          </a:p>
          <a:p>
            <a:pPr lvl="1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2000" b="1"/>
              <a:t>The following factors affect the access time:</a:t>
            </a:r>
          </a:p>
          <a:p>
            <a:pPr lvl="2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1700" b="1"/>
              <a:t>Access motion time- time to position the r-w head over the proper track</a:t>
            </a:r>
          </a:p>
          <a:p>
            <a:pPr lvl="2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1700" b="1"/>
              <a:t>Latency – time for the sector containing the data to rotate under the head</a:t>
            </a:r>
          </a:p>
          <a:p>
            <a:pPr lvl="2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1700" b="1"/>
              <a:t>Settling time – time for the head to be placed in contact with the disk</a:t>
            </a:r>
          </a:p>
          <a:p>
            <a:pPr lvl="2" eaLnBrk="1" hangingPunct="1">
              <a:lnSpc>
                <a:spcPct val="80000"/>
              </a:lnSpc>
              <a:tabLst>
                <a:tab pos="458788" algn="l"/>
                <a:tab pos="915988" algn="l"/>
                <a:tab pos="1373188" algn="l"/>
                <a:tab pos="1830388" algn="l"/>
                <a:tab pos="2287588" algn="l"/>
                <a:tab pos="2744788" algn="l"/>
                <a:tab pos="3201988" algn="l"/>
                <a:tab pos="3659188" algn="l"/>
                <a:tab pos="4116388" algn="l"/>
                <a:tab pos="4573588" algn="l"/>
                <a:tab pos="5030788" algn="l"/>
                <a:tab pos="5487988" algn="l"/>
                <a:tab pos="5945188" algn="l"/>
                <a:tab pos="6402388" algn="l"/>
                <a:tab pos="6859588" algn="l"/>
                <a:tab pos="7316788" algn="l"/>
                <a:tab pos="7773988" algn="l"/>
                <a:tab pos="8231188" algn="l"/>
                <a:tab pos="8688388" algn="l"/>
                <a:tab pos="9145588" algn="l"/>
              </a:tabLst>
            </a:pPr>
            <a:r>
              <a:rPr lang="en-GB" sz="1700" b="1"/>
              <a:t>Data transfer rate – time required to transfer the data from disk to RAM</a:t>
            </a:r>
            <a:r>
              <a:rPr lang="en-GB" sz="1700"/>
              <a:t>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STORAGE ON FLOPPY</a:t>
            </a:r>
          </a:p>
        </p:txBody>
      </p:sp>
      <p:pic>
        <p:nvPicPr>
          <p:cNvPr id="13315" name="Picture 6" descr="MAGDISK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0" y="1676400"/>
            <a:ext cx="4572000" cy="4495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46063"/>
            <a:ext cx="8229600" cy="652462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HARD DISK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Three types – the internal HD, Hard disk cartridge and hard disk pack.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Hard disk consist of metallic rather than plastics platters.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Tightly sealed to prevent any foreign matter from getting inside.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The contamination-free environment allows very high speeds of rotation, typically 3600 revolutions per minutes.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Hard disks are extremely sensitive devices.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The read-write head rides over a cushion of air about 0.000001 inch thick. (so thin that smoke particle, fingerprint, dust or human hair could cause a head crash)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A head crash happens when the surface of the read-write head or particle on its surface contact the magnetic dist surface. </a:t>
            </a:r>
          </a:p>
          <a:p>
            <a:pPr eaLnBrk="1" hangingPunct="1">
              <a:lnSpc>
                <a:spcPct val="8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300"/>
              <a:t>A head crash is a disaster for the hard disk and it means some or all the data on the disk is destroyed.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HARD DISK PACK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5364" name="Rectangle 5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15365" name="Picture 7" descr="Hard%20Di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419100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11" descr="20040208-hard-disk-crash-how-not-to-recov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676400"/>
            <a:ext cx="4114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HARD DISK PARTS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6388" name="Picture 7" descr="primer_dis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789113"/>
            <a:ext cx="7391400" cy="400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9600" cy="785812"/>
          </a:xfrm>
        </p:spPr>
        <p:txBody>
          <a:bodyPr/>
          <a:lstStyle/>
          <a:p>
            <a:pPr eaLnBrk="1" hangingPunct="1"/>
            <a:r>
              <a:rPr lang="en-US"/>
              <a:t>HARD DISK - CYLINDER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7412" name="Picture 7" descr="hd-schemat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143000"/>
            <a:ext cx="4924425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CLUSTER, CYLINDER etc</a:t>
            </a:r>
          </a:p>
        </p:txBody>
      </p:sp>
      <p:sp>
        <p:nvSpPr>
          <p:cNvPr id="18435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6" name="Picture 14" descr="010eds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839913"/>
            <a:ext cx="5943600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HARD DISK ACCESS TIME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</a:pPr>
            <a:r>
              <a:rPr lang="en-GB" sz="2800"/>
              <a:t>Access time is the interval between the moment the command is given to transfer a data block (sector) from the disk to the main memory and the moment the transfer is complete.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Depends on 3 factors - Seek time, Rotational delay, Data transfer rate</a:t>
            </a:r>
            <a:endParaRPr lang="en-US" sz="2800"/>
          </a:p>
          <a:p>
            <a:pPr lvl="1" eaLnBrk="1" hangingPunct="1">
              <a:lnSpc>
                <a:spcPct val="80000"/>
              </a:lnSpc>
            </a:pPr>
            <a:r>
              <a:rPr lang="en-GB" sz="2400" u="sng"/>
              <a:t>Seek time</a:t>
            </a:r>
            <a:r>
              <a:rPr lang="en-GB" sz="2400"/>
              <a:t> – time to move to the required cylinder. E.g. read-write head is on cylinder 5 and data is on cylinder 24.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400" u="sng"/>
              <a:t>Rotational delay</a:t>
            </a:r>
            <a:r>
              <a:rPr lang="en-GB" sz="2400"/>
              <a:t> – rotational delay while the disk rotates into the proper position. </a:t>
            </a:r>
            <a:r>
              <a:rPr lang="en-GB" sz="2000"/>
              <a:t>On the average the time taken is half a revolution of the disk pack. The average time is known as the latency.</a:t>
            </a:r>
            <a:endParaRPr lang="en-GB" sz="2000" u="sng"/>
          </a:p>
          <a:p>
            <a:pPr lvl="1" eaLnBrk="1" hangingPunct="1">
              <a:lnSpc>
                <a:spcPct val="80000"/>
              </a:lnSpc>
            </a:pPr>
            <a:r>
              <a:rPr lang="en-GB" sz="2400" u="sng"/>
              <a:t>Data Transfer Rate</a:t>
            </a:r>
            <a:r>
              <a:rPr lang="en-GB" sz="2400"/>
              <a:t> – time taken to read the block of data into memory.</a:t>
            </a:r>
            <a:endParaRPr lang="en-US" sz="24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28588"/>
            <a:ext cx="8220075" cy="785812"/>
          </a:xfrm>
        </p:spPr>
        <p:txBody>
          <a:bodyPr/>
          <a:lstStyle/>
          <a:p>
            <a:pPr eaLnBrk="1" hangingPunct="1"/>
            <a:r>
              <a:rPr lang="en-US"/>
              <a:t>REDUCING ACCESS TIME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5257800"/>
          </a:xfrm>
        </p:spPr>
        <p:txBody>
          <a:bodyPr/>
          <a:lstStyle/>
          <a:p>
            <a:pPr eaLnBrk="1" hangingPunct="1"/>
            <a:r>
              <a:rPr lang="en-GB"/>
              <a:t>Strategies used to reduce access time. </a:t>
            </a:r>
          </a:p>
          <a:p>
            <a:pPr lvl="1" eaLnBrk="1" hangingPunct="1"/>
            <a:r>
              <a:rPr lang="en-GB"/>
              <a:t>Store related records in the same cylinder, so that the head movement is minimised. </a:t>
            </a:r>
            <a:r>
              <a:rPr lang="en-GB" sz="2000"/>
              <a:t>This strategy is adopted for sequential file. Even with random files it is possible (sometimes) to group related records in the same cylinder.</a:t>
            </a:r>
            <a:endParaRPr lang="en-US" sz="2000"/>
          </a:p>
          <a:p>
            <a:pPr lvl="1" eaLnBrk="1" hangingPunct="1"/>
            <a:r>
              <a:rPr lang="en-GB"/>
              <a:t>Using fixed hard disk, which provide each track with its own read-write head and involve no seek time. </a:t>
            </a:r>
            <a:r>
              <a:rPr lang="en-GB" sz="2000"/>
              <a:t>No longer used because of high cost</a:t>
            </a:r>
            <a:r>
              <a:rPr lang="en-GB" sz="1800"/>
              <a:t>.</a:t>
            </a:r>
            <a:endParaRPr lang="en-US" sz="1800"/>
          </a:p>
          <a:p>
            <a:pPr lvl="1" eaLnBrk="1" hangingPunct="1"/>
            <a:r>
              <a:rPr lang="en-GB"/>
              <a:t>Other techniques - for speeding disk performance.</a:t>
            </a:r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22313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000"/>
              <a:t>STORAGE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8450" y="1219200"/>
            <a:ext cx="8229600" cy="5356225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Secondary storage includes: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the hard disk drives,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floppy disks,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optical disk and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magnetic tape storage.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The kind of storage is dictated by the size of the computer and how it's used.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i="1"/>
              <a:t>Cost is dropping significantly while the technology is improving all the time.</a:t>
            </a:r>
            <a:r>
              <a:rPr lang="en-US"/>
              <a:t>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RAID DISK SYSTEM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21509" name="Picture 8" descr="Rai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038" y="1752600"/>
            <a:ext cx="375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10" descr="RAI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752600"/>
            <a:ext cx="32924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862013"/>
          </a:xfrm>
        </p:spPr>
        <p:txBody>
          <a:bodyPr/>
          <a:lstStyle/>
          <a:p>
            <a:pPr eaLnBrk="1" hangingPunct="1"/>
            <a:r>
              <a:rPr lang="en-US" sz="3600"/>
              <a:t>HD PERFORMANCE ENHANCEMENT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800"/>
              <a:t>4 ways to improve performance of disk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Disk Caching – improves HD performance by anticipating data needs. It require a combination of hardware and software</a:t>
            </a:r>
            <a:r>
              <a:rPr lang="en-US" sz="28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De-fragmentation software re-organise the disk space, such that each file occupies contiguous clusters. 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RAID – improve performance by expanding external storage. Out perform single disks of comparable capacities.</a:t>
            </a:r>
          </a:p>
          <a:p>
            <a:pPr eaLnBrk="1" hangingPunct="1">
              <a:lnSpc>
                <a:spcPct val="80000"/>
              </a:lnSpc>
            </a:pPr>
            <a:r>
              <a:rPr lang="en-GB" sz="2800"/>
              <a:t>Data Compression - increase storage capacity by reducing the amount of space required to store data and programs. </a:t>
            </a:r>
            <a:r>
              <a:rPr lang="en-US" sz="2800"/>
              <a:t> May slow down things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/>
          <a:lstStyle/>
          <a:p>
            <a:pPr eaLnBrk="1" hangingPunct="1"/>
            <a:r>
              <a:rPr lang="en-US" sz="4000"/>
              <a:t>MAGNETIC TAPE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334000"/>
          </a:xfrm>
        </p:spPr>
        <p:txBody>
          <a:bodyPr/>
          <a:lstStyle/>
          <a:p>
            <a:pPr eaLnBrk="1" hangingPunct="1"/>
            <a:r>
              <a:rPr lang="en-GB" sz="2800"/>
              <a:t>Provide a way of recovering from Head crash</a:t>
            </a:r>
          </a:p>
          <a:p>
            <a:pPr eaLnBrk="1" hangingPunct="1"/>
            <a:r>
              <a:rPr lang="en-GB" sz="2800"/>
              <a:t>A sequential access media therefore slow</a:t>
            </a:r>
          </a:p>
          <a:p>
            <a:pPr eaLnBrk="1" hangingPunct="1"/>
            <a:r>
              <a:rPr lang="en-GB" sz="2800"/>
              <a:t>Very effective for making backup</a:t>
            </a:r>
          </a:p>
          <a:p>
            <a:pPr eaLnBrk="1" hangingPunct="1"/>
            <a:r>
              <a:rPr lang="en-GB" sz="2800"/>
              <a:t>two form of tape storage </a:t>
            </a:r>
          </a:p>
          <a:p>
            <a:pPr lvl="1" eaLnBrk="1" hangingPunct="1"/>
            <a:r>
              <a:rPr lang="en-GB" sz="2400"/>
              <a:t>magnetic tape streamers for use with PCs</a:t>
            </a:r>
          </a:p>
          <a:p>
            <a:pPr lvl="1" eaLnBrk="1" hangingPunct="1"/>
            <a:r>
              <a:rPr lang="en-GB" sz="2400"/>
              <a:t>magnetic tape reel for minicomputers</a:t>
            </a:r>
          </a:p>
          <a:p>
            <a:pPr eaLnBrk="1" hangingPunct="1"/>
            <a:r>
              <a:rPr lang="en-US" sz="2800"/>
              <a:t>Magnetic tape streamers</a:t>
            </a:r>
          </a:p>
          <a:p>
            <a:pPr lvl="1" eaLnBrk="1" hangingPunct="1"/>
            <a:r>
              <a:rPr lang="en-GB" sz="1800"/>
              <a:t>capacity of tape cartridge is 120MB –  several GB.</a:t>
            </a:r>
            <a:r>
              <a:rPr lang="en-US" sz="2400"/>
              <a:t> </a:t>
            </a:r>
          </a:p>
          <a:p>
            <a:pPr eaLnBrk="1" hangingPunct="1"/>
            <a:r>
              <a:rPr lang="en-US" sz="2800"/>
              <a:t>Magnetic tape reel </a:t>
            </a:r>
          </a:p>
          <a:p>
            <a:pPr lvl="1" eaLnBrk="1" hangingPunct="1"/>
            <a:r>
              <a:rPr lang="en-GB" sz="1600"/>
              <a:t>0.5 inch wide and 0.5 mile (2400ft) long</a:t>
            </a:r>
          </a:p>
          <a:p>
            <a:pPr lvl="1" eaLnBrk="1" hangingPunct="1"/>
            <a:r>
              <a:rPr lang="en-US" sz="1600"/>
              <a:t> </a:t>
            </a:r>
            <a:r>
              <a:rPr lang="en-GB" sz="1600"/>
              <a:t>stores 1600 to 6400 characters to the inch</a:t>
            </a:r>
            <a:r>
              <a:rPr lang="en-US" sz="1800"/>
              <a:t> </a:t>
            </a:r>
          </a:p>
        </p:txBody>
      </p:sp>
      <p:pic>
        <p:nvPicPr>
          <p:cNvPr id="23556" name="Picture 5" descr="cd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648200"/>
            <a:ext cx="18097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pPr eaLnBrk="1" hangingPunct="1"/>
            <a:r>
              <a:rPr lang="en-US"/>
              <a:t>MAGNRTIC TAPE</a:t>
            </a:r>
          </a:p>
        </p:txBody>
      </p:sp>
      <p:sp>
        <p:nvSpPr>
          <p:cNvPr id="24579" name="Rectangle 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24580" name="Rectangle 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24581" name="Picture 7" descr="PH24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828800"/>
            <a:ext cx="28575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12" descr="22-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600200"/>
            <a:ext cx="35052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685800"/>
          </a:xfrm>
        </p:spPr>
        <p:txBody>
          <a:bodyPr/>
          <a:lstStyle/>
          <a:p>
            <a:pPr eaLnBrk="1" hangingPunct="1"/>
            <a:r>
              <a:rPr lang="en-US" sz="4000"/>
              <a:t>STORAGE ON TAPE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0075" cy="5334000"/>
          </a:xfrm>
        </p:spPr>
        <p:txBody>
          <a:bodyPr/>
          <a:lstStyle/>
          <a:p>
            <a:pPr eaLnBrk="1" hangingPunct="1"/>
            <a:r>
              <a:rPr lang="en-GB" sz="2800"/>
              <a:t>Records are stored in serial or sequential order. </a:t>
            </a:r>
          </a:p>
          <a:p>
            <a:pPr eaLnBrk="1" hangingPunct="1"/>
            <a:r>
              <a:rPr lang="en-GB" sz="2800"/>
              <a:t>Each byte of data utilizes one column on the tape and each column consists of 8 bits + a parity (using the EBCDIC coding system) </a:t>
            </a:r>
          </a:p>
          <a:p>
            <a:pPr eaLnBrk="1" hangingPunct="1"/>
            <a:r>
              <a:rPr lang="en-GB" sz="2800"/>
              <a:t>Vertical columns are called frames and the horizontal rows are called tracks or channel. </a:t>
            </a:r>
          </a:p>
          <a:p>
            <a:pPr eaLnBrk="1" hangingPunct="1"/>
            <a:r>
              <a:rPr lang="en-GB" sz="2800"/>
              <a:t>Each character is represented by a group of 8 binary digits plus a parity bit ( for checking transmission errors) across the width of the tape.</a:t>
            </a:r>
          </a:p>
          <a:p>
            <a:pPr eaLnBrk="1" hangingPunct="1"/>
            <a:r>
              <a:rPr lang="en-GB" sz="2800"/>
              <a:t> The method of recording 0 and 1 bit depends on the recording system in use. </a:t>
            </a:r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STORAGE OF TAPE</a:t>
            </a:r>
          </a:p>
        </p:txBody>
      </p:sp>
      <p:sp>
        <p:nvSpPr>
          <p:cNvPr id="26627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8" descr="MAGTAP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905000"/>
            <a:ext cx="7239000" cy="434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LAYOUT OF TAPE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7" descr="00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2057400"/>
            <a:ext cx="6124575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pPr eaLnBrk="1" hangingPunct="1"/>
            <a:r>
              <a:rPr lang="en-US" sz="4000"/>
              <a:t>PHYSICAL &amp; LOGICAL RECORD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0075" cy="5105400"/>
          </a:xfrm>
        </p:spPr>
        <p:txBody>
          <a:bodyPr/>
          <a:lstStyle/>
          <a:p>
            <a:pPr eaLnBrk="1" hangingPunct="1"/>
            <a:r>
              <a:rPr lang="en-GB"/>
              <a:t>Data records on tape are subdivided into fields. </a:t>
            </a:r>
          </a:p>
          <a:p>
            <a:pPr eaLnBrk="1" hangingPunct="1"/>
            <a:r>
              <a:rPr lang="en-GB"/>
              <a:t>Data record (called logical record) are separated by inter record gap (IRG). </a:t>
            </a:r>
          </a:p>
          <a:p>
            <a:pPr eaLnBrk="1" hangingPunct="1"/>
            <a:r>
              <a:rPr lang="en-GB"/>
              <a:t>Logical records may be group together into blocks of multiply record (called physical record).</a:t>
            </a:r>
          </a:p>
          <a:p>
            <a:pPr eaLnBrk="1" hangingPunct="1"/>
            <a:r>
              <a:rPr lang="en-US"/>
              <a:t>The number of logical record in a block is called blocking factor.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INTERBLOCK GAP</a:t>
            </a:r>
          </a:p>
        </p:txBody>
      </p:sp>
      <p:sp>
        <p:nvSpPr>
          <p:cNvPr id="29699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9700" name="Picture 12" descr="rbahh5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60575"/>
            <a:ext cx="7696200" cy="366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>
          <a:xfrm>
            <a:off x="417513" y="103188"/>
            <a:ext cx="8229600" cy="915987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MAGNETIC TAPE &amp; DISK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440363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The most common form is the magnetic disk.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Magnetic tape is still used on larger computers for data that don't require fast access, such as historical records maintained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For fast, direct access to data, magnetic disks is used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Every personal computer has a </a:t>
            </a:r>
            <a:r>
              <a:rPr lang="en-US" b="1"/>
              <a:t>hard disk</a:t>
            </a:r>
            <a:r>
              <a:rPr lang="en-US"/>
              <a:t> </a:t>
            </a:r>
          </a:p>
          <a:p>
            <a:pPr eaLnBrk="1" hangingPunct="1">
              <a:lnSpc>
                <a:spcPct val="9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Store data, application &amp; system software</a:t>
            </a:r>
            <a:endParaRPr lang="en-GB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90575"/>
          </a:xfrm>
        </p:spPr>
        <p:txBody>
          <a:bodyPr lIns="0" tIns="0" rIns="0" bIns="0"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/>
              <a:t>OPTICAL DISK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326063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b="1"/>
              <a:t>Same as compact disk (CD-ROM) that holds music. </a:t>
            </a:r>
            <a:endParaRPr lang="en-US"/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Common because of the large amount of data it can hold. DVD stores much more.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Many software programs are on compact disks (CD).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Data are stored on the disk by literally burning pits into its surface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/>
              <a:t>Modern PCs allow users to record CDs using CD-RW. </a:t>
            </a:r>
            <a:endParaRPr lang="en-GB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pPr eaLnBrk="1" hangingPunct="1">
              <a:lnSpc>
                <a:spcPct val="9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FLOPPY DISK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229600" cy="5334000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Floppy disks (diskettes or disks) are </a:t>
            </a:r>
            <a:r>
              <a:rPr lang="en-GB" sz="2400" b="1" u="sng"/>
              <a:t>flat, circular pieces of mylar plastics</a:t>
            </a:r>
            <a:r>
              <a:rPr lang="en-GB" sz="2400" b="1"/>
              <a:t> that rotate within a jacket.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Data and programs stored as electromagnetic charges on a metal oxide film coating the mylar plastics.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/>
              <a:t>Data and programs represented by the </a:t>
            </a:r>
            <a:r>
              <a:rPr lang="en-GB" sz="2400" b="1" u="sng"/>
              <a:t>presence  or  absence of these charges</a:t>
            </a:r>
            <a:r>
              <a:rPr lang="en-GB" sz="2400" b="1"/>
              <a:t>, using ASCII or EBCDIC data representation code.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1"/>
              <a:t>Most of these disks can only hold 1.44 MB of data. Zip disks capacity is  from 250 MB</a:t>
            </a:r>
            <a:r>
              <a:rPr lang="en-US"/>
              <a:t>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As the disk rotates, electronic heads can read data (copies data) and write data.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Data is retrieved from tracks (closed concentric circles) .</a:t>
            </a:r>
            <a:r>
              <a:rPr lang="en-GB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0075" cy="914400"/>
          </a:xfrm>
        </p:spPr>
        <p:txBody>
          <a:bodyPr/>
          <a:lstStyle/>
          <a:p>
            <a:pPr eaLnBrk="1" hangingPunct="1"/>
            <a:r>
              <a:rPr lang="en-US"/>
              <a:t>PARTS OF FLOPPY DISK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7172" name="Picture 7" descr="disk_insid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828800"/>
            <a:ext cx="6705600" cy="383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0813"/>
            <a:ext cx="8229600" cy="611187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19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b="1"/>
              <a:t>TYPICAL FLOPPY DISK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6238" y="1069975"/>
            <a:ext cx="8229600" cy="5343525"/>
          </a:xfrm>
        </p:spPr>
        <p:txBody>
          <a:bodyPr lIns="0" tIns="0" rIns="0" bIns="0"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/>
              <a:t>Each track is divided into invisible wedge-shaped sections known as sectors. 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/>
              <a:t>Tracks and sectors are put on the disk using a process called formatting.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/>
              <a:t>The number of tracks and sectors is known as the disk format.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/>
              <a:t>The sector size can either be fixed permanently or can be altered by software.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b="1"/>
              <a:t>When it is fixed permanently, it is called a hard sectored disk and when altered by software it is called soft sectored disk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0075" cy="838200"/>
          </a:xfrm>
        </p:spPr>
        <p:txBody>
          <a:bodyPr/>
          <a:lstStyle/>
          <a:p>
            <a:pPr eaLnBrk="1" hangingPunct="1"/>
            <a:r>
              <a:rPr lang="en-US"/>
              <a:t>TRACKS &amp; SECTORS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Times New Roman" pitchFamily="18" charset="0"/>
              <a:buChar char="•"/>
            </a:pPr>
            <a:endParaRPr lang="en-US" sz="3200">
              <a:latin typeface="Times New Roman" pitchFamily="18" charset="0"/>
            </a:endParaRPr>
          </a:p>
        </p:txBody>
      </p:sp>
      <p:pic>
        <p:nvPicPr>
          <p:cNvPr id="9221" name="Picture 8" descr="platt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057400"/>
            <a:ext cx="3943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10" descr="hdd_tracks_sectors_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981200"/>
            <a:ext cx="3581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244" name="Picture 5" descr="BITARE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76400"/>
            <a:ext cx="6400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1373</Words>
  <Application>Microsoft Office PowerPoint</Application>
  <PresentationFormat>On-screen Show (4:3)</PresentationFormat>
  <Paragraphs>122</Paragraphs>
  <Slides>29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ITEC 101 Fundamentals of IT</vt:lpstr>
      <vt:lpstr>STORAGE</vt:lpstr>
      <vt:lpstr>MAGNETIC TAPE &amp; DISK</vt:lpstr>
      <vt:lpstr>OPTICAL DISK</vt:lpstr>
      <vt:lpstr>FLOPPY DISK</vt:lpstr>
      <vt:lpstr>PARTS OF FLOPPY DISK</vt:lpstr>
      <vt:lpstr>TYPICAL FLOPPY DISK</vt:lpstr>
      <vt:lpstr>TRACKS &amp; SECTORS</vt:lpstr>
      <vt:lpstr>PowerPoint Presentation</vt:lpstr>
      <vt:lpstr>HARD &amp; SOFT SECTORED DISK</vt:lpstr>
      <vt:lpstr>HOW DATA ARE STORE ON FLOPPY</vt:lpstr>
      <vt:lpstr>DATA STORAGE ON FLOPPY</vt:lpstr>
      <vt:lpstr>HARD DISK</vt:lpstr>
      <vt:lpstr>HARD DISK PACK</vt:lpstr>
      <vt:lpstr>HARD DISK PARTS</vt:lpstr>
      <vt:lpstr>HARD DISK - CYLINDER</vt:lpstr>
      <vt:lpstr>CLUSTER, CYLINDER etc</vt:lpstr>
      <vt:lpstr>HARD DISK ACCESS TIME</vt:lpstr>
      <vt:lpstr>REDUCING ACCESS TIME</vt:lpstr>
      <vt:lpstr>RAID DISK SYSTEM</vt:lpstr>
      <vt:lpstr>HD PERFORMANCE ENHANCEMENT</vt:lpstr>
      <vt:lpstr>MAGNETIC TAPE</vt:lpstr>
      <vt:lpstr>MAGNRTIC TAPE</vt:lpstr>
      <vt:lpstr>STORAGE ON TAPE</vt:lpstr>
      <vt:lpstr>DATA STORAGE OF TAPE</vt:lpstr>
      <vt:lpstr>LAYOUT OF TAPE</vt:lpstr>
      <vt:lpstr>PHYSICAL &amp; LOGICAL RECORD</vt:lpstr>
      <vt:lpstr>INTERBLOCK GAP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Unknown User</cp:lastModifiedBy>
  <cp:revision>17</cp:revision>
  <dcterms:created xsi:type="dcterms:W3CDTF">2018-02-07T14:49:34Z</dcterms:created>
  <dcterms:modified xsi:type="dcterms:W3CDTF">2022-04-28T11:44:27Z</dcterms:modified>
</cp:coreProperties>
</file>