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9" r:id="rId3"/>
    <p:sldId id="264" r:id="rId4"/>
    <p:sldId id="263" r:id="rId5"/>
    <p:sldId id="262" r:id="rId6"/>
    <p:sldId id="261" r:id="rId7"/>
    <p:sldId id="266" r:id="rId8"/>
    <p:sldId id="265" r:id="rId9"/>
    <p:sldId id="269" r:id="rId10"/>
    <p:sldId id="270" r:id="rId11"/>
    <p:sldId id="695" r:id="rId13"/>
    <p:sldId id="503" r:id="rId14"/>
    <p:sldId id="556" r:id="rId15"/>
    <p:sldId id="696" r:id="rId16"/>
    <p:sldId id="697" r:id="rId17"/>
    <p:sldId id="625" r:id="rId18"/>
    <p:sldId id="626" r:id="rId19"/>
    <p:sldId id="648" r:id="rId20"/>
    <p:sldId id="649" r:id="rId21"/>
    <p:sldId id="650" r:id="rId22"/>
    <p:sldId id="651" r:id="rId23"/>
    <p:sldId id="652" r:id="rId24"/>
    <p:sldId id="653" r:id="rId25"/>
    <p:sldId id="654" r:id="rId26"/>
    <p:sldId id="655" r:id="rId27"/>
    <p:sldId id="656" r:id="rId28"/>
    <p:sldId id="657" r:id="rId29"/>
    <p:sldId id="658" r:id="rId30"/>
    <p:sldId id="659" r:id="rId31"/>
    <p:sldId id="660" r:id="rId32"/>
    <p:sldId id="504" r:id="rId33"/>
    <p:sldId id="698" r:id="rId34"/>
    <p:sldId id="699" r:id="rId35"/>
    <p:sldId id="639" r:id="rId36"/>
    <p:sldId id="612" r:id="rId37"/>
    <p:sldId id="700" r:id="rId38"/>
    <p:sldId id="640" r:id="rId39"/>
    <p:sldId id="613" r:id="rId40"/>
    <p:sldId id="701" r:id="rId41"/>
    <p:sldId id="702" r:id="rId42"/>
    <p:sldId id="614" r:id="rId43"/>
    <p:sldId id="703" r:id="rId44"/>
    <p:sldId id="704" r:id="rId45"/>
    <p:sldId id="705" r:id="rId46"/>
    <p:sldId id="706" r:id="rId47"/>
    <p:sldId id="707" r:id="rId48"/>
    <p:sldId id="273" r:id="rId49"/>
    <p:sldId id="756" r:id="rId50"/>
    <p:sldId id="757" r:id="rId51"/>
    <p:sldId id="644" r:id="rId52"/>
    <p:sldId id="645" r:id="rId53"/>
    <p:sldId id="758" r:id="rId54"/>
    <p:sldId id="559" r:id="rId55"/>
    <p:sldId id="560" r:id="rId56"/>
    <p:sldId id="871" r:id="rId57"/>
    <p:sldId id="335" r:id="rId58"/>
    <p:sldId id="337" r:id="rId59"/>
    <p:sldId id="865" r:id="rId60"/>
    <p:sldId id="872" r:id="rId61"/>
    <p:sldId id="873" r:id="rId62"/>
    <p:sldId id="874" r:id="rId63"/>
    <p:sldId id="875" r:id="rId64"/>
    <p:sldId id="876" r:id="rId65"/>
    <p:sldId id="877" r:id="rId66"/>
    <p:sldId id="708" r:id="rId67"/>
    <p:sldId id="709" r:id="rId68"/>
    <p:sldId id="710" r:id="rId69"/>
    <p:sldId id="711" r:id="rId70"/>
    <p:sldId id="712" r:id="rId71"/>
    <p:sldId id="713" r:id="rId72"/>
    <p:sldId id="714" r:id="rId73"/>
    <p:sldId id="736" r:id="rId74"/>
    <p:sldId id="737" r:id="rId75"/>
    <p:sldId id="738" r:id="rId76"/>
    <p:sldId id="715" r:id="rId77"/>
    <p:sldId id="739" r:id="rId78"/>
    <p:sldId id="716" r:id="rId79"/>
    <p:sldId id="740" r:id="rId80"/>
    <p:sldId id="741" r:id="rId81"/>
    <p:sldId id="742" r:id="rId82"/>
    <p:sldId id="743" r:id="rId83"/>
    <p:sldId id="718" r:id="rId84"/>
    <p:sldId id="723" r:id="rId85"/>
    <p:sldId id="724" r:id="rId86"/>
    <p:sldId id="725" r:id="rId87"/>
    <p:sldId id="726" r:id="rId88"/>
    <p:sldId id="727" r:id="rId89"/>
    <p:sldId id="731" r:id="rId90"/>
    <p:sldId id="732" r:id="rId91"/>
    <p:sldId id="744" r:id="rId92"/>
    <p:sldId id="745" r:id="rId93"/>
    <p:sldId id="746" r:id="rId94"/>
    <p:sldId id="719" r:id="rId95"/>
    <p:sldId id="720" r:id="rId96"/>
    <p:sldId id="722" r:id="rId97"/>
    <p:sldId id="597" r:id="rId98"/>
    <p:sldId id="599" r:id="rId99"/>
    <p:sldId id="598" r:id="rId100"/>
    <p:sldId id="600" r:id="rId101"/>
    <p:sldId id="753" r:id="rId102"/>
    <p:sldId id="666" r:id="rId103"/>
    <p:sldId id="603" r:id="rId104"/>
    <p:sldId id="604" r:id="rId105"/>
    <p:sldId id="605" r:id="rId106"/>
    <p:sldId id="610" r:id="rId107"/>
    <p:sldId id="606" r:id="rId108"/>
    <p:sldId id="607" r:id="rId109"/>
    <p:sldId id="608" r:id="rId110"/>
    <p:sldId id="609" r:id="rId1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4" Type="http://schemas.openxmlformats.org/officeDocument/2006/relationships/tableStyles" Target="tableStyles.xml"/><Relationship Id="rId113" Type="http://schemas.openxmlformats.org/officeDocument/2006/relationships/viewProps" Target="viewProps.xml"/><Relationship Id="rId112" Type="http://schemas.openxmlformats.org/officeDocument/2006/relationships/presProps" Target="presProps.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7BD79-D322-4B7B-A86F-592AA0977D1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66A91-DB66-45EB-B39A-BE58CBCF521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Note: Your need for primary or secondary sources will depend on the assignment you have been given.</a:t>
            </a:r>
            <a:endParaRPr lang="en-US" altLang="en-US"/>
          </a:p>
          <a:p>
            <a:endParaRPr lang="en-US" altLang="en-US"/>
          </a:p>
          <a:p>
            <a:r>
              <a:rPr lang="en-US" altLang="en-US"/>
              <a:t>You may be directed to use only primary sources for your assignments or both primary and secondary sources </a:t>
            </a:r>
            <a:endParaRPr lang="en-US" alt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1FB3A63-9052-427F-905A-51255E96E192}"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GB" altLang="en-US">
                <a:ea typeface="MS PGothic" panose="020B0600070205080204" pitchFamily="34" charset="-128"/>
              </a:rPr>
              <a:t>memory loss or amnesia or Alzheimer's </a:t>
            </a:r>
            <a:endParaRPr lang="en-US" altLang="en-US">
              <a:ea typeface="MS PGothic" panose="020B0600070205080204" pitchFamily="34" charset="-128"/>
            </a:endParaRPr>
          </a:p>
          <a:p>
            <a:r>
              <a:rPr lang="en-GB" altLang="en-US">
                <a:ea typeface="MS PGothic" panose="020B0600070205080204" pitchFamily="34" charset="-128"/>
              </a:rPr>
              <a:t>aging or aged or elderly, seniors </a:t>
            </a:r>
            <a:endParaRPr lang="en-US" altLang="en-US">
              <a:ea typeface="MS PGothic" panose="020B0600070205080204" pitchFamily="34" charset="-128"/>
            </a:endParaRPr>
          </a:p>
          <a:p>
            <a:endParaRPr lang="en-US" altLang="en-US">
              <a:ea typeface="MS PGothic" panose="020B0600070205080204" pitchFamily="34" charset="-128"/>
            </a:endParaRPr>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826EAC3-AA27-4E99-B989-685E324714CF}" type="slidenum">
              <a:rPr kumimoji="0" lang="en-GB"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GB"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ea typeface="MS PGothic" panose="020B0600070205080204" pitchFamily="34" charset="-128"/>
            </a:endParaRPr>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84EE5A2-B5A0-4F8F-87C6-7CFFE69F251C}" type="slidenum">
              <a:rPr kumimoji="0" lang="en-GB"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GB"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Boolean operators work like a Venn diagram with words</a:t>
            </a:r>
            <a:endParaRPr lang="en-US" altLang="en-US"/>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E4B2037-8B5A-4B59-B1CE-7383C462321E}"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GB" altLang="en-US"/>
              <a:t>A = “Climate Change”</a:t>
            </a:r>
            <a:endParaRPr lang="en-GB" altLang="en-US"/>
          </a:p>
          <a:p>
            <a:r>
              <a:rPr lang="en-GB" altLang="en-US"/>
              <a:t>B=  “Food Production”</a:t>
            </a:r>
            <a:endParaRPr lang="en-GB" altLang="en-US"/>
          </a:p>
          <a:p>
            <a:r>
              <a:rPr lang="en-GB" altLang="en-US"/>
              <a:t>C= Africa</a:t>
            </a:r>
            <a:endParaRPr lang="en-GB" altLang="en-US"/>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00AFFAA-29F4-48B0-9B4B-8F2838CB8DC8}"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ea typeface="MS PGothic" panose="020B0600070205080204" pitchFamily="34" charset="-128"/>
            </a:endParaRP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7D352A41-79B5-4D00-9708-EFDBE32723DD}" type="slidenum">
              <a:rPr kumimoji="0" lang="en-GB"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GB"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GB" alt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BE4F7C0-271B-417A-A5DA-638D6545BB69}"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lvl="1"/>
            <a:r>
              <a:rPr lang="en-US" altLang="en-US" sz="2900"/>
              <a:t> Many books in the Library may be on your reading lists.</a:t>
            </a:r>
            <a:endParaRPr lang="en-US" altLang="en-US" sz="2900"/>
          </a:p>
          <a:p>
            <a:endParaRPr lang="en-GB" altLang="en-US"/>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6D2747D-54B4-48D0-915B-EB0FD9B95D85}"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sz="1600"/>
              <a:t>The internet </a:t>
            </a:r>
            <a:r>
              <a:rPr lang="en-US" altLang="en-US"/>
              <a:t>continues to grow at a dramatic rate. While there may be lots of sites which would be helpful to you, it is possible to be overwhelmed  by the number of hits a search engine may bring. </a:t>
            </a:r>
            <a:endParaRPr lang="en-US" altLang="en-US"/>
          </a:p>
          <a:p>
            <a:endParaRPr lang="en-GB" alt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0DA86D7-40EC-43C0-936B-810F1F882CE5}"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GB" altLang="en-US" b="1"/>
              <a:t>Student Activity: In Groups</a:t>
            </a:r>
            <a:endParaRPr lang="en-GB" altLang="en-US" b="1"/>
          </a:p>
          <a:p>
            <a:r>
              <a:rPr lang="en-GB" altLang="en-US"/>
              <a:t>1. Students brainstorm and give examples of a research problem and break them down into research questions.</a:t>
            </a:r>
            <a:endParaRPr lang="en-GB" altLang="en-US"/>
          </a:p>
          <a:p>
            <a:r>
              <a:rPr lang="en-GB" altLang="en-US"/>
              <a:t>2. Conversely, students brainstorm and give examples of a research question and re-write them as thesis statements.</a:t>
            </a:r>
            <a:endParaRPr lang="en-GB" altLang="en-US"/>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5225A35-F280-4BB0-A197-9606EE901DCB}"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GB" altLang="en-US" b="1"/>
              <a:t>Student Activities</a:t>
            </a:r>
            <a:endParaRPr lang="en-GB" altLang="en-US" b="1"/>
          </a:p>
          <a:p>
            <a:r>
              <a:rPr lang="en-GB" altLang="en-US"/>
              <a:t>Students write their thesis statements on board and select keywords.</a:t>
            </a:r>
            <a:endParaRPr lang="en-GB" altLang="en-US"/>
          </a:p>
          <a:p>
            <a:endParaRPr lang="en-GB" altLang="en-US"/>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C215528-A1B9-4387-A222-7F4FC24F315A}"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GB" altLang="en-US" b="1"/>
              <a:t>Student Activity</a:t>
            </a:r>
            <a:endParaRPr lang="en-GB" altLang="en-US" b="1"/>
          </a:p>
          <a:p>
            <a:r>
              <a:rPr lang="en-GB" altLang="en-US"/>
              <a:t>Students practice combining their keywords</a:t>
            </a:r>
            <a:endParaRPr lang="en-GB" altLang="en-US"/>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80ADA844-507B-4941-B1B6-F0377DB3E3E7}"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ea typeface="MS PGothic" panose="020B0600070205080204" pitchFamily="34" charset="-128"/>
            </a:endParaRPr>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FF57580-78CE-415D-9FF8-3F8CB04A18BA}" type="slidenum">
              <a:rPr kumimoji="0" lang="en-GB"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fld>
            <a:endParaRPr kumimoji="0" lang="en-GB"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352959-4D84-491A-ACC7-BD9415F569FF}"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EAAE244-37D3-4F23-997A-AFBB66436A69}"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F352959-4D84-491A-ACC7-BD9415F569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E244-37D3-4F23-997A-AFBB66436A69}"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F352959-4D84-491A-ACC7-BD9415F569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E244-37D3-4F23-997A-AFBB66436A69}"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F352959-4D84-491A-ACC7-BD9415F569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E244-37D3-4F23-997A-AFBB66436A69}" type="slidenum">
              <a:rPr lang="en-US" smtClean="0"/>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F352959-4D84-491A-ACC7-BD9415F569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E244-37D3-4F23-997A-AFBB66436A69}"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F352959-4D84-491A-ACC7-BD9415F569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AE244-37D3-4F23-997A-AFBB66436A69}"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F352959-4D84-491A-ACC7-BD9415F569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AE244-37D3-4F23-997A-AFBB66436A69}"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352959-4D84-491A-ACC7-BD9415F569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AE244-37D3-4F23-997A-AFBB66436A69}"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52959-4D84-491A-ACC7-BD9415F569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AE244-37D3-4F23-997A-AFBB66436A6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F352959-4D84-491A-ACC7-BD9415F569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AE244-37D3-4F23-997A-AFBB66436A69}"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F352959-4D84-491A-ACC7-BD9415F569FF}"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EAAE244-37D3-4F23-997A-AFBB66436A69}"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352959-4D84-491A-ACC7-BD9415F569FF}"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EAAE244-37D3-4F23-997A-AFBB66436A69}"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uew.edu.gh/" TargetMode="Externa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uew.edu.gh/" TargetMode="Externa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hyperlink" Target="http://library.uew.edu.gh/index.cgi?sessionid=2015081712233706504&amp;skin=uew&amp;lng=en&amp;inst=consortium&amp;timedout=1"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hyperlink" Target="http://www.uew.edu.gh/" TargetMode="Externa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hyperlink" Target="http://library2.uew.edu.gh:8080/search/query?theme=U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www.tandfonline.com/" TargetMode="External"/><Relationship Id="rId4" Type="http://schemas.openxmlformats.org/officeDocument/2006/relationships/hyperlink" Target="http://www.jstor.org/logon" TargetMode="External"/><Relationship Id="rId3" Type="http://schemas.openxmlformats.org/officeDocument/2006/relationships/hyperlink" Target="http://www.emeraldinsight.com/" TargetMode="External"/><Relationship Id="rId2" Type="http://schemas.openxmlformats.org/officeDocument/2006/relationships/hyperlink" Target="http://search.epnet.com/" TargetMode="External"/><Relationship Id="rId1" Type="http://schemas.openxmlformats.org/officeDocument/2006/relationships/hyperlink" Target="http://www.search.eb.com/"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US" dirty="0"/>
          </a:p>
        </p:txBody>
      </p:sp>
      <p:sp>
        <p:nvSpPr>
          <p:cNvPr id="3" name="Content Placeholder 2"/>
          <p:cNvSpPr>
            <a:spLocks noGrp="1"/>
          </p:cNvSpPr>
          <p:nvPr>
            <p:ph idx="1"/>
          </p:nvPr>
        </p:nvSpPr>
        <p:spPr/>
        <p:txBody>
          <a:bodyPr/>
          <a:lstStyle/>
          <a:p>
            <a:pPr eaLnBrk="1" hangingPunct="1"/>
            <a:r>
              <a:rPr lang="en-US" altLang="en-US" sz="2800" dirty="0"/>
              <a:t> Identify the diversity of information sources and resources and when to use them.</a:t>
            </a:r>
            <a:endParaRPr lang="en-US" altLang="en-US" sz="2800" dirty="0"/>
          </a:p>
          <a:p>
            <a:pPr eaLnBrk="1" hangingPunct="1"/>
            <a:r>
              <a:rPr lang="en-US" altLang="en-US" sz="2800" dirty="0"/>
              <a:t> Identify a variety of publication formats in which information is presented/ or communicated</a:t>
            </a:r>
            <a:r>
              <a:rPr lang="en-US" altLang="en-US" dirty="0"/>
              <a:t>.</a:t>
            </a:r>
            <a:endParaRPr lang="en-US" alt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533400"/>
            <a:ext cx="7543800" cy="990600"/>
          </a:xfrm>
        </p:spPr>
        <p:txBody>
          <a:bodyPr/>
          <a:lstStyle/>
          <a:p>
            <a:pPr eaLnBrk="1" fontAlgn="auto" hangingPunct="1">
              <a:spcAft>
                <a:spcPts val="0"/>
              </a:spcAft>
              <a:defRPr/>
            </a:pPr>
            <a:r>
              <a:rPr lang="en-US" b="1" dirty="0">
                <a:solidFill>
                  <a:srgbClr val="0B5395"/>
                </a:solidFill>
              </a:rPr>
              <a:t>Examples Secondary Sources</a:t>
            </a:r>
            <a:endParaRPr lang="en-US" dirty="0">
              <a:solidFill>
                <a:schemeClr val="tx1">
                  <a:lumMod val="75000"/>
                  <a:lumOff val="25000"/>
                </a:schemeClr>
              </a:solidFill>
            </a:endParaRPr>
          </a:p>
        </p:txBody>
      </p:sp>
      <p:sp>
        <p:nvSpPr>
          <p:cNvPr id="3" name="Content Placeholder 2"/>
          <p:cNvSpPr>
            <a:spLocks noGrp="1"/>
          </p:cNvSpPr>
          <p:nvPr>
            <p:ph idx="1"/>
          </p:nvPr>
        </p:nvSpPr>
        <p:spPr>
          <a:xfrm>
            <a:off x="2346325" y="1981200"/>
            <a:ext cx="7543800" cy="4267200"/>
          </a:xfrm>
        </p:spPr>
        <p:txBody>
          <a:bodyPr rtlCol="0">
            <a:normAutofit fontScale="85000" lnSpcReduction="20000"/>
          </a:bodyPr>
          <a:lstStyle/>
          <a:p>
            <a:pPr marL="831850" lvl="1" indent="-4572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rPr>
              <a:t>Biographies</a:t>
            </a:r>
            <a:endParaRPr lang="en-US" sz="2800" dirty="0">
              <a:solidFill>
                <a:schemeClr val="tx1">
                  <a:lumMod val="75000"/>
                  <a:lumOff val="25000"/>
                </a:schemeClr>
              </a:solidFill>
            </a:endParaRPr>
          </a:p>
          <a:p>
            <a:pPr marL="831850" lvl="1" indent="-4572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rPr>
              <a:t>Journal articles (when they report or summarize the findings of others)</a:t>
            </a:r>
            <a:endParaRPr lang="en-US" sz="2800" dirty="0">
              <a:solidFill>
                <a:schemeClr val="tx1">
                  <a:lumMod val="75000"/>
                  <a:lumOff val="25000"/>
                </a:schemeClr>
              </a:solidFill>
            </a:endParaRPr>
          </a:p>
          <a:p>
            <a:pPr marL="831850" lvl="1" indent="-4572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rPr>
              <a:t>Books (when the material is drawn from other work and intended as a topic overview or summary</a:t>
            </a:r>
            <a:endParaRPr lang="en-US" sz="2800" dirty="0">
              <a:solidFill>
                <a:schemeClr val="tx1">
                  <a:lumMod val="75000"/>
                  <a:lumOff val="25000"/>
                </a:schemeClr>
              </a:solidFill>
            </a:endParaRPr>
          </a:p>
          <a:p>
            <a:pPr marL="831850" lvl="1" indent="-4572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rPr>
              <a:t>Technical reports, conference proceedings</a:t>
            </a:r>
            <a:endParaRPr lang="en-US" sz="2800" dirty="0">
              <a:solidFill>
                <a:schemeClr val="tx1">
                  <a:lumMod val="75000"/>
                  <a:lumOff val="25000"/>
                </a:schemeClr>
              </a:solidFill>
            </a:endParaRPr>
          </a:p>
          <a:p>
            <a:pPr marL="831850" lvl="1" indent="-4572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rPr>
              <a:t>Newspaper articles that analyze events</a:t>
            </a:r>
            <a:endParaRPr lang="en-US" sz="2800" dirty="0">
              <a:solidFill>
                <a:schemeClr val="tx1">
                  <a:lumMod val="75000"/>
                  <a:lumOff val="25000"/>
                </a:schemeClr>
              </a:solidFill>
            </a:endParaRPr>
          </a:p>
          <a:p>
            <a:pPr marL="831850" lvl="1" indent="-4572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rPr>
              <a:t>Edited videotapes and audiotapes, handbooks, databases</a:t>
            </a:r>
            <a:endParaRPr lang="en-US" sz="2800" dirty="0">
              <a:solidFill>
                <a:schemeClr val="tx1">
                  <a:lumMod val="75000"/>
                  <a:lumOff val="25000"/>
                </a:schemeClr>
              </a:solidFill>
            </a:endParaRPr>
          </a:p>
          <a:p>
            <a:pPr marL="831850" lvl="1" indent="-4572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rPr>
              <a:t>Literature reviews</a:t>
            </a:r>
            <a:endParaRPr lang="en-US" sz="2800" dirty="0">
              <a:solidFill>
                <a:schemeClr val="tx1">
                  <a:lumMod val="75000"/>
                  <a:lumOff val="25000"/>
                </a:schemeClr>
              </a:solidFill>
            </a:endParaRPr>
          </a:p>
          <a:p>
            <a:pPr marL="91440" indent="-91440" eaLnBrk="1" fontAlgn="auto" hangingPunct="1">
              <a:defRPr/>
            </a:pPr>
            <a:endParaRPr lang="en-US" sz="1050" dirty="0">
              <a:solidFill>
                <a:schemeClr val="tx1">
                  <a:lumMod val="75000"/>
                  <a:lumOff val="25000"/>
                </a:schemeClr>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2057401" y="287339"/>
            <a:ext cx="7832725" cy="1279525"/>
          </a:xfrm>
        </p:spPr>
        <p:txBody>
          <a:bodyPr>
            <a:normAutofit fontScale="90000"/>
          </a:bodyPr>
          <a:lstStyle/>
          <a:p>
            <a:pPr eaLnBrk="1" fontAlgn="auto" hangingPunct="1">
              <a:spcAft>
                <a:spcPts val="0"/>
              </a:spcAft>
              <a:defRPr/>
            </a:pPr>
            <a:r>
              <a:rPr lang="en-US" sz="4000" b="1" dirty="0">
                <a:solidFill>
                  <a:srgbClr val="FF0000"/>
                </a:solidFill>
              </a:rPr>
              <a:t>Combining three (3) terms for more complex searches </a:t>
            </a:r>
            <a:endParaRPr lang="en-GB" sz="4000" b="1" dirty="0">
              <a:solidFill>
                <a:srgbClr val="FF0000"/>
              </a:solidFill>
            </a:endParaRPr>
          </a:p>
        </p:txBody>
      </p:sp>
      <p:sp>
        <p:nvSpPr>
          <p:cNvPr id="130051" name="Content Placeholder 2"/>
          <p:cNvSpPr>
            <a:spLocks noGrp="1"/>
          </p:cNvSpPr>
          <p:nvPr>
            <p:ph idx="1"/>
          </p:nvPr>
        </p:nvSpPr>
        <p:spPr/>
        <p:txBody>
          <a:bodyPr/>
          <a:lstStyle/>
          <a:p>
            <a:pPr eaLnBrk="1" hangingPunct="1"/>
            <a:endParaRPr lang="en-GB" altLang="en-US"/>
          </a:p>
        </p:txBody>
      </p:sp>
      <p:pic>
        <p:nvPicPr>
          <p:cNvPr id="130052" name="Picture 2" descr="C:\Users\Pearl\Desktop\Boolean Syntax.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0200" y="1566864"/>
            <a:ext cx="8915400"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2346325" y="838200"/>
            <a:ext cx="7543800" cy="762000"/>
          </a:xfrm>
        </p:spPr>
        <p:txBody>
          <a:bodyPr/>
          <a:lstStyle/>
          <a:p>
            <a:pPr eaLnBrk="1" fontAlgn="auto" hangingPunct="1">
              <a:spcAft>
                <a:spcPts val="0"/>
              </a:spcAft>
              <a:defRPr/>
            </a:pPr>
            <a:r>
              <a:rPr lang="en-US" b="1" dirty="0">
                <a:solidFill>
                  <a:schemeClr val="tx1">
                    <a:lumMod val="75000"/>
                    <a:lumOff val="25000"/>
                  </a:schemeClr>
                </a:solidFill>
              </a:rPr>
              <a:t>e-Resources of the Library</a:t>
            </a:r>
            <a:endParaRPr lang="en-GB" dirty="0">
              <a:solidFill>
                <a:schemeClr val="tx1">
                  <a:lumMod val="75000"/>
                  <a:lumOff val="25000"/>
                </a:schemeClr>
              </a:solidFill>
            </a:endParaRPr>
          </a:p>
        </p:txBody>
      </p:sp>
      <p:sp>
        <p:nvSpPr>
          <p:cNvPr id="3" name="Content Placeholder 2"/>
          <p:cNvSpPr>
            <a:spLocks noGrp="1"/>
          </p:cNvSpPr>
          <p:nvPr>
            <p:ph idx="1"/>
          </p:nvPr>
        </p:nvSpPr>
        <p:spPr>
          <a:xfrm>
            <a:off x="2209800" y="1905000"/>
            <a:ext cx="8153400" cy="4343400"/>
          </a:xfrm>
        </p:spPr>
        <p:txBody>
          <a:bodyPr rtlCol="0">
            <a:normAutofit fontScale="92500" lnSpcReduction="10000"/>
          </a:bodyPr>
          <a:lstStyle/>
          <a:p>
            <a:pPr marL="0" indent="0" eaLnBrk="1" fontAlgn="auto" hangingPunct="1">
              <a:spcAft>
                <a:spcPts val="0"/>
              </a:spcAft>
              <a:buNone/>
              <a:defRPr/>
            </a:pPr>
            <a:r>
              <a:rPr lang="en-US" sz="4000" b="1" dirty="0">
                <a:solidFill>
                  <a:srgbClr val="000099"/>
                </a:solidFill>
              </a:rPr>
              <a:t>Online Academic Databases: </a:t>
            </a:r>
            <a:endParaRPr lang="en-US" sz="4000" b="1" dirty="0">
              <a:solidFill>
                <a:srgbClr val="000099"/>
              </a:solidFill>
            </a:endParaRPr>
          </a:p>
          <a:p>
            <a:pPr marL="0" indent="0" eaLnBrk="1" fontAlgn="auto" hangingPunct="1">
              <a:spcAft>
                <a:spcPts val="0"/>
              </a:spcAft>
              <a:buFont typeface="Wingdings 2" panose="05020102010507070707"/>
              <a:buChar char=""/>
              <a:defRPr/>
            </a:pPr>
            <a:r>
              <a:rPr lang="en-GB" dirty="0">
                <a:solidFill>
                  <a:schemeClr val="tx1">
                    <a:lumMod val="75000"/>
                    <a:lumOff val="25000"/>
                  </a:schemeClr>
                </a:solidFill>
              </a:rPr>
              <a:t> Are a web based filing system designed to store academic information. The database can be accessed by Web scripts and are purchased by subscription.</a:t>
            </a:r>
            <a:endParaRPr lang="en-GB" dirty="0">
              <a:solidFill>
                <a:schemeClr val="tx1">
                  <a:lumMod val="75000"/>
                  <a:lumOff val="25000"/>
                </a:schemeClr>
              </a:solidFill>
            </a:endParaRPr>
          </a:p>
          <a:p>
            <a:pPr marL="0" indent="0" eaLnBrk="1" fontAlgn="auto" hangingPunct="1">
              <a:spcAft>
                <a:spcPts val="0"/>
              </a:spcAft>
              <a:buFont typeface="Wingdings 2" panose="05020102010507070707"/>
              <a:buChar char=""/>
              <a:defRPr/>
            </a:pPr>
            <a:endParaRPr lang="en-GB" sz="1000" b="1" dirty="0">
              <a:solidFill>
                <a:schemeClr val="tx1">
                  <a:lumMod val="75000"/>
                  <a:lumOff val="25000"/>
                </a:schemeClr>
              </a:solidFill>
            </a:endParaRPr>
          </a:p>
          <a:p>
            <a:pPr marL="0" indent="0" eaLnBrk="1" fontAlgn="auto" hangingPunct="1">
              <a:spcAft>
                <a:spcPts val="0"/>
              </a:spcAft>
              <a:buFont typeface="Wingdings 2" panose="05020102010507070707"/>
              <a:buChar char=""/>
              <a:defRPr/>
            </a:pPr>
            <a:r>
              <a:rPr lang="en-GB" dirty="0">
                <a:solidFill>
                  <a:schemeClr val="tx1">
                    <a:lumMod val="75000"/>
                    <a:lumOff val="25000"/>
                  </a:schemeClr>
                </a:solidFill>
              </a:rPr>
              <a:t> Accessible from a local network or the </a:t>
            </a:r>
            <a:r>
              <a:rPr lang="en-GB" i="1" dirty="0">
                <a:solidFill>
                  <a:schemeClr val="tx1">
                    <a:lumMod val="75000"/>
                    <a:lumOff val="25000"/>
                  </a:schemeClr>
                </a:solidFill>
              </a:rPr>
              <a:t>Internet.</a:t>
            </a:r>
            <a:endParaRPr lang="en-GB" i="1" dirty="0">
              <a:solidFill>
                <a:schemeClr val="tx1">
                  <a:lumMod val="75000"/>
                  <a:lumOff val="25000"/>
                </a:schemeClr>
              </a:solidFill>
            </a:endParaRPr>
          </a:p>
          <a:p>
            <a:pPr marL="0" indent="0" eaLnBrk="1" fontAlgn="auto" hangingPunct="1">
              <a:spcAft>
                <a:spcPts val="0"/>
              </a:spcAft>
              <a:buFont typeface="Wingdings 2" panose="05020102010507070707"/>
              <a:buChar char=""/>
              <a:defRPr/>
            </a:pPr>
            <a:endParaRPr lang="en-GB" sz="700" dirty="0">
              <a:solidFill>
                <a:schemeClr val="tx1">
                  <a:lumMod val="75000"/>
                  <a:lumOff val="25000"/>
                </a:schemeClr>
              </a:solidFill>
            </a:endParaRPr>
          </a:p>
          <a:p>
            <a:pPr marL="0" indent="0" eaLnBrk="1" fontAlgn="auto" hangingPunct="1">
              <a:spcAft>
                <a:spcPts val="0"/>
              </a:spcAft>
              <a:buFont typeface="Wingdings 2" panose="05020102010507070707"/>
              <a:buChar char=""/>
              <a:defRPr/>
            </a:pPr>
            <a:r>
              <a:rPr lang="en-GB" dirty="0">
                <a:solidFill>
                  <a:schemeClr val="tx1">
                    <a:lumMod val="75000"/>
                    <a:lumOff val="25000"/>
                  </a:schemeClr>
                </a:solidFill>
              </a:rPr>
              <a:t> Provides access to online journals</a:t>
            </a:r>
            <a:endParaRPr lang="en-GB" dirty="0">
              <a:solidFill>
                <a:schemeClr val="tx1">
                  <a:lumMod val="75000"/>
                  <a:lumOff val="25000"/>
                </a:schemeClr>
              </a:solidFill>
            </a:endParaRPr>
          </a:p>
          <a:p>
            <a:pPr marL="420370" indent="-384175" eaLnBrk="1" fontAlgn="auto" hangingPunct="1">
              <a:spcAft>
                <a:spcPts val="0"/>
              </a:spcAft>
              <a:buClr>
                <a:srgbClr val="009DD9"/>
              </a:buClr>
              <a:buFont typeface="Wingdings 2" panose="05020102010507070707"/>
              <a:buChar char=""/>
              <a:defRPr/>
            </a:pPr>
            <a:endParaRPr lang="en-GB" sz="1100" b="1" dirty="0">
              <a:solidFill>
                <a:prstClr val="black"/>
              </a:solidFill>
            </a:endParaRPr>
          </a:p>
          <a:p>
            <a:pPr marL="420370" indent="-384175" eaLnBrk="1" fontAlgn="auto" hangingPunct="1">
              <a:spcAft>
                <a:spcPts val="0"/>
              </a:spcAft>
              <a:buClr>
                <a:srgbClr val="009DD9"/>
              </a:buClr>
              <a:buFont typeface="Wingdings 2" panose="05020102010507070707"/>
              <a:buChar char=""/>
              <a:defRPr/>
            </a:pPr>
            <a:r>
              <a:rPr lang="en-GB" sz="2800" b="1" dirty="0">
                <a:solidFill>
                  <a:prstClr val="black"/>
                </a:solidFill>
              </a:rPr>
              <a:t>Scholarly</a:t>
            </a:r>
            <a:r>
              <a:rPr lang="en-GB" sz="2800" dirty="0">
                <a:solidFill>
                  <a:prstClr val="black"/>
                </a:solidFill>
              </a:rPr>
              <a:t> or peer-reviewed articles written by experts in academic or professional fields. </a:t>
            </a:r>
            <a:endParaRPr lang="en-GB" sz="2800" dirty="0">
              <a:solidFill>
                <a:prstClr val="black"/>
              </a:solidFill>
            </a:endParaRPr>
          </a:p>
          <a:p>
            <a:pPr marL="0" indent="0" eaLnBrk="1" fontAlgn="auto" hangingPunct="1">
              <a:spcAft>
                <a:spcPts val="0"/>
              </a:spcAft>
              <a:buFont typeface="Wingdings 2" panose="05020102010507070707"/>
              <a:buChar char=""/>
              <a:defRPr/>
            </a:pPr>
            <a:endParaRPr lang="en-GB" dirty="0">
              <a:solidFill>
                <a:schemeClr val="tx1">
                  <a:lumMod val="75000"/>
                  <a:lumOff val="25000"/>
                </a:schemeClr>
              </a:solidFill>
            </a:endParaRPr>
          </a:p>
          <a:p>
            <a:pPr marL="0" indent="0" eaLnBrk="1" fontAlgn="auto" hangingPunct="1">
              <a:spcAft>
                <a:spcPts val="0"/>
              </a:spcAft>
              <a:buFont typeface="Wingdings 2" panose="05020102010507070707"/>
              <a:buChar char=""/>
              <a:defRPr/>
            </a:pPr>
            <a:endParaRPr lang="en-GB" dirty="0">
              <a:solidFill>
                <a:schemeClr val="tx1">
                  <a:lumMod val="75000"/>
                  <a:lumOff val="25000"/>
                </a:schemeClr>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2346325" y="609600"/>
            <a:ext cx="7543800" cy="914400"/>
          </a:xfrm>
        </p:spPr>
        <p:txBody>
          <a:bodyPr/>
          <a:lstStyle/>
          <a:p>
            <a:pPr eaLnBrk="1" fontAlgn="auto" hangingPunct="1">
              <a:spcAft>
                <a:spcPts val="0"/>
              </a:spcAft>
              <a:defRPr/>
            </a:pPr>
            <a:r>
              <a:rPr lang="en-US" b="1" dirty="0">
                <a:solidFill>
                  <a:schemeClr val="tx1">
                    <a:lumMod val="75000"/>
                    <a:lumOff val="25000"/>
                  </a:schemeClr>
                </a:solidFill>
              </a:rPr>
              <a:t>e-Resources of the Library</a:t>
            </a:r>
            <a:endParaRPr lang="en-GB" dirty="0">
              <a:solidFill>
                <a:schemeClr val="tx1">
                  <a:lumMod val="75000"/>
                  <a:lumOff val="25000"/>
                </a:schemeClr>
              </a:solidFill>
            </a:endParaRPr>
          </a:p>
        </p:txBody>
      </p:sp>
      <p:sp>
        <p:nvSpPr>
          <p:cNvPr id="3" name="Content Placeholder 2"/>
          <p:cNvSpPr>
            <a:spLocks noGrp="1"/>
          </p:cNvSpPr>
          <p:nvPr>
            <p:ph idx="1"/>
          </p:nvPr>
        </p:nvSpPr>
        <p:spPr>
          <a:xfrm>
            <a:off x="1828800" y="2057400"/>
            <a:ext cx="8534400" cy="4495800"/>
          </a:xfrm>
        </p:spPr>
        <p:txBody>
          <a:bodyPr rtlCol="0">
            <a:normAutofit fontScale="92500" lnSpcReduction="20000"/>
          </a:bodyPr>
          <a:lstStyle/>
          <a:p>
            <a:pPr marL="420370" indent="-384175" eaLnBrk="1" fontAlgn="auto" hangingPunct="1">
              <a:spcAft>
                <a:spcPts val="0"/>
              </a:spcAft>
              <a:buNone/>
              <a:defRPr/>
            </a:pPr>
            <a:r>
              <a:rPr lang="en-US" sz="3200" b="1" dirty="0">
                <a:solidFill>
                  <a:srgbClr val="000099"/>
                </a:solidFill>
              </a:rPr>
              <a:t>Online Academic Databases: </a:t>
            </a:r>
            <a:endParaRPr lang="en-US" sz="3200" b="1" dirty="0">
              <a:solidFill>
                <a:srgbClr val="000099"/>
              </a:solidFill>
            </a:endParaRPr>
          </a:p>
          <a:p>
            <a:pPr marL="420370" indent="-384175" eaLnBrk="1" fontAlgn="auto" hangingPunct="1">
              <a:spcAft>
                <a:spcPts val="0"/>
              </a:spcAft>
              <a:buFont typeface="Wingdings 2" panose="05020102010507070707"/>
              <a:buChar char=""/>
              <a:defRPr/>
            </a:pPr>
            <a:r>
              <a:rPr lang="en-GB" sz="3200" dirty="0">
                <a:solidFill>
                  <a:schemeClr val="tx1">
                    <a:lumMod val="75000"/>
                    <a:lumOff val="25000"/>
                  </a:schemeClr>
                </a:solidFill>
              </a:rPr>
              <a:t>They are excellent sources for finding out what has been studied or researched on a topic.</a:t>
            </a:r>
            <a:endParaRPr lang="en-GB" sz="3200" dirty="0">
              <a:solidFill>
                <a:schemeClr val="tx1">
                  <a:lumMod val="75000"/>
                  <a:lumOff val="25000"/>
                </a:schemeClr>
              </a:solidFill>
            </a:endParaRPr>
          </a:p>
          <a:p>
            <a:pPr marL="420370" indent="-384175" eaLnBrk="1" fontAlgn="auto" hangingPunct="1">
              <a:spcAft>
                <a:spcPts val="0"/>
              </a:spcAft>
              <a:buFont typeface="Wingdings 2" panose="05020102010507070707"/>
              <a:buChar char=""/>
              <a:defRPr/>
            </a:pPr>
            <a:endParaRPr lang="en-GB" sz="1100" dirty="0">
              <a:solidFill>
                <a:schemeClr val="tx1">
                  <a:lumMod val="75000"/>
                  <a:lumOff val="25000"/>
                </a:schemeClr>
              </a:solidFill>
            </a:endParaRPr>
          </a:p>
          <a:p>
            <a:pPr marL="420370" indent="-384175" eaLnBrk="1" fontAlgn="auto" hangingPunct="1">
              <a:spcAft>
                <a:spcPts val="0"/>
              </a:spcAft>
              <a:buFont typeface="Wingdings 2" panose="05020102010507070707"/>
              <a:buChar char=""/>
              <a:defRPr/>
            </a:pPr>
            <a:r>
              <a:rPr lang="en-GB" sz="3200" dirty="0">
                <a:solidFill>
                  <a:schemeClr val="tx1">
                    <a:lumMod val="75000"/>
                    <a:lumOff val="25000"/>
                  </a:schemeClr>
                </a:solidFill>
              </a:rPr>
              <a:t>To find bibliographies that point to other relevant sources of information.</a:t>
            </a:r>
            <a:endParaRPr lang="en-GB" sz="3200" dirty="0">
              <a:solidFill>
                <a:schemeClr val="tx1">
                  <a:lumMod val="75000"/>
                  <a:lumOff val="25000"/>
                </a:schemeClr>
              </a:solidFill>
            </a:endParaRPr>
          </a:p>
          <a:p>
            <a:pPr marL="0" indent="0" eaLnBrk="1" fontAlgn="auto" hangingPunct="1">
              <a:spcAft>
                <a:spcPts val="0"/>
              </a:spcAft>
              <a:buFont typeface="Wingdings 2" panose="05020102010507070707"/>
              <a:buChar char=""/>
              <a:defRPr/>
            </a:pPr>
            <a:endParaRPr lang="en-GB" sz="1100" i="1" dirty="0">
              <a:solidFill>
                <a:schemeClr val="tx1">
                  <a:lumMod val="75000"/>
                  <a:lumOff val="25000"/>
                </a:schemeClr>
              </a:solidFill>
            </a:endParaRPr>
          </a:p>
          <a:p>
            <a:pPr marL="0" indent="0" eaLnBrk="1" fontAlgn="auto" hangingPunct="1">
              <a:spcAft>
                <a:spcPts val="0"/>
              </a:spcAft>
              <a:buFont typeface="Wingdings 2" panose="05020102010507070707"/>
              <a:buChar char=""/>
              <a:defRPr/>
            </a:pPr>
            <a:r>
              <a:rPr lang="en-GB" sz="2800" b="1" i="1" dirty="0">
                <a:solidFill>
                  <a:schemeClr val="tx1">
                    <a:lumMod val="75000"/>
                    <a:lumOff val="25000"/>
                  </a:schemeClr>
                </a:solidFill>
              </a:rPr>
              <a:t> Example</a:t>
            </a:r>
            <a:r>
              <a:rPr lang="en-GB" sz="2800" i="1" dirty="0">
                <a:solidFill>
                  <a:schemeClr val="tx1">
                    <a:lumMod val="75000"/>
                    <a:lumOff val="25000"/>
                  </a:schemeClr>
                </a:solidFill>
              </a:rPr>
              <a:t>:</a:t>
            </a:r>
            <a:endParaRPr lang="en-GB" sz="2800" i="1" dirty="0">
              <a:solidFill>
                <a:schemeClr val="tx1">
                  <a:lumMod val="75000"/>
                  <a:lumOff val="25000"/>
                </a:schemeClr>
              </a:solidFill>
            </a:endParaRPr>
          </a:p>
          <a:p>
            <a:pPr marL="400050" lvl="1" indent="0" eaLnBrk="1" fontAlgn="auto" hangingPunct="1">
              <a:spcAft>
                <a:spcPts val="0"/>
              </a:spcAft>
              <a:buFont typeface="Wingdings 2" panose="05020102010507070707"/>
              <a:buChar char=""/>
              <a:defRPr/>
            </a:pPr>
            <a:r>
              <a:rPr lang="en-GB" sz="2800" i="1" dirty="0">
                <a:solidFill>
                  <a:schemeClr val="tx1">
                    <a:lumMod val="75000"/>
                    <a:lumOff val="25000"/>
                  </a:schemeClr>
                </a:solidFill>
              </a:rPr>
              <a:t> EBSCO</a:t>
            </a:r>
            <a:r>
              <a:rPr lang="en-GB" sz="2800" dirty="0">
                <a:solidFill>
                  <a:schemeClr val="tx1">
                    <a:lumMod val="75000"/>
                    <a:lumOff val="25000"/>
                  </a:schemeClr>
                </a:solidFill>
              </a:rPr>
              <a:t>, Science Direct, </a:t>
            </a:r>
            <a:r>
              <a:rPr lang="en-GB" sz="2800" dirty="0" err="1">
                <a:solidFill>
                  <a:schemeClr val="tx1">
                    <a:lumMod val="75000"/>
                    <a:lumOff val="25000"/>
                  </a:schemeClr>
                </a:solidFill>
              </a:rPr>
              <a:t>Ajol</a:t>
            </a:r>
            <a:r>
              <a:rPr lang="en-GB" sz="2800" dirty="0">
                <a:solidFill>
                  <a:schemeClr val="tx1">
                    <a:lumMod val="75000"/>
                    <a:lumOff val="25000"/>
                  </a:schemeClr>
                </a:solidFill>
              </a:rPr>
              <a:t>, Emerald, etc.</a:t>
            </a:r>
            <a:endParaRPr lang="en-GB" sz="2800" i="1" dirty="0">
              <a:solidFill>
                <a:schemeClr val="tx1">
                  <a:lumMod val="75000"/>
                  <a:lumOff val="25000"/>
                </a:schemeClr>
              </a:solidFill>
            </a:endParaRPr>
          </a:p>
          <a:p>
            <a:pPr marL="420370" indent="-384175" eaLnBrk="1" fontAlgn="auto" hangingPunct="1">
              <a:spcAft>
                <a:spcPts val="0"/>
              </a:spcAft>
              <a:buFont typeface="Wingdings 2" panose="05020102010507070707"/>
              <a:buChar char=""/>
              <a:defRPr/>
            </a:pPr>
            <a:endParaRPr lang="en-GB" dirty="0">
              <a:solidFill>
                <a:schemeClr val="tx1">
                  <a:lumMod val="75000"/>
                  <a:lumOff val="25000"/>
                </a:schemeClr>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2346325" y="609600"/>
            <a:ext cx="7543800" cy="914400"/>
          </a:xfrm>
        </p:spPr>
        <p:txBody>
          <a:bodyPr/>
          <a:lstStyle/>
          <a:p>
            <a:pPr eaLnBrk="1" fontAlgn="auto" hangingPunct="1">
              <a:spcAft>
                <a:spcPts val="0"/>
              </a:spcAft>
              <a:defRPr/>
            </a:pPr>
            <a:r>
              <a:rPr lang="en-US" b="1" dirty="0">
                <a:solidFill>
                  <a:schemeClr val="tx1">
                    <a:lumMod val="75000"/>
                    <a:lumOff val="25000"/>
                  </a:schemeClr>
                </a:solidFill>
              </a:rPr>
              <a:t>e-Resources of the Library</a:t>
            </a:r>
            <a:endParaRPr lang="en-GB" dirty="0">
              <a:solidFill>
                <a:schemeClr val="tx1">
                  <a:lumMod val="75000"/>
                  <a:lumOff val="25000"/>
                </a:schemeClr>
              </a:solidFill>
            </a:endParaRPr>
          </a:p>
        </p:txBody>
      </p:sp>
      <p:sp>
        <p:nvSpPr>
          <p:cNvPr id="3" name="Content Placeholder 2"/>
          <p:cNvSpPr>
            <a:spLocks noGrp="1"/>
          </p:cNvSpPr>
          <p:nvPr>
            <p:ph idx="1"/>
          </p:nvPr>
        </p:nvSpPr>
        <p:spPr>
          <a:xfrm>
            <a:off x="2209800" y="1981200"/>
            <a:ext cx="8153400" cy="4267200"/>
          </a:xfrm>
        </p:spPr>
        <p:txBody>
          <a:bodyPr rtlCol="0">
            <a:normAutofit fontScale="77500" lnSpcReduction="20000"/>
          </a:bodyPr>
          <a:lstStyle/>
          <a:p>
            <a:pPr marL="420370" indent="-384175" eaLnBrk="1" fontAlgn="auto" hangingPunct="1">
              <a:spcAft>
                <a:spcPts val="0"/>
              </a:spcAft>
              <a:buNone/>
              <a:defRPr/>
            </a:pPr>
            <a:r>
              <a:rPr lang="en-GB" sz="3600" b="1" dirty="0">
                <a:solidFill>
                  <a:schemeClr val="tx1">
                    <a:lumMod val="75000"/>
                    <a:lumOff val="25000"/>
                  </a:schemeClr>
                </a:solidFill>
              </a:rPr>
              <a:t>Accessing UEW e-Resources</a:t>
            </a:r>
            <a:endParaRPr lang="en-GB" sz="3600" b="1" dirty="0">
              <a:solidFill>
                <a:schemeClr val="tx1">
                  <a:lumMod val="75000"/>
                  <a:lumOff val="25000"/>
                </a:schemeClr>
              </a:solidFill>
            </a:endParaRPr>
          </a:p>
          <a:p>
            <a:pPr marL="420370" indent="-384175" eaLnBrk="1" fontAlgn="auto" hangingPunct="1">
              <a:spcAft>
                <a:spcPts val="0"/>
              </a:spcAft>
              <a:buFont typeface="Wingdings 2" panose="05020102010507070707"/>
              <a:buChar char=""/>
              <a:defRPr/>
            </a:pPr>
            <a:r>
              <a:rPr lang="en-GB" sz="3600" dirty="0">
                <a:solidFill>
                  <a:schemeClr val="tx1">
                    <a:lumMod val="75000"/>
                    <a:lumOff val="25000"/>
                  </a:schemeClr>
                </a:solidFill>
              </a:rPr>
              <a:t>You can access e-resources in two ways:</a:t>
            </a:r>
            <a:endParaRPr lang="en-GB" sz="3600" dirty="0">
              <a:solidFill>
                <a:schemeClr val="tx1">
                  <a:lumMod val="75000"/>
                  <a:lumOff val="25000"/>
                </a:schemeClr>
              </a:solidFill>
            </a:endParaRPr>
          </a:p>
          <a:p>
            <a:pPr marL="0" lvl="1" indent="0" eaLnBrk="1" fontAlgn="auto" hangingPunct="1">
              <a:spcBef>
                <a:spcPts val="700"/>
              </a:spcBef>
              <a:spcAft>
                <a:spcPts val="0"/>
              </a:spcAft>
              <a:buClr>
                <a:schemeClr val="accent2"/>
              </a:buClr>
              <a:buSzPct val="60000"/>
              <a:buNone/>
              <a:defRPr/>
            </a:pPr>
            <a:r>
              <a:rPr lang="en-GB" sz="3600" b="1" dirty="0">
                <a:solidFill>
                  <a:srgbClr val="000099"/>
                </a:solidFill>
              </a:rPr>
              <a:t>1. On- Campus access (without password):</a:t>
            </a:r>
            <a:endParaRPr lang="en-GB" sz="3600" b="1" dirty="0">
              <a:solidFill>
                <a:srgbClr val="000099"/>
              </a:solidFill>
            </a:endParaRPr>
          </a:p>
          <a:p>
            <a:pPr marL="722630" lvl="1" indent="-274320" eaLnBrk="1" fontAlgn="auto" hangingPunct="1">
              <a:spcAft>
                <a:spcPts val="0"/>
              </a:spcAft>
              <a:buFont typeface="Wingdings 2" panose="05020102010507070707"/>
              <a:buChar char=""/>
              <a:defRPr/>
            </a:pPr>
            <a:endParaRPr lang="en-GB" sz="1600" dirty="0">
              <a:solidFill>
                <a:schemeClr val="tx1">
                  <a:lumMod val="75000"/>
                  <a:lumOff val="25000"/>
                </a:schemeClr>
              </a:solidFill>
            </a:endParaRPr>
          </a:p>
          <a:p>
            <a:pPr marL="722630" lvl="1" indent="-274320" eaLnBrk="1" fontAlgn="auto" hangingPunct="1">
              <a:spcAft>
                <a:spcPts val="0"/>
              </a:spcAft>
              <a:buNone/>
              <a:defRPr/>
            </a:pPr>
            <a:r>
              <a:rPr lang="en-GB" sz="3000" b="1" dirty="0">
                <a:solidFill>
                  <a:schemeClr val="tx1">
                    <a:lumMod val="75000"/>
                    <a:lumOff val="25000"/>
                  </a:schemeClr>
                </a:solidFill>
              </a:rPr>
              <a:t>Simply ...</a:t>
            </a:r>
            <a:endParaRPr lang="en-GB" sz="3000" b="1" dirty="0">
              <a:solidFill>
                <a:schemeClr val="tx1">
                  <a:lumMod val="75000"/>
                  <a:lumOff val="25000"/>
                </a:schemeClr>
              </a:solidFill>
            </a:endParaRPr>
          </a:p>
          <a:p>
            <a:pPr marL="1005840" lvl="2" indent="-255905" eaLnBrk="1" fontAlgn="auto" hangingPunct="1">
              <a:spcAft>
                <a:spcPts val="0"/>
              </a:spcAft>
              <a:buFont typeface="Arial" panose="020B0604020202020204"/>
              <a:buChar char="○"/>
              <a:defRPr/>
            </a:pPr>
            <a:r>
              <a:rPr lang="en-GB" sz="3000" dirty="0">
                <a:solidFill>
                  <a:schemeClr val="tx1">
                    <a:lumMod val="75000"/>
                    <a:lumOff val="25000"/>
                  </a:schemeClr>
                </a:solidFill>
              </a:rPr>
              <a:t>Connect to </a:t>
            </a:r>
            <a:r>
              <a:rPr lang="en-GB" sz="3000" b="1" dirty="0">
                <a:solidFill>
                  <a:schemeClr val="tx1">
                    <a:lumMod val="75000"/>
                    <a:lumOff val="25000"/>
                  </a:schemeClr>
                </a:solidFill>
              </a:rPr>
              <a:t>UEW network</a:t>
            </a:r>
            <a:endParaRPr lang="en-GB" sz="3000" b="1" dirty="0">
              <a:solidFill>
                <a:schemeClr val="tx1">
                  <a:lumMod val="75000"/>
                  <a:lumOff val="25000"/>
                </a:schemeClr>
              </a:solidFill>
            </a:endParaRPr>
          </a:p>
          <a:p>
            <a:pPr marL="1005840" lvl="2" indent="-255905" eaLnBrk="1" fontAlgn="auto" hangingPunct="1">
              <a:spcAft>
                <a:spcPts val="0"/>
              </a:spcAft>
              <a:buFont typeface="Arial" panose="020B0604020202020204"/>
              <a:buChar char="○"/>
              <a:defRPr/>
            </a:pPr>
            <a:r>
              <a:rPr lang="en-GB" sz="3000" dirty="0">
                <a:solidFill>
                  <a:schemeClr val="tx1">
                    <a:lumMod val="75000"/>
                    <a:lumOff val="25000"/>
                  </a:schemeClr>
                </a:solidFill>
              </a:rPr>
              <a:t>Go to </a:t>
            </a:r>
            <a:r>
              <a:rPr lang="en-GB" sz="3000" b="1" u="sng" dirty="0">
                <a:solidFill>
                  <a:schemeClr val="tx1">
                    <a:lumMod val="75000"/>
                    <a:lumOff val="25000"/>
                  </a:schemeClr>
                </a:solidFill>
                <a:hlinkClick r:id="rId1"/>
              </a:rPr>
              <a:t>http://uew.edu.gh</a:t>
            </a:r>
            <a:r>
              <a:rPr lang="en-GB" sz="3000" dirty="0">
                <a:solidFill>
                  <a:schemeClr val="tx1">
                    <a:lumMod val="75000"/>
                    <a:lumOff val="25000"/>
                  </a:schemeClr>
                </a:solidFill>
              </a:rPr>
              <a:t> </a:t>
            </a:r>
            <a:endParaRPr lang="en-GB" sz="3000" dirty="0">
              <a:solidFill>
                <a:schemeClr val="tx1">
                  <a:lumMod val="75000"/>
                  <a:lumOff val="25000"/>
                </a:schemeClr>
              </a:solidFill>
            </a:endParaRPr>
          </a:p>
          <a:p>
            <a:pPr marL="1005840" lvl="2" indent="-255905" eaLnBrk="1" fontAlgn="auto" hangingPunct="1">
              <a:spcAft>
                <a:spcPts val="0"/>
              </a:spcAft>
              <a:buFont typeface="Arial" panose="020B0604020202020204"/>
              <a:buChar char="○"/>
              <a:defRPr/>
            </a:pPr>
            <a:r>
              <a:rPr lang="en-GB" sz="3000" dirty="0">
                <a:solidFill>
                  <a:schemeClr val="tx1">
                    <a:lumMod val="75000"/>
                    <a:lumOff val="25000"/>
                  </a:schemeClr>
                </a:solidFill>
              </a:rPr>
              <a:t>Click on </a:t>
            </a:r>
            <a:r>
              <a:rPr lang="en-GB" sz="3000" b="1" dirty="0">
                <a:solidFill>
                  <a:schemeClr val="tx1">
                    <a:lumMod val="75000"/>
                    <a:lumOff val="25000"/>
                  </a:schemeClr>
                </a:solidFill>
              </a:rPr>
              <a:t>Library</a:t>
            </a:r>
            <a:endParaRPr lang="en-GB" sz="3000" dirty="0">
              <a:solidFill>
                <a:schemeClr val="tx1">
                  <a:lumMod val="75000"/>
                  <a:lumOff val="25000"/>
                </a:schemeClr>
              </a:solidFill>
            </a:endParaRPr>
          </a:p>
          <a:p>
            <a:pPr marL="1005840" lvl="2" indent="-255905" eaLnBrk="1" fontAlgn="auto" hangingPunct="1">
              <a:spcAft>
                <a:spcPts val="0"/>
              </a:spcAft>
              <a:buFont typeface="Arial" panose="020B0604020202020204"/>
              <a:buChar char="○"/>
              <a:defRPr/>
            </a:pPr>
            <a:r>
              <a:rPr lang="en-GB" sz="3000" dirty="0">
                <a:solidFill>
                  <a:schemeClr val="tx1">
                    <a:lumMod val="75000"/>
                    <a:lumOff val="25000"/>
                  </a:schemeClr>
                </a:solidFill>
              </a:rPr>
              <a:t>Click on </a:t>
            </a:r>
            <a:r>
              <a:rPr lang="en-GB" sz="3000" b="1" dirty="0">
                <a:solidFill>
                  <a:schemeClr val="tx1">
                    <a:lumMod val="75000"/>
                    <a:lumOff val="25000"/>
                  </a:schemeClr>
                </a:solidFill>
              </a:rPr>
              <a:t>e-Resources</a:t>
            </a:r>
            <a:r>
              <a:rPr lang="en-GB" sz="3000" dirty="0">
                <a:solidFill>
                  <a:schemeClr val="tx1">
                    <a:lumMod val="75000"/>
                    <a:lumOff val="25000"/>
                  </a:schemeClr>
                </a:solidFill>
              </a:rPr>
              <a:t> Link</a:t>
            </a:r>
            <a:endParaRPr lang="en-GB" sz="3000" dirty="0">
              <a:solidFill>
                <a:schemeClr val="tx1">
                  <a:lumMod val="75000"/>
                  <a:lumOff val="25000"/>
                </a:schemeClr>
              </a:solidFill>
            </a:endParaRPr>
          </a:p>
          <a:p>
            <a:pPr marL="420370" indent="-384175" eaLnBrk="1" fontAlgn="auto" hangingPunct="1">
              <a:spcAft>
                <a:spcPts val="0"/>
              </a:spcAft>
              <a:buFont typeface="Wingdings 2" panose="05020102010507070707"/>
              <a:buChar char=""/>
              <a:defRPr/>
            </a:pPr>
            <a:endParaRPr lang="en-GB" dirty="0">
              <a:solidFill>
                <a:schemeClr val="tx1">
                  <a:lumMod val="75000"/>
                  <a:lumOff val="25000"/>
                </a:schemeClr>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2346325" y="533400"/>
            <a:ext cx="7543800" cy="914400"/>
          </a:xfrm>
        </p:spPr>
        <p:txBody>
          <a:bodyPr/>
          <a:lstStyle/>
          <a:p>
            <a:pPr eaLnBrk="1" fontAlgn="auto" hangingPunct="1">
              <a:spcAft>
                <a:spcPts val="0"/>
              </a:spcAft>
              <a:defRPr/>
            </a:pPr>
            <a:r>
              <a:rPr lang="en-US" b="1" dirty="0">
                <a:solidFill>
                  <a:schemeClr val="tx1">
                    <a:lumMod val="75000"/>
                    <a:lumOff val="25000"/>
                  </a:schemeClr>
                </a:solidFill>
              </a:rPr>
              <a:t>e-Resources of the Library</a:t>
            </a:r>
            <a:endParaRPr lang="en-GB" dirty="0">
              <a:solidFill>
                <a:schemeClr val="tx1">
                  <a:lumMod val="75000"/>
                  <a:lumOff val="25000"/>
                </a:schemeClr>
              </a:solidFill>
            </a:endParaRPr>
          </a:p>
        </p:txBody>
      </p:sp>
      <p:sp>
        <p:nvSpPr>
          <p:cNvPr id="135171" name="Content Placeholder 2"/>
          <p:cNvSpPr>
            <a:spLocks noGrp="1"/>
          </p:cNvSpPr>
          <p:nvPr>
            <p:ph idx="1"/>
          </p:nvPr>
        </p:nvSpPr>
        <p:spPr>
          <a:xfrm>
            <a:off x="2209800" y="1981200"/>
            <a:ext cx="7848600" cy="4267200"/>
          </a:xfrm>
        </p:spPr>
        <p:txBody>
          <a:bodyPr>
            <a:normAutofit fontScale="92500" lnSpcReduction="20000"/>
          </a:bodyPr>
          <a:lstStyle/>
          <a:p>
            <a:pPr marL="0" lvl="1" indent="0" eaLnBrk="1" hangingPunct="1">
              <a:spcBef>
                <a:spcPts val="700"/>
              </a:spcBef>
              <a:buClr>
                <a:schemeClr val="accent2"/>
              </a:buClr>
              <a:buSzPct val="60000"/>
              <a:buNone/>
            </a:pPr>
            <a:r>
              <a:rPr lang="en-GB" altLang="en-US" sz="3600" b="1">
                <a:solidFill>
                  <a:srgbClr val="000099"/>
                </a:solidFill>
              </a:rPr>
              <a:t>2. Off- Campus access (with password)</a:t>
            </a:r>
            <a:endParaRPr lang="en-GB" altLang="en-US" sz="3600" b="1">
              <a:solidFill>
                <a:srgbClr val="000099"/>
              </a:solidFill>
            </a:endParaRPr>
          </a:p>
          <a:p>
            <a:pPr lvl="2" eaLnBrk="1" hangingPunct="1"/>
            <a:endParaRPr lang="en-GB" altLang="en-US"/>
          </a:p>
          <a:p>
            <a:pPr lvl="2" eaLnBrk="1" hangingPunct="1"/>
            <a:r>
              <a:rPr lang="en-GB" altLang="en-US" sz="2600"/>
              <a:t>Connect to the internet</a:t>
            </a:r>
            <a:endParaRPr lang="en-GB" altLang="en-US" sz="2600"/>
          </a:p>
          <a:p>
            <a:pPr lvl="2" eaLnBrk="1" hangingPunct="1"/>
            <a:r>
              <a:rPr lang="en-GB" altLang="en-US" sz="2600"/>
              <a:t>Go to </a:t>
            </a:r>
            <a:r>
              <a:rPr lang="en-GB" altLang="en-US" sz="2600" b="1" u="sng">
                <a:hlinkClick r:id="rId1"/>
              </a:rPr>
              <a:t>http://uew.edu.gh</a:t>
            </a:r>
            <a:r>
              <a:rPr lang="en-GB" altLang="en-US" sz="2600"/>
              <a:t> </a:t>
            </a:r>
            <a:endParaRPr lang="en-GB" altLang="en-US" sz="2600"/>
          </a:p>
          <a:p>
            <a:pPr lvl="2" eaLnBrk="1" hangingPunct="1"/>
            <a:r>
              <a:rPr lang="en-GB" altLang="en-US" sz="2600"/>
              <a:t>Click on </a:t>
            </a:r>
            <a:r>
              <a:rPr lang="en-GB" altLang="en-US" sz="2600" b="1"/>
              <a:t>Library</a:t>
            </a:r>
            <a:endParaRPr lang="en-GB" altLang="en-US" sz="2600"/>
          </a:p>
          <a:p>
            <a:pPr lvl="2" eaLnBrk="1" hangingPunct="1"/>
            <a:r>
              <a:rPr lang="en-GB" altLang="en-US" sz="2600"/>
              <a:t>Click on the </a:t>
            </a:r>
            <a:r>
              <a:rPr lang="en-GB" altLang="en-US" sz="2600" b="1"/>
              <a:t>Off-Campus Access</a:t>
            </a:r>
            <a:r>
              <a:rPr lang="en-GB" altLang="en-US" sz="2600"/>
              <a:t> Link</a:t>
            </a:r>
            <a:endParaRPr lang="en-GB" altLang="en-US" sz="2600"/>
          </a:p>
          <a:p>
            <a:pPr lvl="2" eaLnBrk="1" hangingPunct="1"/>
            <a:r>
              <a:rPr lang="en-GB" altLang="en-US" sz="2600"/>
              <a:t>Login with moodle account</a:t>
            </a:r>
            <a:endParaRPr lang="en-GB" altLang="en-US" sz="2600"/>
          </a:p>
          <a:p>
            <a:pPr lvl="3" eaLnBrk="1" hangingPunct="1"/>
            <a:r>
              <a:rPr lang="en-GB" altLang="en-US" sz="2200" b="1"/>
              <a:t>For example:</a:t>
            </a:r>
            <a:endParaRPr lang="en-GB" altLang="en-US" sz="2200" b="1"/>
          </a:p>
          <a:p>
            <a:pPr lvl="3" eaLnBrk="1" hangingPunct="1"/>
            <a:r>
              <a:rPr lang="en-GB" altLang="en-US" sz="2200"/>
              <a:t>Username: </a:t>
            </a:r>
            <a:r>
              <a:rPr lang="en-GB" altLang="en-US" sz="2200" b="1"/>
              <a:t>6140210214 </a:t>
            </a:r>
            <a:r>
              <a:rPr lang="en-GB" altLang="en-US" sz="2200"/>
              <a:t>(Student ID No.)</a:t>
            </a:r>
            <a:endParaRPr lang="en-GB" altLang="en-US" sz="2200"/>
          </a:p>
          <a:p>
            <a:pPr lvl="3" eaLnBrk="1" hangingPunct="1"/>
            <a:r>
              <a:rPr lang="en-GB" altLang="en-US" sz="2200"/>
              <a:t>Password: </a:t>
            </a:r>
            <a:r>
              <a:rPr lang="en-GB" altLang="en-US" sz="2200" b="1"/>
              <a:t>313620 </a:t>
            </a:r>
            <a:r>
              <a:rPr lang="en-GB" altLang="en-US" sz="2200"/>
              <a:t>(Admission No.)</a:t>
            </a:r>
            <a:endParaRPr lang="en-GB" altLang="en-US" sz="2200"/>
          </a:p>
          <a:p>
            <a:pPr lvl="2" eaLnBrk="1" hangingPunct="1"/>
            <a:endParaRPr lang="en-GB" altLang="en-US" sz="3200"/>
          </a:p>
          <a:p>
            <a:pPr eaLnBrk="1" hangingPunct="1"/>
            <a:endParaRPr lang="en-GB" altLang="en-US" sz="35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2346325" y="457200"/>
            <a:ext cx="7543800" cy="914400"/>
          </a:xfrm>
        </p:spPr>
        <p:txBody>
          <a:bodyPr/>
          <a:lstStyle/>
          <a:p>
            <a:pPr eaLnBrk="1" fontAlgn="auto" hangingPunct="1">
              <a:spcAft>
                <a:spcPts val="0"/>
              </a:spcAft>
              <a:defRPr/>
            </a:pPr>
            <a:r>
              <a:rPr lang="en-US" b="1" dirty="0">
                <a:solidFill>
                  <a:schemeClr val="tx1">
                    <a:lumMod val="75000"/>
                    <a:lumOff val="25000"/>
                  </a:schemeClr>
                </a:solidFill>
              </a:rPr>
              <a:t>e-Resources of the Library</a:t>
            </a:r>
            <a:endParaRPr lang="en-GB" dirty="0">
              <a:solidFill>
                <a:schemeClr val="tx1">
                  <a:lumMod val="75000"/>
                  <a:lumOff val="25000"/>
                </a:schemeClr>
              </a:solidFill>
            </a:endParaRPr>
          </a:p>
        </p:txBody>
      </p:sp>
      <p:pic>
        <p:nvPicPr>
          <p:cNvPr id="136195" name="Content Placeholder 3" descr="Off-Campus.jp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057400" y="1846264"/>
            <a:ext cx="8077200" cy="4478337"/>
          </a:xfr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2346325" y="287338"/>
            <a:ext cx="7543800" cy="798512"/>
          </a:xfrm>
        </p:spPr>
        <p:txBody>
          <a:bodyPr/>
          <a:lstStyle/>
          <a:p>
            <a:pPr eaLnBrk="1" fontAlgn="auto" hangingPunct="1">
              <a:spcAft>
                <a:spcPts val="0"/>
              </a:spcAft>
              <a:defRPr/>
            </a:pPr>
            <a:r>
              <a:rPr lang="en-US" b="1" dirty="0">
                <a:solidFill>
                  <a:schemeClr val="tx1">
                    <a:lumMod val="75000"/>
                    <a:lumOff val="25000"/>
                  </a:schemeClr>
                </a:solidFill>
              </a:rPr>
              <a:t>e-Resources of the Library</a:t>
            </a:r>
            <a:endParaRPr lang="en-GB" dirty="0">
              <a:solidFill>
                <a:schemeClr val="tx1">
                  <a:lumMod val="75000"/>
                  <a:lumOff val="25000"/>
                </a:schemeClr>
              </a:solidFill>
            </a:endParaRPr>
          </a:p>
        </p:txBody>
      </p:sp>
      <p:sp>
        <p:nvSpPr>
          <p:cNvPr id="137219" name="Content Placeholder 2"/>
          <p:cNvSpPr>
            <a:spLocks noGrp="1"/>
          </p:cNvSpPr>
          <p:nvPr>
            <p:ph idx="1"/>
          </p:nvPr>
        </p:nvSpPr>
        <p:spPr/>
        <p:txBody>
          <a:bodyPr/>
          <a:lstStyle/>
          <a:p>
            <a:pPr eaLnBrk="1" hangingPunct="1"/>
            <a:endParaRPr lang="en-GB" altLang="en-US"/>
          </a:p>
        </p:txBody>
      </p:sp>
      <p:pic>
        <p:nvPicPr>
          <p:cNvPr id="137220" name="Content Placeholder 3" descr="E-resources 2.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49426" y="1371600"/>
            <a:ext cx="86899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209800" y="381000"/>
            <a:ext cx="7543800" cy="838200"/>
          </a:xfrm>
        </p:spPr>
        <p:txBody>
          <a:bodyPr/>
          <a:lstStyle/>
          <a:p>
            <a:pPr eaLnBrk="1" fontAlgn="auto" hangingPunct="1">
              <a:spcAft>
                <a:spcPts val="0"/>
              </a:spcAft>
              <a:defRPr/>
            </a:pPr>
            <a:r>
              <a:rPr lang="en-US" b="1" dirty="0">
                <a:solidFill>
                  <a:schemeClr val="tx1">
                    <a:lumMod val="75000"/>
                    <a:lumOff val="25000"/>
                  </a:schemeClr>
                </a:solidFill>
              </a:rPr>
              <a:t>e-Resources of the Library</a:t>
            </a:r>
            <a:endParaRPr lang="en-GB" dirty="0">
              <a:solidFill>
                <a:schemeClr val="tx1">
                  <a:lumMod val="75000"/>
                  <a:lumOff val="25000"/>
                </a:schemeClr>
              </a:solidFill>
            </a:endParaRPr>
          </a:p>
        </p:txBody>
      </p:sp>
      <p:pic>
        <p:nvPicPr>
          <p:cNvPr id="138243" name="Content Placeholder 3" descr="Off-Campus Login.jp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905000" y="1447800"/>
            <a:ext cx="8382000" cy="4724400"/>
          </a:xfr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2286000" y="457201"/>
            <a:ext cx="7543800" cy="855663"/>
          </a:xfrm>
        </p:spPr>
        <p:txBody>
          <a:bodyPr/>
          <a:lstStyle/>
          <a:p>
            <a:pPr eaLnBrk="1" fontAlgn="auto" hangingPunct="1">
              <a:spcAft>
                <a:spcPts val="0"/>
              </a:spcAft>
              <a:defRPr/>
            </a:pPr>
            <a:r>
              <a:rPr lang="en-US" b="1" dirty="0">
                <a:solidFill>
                  <a:schemeClr val="tx1">
                    <a:lumMod val="75000"/>
                    <a:lumOff val="25000"/>
                  </a:schemeClr>
                </a:solidFill>
              </a:rPr>
              <a:t>e-Resources of the Library</a:t>
            </a:r>
            <a:endParaRPr lang="en-GB" dirty="0">
              <a:solidFill>
                <a:schemeClr val="tx1">
                  <a:lumMod val="75000"/>
                  <a:lumOff val="25000"/>
                </a:schemeClr>
              </a:solidFill>
            </a:endParaRPr>
          </a:p>
        </p:txBody>
      </p:sp>
      <p:pic>
        <p:nvPicPr>
          <p:cNvPr id="139267" name="Content Placeholder 3" descr="Off-Campus 2.jp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057400" y="1312864"/>
            <a:ext cx="8153400" cy="50117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346325" y="287338"/>
            <a:ext cx="7543800" cy="1084262"/>
          </a:xfrm>
        </p:spPr>
        <p:txBody>
          <a:bodyPr/>
          <a:lstStyle/>
          <a:p>
            <a:pPr eaLnBrk="1" fontAlgn="auto" hangingPunct="1">
              <a:spcAft>
                <a:spcPts val="0"/>
              </a:spcAft>
              <a:defRPr/>
            </a:pPr>
            <a:r>
              <a:rPr lang="en-GB" b="1" dirty="0">
                <a:solidFill>
                  <a:schemeClr val="accent1">
                    <a:lumMod val="75000"/>
                  </a:schemeClr>
                </a:solidFill>
              </a:rPr>
              <a:t>Tertiary Sources</a:t>
            </a:r>
            <a:endParaRPr lang="en-GB" b="1" dirty="0">
              <a:solidFill>
                <a:schemeClr val="accent1">
                  <a:lumMod val="75000"/>
                </a:schemeClr>
              </a:solidFill>
            </a:endParaRPr>
          </a:p>
        </p:txBody>
      </p:sp>
      <p:sp>
        <p:nvSpPr>
          <p:cNvPr id="3" name="Content Placeholder 2"/>
          <p:cNvSpPr>
            <a:spLocks noGrp="1"/>
          </p:cNvSpPr>
          <p:nvPr>
            <p:ph idx="1"/>
          </p:nvPr>
        </p:nvSpPr>
        <p:spPr>
          <a:xfrm>
            <a:off x="2057400" y="1905000"/>
            <a:ext cx="8458200" cy="2057400"/>
          </a:xfrm>
        </p:spPr>
        <p:txBody>
          <a:bodyPr rtlCol="0">
            <a:normAutofit fontScale="85000" lnSpcReduction="10000"/>
          </a:bodyPr>
          <a:lstStyle/>
          <a:p>
            <a:pPr marL="722630" lvl="1" indent="-274320" eaLnBrk="1" fontAlgn="auto" hangingPunct="1">
              <a:spcAft>
                <a:spcPts val="0"/>
              </a:spcAft>
              <a:buFont typeface="Wingdings 2" panose="05020102010507070707"/>
              <a:buChar char=""/>
              <a:defRPr/>
            </a:pPr>
            <a:r>
              <a:rPr lang="en-US" sz="2400" dirty="0">
                <a:solidFill>
                  <a:schemeClr val="tx1">
                    <a:lumMod val="75000"/>
                    <a:lumOff val="25000"/>
                  </a:schemeClr>
                </a:solidFill>
                <a:ea typeface="MS PGothic" panose="020B0600070205080204" pitchFamily="34" charset="-128"/>
              </a:rPr>
              <a:t>Tertiary sources consist of information which are distillation and collection of primary and secondary sources</a:t>
            </a:r>
            <a:endParaRPr lang="en-US" sz="2400" dirty="0">
              <a:solidFill>
                <a:schemeClr val="tx1">
                  <a:lumMod val="75000"/>
                  <a:lumOff val="25000"/>
                </a:schemeClr>
              </a:solidFill>
              <a:ea typeface="MS PGothic" panose="020B0600070205080204" pitchFamily="34" charset="-128"/>
            </a:endParaRPr>
          </a:p>
          <a:p>
            <a:pPr marL="722630" lvl="1" indent="-274320" eaLnBrk="1" fontAlgn="auto" hangingPunct="1">
              <a:spcAft>
                <a:spcPts val="0"/>
              </a:spcAft>
              <a:buFont typeface="Wingdings 2" panose="05020102010507070707"/>
              <a:buChar char=""/>
              <a:defRPr/>
            </a:pPr>
            <a:r>
              <a:rPr lang="en-US" sz="2400" dirty="0">
                <a:solidFill>
                  <a:schemeClr val="tx1">
                    <a:lumMod val="75000"/>
                    <a:lumOff val="25000"/>
                  </a:schemeClr>
                </a:solidFill>
                <a:ea typeface="MS PGothic" panose="020B0600070205080204" pitchFamily="34" charset="-128"/>
              </a:rPr>
              <a:t>They are indexes and/or textual condensation of primary and secondary sources</a:t>
            </a:r>
            <a:endParaRPr lang="en-US" sz="2400" dirty="0">
              <a:solidFill>
                <a:schemeClr val="tx1">
                  <a:lumMod val="75000"/>
                  <a:lumOff val="25000"/>
                </a:schemeClr>
              </a:solidFill>
              <a:ea typeface="MS PGothic" panose="020B0600070205080204" pitchFamily="34" charset="-128"/>
            </a:endParaRPr>
          </a:p>
          <a:p>
            <a:pPr marL="722630" lvl="1" indent="-274320" eaLnBrk="1" fontAlgn="auto" hangingPunct="1">
              <a:spcAft>
                <a:spcPts val="0"/>
              </a:spcAft>
              <a:buFont typeface="Wingdings 2" panose="05020102010507070707"/>
              <a:buChar char=""/>
              <a:defRPr/>
            </a:pPr>
            <a:r>
              <a:rPr lang="en-US" sz="2400" dirty="0">
                <a:solidFill>
                  <a:schemeClr val="tx1">
                    <a:lumMod val="75000"/>
                    <a:lumOff val="25000"/>
                  </a:schemeClr>
                </a:solidFill>
                <a:ea typeface="MS PGothic" panose="020B0600070205080204" pitchFamily="34" charset="-128"/>
              </a:rPr>
              <a:t>Usually with references back to the primary and secondary sources</a:t>
            </a:r>
            <a:endParaRPr lang="en-US" sz="2400" dirty="0">
              <a:solidFill>
                <a:schemeClr val="tx1">
                  <a:lumMod val="75000"/>
                  <a:lumOff val="25000"/>
                </a:schemeClr>
              </a:solidFill>
              <a:ea typeface="MS PGothic" panose="020B0600070205080204" pitchFamily="34" charset="-128"/>
            </a:endParaRPr>
          </a:p>
          <a:p>
            <a:pPr marL="722630" lvl="1" indent="-274320" eaLnBrk="1" fontAlgn="auto" hangingPunct="1">
              <a:spcAft>
                <a:spcPts val="0"/>
              </a:spcAft>
              <a:buNone/>
              <a:defRPr/>
            </a:pPr>
            <a:endParaRPr lang="en-US" sz="1050" dirty="0">
              <a:solidFill>
                <a:schemeClr val="tx1">
                  <a:lumMod val="75000"/>
                  <a:lumOff val="25000"/>
                </a:schemeClr>
              </a:solidFill>
              <a:ea typeface="MS PGothic" panose="020B0600070205080204" pitchFamily="34" charset="-128"/>
            </a:endParaRPr>
          </a:p>
        </p:txBody>
      </p:sp>
      <p:sp>
        <p:nvSpPr>
          <p:cNvPr id="4" name="TextBox 3"/>
          <p:cNvSpPr txBox="1"/>
          <p:nvPr/>
        </p:nvSpPr>
        <p:spPr>
          <a:xfrm>
            <a:off x="2209800" y="3740151"/>
            <a:ext cx="3657600" cy="2678113"/>
          </a:xfrm>
          <a:prstGeom prst="rect">
            <a:avLst/>
          </a:prstGeom>
          <a:noFill/>
        </p:spPr>
        <p:txBody>
          <a:bodyPr>
            <a:spAutoFit/>
          </a:bodyPr>
          <a:lstStyle/>
          <a:p>
            <a:pPr marL="640080" lvl="1" indent="-273050" fontAlgn="base">
              <a:spcBef>
                <a:spcPts val="550"/>
              </a:spcBef>
              <a:spcAft>
                <a:spcPct val="0"/>
              </a:spcAft>
              <a:buClr>
                <a:srgbClr val="0F6FC6"/>
              </a:buClr>
              <a:buSzPct val="70000"/>
              <a:defRPr/>
            </a:pPr>
            <a:r>
              <a:rPr lang="en-US" sz="2800" b="1" dirty="0">
                <a:solidFill>
                  <a:prstClr val="black"/>
                </a:solidFill>
                <a:latin typeface="Tw Cen MT" panose="020B0602020104020603"/>
                <a:ea typeface="MS PGothic" panose="020B0600070205080204" pitchFamily="34" charset="-128"/>
                <a:cs typeface="Arial" panose="020B0604020202020204" pitchFamily="34" charset="0"/>
              </a:rPr>
              <a:t>Examples: </a:t>
            </a:r>
            <a:endParaRPr lang="en-US" sz="2800" b="1" dirty="0">
              <a:solidFill>
                <a:prstClr val="black"/>
              </a:solidFill>
              <a:latin typeface="Tw Cen MT" panose="020B0602020104020603"/>
              <a:ea typeface="MS PGothic" panose="020B0600070205080204" pitchFamily="34" charset="-128"/>
              <a:cs typeface="Arial" panose="020B0604020202020204" pitchFamily="34" charset="0"/>
            </a:endParaRPr>
          </a:p>
          <a:p>
            <a:pPr marL="640080" lvl="1" indent="-273050" fontAlgn="base">
              <a:spcBef>
                <a:spcPts val="550"/>
              </a:spcBef>
              <a:spcAft>
                <a:spcPct val="0"/>
              </a:spcAft>
              <a:buClr>
                <a:srgbClr val="0F6FC6"/>
              </a:buClr>
              <a:buSzPct val="70000"/>
              <a:buFont typeface="Wingdings" panose="05000000000000000000" pitchFamily="2" charset="2"/>
              <a:buChar char="v"/>
              <a:defRPr/>
            </a:pPr>
            <a:r>
              <a:rPr lang="en-US" sz="2300" dirty="0">
                <a:solidFill>
                  <a:prstClr val="black"/>
                </a:solidFill>
                <a:latin typeface="Tw Cen MT" panose="020B0602020104020603"/>
                <a:ea typeface="MS PGothic" panose="020B0600070205080204" pitchFamily="34" charset="-128"/>
                <a:cs typeface="Arial" panose="020B0604020202020204" pitchFamily="34" charset="0"/>
              </a:rPr>
              <a:t>Almanacs</a:t>
            </a:r>
            <a:endParaRPr lang="en-US" sz="2300" dirty="0">
              <a:solidFill>
                <a:prstClr val="black"/>
              </a:solidFill>
              <a:latin typeface="Tw Cen MT" panose="020B0602020104020603"/>
              <a:ea typeface="MS PGothic" panose="020B0600070205080204" pitchFamily="34" charset="-128"/>
              <a:cs typeface="Arial" panose="020B0604020202020204" pitchFamily="34" charset="0"/>
            </a:endParaRPr>
          </a:p>
          <a:p>
            <a:pPr marL="640080" lvl="1" indent="-273050" fontAlgn="base">
              <a:spcBef>
                <a:spcPts val="550"/>
              </a:spcBef>
              <a:spcAft>
                <a:spcPct val="0"/>
              </a:spcAft>
              <a:buClr>
                <a:srgbClr val="0F6FC6"/>
              </a:buClr>
              <a:buSzPct val="70000"/>
              <a:buFont typeface="Wingdings" panose="05000000000000000000" pitchFamily="2" charset="2"/>
              <a:buChar char="v"/>
              <a:defRPr/>
            </a:pPr>
            <a:r>
              <a:rPr lang="en-US" sz="2300" dirty="0">
                <a:solidFill>
                  <a:prstClr val="black"/>
                </a:solidFill>
                <a:latin typeface="Tw Cen MT" panose="020B0602020104020603"/>
                <a:ea typeface="MS PGothic" panose="020B0600070205080204" pitchFamily="34" charset="-128"/>
                <a:cs typeface="Arial" panose="020B0604020202020204" pitchFamily="34" charset="0"/>
              </a:rPr>
              <a:t>Bibliographies</a:t>
            </a:r>
            <a:endParaRPr lang="en-US" sz="2300" dirty="0">
              <a:solidFill>
                <a:prstClr val="black"/>
              </a:solidFill>
              <a:latin typeface="Tw Cen MT" panose="020B0602020104020603"/>
              <a:ea typeface="MS PGothic" panose="020B0600070205080204" pitchFamily="34" charset="-128"/>
              <a:cs typeface="Arial" panose="020B0604020202020204" pitchFamily="34" charset="0"/>
            </a:endParaRPr>
          </a:p>
          <a:p>
            <a:pPr marL="640080" lvl="1" indent="-273050" fontAlgn="base">
              <a:spcBef>
                <a:spcPts val="550"/>
              </a:spcBef>
              <a:spcAft>
                <a:spcPct val="0"/>
              </a:spcAft>
              <a:buClr>
                <a:srgbClr val="0F6FC6"/>
              </a:buClr>
              <a:buSzPct val="70000"/>
              <a:buFont typeface="Wingdings" panose="05000000000000000000" pitchFamily="2" charset="2"/>
              <a:buChar char="v"/>
              <a:defRPr/>
            </a:pPr>
            <a:r>
              <a:rPr lang="en-US" sz="2300" dirty="0">
                <a:solidFill>
                  <a:prstClr val="black"/>
                </a:solidFill>
                <a:latin typeface="Tw Cen MT" panose="020B0602020104020603"/>
                <a:ea typeface="MS PGothic" panose="020B0600070205080204" pitchFamily="34" charset="-128"/>
                <a:cs typeface="Arial" panose="020B0604020202020204" pitchFamily="34" charset="0"/>
              </a:rPr>
              <a:t>Chronologies</a:t>
            </a:r>
            <a:endParaRPr lang="en-US" sz="2300" dirty="0">
              <a:solidFill>
                <a:prstClr val="black"/>
              </a:solidFill>
              <a:latin typeface="Tw Cen MT" panose="020B0602020104020603"/>
              <a:ea typeface="MS PGothic" panose="020B0600070205080204" pitchFamily="34" charset="-128"/>
              <a:cs typeface="Arial" panose="020B0604020202020204" pitchFamily="34" charset="0"/>
            </a:endParaRPr>
          </a:p>
          <a:p>
            <a:pPr marL="640080" lvl="1" indent="-273050" fontAlgn="base">
              <a:spcBef>
                <a:spcPts val="550"/>
              </a:spcBef>
              <a:spcAft>
                <a:spcPct val="0"/>
              </a:spcAft>
              <a:buClr>
                <a:srgbClr val="0F6FC6"/>
              </a:buClr>
              <a:buSzPct val="70000"/>
              <a:buFont typeface="Wingdings" panose="05000000000000000000" pitchFamily="2" charset="2"/>
              <a:buChar char="v"/>
              <a:defRPr/>
            </a:pPr>
            <a:r>
              <a:rPr lang="en-US" sz="2300" dirty="0">
                <a:solidFill>
                  <a:prstClr val="black"/>
                </a:solidFill>
                <a:latin typeface="Tw Cen MT" panose="020B0602020104020603"/>
                <a:ea typeface="MS PGothic" panose="020B0600070205080204" pitchFamily="34" charset="-128"/>
                <a:cs typeface="Arial" panose="020B0604020202020204" pitchFamily="34" charset="0"/>
              </a:rPr>
              <a:t>Dictionaries</a:t>
            </a:r>
            <a:endParaRPr lang="en-US" sz="2300" dirty="0">
              <a:solidFill>
                <a:prstClr val="black"/>
              </a:solidFill>
              <a:latin typeface="Tw Cen MT" panose="020B0602020104020603"/>
              <a:ea typeface="MS PGothic" panose="020B0600070205080204" pitchFamily="34" charset="-128"/>
              <a:cs typeface="Arial" panose="020B0604020202020204" pitchFamily="34" charset="0"/>
            </a:endParaRPr>
          </a:p>
          <a:p>
            <a:pPr marL="640080" lvl="1" indent="-273050" fontAlgn="base">
              <a:spcBef>
                <a:spcPts val="550"/>
              </a:spcBef>
              <a:spcAft>
                <a:spcPct val="0"/>
              </a:spcAft>
              <a:buClr>
                <a:srgbClr val="0F6FC6"/>
              </a:buClr>
              <a:buSzPct val="70000"/>
              <a:buFont typeface="Wingdings" panose="05000000000000000000" pitchFamily="2" charset="2"/>
              <a:buChar char="v"/>
              <a:defRPr/>
            </a:pPr>
            <a:r>
              <a:rPr lang="en-US" sz="2300" dirty="0">
                <a:solidFill>
                  <a:prstClr val="black"/>
                </a:solidFill>
                <a:latin typeface="Tw Cen MT" panose="020B0602020104020603"/>
                <a:ea typeface="MS PGothic" panose="020B0600070205080204" pitchFamily="34" charset="-128"/>
                <a:cs typeface="Arial" panose="020B0604020202020204" pitchFamily="34" charset="0"/>
              </a:rPr>
              <a:t>Directories</a:t>
            </a:r>
            <a:endParaRPr lang="en-US" sz="2300" dirty="0">
              <a:solidFill>
                <a:prstClr val="black"/>
              </a:solidFill>
              <a:latin typeface="Tw Cen MT" panose="020B0602020104020603"/>
              <a:ea typeface="MS PGothic" panose="020B0600070205080204" pitchFamily="34" charset="-128"/>
              <a:cs typeface="Arial" panose="020B0604020202020204" pitchFamily="34" charset="0"/>
            </a:endParaRPr>
          </a:p>
        </p:txBody>
      </p:sp>
      <p:sp>
        <p:nvSpPr>
          <p:cNvPr id="5" name="TextBox 4"/>
          <p:cNvSpPr txBox="1"/>
          <p:nvPr/>
        </p:nvSpPr>
        <p:spPr>
          <a:xfrm>
            <a:off x="6134100" y="4267201"/>
            <a:ext cx="3048000" cy="1738313"/>
          </a:xfrm>
          <a:prstGeom prst="rect">
            <a:avLst/>
          </a:prstGeom>
          <a:noFill/>
        </p:spPr>
        <p:txBody>
          <a:bodyPr>
            <a:spAutoFit/>
          </a:bodyPr>
          <a:lstStyle/>
          <a:p>
            <a:pPr marL="640080" lvl="1" indent="-273050" fontAlgn="base">
              <a:spcBef>
                <a:spcPts val="550"/>
              </a:spcBef>
              <a:spcAft>
                <a:spcPct val="0"/>
              </a:spcAft>
              <a:buClr>
                <a:srgbClr val="0F6FC6"/>
              </a:buClr>
              <a:buSzPct val="70000"/>
              <a:buFont typeface="Wingdings" panose="05000000000000000000" pitchFamily="2" charset="2"/>
              <a:buChar char="v"/>
              <a:defRPr/>
            </a:pPr>
            <a:r>
              <a:rPr lang="en-US" sz="2300" dirty="0">
                <a:solidFill>
                  <a:prstClr val="black"/>
                </a:solidFill>
                <a:latin typeface="Tw Cen MT" panose="020B0602020104020603"/>
                <a:ea typeface="MS PGothic" panose="020B0600070205080204" pitchFamily="34" charset="-128"/>
                <a:cs typeface="Arial" panose="020B0604020202020204" pitchFamily="34" charset="0"/>
              </a:rPr>
              <a:t>Encyclopedias</a:t>
            </a:r>
            <a:endParaRPr lang="en-US" sz="2300" dirty="0">
              <a:solidFill>
                <a:prstClr val="black"/>
              </a:solidFill>
              <a:latin typeface="Tw Cen MT" panose="020B0602020104020603"/>
              <a:ea typeface="MS PGothic" panose="020B0600070205080204" pitchFamily="34" charset="-128"/>
              <a:cs typeface="Arial" panose="020B0604020202020204" pitchFamily="34" charset="0"/>
            </a:endParaRPr>
          </a:p>
          <a:p>
            <a:pPr marL="640080" lvl="1" indent="-273050" fontAlgn="base">
              <a:spcBef>
                <a:spcPts val="550"/>
              </a:spcBef>
              <a:spcAft>
                <a:spcPct val="0"/>
              </a:spcAft>
              <a:buClr>
                <a:srgbClr val="0F6FC6"/>
              </a:buClr>
              <a:buSzPct val="70000"/>
              <a:buFont typeface="Wingdings" panose="05000000000000000000" pitchFamily="2" charset="2"/>
              <a:buChar char="v"/>
              <a:defRPr/>
            </a:pPr>
            <a:r>
              <a:rPr lang="en-US" sz="2300" dirty="0">
                <a:solidFill>
                  <a:prstClr val="black"/>
                </a:solidFill>
                <a:latin typeface="Tw Cen MT" panose="020B0602020104020603"/>
                <a:ea typeface="MS PGothic" panose="020B0600070205080204" pitchFamily="34" charset="-128"/>
                <a:cs typeface="Arial" panose="020B0604020202020204" pitchFamily="34" charset="0"/>
              </a:rPr>
              <a:t>Guidebooks </a:t>
            </a:r>
            <a:endParaRPr lang="en-US" sz="2300" dirty="0">
              <a:solidFill>
                <a:prstClr val="black"/>
              </a:solidFill>
              <a:latin typeface="Tw Cen MT" panose="020B0602020104020603"/>
              <a:ea typeface="MS PGothic" panose="020B0600070205080204" pitchFamily="34" charset="-128"/>
              <a:cs typeface="Arial" panose="020B0604020202020204" pitchFamily="34" charset="0"/>
            </a:endParaRPr>
          </a:p>
          <a:p>
            <a:pPr marL="640080" lvl="1" indent="-273050" fontAlgn="base">
              <a:spcBef>
                <a:spcPts val="550"/>
              </a:spcBef>
              <a:spcAft>
                <a:spcPct val="0"/>
              </a:spcAft>
              <a:buClr>
                <a:srgbClr val="0F6FC6"/>
              </a:buClr>
              <a:buSzPct val="70000"/>
              <a:buFont typeface="Wingdings" panose="05000000000000000000" pitchFamily="2" charset="2"/>
              <a:buChar char="v"/>
              <a:defRPr/>
            </a:pPr>
            <a:r>
              <a:rPr lang="en-US" sz="2300" dirty="0">
                <a:solidFill>
                  <a:prstClr val="black"/>
                </a:solidFill>
                <a:latin typeface="Tw Cen MT" panose="020B0602020104020603"/>
                <a:ea typeface="MS PGothic" panose="020B0600070205080204" pitchFamily="34" charset="-128"/>
                <a:cs typeface="Arial" panose="020B0604020202020204" pitchFamily="34" charset="0"/>
              </a:rPr>
              <a:t>Indexes </a:t>
            </a:r>
            <a:endParaRPr lang="en-US" sz="2300" dirty="0">
              <a:solidFill>
                <a:prstClr val="black"/>
              </a:solidFill>
              <a:latin typeface="Tw Cen MT" panose="020B0602020104020603"/>
              <a:ea typeface="MS PGothic" panose="020B0600070205080204" pitchFamily="34" charset="-128"/>
              <a:cs typeface="Arial" panose="020B0604020202020204" pitchFamily="34" charset="0"/>
            </a:endParaRPr>
          </a:p>
          <a:p>
            <a:pPr marL="640080" lvl="1" indent="-273050" fontAlgn="base">
              <a:spcBef>
                <a:spcPts val="550"/>
              </a:spcBef>
              <a:spcAft>
                <a:spcPct val="0"/>
              </a:spcAft>
              <a:buClr>
                <a:srgbClr val="0F6FC6"/>
              </a:buClr>
              <a:buSzPct val="70000"/>
              <a:buFont typeface="Wingdings" panose="05000000000000000000" pitchFamily="2" charset="2"/>
              <a:buChar char="v"/>
              <a:defRPr/>
            </a:pPr>
            <a:r>
              <a:rPr lang="en-US" sz="2300" dirty="0">
                <a:solidFill>
                  <a:prstClr val="black"/>
                </a:solidFill>
                <a:latin typeface="Tw Cen MT" panose="020B0602020104020603"/>
                <a:ea typeface="MS PGothic" panose="020B0600070205080204" pitchFamily="34" charset="-128"/>
                <a:cs typeface="Arial" panose="020B0604020202020204" pitchFamily="34" charset="0"/>
              </a:rPr>
              <a:t>Abstracts</a:t>
            </a:r>
            <a:endParaRPr lang="en-US" sz="2300" dirty="0">
              <a:solidFill>
                <a:prstClr val="black"/>
              </a:solidFill>
              <a:latin typeface="Tw Cen MT" panose="020B0602020104020603"/>
              <a:ea typeface="MS PGothic" panose="020B0600070205080204" pitchFamily="34" charset="-128"/>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81200" y="609600"/>
            <a:ext cx="8153400" cy="914400"/>
          </a:xfrm>
        </p:spPr>
        <p:txBody>
          <a:bodyPr anchor="t"/>
          <a:lstStyle/>
          <a:p>
            <a:pPr eaLnBrk="1" fontAlgn="auto" hangingPunct="1">
              <a:spcAft>
                <a:spcPts val="0"/>
              </a:spcAft>
              <a:defRPr/>
            </a:pPr>
            <a:r>
              <a:rPr lang="en-US" b="1" dirty="0">
                <a:solidFill>
                  <a:schemeClr val="accent1">
                    <a:lumMod val="75000"/>
                  </a:schemeClr>
                </a:solidFill>
              </a:rPr>
              <a:t>Composite Examples</a:t>
            </a:r>
            <a:endParaRPr lang="en-US" b="1" dirty="0">
              <a:solidFill>
                <a:schemeClr val="accent1">
                  <a:lumMod val="75000"/>
                </a:schemeClr>
              </a:solidFill>
            </a:endParaRPr>
          </a:p>
        </p:txBody>
      </p:sp>
      <p:graphicFrame>
        <p:nvGraphicFramePr>
          <p:cNvPr id="4" name="Content Placeholder 3"/>
          <p:cNvGraphicFramePr>
            <a:graphicFrameLocks noGrp="1"/>
          </p:cNvGraphicFramePr>
          <p:nvPr>
            <p:ph idx="1"/>
          </p:nvPr>
        </p:nvGraphicFramePr>
        <p:xfrm>
          <a:off x="1905000" y="1600201"/>
          <a:ext cx="8412162" cy="5105399"/>
        </p:xfrm>
        <a:graphic>
          <a:graphicData uri="http://schemas.openxmlformats.org/drawingml/2006/table">
            <a:tbl>
              <a:tblPr/>
              <a:tblGrid>
                <a:gridCol w="1632049"/>
                <a:gridCol w="2002969"/>
                <a:gridCol w="2522258"/>
                <a:gridCol w="2254886"/>
              </a:tblGrid>
              <a:tr h="457200">
                <a:tc>
                  <a:txBody>
                    <a:body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Times New Roman" panose="02020603050405020304" charset="0"/>
                          <a:cs typeface="Arial" panose="020B0604020202020204" pitchFamily="34" charset="0"/>
                        </a:rPr>
                        <a:t>Subject</a:t>
                      </a:r>
                      <a:endParaRPr kumimoji="0" lang="en-US" sz="2000" b="1"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Times New Roman" panose="02020603050405020304" charset="0"/>
                          <a:cs typeface="Arial" panose="020B0604020202020204" pitchFamily="34" charset="0"/>
                        </a:rPr>
                        <a:t>Primary Source</a:t>
                      </a:r>
                      <a:endParaRPr kumimoji="0" lang="en-US" sz="2000" b="1"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Times New Roman" panose="02020603050405020304" charset="0"/>
                          <a:cs typeface="Arial" panose="020B0604020202020204" pitchFamily="34" charset="0"/>
                        </a:rPr>
                        <a:t>Secondary Source</a:t>
                      </a:r>
                      <a:endParaRPr kumimoji="0" lang="en-US" sz="2000" b="1" i="0" u="none" strike="noStrike" cap="none" normalizeH="0" baseline="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Times New Roman" panose="02020603050405020304" charset="0"/>
                          <a:cs typeface="Arial" panose="020B0604020202020204" pitchFamily="34" charset="0"/>
                        </a:rPr>
                        <a:t>Tertiary Source</a:t>
                      </a:r>
                      <a:endParaRPr kumimoji="0" lang="en-US" sz="2000" b="1" i="0" u="none" strike="noStrike" cap="none" normalizeH="0" baseline="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90599">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History</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Colonial days diary</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Book on Independence struggles </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List of Colonial Governors</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371600">
                <a:tc>
                  <a:txBody>
                    <a:body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Literature</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A novel or poem</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An essay about themes in the work (a novel or poem)</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Bibliography of  literature</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71600">
                <a:tc>
                  <a:txBody>
                    <a:body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charset="0"/>
                          <a:cs typeface="Arial" panose="020B0604020202020204" pitchFamily="34" charset="0"/>
                        </a:rPr>
                        <a:t>Political Science</a:t>
                      </a:r>
                      <a:endParaRPr kumimoji="0" lang="en-US" sz="2000" b="0" i="0" u="none" strike="noStrike" cap="none" normalizeH="0" baseline="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A Political Party Manifesto </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An article about formation of a Party</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A chronology of  participation in elections</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14400">
                <a:tc>
                  <a:txBody>
                    <a:body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Art</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A painting</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A critical review of the painting</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charset="0"/>
                          <a:cs typeface="Arial" panose="020B0604020202020204" pitchFamily="34" charset="0"/>
                        </a:rPr>
                        <a:t>An encyclopedia article on the artist</a:t>
                      </a:r>
                      <a:endParaRPr kumimoji="0" lang="en-US"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marL="68578" marR="6857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spd="med">
    <p:cut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a:xfrm>
            <a:off x="2135188" y="457200"/>
            <a:ext cx="7466012" cy="990600"/>
          </a:xfrm>
        </p:spPr>
        <p:txBody>
          <a:bodyPr/>
          <a:lstStyle/>
          <a:p>
            <a:pPr eaLnBrk="1" fontAlgn="auto" hangingPunct="1">
              <a:spcAft>
                <a:spcPts val="0"/>
              </a:spcAft>
              <a:defRPr/>
            </a:pPr>
            <a:r>
              <a:rPr lang="en-US" b="1" dirty="0">
                <a:solidFill>
                  <a:schemeClr val="accent1">
                    <a:lumMod val="75000"/>
                  </a:schemeClr>
                </a:solidFill>
              </a:rPr>
              <a:t>Reference Sources</a:t>
            </a:r>
            <a:endParaRPr lang="en-US" b="1" dirty="0">
              <a:solidFill>
                <a:schemeClr val="accent1">
                  <a:lumMod val="75000"/>
                </a:schemeClr>
              </a:solidFill>
            </a:endParaRPr>
          </a:p>
        </p:txBody>
      </p:sp>
      <p:sp>
        <p:nvSpPr>
          <p:cNvPr id="30723" name="Content Placeholder 5"/>
          <p:cNvSpPr>
            <a:spLocks noGrp="1"/>
          </p:cNvSpPr>
          <p:nvPr>
            <p:ph idx="1"/>
          </p:nvPr>
        </p:nvSpPr>
        <p:spPr>
          <a:xfrm>
            <a:off x="2135189" y="1981200"/>
            <a:ext cx="8154987" cy="4191000"/>
          </a:xfrm>
        </p:spPr>
        <p:txBody>
          <a:bodyPr>
            <a:normAutofit fontScale="92500" lnSpcReduction="10000"/>
          </a:bodyPr>
          <a:lstStyle/>
          <a:p>
            <a:pPr lvl="1" eaLnBrk="1" hangingPunct="1">
              <a:buFont typeface="Wingdings" panose="05000000000000000000" pitchFamily="2" charset="2"/>
              <a:buChar char="q"/>
            </a:pPr>
            <a:r>
              <a:rPr lang="en-US" altLang="en-US" sz="2800">
                <a:latin typeface="Lucida Sans Unicode" panose="020B0602030504020204" pitchFamily="34" charset="0"/>
              </a:rPr>
              <a:t> Reference sources provide access to:</a:t>
            </a:r>
            <a:endParaRPr lang="en-US" altLang="en-US" sz="2800">
              <a:latin typeface="Lucida Sans Unicode" panose="020B0602030504020204" pitchFamily="34" charset="0"/>
            </a:endParaRPr>
          </a:p>
          <a:p>
            <a:pPr lvl="1" eaLnBrk="1" hangingPunct="1">
              <a:buFont typeface="Wingdings" panose="05000000000000000000" pitchFamily="2" charset="2"/>
              <a:buChar char="q"/>
            </a:pPr>
            <a:endParaRPr lang="en-US" altLang="en-US" sz="1100">
              <a:latin typeface="Lucida Sans Unicode" panose="020B0602030504020204" pitchFamily="34" charset="0"/>
            </a:endParaRPr>
          </a:p>
          <a:p>
            <a:pPr lvl="2" eaLnBrk="1" hangingPunct="1">
              <a:buFont typeface="Wingdings" panose="05000000000000000000" pitchFamily="2" charset="2"/>
              <a:buChar char="q"/>
            </a:pPr>
            <a:r>
              <a:rPr lang="en-US" altLang="en-US" sz="2000">
                <a:latin typeface="Lucida Sans Unicode" panose="020B0602030504020204" pitchFamily="34" charset="0"/>
              </a:rPr>
              <a:t> Background to introductory information</a:t>
            </a:r>
            <a:endParaRPr lang="en-US" altLang="en-US" sz="2000">
              <a:latin typeface="Lucida Sans Unicode" panose="020B0602030504020204" pitchFamily="34" charset="0"/>
            </a:endParaRPr>
          </a:p>
          <a:p>
            <a:pPr lvl="2" eaLnBrk="1" hangingPunct="1">
              <a:buFont typeface="Wingdings" panose="05000000000000000000" pitchFamily="2" charset="2"/>
              <a:buChar char="q"/>
            </a:pPr>
            <a:r>
              <a:rPr lang="en-US" altLang="en-US" sz="2000">
                <a:latin typeface="Lucida Sans Unicode" panose="020B0602030504020204" pitchFamily="34" charset="0"/>
              </a:rPr>
              <a:t> Topic overviews</a:t>
            </a:r>
            <a:endParaRPr lang="en-US" altLang="en-US" sz="2000">
              <a:latin typeface="Lucida Sans Unicode" panose="020B0602030504020204" pitchFamily="34" charset="0"/>
            </a:endParaRPr>
          </a:p>
          <a:p>
            <a:pPr lvl="2" eaLnBrk="1" hangingPunct="1">
              <a:buFont typeface="Wingdings" panose="05000000000000000000" pitchFamily="2" charset="2"/>
              <a:buChar char="q"/>
            </a:pPr>
            <a:r>
              <a:rPr lang="en-US" altLang="en-US" sz="2000">
                <a:latin typeface="Lucida Sans Unicode" panose="020B0602030504020204" pitchFamily="34" charset="0"/>
              </a:rPr>
              <a:t> Definitions</a:t>
            </a:r>
            <a:endParaRPr lang="en-US" altLang="en-US" sz="2000">
              <a:latin typeface="Lucida Sans Unicode" panose="020B0602030504020204" pitchFamily="34" charset="0"/>
            </a:endParaRPr>
          </a:p>
          <a:p>
            <a:pPr lvl="2" eaLnBrk="1" hangingPunct="1">
              <a:buFont typeface="Wingdings" panose="05000000000000000000" pitchFamily="2" charset="2"/>
              <a:buChar char="q"/>
            </a:pPr>
            <a:r>
              <a:rPr lang="en-US" altLang="en-US" sz="2000">
                <a:latin typeface="Lucida Sans Unicode" panose="020B0602030504020204" pitchFamily="34" charset="0"/>
              </a:rPr>
              <a:t> Collections of facts</a:t>
            </a:r>
            <a:endParaRPr lang="en-US" altLang="en-US" sz="2000">
              <a:latin typeface="Lucida Sans Unicode" panose="020B0602030504020204" pitchFamily="34" charset="0"/>
            </a:endParaRPr>
          </a:p>
          <a:p>
            <a:pPr lvl="2" eaLnBrk="1" hangingPunct="1">
              <a:buFont typeface="Wingdings" panose="05000000000000000000" pitchFamily="2" charset="2"/>
              <a:buChar char="q"/>
            </a:pPr>
            <a:r>
              <a:rPr lang="en-US" altLang="en-US" sz="2000">
                <a:latin typeface="Lucida Sans Unicode" panose="020B0602030504020204" pitchFamily="34" charset="0"/>
              </a:rPr>
              <a:t> Statistics and tables of data</a:t>
            </a:r>
            <a:endParaRPr lang="en-US" altLang="en-US" sz="2000">
              <a:latin typeface="Lucida Sans Unicode" panose="020B0602030504020204" pitchFamily="34" charset="0"/>
            </a:endParaRPr>
          </a:p>
          <a:p>
            <a:pPr lvl="2" eaLnBrk="1" hangingPunct="1">
              <a:buFont typeface="Wingdings" panose="05000000000000000000" pitchFamily="2" charset="2"/>
              <a:buChar char="q"/>
            </a:pPr>
            <a:r>
              <a:rPr lang="en-US" altLang="en-US" sz="2000">
                <a:latin typeface="Lucida Sans Unicode" panose="020B0602030504020204" pitchFamily="34" charset="0"/>
              </a:rPr>
              <a:t> Paths to other sources of information</a:t>
            </a:r>
            <a:endParaRPr lang="en-US" altLang="en-US" sz="2000">
              <a:latin typeface="Lucida Sans Unicode" panose="020B0602030504020204" pitchFamily="34" charset="0"/>
            </a:endParaRPr>
          </a:p>
          <a:p>
            <a:pPr lvl="2" eaLnBrk="1" hangingPunct="1">
              <a:buFont typeface="Wingdings" panose="05000000000000000000" pitchFamily="2" charset="2"/>
              <a:buChar char="q"/>
            </a:pPr>
            <a:endParaRPr lang="en-US" altLang="en-US" sz="1600">
              <a:latin typeface="Lucida Sans Unicode" panose="020B0602030504020204" pitchFamily="34" charset="0"/>
            </a:endParaRPr>
          </a:p>
          <a:p>
            <a:pPr lvl="1" eaLnBrk="1" hangingPunct="1">
              <a:buFont typeface="Wingdings" panose="05000000000000000000" pitchFamily="2" charset="2"/>
              <a:buChar char="q"/>
            </a:pPr>
            <a:r>
              <a:rPr lang="en-US" altLang="en-US" sz="2400">
                <a:latin typeface="Lucida Sans Unicode" panose="020B0602030504020204" pitchFamily="34" charset="0"/>
              </a:rPr>
              <a:t> Reference sources usually have the same features as Tertiary sources of information.</a:t>
            </a:r>
            <a:endParaRPr lang="en-US" altLang="en-US" sz="2400">
              <a:latin typeface="Lucida Sans Unicode" panose="020B0602030504020204" pitchFamily="34" charset="0"/>
            </a:endParaRPr>
          </a:p>
          <a:p>
            <a:pPr eaLnBrk="1" hangingPunct="1"/>
            <a:endParaRPr lang="en-US" altLang="en-US"/>
          </a:p>
        </p:txBody>
      </p:sp>
      <p:pic>
        <p:nvPicPr>
          <p:cNvPr id="30724" name="Picture 42" descr="Image result for library clipart"/>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8382000" y="434975"/>
            <a:ext cx="2209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533400"/>
            <a:ext cx="7543800" cy="990600"/>
          </a:xfrm>
        </p:spPr>
        <p:txBody>
          <a:bodyPr/>
          <a:lstStyle/>
          <a:p>
            <a:pPr eaLnBrk="1" fontAlgn="auto" hangingPunct="1">
              <a:spcAft>
                <a:spcPts val="0"/>
              </a:spcAft>
              <a:defRPr/>
            </a:pPr>
            <a:r>
              <a:rPr lang="en-US" b="1" dirty="0">
                <a:solidFill>
                  <a:schemeClr val="accent1">
                    <a:lumMod val="75000"/>
                  </a:schemeClr>
                </a:solidFill>
              </a:rPr>
              <a:t>Reference Sources</a:t>
            </a:r>
            <a:endParaRPr lang="en-US" dirty="0">
              <a:solidFill>
                <a:schemeClr val="tx1">
                  <a:lumMod val="75000"/>
                  <a:lumOff val="25000"/>
                </a:schemeClr>
              </a:solidFill>
            </a:endParaRPr>
          </a:p>
        </p:txBody>
      </p:sp>
      <p:sp>
        <p:nvSpPr>
          <p:cNvPr id="31747" name="Content Placeholder 2"/>
          <p:cNvSpPr>
            <a:spLocks noGrp="1"/>
          </p:cNvSpPr>
          <p:nvPr>
            <p:ph idx="1"/>
          </p:nvPr>
        </p:nvSpPr>
        <p:spPr>
          <a:xfrm>
            <a:off x="2346325" y="1981200"/>
            <a:ext cx="7543800" cy="3887788"/>
          </a:xfrm>
        </p:spPr>
        <p:txBody>
          <a:bodyPr>
            <a:normAutofit lnSpcReduction="10000"/>
          </a:bodyPr>
          <a:lstStyle/>
          <a:p>
            <a:pPr marL="419100" lvl="1" indent="-382905" eaLnBrk="1" hangingPunct="1">
              <a:buSzPct val="80000"/>
              <a:buFont typeface="Wingdings" panose="05000000000000000000" pitchFamily="2" charset="2"/>
              <a:buChar char="q"/>
            </a:pPr>
            <a:r>
              <a:rPr lang="en-US" altLang="en-US" sz="2400">
                <a:latin typeface="Lucida Sans Unicode" panose="020B0602030504020204" pitchFamily="34" charset="0"/>
              </a:rPr>
              <a:t>They can be very good for finding factual information quickly. Be aware that the titles of reference sources may be misleading. </a:t>
            </a:r>
            <a:r>
              <a:rPr lang="en-US" altLang="en-US" sz="2400" b="1">
                <a:latin typeface="Lucida Sans Unicode" panose="020B0602030504020204" pitchFamily="34" charset="0"/>
              </a:rPr>
              <a:t>For example</a:t>
            </a:r>
            <a:r>
              <a:rPr lang="en-US" altLang="en-US" sz="2400">
                <a:latin typeface="Lucida Sans Unicode" panose="020B0602030504020204" pitchFamily="34" charset="0"/>
              </a:rPr>
              <a:t>, dictionaries may be called </a:t>
            </a:r>
            <a:r>
              <a:rPr lang="en-GB" altLang="en-US" sz="2400">
                <a:latin typeface="Lucida Sans Unicode" panose="020B0602030504020204" pitchFamily="34" charset="0"/>
              </a:rPr>
              <a:t>encyclopaedias</a:t>
            </a:r>
            <a:r>
              <a:rPr lang="en-US" altLang="en-US" sz="2400">
                <a:latin typeface="Lucida Sans Unicode" panose="020B0602030504020204" pitchFamily="34" charset="0"/>
              </a:rPr>
              <a:t> and vice versa</a:t>
            </a:r>
            <a:endParaRPr lang="en-US" altLang="en-US" sz="2400">
              <a:latin typeface="Lucida Sans Unicode" panose="020B0602030504020204" pitchFamily="34" charset="0"/>
            </a:endParaRPr>
          </a:p>
          <a:p>
            <a:pPr eaLnBrk="1" hangingPunct="1">
              <a:buFont typeface="Wingdings" panose="05000000000000000000" pitchFamily="2" charset="2"/>
              <a:buChar char="q"/>
            </a:pPr>
            <a:endParaRPr lang="en-US" altLang="en-US">
              <a:latin typeface="Lucida Sans Unicode" panose="020B0602030504020204" pitchFamily="34" charset="0"/>
            </a:endParaRPr>
          </a:p>
          <a:p>
            <a:pPr marL="419100" lvl="1" indent="-382905" eaLnBrk="1" hangingPunct="1">
              <a:buSzPct val="80000"/>
              <a:buFont typeface="Wingdings" panose="05000000000000000000" pitchFamily="2" charset="2"/>
              <a:buChar char="q"/>
            </a:pPr>
            <a:r>
              <a:rPr lang="en-US" altLang="en-US" sz="2400">
                <a:latin typeface="Lucida Sans Unicode" panose="020B0602030504020204" pitchFamily="34" charset="0"/>
              </a:rPr>
              <a:t>They can help you to find actual information or used to find additional information sources, e.g. indexes, bibliographies etc.</a:t>
            </a:r>
            <a:endParaRPr lang="en-US" altLang="en-US" sz="2400">
              <a:latin typeface="Lucida Sans Unicode" panose="020B0602030504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6775" y="457200"/>
            <a:ext cx="8153400" cy="990600"/>
          </a:xfrm>
        </p:spPr>
        <p:txBody>
          <a:bodyPr>
            <a:noAutofit/>
          </a:bodyPr>
          <a:lstStyle/>
          <a:p>
            <a:pPr eaLnBrk="1" fontAlgn="auto" hangingPunct="1">
              <a:spcAft>
                <a:spcPts val="0"/>
              </a:spcAft>
              <a:defRPr/>
            </a:pPr>
            <a:r>
              <a:rPr lang="en-US" sz="4000" b="1" dirty="0">
                <a:solidFill>
                  <a:schemeClr val="accent1">
                    <a:lumMod val="75000"/>
                  </a:schemeClr>
                </a:solidFill>
              </a:rPr>
              <a:t>Characteristics of Reference Sources</a:t>
            </a:r>
            <a:endParaRPr lang="en-GB" sz="4000" b="1" dirty="0">
              <a:solidFill>
                <a:schemeClr val="accent1">
                  <a:lumMod val="75000"/>
                </a:schemeClr>
              </a:solidFill>
            </a:endParaRPr>
          </a:p>
        </p:txBody>
      </p:sp>
      <p:sp>
        <p:nvSpPr>
          <p:cNvPr id="47107" name="Content Placeholder 2"/>
          <p:cNvSpPr>
            <a:spLocks noGrp="1"/>
          </p:cNvSpPr>
          <p:nvPr>
            <p:ph idx="1"/>
          </p:nvPr>
        </p:nvSpPr>
        <p:spPr>
          <a:xfrm>
            <a:off x="2136775" y="2057400"/>
            <a:ext cx="8153400" cy="4038600"/>
          </a:xfrm>
        </p:spPr>
        <p:txBody>
          <a:bodyPr rtlCol="0">
            <a:normAutofit fontScale="77500" lnSpcReduction="20000"/>
          </a:bodyPr>
          <a:lstStyle/>
          <a:p>
            <a:pPr marL="91440" indent="-91440" eaLnBrk="1" fontAlgn="auto" hangingPunct="1">
              <a:buFont typeface="Wingdings" panose="05000000000000000000" pitchFamily="2" charset="2"/>
              <a:buChar char="q"/>
              <a:defRPr/>
            </a:pPr>
            <a:r>
              <a:rPr lang="en-US" sz="3200" dirty="0">
                <a:solidFill>
                  <a:schemeClr val="tx1">
                    <a:lumMod val="75000"/>
                    <a:lumOff val="25000"/>
                  </a:schemeClr>
                </a:solidFill>
              </a:rPr>
              <a:t> Authoritative materials from which information can be obtained</a:t>
            </a:r>
            <a:endParaRPr lang="en-US" sz="3200" dirty="0">
              <a:solidFill>
                <a:schemeClr val="tx1">
                  <a:lumMod val="75000"/>
                  <a:lumOff val="25000"/>
                </a:schemeClr>
              </a:solidFill>
            </a:endParaRPr>
          </a:p>
          <a:p>
            <a:pPr marL="91440" indent="-91440" eaLnBrk="1" fontAlgn="auto" hangingPunct="1">
              <a:buFont typeface="Wingdings" panose="05000000000000000000" pitchFamily="2" charset="2"/>
              <a:buChar char="q"/>
              <a:defRPr/>
            </a:pPr>
            <a:endParaRPr lang="en-US" sz="14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3200" dirty="0">
                <a:solidFill>
                  <a:schemeClr val="tx1">
                    <a:lumMod val="75000"/>
                    <a:lumOff val="25000"/>
                  </a:schemeClr>
                </a:solidFill>
              </a:rPr>
              <a:t> They are usually subject specific</a:t>
            </a:r>
            <a:endParaRPr lang="en-US" sz="3200" dirty="0">
              <a:solidFill>
                <a:schemeClr val="tx1">
                  <a:lumMod val="75000"/>
                  <a:lumOff val="25000"/>
                </a:schemeClr>
              </a:solidFill>
            </a:endParaRPr>
          </a:p>
          <a:p>
            <a:pPr marL="91440" indent="-91440" eaLnBrk="1" fontAlgn="auto" hangingPunct="1">
              <a:buFont typeface="Wingdings" panose="05000000000000000000" pitchFamily="2" charset="2"/>
              <a:buChar char="q"/>
              <a:defRPr/>
            </a:pPr>
            <a:endParaRPr lang="en-US" sz="16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3200" dirty="0">
                <a:solidFill>
                  <a:schemeClr val="tx1">
                    <a:lumMod val="75000"/>
                    <a:lumOff val="25000"/>
                  </a:schemeClr>
                </a:solidFill>
              </a:rPr>
              <a:t> Include reference books, records from library catalogues, general or subject specific indexes. </a:t>
            </a:r>
            <a:endParaRPr lang="en-US" sz="3200" dirty="0">
              <a:solidFill>
                <a:schemeClr val="tx1">
                  <a:lumMod val="75000"/>
                  <a:lumOff val="25000"/>
                </a:schemeClr>
              </a:solidFill>
            </a:endParaRPr>
          </a:p>
          <a:p>
            <a:pPr marL="91440" indent="-91440" eaLnBrk="1" fontAlgn="auto" hangingPunct="1">
              <a:buFont typeface="Wingdings" panose="05000000000000000000" pitchFamily="2" charset="2"/>
              <a:buChar char="q"/>
              <a:defRPr/>
            </a:pPr>
            <a:endParaRPr lang="en-US" sz="10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3200" dirty="0">
                <a:solidFill>
                  <a:schemeClr val="tx1">
                    <a:lumMod val="75000"/>
                    <a:lumOff val="25000"/>
                  </a:schemeClr>
                </a:solidFill>
              </a:rPr>
              <a:t> Meant for consultation for a specific piece of information.</a:t>
            </a:r>
            <a:endParaRPr lang="en-US" sz="3200" dirty="0">
              <a:solidFill>
                <a:schemeClr val="tx1">
                  <a:lumMod val="75000"/>
                  <a:lumOff val="25000"/>
                </a:schemeClr>
              </a:solidFill>
            </a:endParaRPr>
          </a:p>
          <a:p>
            <a:pPr marL="91440" indent="-91440" eaLnBrk="1" fontAlgn="auto" hangingPunct="1">
              <a:buFont typeface="Wingdings" panose="05000000000000000000" pitchFamily="2" charset="2"/>
              <a:buChar char="q"/>
              <a:defRPr/>
            </a:pPr>
            <a:endParaRPr lang="en-GB" dirty="0">
              <a:solidFill>
                <a:schemeClr val="tx1">
                  <a:lumMod val="75000"/>
                  <a:lumOff val="2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458200" cy="990600"/>
          </a:xfrm>
          <a:ln>
            <a:solidFill>
              <a:schemeClr val="accent1"/>
            </a:solidFill>
          </a:ln>
        </p:spPr>
        <p:txBody>
          <a:bodyPr>
            <a:normAutofit/>
          </a:bodyPr>
          <a:lstStyle/>
          <a:p>
            <a:pPr eaLnBrk="1" fontAlgn="auto" hangingPunct="1">
              <a:spcAft>
                <a:spcPts val="0"/>
              </a:spcAft>
              <a:defRPr/>
            </a:pPr>
            <a:r>
              <a:rPr lang="en-US" b="1" dirty="0">
                <a:solidFill>
                  <a:schemeClr val="accent1">
                    <a:lumMod val="75000"/>
                  </a:schemeClr>
                </a:solidFill>
              </a:rPr>
              <a:t>Characteristics of Reference Sources</a:t>
            </a:r>
            <a:endParaRPr lang="en-GB" b="1" dirty="0">
              <a:solidFill>
                <a:schemeClr val="accent1">
                  <a:lumMod val="75000"/>
                </a:schemeClr>
              </a:solidFill>
            </a:endParaRPr>
          </a:p>
        </p:txBody>
      </p:sp>
      <p:sp>
        <p:nvSpPr>
          <p:cNvPr id="48131" name="Content Placeholder 2"/>
          <p:cNvSpPr>
            <a:spLocks noGrp="1"/>
          </p:cNvSpPr>
          <p:nvPr>
            <p:ph idx="1"/>
          </p:nvPr>
        </p:nvSpPr>
        <p:spPr>
          <a:xfrm>
            <a:off x="1828800" y="1981200"/>
            <a:ext cx="8534400" cy="4267200"/>
          </a:xfrm>
        </p:spPr>
        <p:txBody>
          <a:bodyPr rtlCol="0">
            <a:normAutofit fontScale="92500" lnSpcReduction="10000"/>
          </a:bodyPr>
          <a:lstStyle/>
          <a:p>
            <a:pPr marL="91440" indent="-91440" eaLnBrk="1" fontAlgn="auto" hangingPunct="1">
              <a:lnSpc>
                <a:spcPct val="80000"/>
              </a:lnSpc>
              <a:buFont typeface="Wingdings" panose="05000000000000000000" pitchFamily="2" charset="2"/>
              <a:buChar char="q"/>
              <a:defRPr/>
            </a:pPr>
            <a:r>
              <a:rPr lang="en-US" sz="3200" dirty="0">
                <a:solidFill>
                  <a:schemeClr val="tx1">
                    <a:lumMod val="75000"/>
                    <a:lumOff val="25000"/>
                  </a:schemeClr>
                </a:solidFill>
              </a:rPr>
              <a:t> Not meant for continuous reading.</a:t>
            </a:r>
            <a:endParaRPr lang="en-US" sz="3200" dirty="0">
              <a:solidFill>
                <a:schemeClr val="tx1">
                  <a:lumMod val="75000"/>
                  <a:lumOff val="25000"/>
                </a:schemeClr>
              </a:solidFill>
            </a:endParaRPr>
          </a:p>
          <a:p>
            <a:pPr marL="91440" indent="-91440" eaLnBrk="1" fontAlgn="auto" hangingPunct="1">
              <a:lnSpc>
                <a:spcPct val="80000"/>
              </a:lnSpc>
              <a:buFont typeface="Wingdings" panose="05000000000000000000" pitchFamily="2" charset="2"/>
              <a:buChar char="q"/>
              <a:defRPr/>
            </a:pPr>
            <a:endParaRPr lang="en-US" sz="1400" dirty="0">
              <a:solidFill>
                <a:schemeClr val="tx1">
                  <a:lumMod val="75000"/>
                  <a:lumOff val="25000"/>
                </a:schemeClr>
              </a:solidFill>
            </a:endParaRPr>
          </a:p>
          <a:p>
            <a:pPr marL="91440" indent="-91440" eaLnBrk="1" fontAlgn="auto" hangingPunct="1">
              <a:lnSpc>
                <a:spcPct val="80000"/>
              </a:lnSpc>
              <a:buFont typeface="Wingdings" panose="05000000000000000000" pitchFamily="2" charset="2"/>
              <a:buChar char="q"/>
              <a:defRPr/>
            </a:pPr>
            <a:r>
              <a:rPr lang="en-US" sz="3200" dirty="0">
                <a:solidFill>
                  <a:schemeClr val="tx1">
                    <a:lumMod val="75000"/>
                    <a:lumOff val="25000"/>
                  </a:schemeClr>
                </a:solidFill>
              </a:rPr>
              <a:t> A reference source may consist of disjointed entries of varying length</a:t>
            </a:r>
            <a:endParaRPr lang="en-US" sz="3200" dirty="0">
              <a:solidFill>
                <a:schemeClr val="tx1">
                  <a:lumMod val="75000"/>
                  <a:lumOff val="25000"/>
                </a:schemeClr>
              </a:solidFill>
            </a:endParaRPr>
          </a:p>
          <a:p>
            <a:pPr marL="91440" indent="-91440" eaLnBrk="1" fontAlgn="auto" hangingPunct="1">
              <a:lnSpc>
                <a:spcPct val="80000"/>
              </a:lnSpc>
              <a:buFont typeface="Wingdings" panose="05000000000000000000" pitchFamily="2" charset="2"/>
              <a:buChar char="q"/>
              <a:defRPr/>
            </a:pPr>
            <a:endParaRPr lang="en-US" sz="1400" dirty="0">
              <a:solidFill>
                <a:schemeClr val="tx1">
                  <a:lumMod val="75000"/>
                  <a:lumOff val="25000"/>
                </a:schemeClr>
              </a:solidFill>
            </a:endParaRPr>
          </a:p>
          <a:p>
            <a:pPr marL="91440" indent="-91440" eaLnBrk="1" fontAlgn="auto" hangingPunct="1">
              <a:lnSpc>
                <a:spcPct val="80000"/>
              </a:lnSpc>
              <a:buFont typeface="Wingdings" panose="05000000000000000000" pitchFamily="2" charset="2"/>
              <a:buChar char="q"/>
              <a:defRPr/>
            </a:pPr>
            <a:r>
              <a:rPr lang="en-US" sz="3200" dirty="0">
                <a:solidFill>
                  <a:schemeClr val="tx1">
                    <a:lumMod val="75000"/>
                    <a:lumOff val="25000"/>
                  </a:schemeClr>
                </a:solidFill>
              </a:rPr>
              <a:t> They may be brought together mainly by virtue of alphabetization – lack continuous exposition.</a:t>
            </a:r>
            <a:endParaRPr lang="en-US" sz="3200" dirty="0">
              <a:solidFill>
                <a:schemeClr val="tx1">
                  <a:lumMod val="75000"/>
                  <a:lumOff val="25000"/>
                </a:schemeClr>
              </a:solidFill>
            </a:endParaRPr>
          </a:p>
          <a:p>
            <a:pPr marL="91440" indent="-91440" eaLnBrk="1" fontAlgn="auto" hangingPunct="1">
              <a:lnSpc>
                <a:spcPct val="80000"/>
              </a:lnSpc>
              <a:buFont typeface="Wingdings" panose="05000000000000000000" pitchFamily="2" charset="2"/>
              <a:buChar char="q"/>
              <a:defRPr/>
            </a:pPr>
            <a:endParaRPr lang="en-US" sz="1400" dirty="0">
              <a:solidFill>
                <a:schemeClr val="tx1">
                  <a:lumMod val="75000"/>
                  <a:lumOff val="25000"/>
                </a:schemeClr>
              </a:solidFill>
            </a:endParaRPr>
          </a:p>
          <a:p>
            <a:pPr marL="91440" indent="-91440" eaLnBrk="1" fontAlgn="auto" hangingPunct="1">
              <a:lnSpc>
                <a:spcPct val="80000"/>
              </a:lnSpc>
              <a:buFont typeface="Wingdings" panose="05000000000000000000" pitchFamily="2" charset="2"/>
              <a:buChar char="q"/>
              <a:defRPr/>
            </a:pPr>
            <a:r>
              <a:rPr lang="en-US" sz="3200" dirty="0">
                <a:solidFill>
                  <a:schemeClr val="tx1">
                    <a:lumMod val="75000"/>
                    <a:lumOff val="25000"/>
                  </a:schemeClr>
                </a:solidFill>
              </a:rPr>
              <a:t> In libraries, usually not lent out.</a:t>
            </a:r>
            <a:endParaRPr lang="en-US" sz="3200" dirty="0">
              <a:solidFill>
                <a:schemeClr val="tx1">
                  <a:lumMod val="75000"/>
                  <a:lumOff val="25000"/>
                </a:schemeClr>
              </a:solidFill>
            </a:endParaRPr>
          </a:p>
          <a:p>
            <a:pPr marL="91440" indent="-91440" eaLnBrk="1" fontAlgn="auto" hangingPunct="1">
              <a:lnSpc>
                <a:spcPct val="80000"/>
              </a:lnSpc>
              <a:buFont typeface="Wingdings" panose="05000000000000000000" pitchFamily="2" charset="2"/>
              <a:buChar char="q"/>
              <a:defRPr/>
            </a:pPr>
            <a:endParaRPr lang="en-US" sz="1400" dirty="0">
              <a:solidFill>
                <a:schemeClr val="tx1">
                  <a:lumMod val="75000"/>
                  <a:lumOff val="25000"/>
                </a:schemeClr>
              </a:solidFill>
            </a:endParaRPr>
          </a:p>
          <a:p>
            <a:pPr marL="91440" indent="-91440" eaLnBrk="1" fontAlgn="auto" hangingPunct="1">
              <a:lnSpc>
                <a:spcPct val="80000"/>
              </a:lnSpc>
              <a:buFont typeface="Wingdings" panose="05000000000000000000" pitchFamily="2" charset="2"/>
              <a:buChar char="q"/>
              <a:defRPr/>
            </a:pPr>
            <a:r>
              <a:rPr lang="en-US" sz="3200" dirty="0">
                <a:solidFill>
                  <a:schemeClr val="tx1">
                    <a:lumMod val="75000"/>
                    <a:lumOff val="25000"/>
                  </a:schemeClr>
                </a:solidFill>
              </a:rPr>
              <a:t> The entries are well-organized to afford easy location of required information.</a:t>
            </a:r>
            <a:endParaRPr lang="en-US" sz="3200" dirty="0">
              <a:solidFill>
                <a:schemeClr val="tx1">
                  <a:lumMod val="75000"/>
                  <a:lumOff val="25000"/>
                </a:schemeClr>
              </a:solidFill>
            </a:endParaRPr>
          </a:p>
          <a:p>
            <a:pPr marL="91440" indent="-91440" eaLnBrk="1" fontAlgn="auto" hangingPunct="1">
              <a:buFont typeface="Wingdings" panose="05000000000000000000" pitchFamily="2" charset="2"/>
              <a:buChar char="q"/>
              <a:defRPr/>
            </a:pPr>
            <a:endParaRPr lang="en-GB" dirty="0">
              <a:solidFill>
                <a:schemeClr val="tx1">
                  <a:lumMod val="75000"/>
                  <a:lumOff val="2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676400" y="381000"/>
            <a:ext cx="8839200" cy="990600"/>
          </a:xfrm>
        </p:spPr>
        <p:txBody>
          <a:bodyPr/>
          <a:lstStyle/>
          <a:p>
            <a:pPr lvl="1" eaLnBrk="1" fontAlgn="auto" hangingPunct="1">
              <a:lnSpc>
                <a:spcPct val="100000"/>
              </a:lnSpc>
              <a:spcBef>
                <a:spcPts val="0"/>
              </a:spcBef>
              <a:spcAft>
                <a:spcPts val="0"/>
              </a:spcAft>
              <a:defRPr/>
            </a:pPr>
            <a:r>
              <a:rPr lang="en-US" sz="4000" b="1" dirty="0">
                <a:solidFill>
                  <a:schemeClr val="accent1">
                    <a:lumMod val="75000"/>
                  </a:schemeClr>
                </a:solidFill>
              </a:rPr>
              <a:t>Reference Sources - Examples</a:t>
            </a:r>
            <a:endParaRPr lang="en-US" sz="4000" b="1" dirty="0">
              <a:solidFill>
                <a:schemeClr val="accent1">
                  <a:lumMod val="75000"/>
                </a:schemeClr>
              </a:solidFill>
            </a:endParaRPr>
          </a:p>
        </p:txBody>
      </p:sp>
      <p:graphicFrame>
        <p:nvGraphicFramePr>
          <p:cNvPr id="4" name="Content Placeholder 3"/>
          <p:cNvGraphicFramePr/>
          <p:nvPr/>
        </p:nvGraphicFramePr>
        <p:xfrm>
          <a:off x="1524000" y="1676400"/>
          <a:ext cx="9144000" cy="4876800"/>
        </p:xfrm>
        <a:graphic>
          <a:graphicData uri="http://schemas.openxmlformats.org/drawingml/2006/table">
            <a:tbl>
              <a:tblPr firstRow="1" bandRow="1">
                <a:tableStyleId>{5C22544A-7EE6-4342-B048-85BDC9FD1C3A}</a:tableStyleId>
              </a:tblPr>
              <a:tblGrid>
                <a:gridCol w="1613647"/>
                <a:gridCol w="2958353"/>
                <a:gridCol w="2286000"/>
                <a:gridCol w="2286000"/>
              </a:tblGrid>
              <a:tr h="526394">
                <a:tc>
                  <a:txBody>
                    <a:bodyPr/>
                    <a:lstStyle/>
                    <a:p>
                      <a:pPr algn="l"/>
                      <a:r>
                        <a:rPr lang="en-US" sz="2400" dirty="0"/>
                        <a:t>Source</a:t>
                      </a:r>
                      <a:endParaRPr lang="en-US" sz="2400" dirty="0"/>
                    </a:p>
                  </a:txBody>
                  <a:tcPr marT="45705" marB="45705"/>
                </a:tc>
                <a:tc>
                  <a:txBody>
                    <a:bodyPr/>
                    <a:lstStyle/>
                    <a:p>
                      <a:pPr algn="l"/>
                      <a:r>
                        <a:rPr lang="en-US" sz="2400" dirty="0"/>
                        <a:t>Definition</a:t>
                      </a:r>
                      <a:endParaRPr lang="en-US" sz="2400" dirty="0"/>
                    </a:p>
                  </a:txBody>
                  <a:tcPr marT="45705" marB="45705"/>
                </a:tc>
                <a:tc>
                  <a:txBody>
                    <a:bodyPr/>
                    <a:lstStyle/>
                    <a:p>
                      <a:pPr algn="l"/>
                      <a:r>
                        <a:rPr lang="en-US" sz="2400" dirty="0"/>
                        <a:t>Uses</a:t>
                      </a:r>
                      <a:endParaRPr lang="en-US" sz="2400" dirty="0"/>
                    </a:p>
                  </a:txBody>
                  <a:tcPr marT="45705" marB="45705"/>
                </a:tc>
                <a:tc>
                  <a:txBody>
                    <a:bodyPr/>
                    <a:lstStyle/>
                    <a:p>
                      <a:pPr algn="l"/>
                      <a:r>
                        <a:rPr lang="en-US" sz="2400" dirty="0"/>
                        <a:t>Examples</a:t>
                      </a:r>
                      <a:endParaRPr lang="en-US" sz="2400" dirty="0"/>
                    </a:p>
                  </a:txBody>
                  <a:tcPr marT="45705" marB="45705"/>
                </a:tc>
              </a:tr>
              <a:tr h="4350406">
                <a:tc>
                  <a:txBody>
                    <a:bodyPr/>
                    <a:lstStyle/>
                    <a:p>
                      <a:pPr algn="l"/>
                      <a:r>
                        <a:rPr lang="en-US" sz="2000" b="1" dirty="0"/>
                        <a:t>Abstracts</a:t>
                      </a:r>
                      <a:endParaRPr lang="en-US" sz="2000" b="1" dirty="0"/>
                    </a:p>
                  </a:txBody>
                  <a:tcPr marT="45705" marB="45705"/>
                </a:tc>
                <a:tc>
                  <a:txBody>
                    <a:bodyPr/>
                    <a:lstStyle/>
                    <a:p>
                      <a:pPr algn="l"/>
                      <a:r>
                        <a:rPr lang="en-US" sz="2000" dirty="0"/>
                        <a:t>A summary of an article or paper,</a:t>
                      </a:r>
                      <a:r>
                        <a:rPr lang="en-US" sz="2000" baseline="0" dirty="0"/>
                        <a:t> often appearing at the beginning of the paper. </a:t>
                      </a:r>
                      <a:endParaRPr lang="en-US" sz="2000" baseline="0" dirty="0"/>
                    </a:p>
                    <a:p>
                      <a:pPr algn="l"/>
                      <a:endParaRPr lang="en-US" sz="2000" baseline="0" dirty="0"/>
                    </a:p>
                    <a:p>
                      <a:pPr algn="l"/>
                      <a:r>
                        <a:rPr lang="en-US" sz="2000" baseline="0" dirty="0"/>
                        <a:t>An abstract field may also be available in some indexes.</a:t>
                      </a:r>
                      <a:endParaRPr lang="en-US" sz="2000" baseline="0" dirty="0"/>
                    </a:p>
                    <a:p>
                      <a:pPr algn="l"/>
                      <a:endParaRPr lang="en-US" sz="2000" baseline="0" dirty="0"/>
                    </a:p>
                    <a:p>
                      <a:pPr algn="l"/>
                      <a:r>
                        <a:rPr lang="en-US" sz="2000" baseline="0" dirty="0"/>
                        <a:t>In business proposals and other documents It is also referred to as the Executive Summary</a:t>
                      </a:r>
                      <a:endParaRPr lang="en-US" sz="2000" dirty="0"/>
                    </a:p>
                  </a:txBody>
                  <a:tcPr marT="45705" marB="45705"/>
                </a:tc>
                <a:tc>
                  <a:txBody>
                    <a:bodyPr/>
                    <a:lstStyle/>
                    <a:p>
                      <a:pPr algn="l"/>
                      <a:r>
                        <a:rPr lang="en-US" sz="2000" dirty="0"/>
                        <a:t>Find a summary of a journal article on a particular topic and a citation to the full</a:t>
                      </a:r>
                      <a:r>
                        <a:rPr lang="en-US" sz="2000" baseline="0" dirty="0"/>
                        <a:t> work</a:t>
                      </a:r>
                      <a:endParaRPr lang="en-US" sz="2000" baseline="0" dirty="0"/>
                    </a:p>
                    <a:p>
                      <a:pPr algn="l"/>
                      <a:endParaRPr lang="en-US" sz="2000" baseline="0" dirty="0"/>
                    </a:p>
                    <a:p>
                      <a:pPr algn="l"/>
                      <a:endParaRPr lang="en-US" sz="2000" dirty="0"/>
                    </a:p>
                  </a:txBody>
                  <a:tcPr marT="45705" marB="45705"/>
                </a:tc>
                <a:tc>
                  <a:txBody>
                    <a:bodyPr/>
                    <a:lstStyle/>
                    <a:p>
                      <a:pPr algn="l">
                        <a:buFont typeface="Arial" panose="020B0604020202020204" pitchFamily="34" charset="0"/>
                        <a:buNone/>
                      </a:pPr>
                      <a:r>
                        <a:rPr lang="en-US" sz="2000" i="1" dirty="0"/>
                        <a:t>Criminal Justice Abstracts</a:t>
                      </a:r>
                      <a:endParaRPr lang="en-US" sz="2000" i="1" dirty="0"/>
                    </a:p>
                    <a:p>
                      <a:pPr algn="l">
                        <a:buFont typeface="Arial" panose="020B0604020202020204" pitchFamily="34" charset="0"/>
                        <a:buNone/>
                      </a:pPr>
                      <a:endParaRPr lang="en-US" sz="2000" i="1" dirty="0"/>
                    </a:p>
                    <a:p>
                      <a:pPr algn="l">
                        <a:buFont typeface="Arial" panose="020B0604020202020204" pitchFamily="34" charset="0"/>
                        <a:buNone/>
                      </a:pPr>
                      <a:r>
                        <a:rPr lang="en-US" sz="2000" i="1" dirty="0"/>
                        <a:t>Ceramic</a:t>
                      </a:r>
                      <a:r>
                        <a:rPr lang="en-US" sz="2000" i="1" baseline="0" dirty="0"/>
                        <a:t> Abstracts</a:t>
                      </a:r>
                      <a:endParaRPr lang="en-US" sz="2000" i="1" baseline="0" dirty="0"/>
                    </a:p>
                    <a:p>
                      <a:pPr algn="l">
                        <a:buFont typeface="Arial" panose="020B0604020202020204" pitchFamily="34" charset="0"/>
                        <a:buChar char="•"/>
                      </a:pPr>
                      <a:endParaRPr lang="en-US" sz="2000" i="1" baseline="0" dirty="0"/>
                    </a:p>
                    <a:p>
                      <a:pPr algn="ctr">
                        <a:buFont typeface="Arial" panose="020B0604020202020204" pitchFamily="34" charset="0"/>
                        <a:buChar char="•"/>
                      </a:pPr>
                      <a:endParaRPr lang="en-US" sz="2000" i="1" baseline="0" dirty="0"/>
                    </a:p>
                    <a:p>
                      <a:pPr algn="l">
                        <a:buFont typeface="Arial" panose="020B0604020202020204" pitchFamily="34" charset="0"/>
                        <a:buChar char="•"/>
                      </a:pPr>
                      <a:endParaRPr lang="en-US" sz="2000" i="1" dirty="0"/>
                    </a:p>
                  </a:txBody>
                  <a:tcPr marT="45705" marB="45705"/>
                </a:tc>
              </a:tr>
            </a:tbl>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26" y="228600"/>
            <a:ext cx="8537575" cy="990600"/>
          </a:xfrm>
        </p:spPr>
        <p:txBody>
          <a:bodyPr/>
          <a:lstStyle/>
          <a:p>
            <a:pPr eaLnBrk="1" fontAlgn="auto" hangingPunct="1">
              <a:spcAft>
                <a:spcPts val="0"/>
              </a:spcAft>
              <a:defRPr/>
            </a:pPr>
            <a:r>
              <a:rPr lang="en-US" b="1" dirty="0">
                <a:solidFill>
                  <a:schemeClr val="accent1">
                    <a:lumMod val="75000"/>
                  </a:schemeClr>
                </a:solidFill>
              </a:rPr>
              <a:t>Reference Sources - Examples</a:t>
            </a:r>
            <a:endParaRPr lang="en-GB" dirty="0">
              <a:solidFill>
                <a:schemeClr val="tx1">
                  <a:lumMod val="75000"/>
                  <a:lumOff val="25000"/>
                </a:schemeClr>
              </a:solidFill>
            </a:endParaRPr>
          </a:p>
        </p:txBody>
      </p:sp>
      <p:sp>
        <p:nvSpPr>
          <p:cNvPr id="35843" name="Content Placeholder 2"/>
          <p:cNvSpPr>
            <a:spLocks noGrp="1"/>
          </p:cNvSpPr>
          <p:nvPr>
            <p:ph idx="1"/>
          </p:nvPr>
        </p:nvSpPr>
        <p:spPr/>
        <p:txBody>
          <a:bodyPr/>
          <a:lstStyle/>
          <a:p>
            <a:pPr eaLnBrk="1" hangingPunct="1"/>
            <a:endParaRPr lang="en-GB" altLang="en-US"/>
          </a:p>
        </p:txBody>
      </p:sp>
      <p:graphicFrame>
        <p:nvGraphicFramePr>
          <p:cNvPr id="4" name="Content Placeholder 3"/>
          <p:cNvGraphicFramePr/>
          <p:nvPr/>
        </p:nvGraphicFramePr>
        <p:xfrm>
          <a:off x="1600200" y="1600200"/>
          <a:ext cx="8915400" cy="5029200"/>
        </p:xfrm>
        <a:graphic>
          <a:graphicData uri="http://schemas.openxmlformats.org/drawingml/2006/table">
            <a:tbl>
              <a:tblPr firstRow="1" bandRow="1">
                <a:tableStyleId>{5C22544A-7EE6-4342-B048-85BDC9FD1C3A}</a:tableStyleId>
              </a:tblPr>
              <a:tblGrid>
                <a:gridCol w="1600200"/>
                <a:gridCol w="2895600"/>
                <a:gridCol w="2190750"/>
                <a:gridCol w="2228850"/>
              </a:tblGrid>
              <a:tr h="651710">
                <a:tc>
                  <a:txBody>
                    <a:bodyPr/>
                    <a:lstStyle/>
                    <a:p>
                      <a:pPr algn="l"/>
                      <a:r>
                        <a:rPr lang="en-US" sz="2400" dirty="0"/>
                        <a:t>Source</a:t>
                      </a:r>
                      <a:endParaRPr lang="en-US" sz="2400" dirty="0"/>
                    </a:p>
                  </a:txBody>
                  <a:tcPr marT="45703" marB="45703"/>
                </a:tc>
                <a:tc>
                  <a:txBody>
                    <a:bodyPr/>
                    <a:lstStyle/>
                    <a:p>
                      <a:pPr algn="l"/>
                      <a:r>
                        <a:rPr lang="en-US" sz="2400" dirty="0"/>
                        <a:t>Definition</a:t>
                      </a:r>
                      <a:endParaRPr lang="en-US" sz="2400" dirty="0"/>
                    </a:p>
                  </a:txBody>
                  <a:tcPr marT="45703" marB="45703"/>
                </a:tc>
                <a:tc>
                  <a:txBody>
                    <a:bodyPr/>
                    <a:lstStyle/>
                    <a:p>
                      <a:pPr algn="l"/>
                      <a:r>
                        <a:rPr lang="en-US" sz="2400" dirty="0"/>
                        <a:t>Uses</a:t>
                      </a:r>
                      <a:endParaRPr lang="en-US" sz="2400" dirty="0"/>
                    </a:p>
                  </a:txBody>
                  <a:tcPr marT="45703" marB="45703"/>
                </a:tc>
                <a:tc>
                  <a:txBody>
                    <a:bodyPr/>
                    <a:lstStyle/>
                    <a:p>
                      <a:pPr algn="l"/>
                      <a:r>
                        <a:rPr lang="en-US" sz="2400" dirty="0"/>
                        <a:t>Examples</a:t>
                      </a:r>
                      <a:endParaRPr lang="en-US" sz="2400" dirty="0"/>
                    </a:p>
                  </a:txBody>
                  <a:tcPr marT="45703" marB="45703"/>
                </a:tc>
              </a:tr>
              <a:tr h="4377490">
                <a:tc>
                  <a:txBody>
                    <a:bodyPr/>
                    <a:lstStyle/>
                    <a:p>
                      <a:r>
                        <a:rPr lang="en-US" sz="2400" b="1" dirty="0"/>
                        <a:t>Almanacs</a:t>
                      </a:r>
                      <a:endParaRPr lang="en-US" sz="2000" b="1" dirty="0"/>
                    </a:p>
                  </a:txBody>
                  <a:tcPr marT="45703" marB="45703"/>
                </a:tc>
                <a:tc>
                  <a:txBody>
                    <a:bodyPr/>
                    <a:lstStyle/>
                    <a:p>
                      <a:r>
                        <a:rPr lang="en-US" sz="2000" baseline="0" dirty="0"/>
                        <a:t>An almanac contains facts of a miscellaneous nature and quite often includes statistical information </a:t>
                      </a:r>
                      <a:r>
                        <a:rPr lang="en-US" sz="2000" dirty="0"/>
                        <a:t>relating to countries, personalities, events, subjects and the like.</a:t>
                      </a:r>
                      <a:endParaRPr lang="en-US" sz="2000" dirty="0"/>
                    </a:p>
                    <a:p>
                      <a:endParaRPr lang="en-US" sz="2000" dirty="0"/>
                    </a:p>
                    <a:p>
                      <a:pPr marL="0" marR="0" indent="0" algn="l" defTabSz="914400" rtl="0" eaLnBrk="1" fontAlgn="auto" latinLnBrk="0" hangingPunct="1">
                        <a:lnSpc>
                          <a:spcPct val="100000"/>
                        </a:lnSpc>
                        <a:spcBef>
                          <a:spcPts val="0"/>
                        </a:spcBef>
                        <a:spcAft>
                          <a:spcPts val="0"/>
                        </a:spcAft>
                        <a:buClrTx/>
                        <a:buSzTx/>
                        <a:buFontTx/>
                        <a:buNone/>
                        <a:defRPr/>
                      </a:pPr>
                      <a:r>
                        <a:rPr lang="en-US" sz="2000" dirty="0"/>
                        <a:t>Often published on an annual or regular basis.</a:t>
                      </a:r>
                      <a:endParaRPr lang="en-US" sz="2000" baseline="0" dirty="0"/>
                    </a:p>
                    <a:p>
                      <a:endParaRPr lang="en-US" sz="2000" dirty="0"/>
                    </a:p>
                  </a:txBody>
                  <a:tcPr marT="45703" marB="45703"/>
                </a:tc>
                <a:tc>
                  <a:txBody>
                    <a:bodyPr/>
                    <a:lstStyle/>
                    <a:p>
                      <a:r>
                        <a:rPr lang="en-US" sz="2000" dirty="0"/>
                        <a:t>provides statistics, lists, figures, tables and specific facts in a variety of areas</a:t>
                      </a:r>
                      <a:endParaRPr lang="en-US" sz="2000" dirty="0"/>
                    </a:p>
                    <a:p>
                      <a:endParaRPr lang="en-US" sz="2000" dirty="0"/>
                    </a:p>
                    <a:p>
                      <a:r>
                        <a:rPr lang="en-US" sz="2000" dirty="0"/>
                        <a:t>Confirm a date, fact or figure</a:t>
                      </a:r>
                      <a:endParaRPr lang="en-US" sz="2000" dirty="0"/>
                    </a:p>
                  </a:txBody>
                  <a:tcPr marT="45703" marB="45703"/>
                </a:tc>
                <a:tc>
                  <a:txBody>
                    <a:bodyPr/>
                    <a:lstStyle/>
                    <a:p>
                      <a:pPr>
                        <a:buFont typeface="Arial" panose="020B0604020202020204" pitchFamily="34" charset="0"/>
                        <a:buNone/>
                      </a:pPr>
                      <a:r>
                        <a:rPr lang="en-US" sz="2000" i="0" dirty="0"/>
                        <a:t>The World Almanac and Book of Facts</a:t>
                      </a:r>
                      <a:endParaRPr lang="en-US" sz="2000" i="0" dirty="0"/>
                    </a:p>
                    <a:p>
                      <a:pPr eaLnBrk="1" hangingPunct="1">
                        <a:buFont typeface="Arial" panose="020B0604020202020204" pitchFamily="34" charset="0"/>
                        <a:buNone/>
                      </a:pPr>
                      <a:r>
                        <a:rPr lang="en-US" sz="2000" i="0" dirty="0"/>
                        <a:t> </a:t>
                      </a:r>
                      <a:endParaRPr lang="en-US" sz="2000" i="0" dirty="0"/>
                    </a:p>
                    <a:p>
                      <a:pPr eaLnBrk="1" hangingPunct="1">
                        <a:buFont typeface="Arial" panose="020B0604020202020204" pitchFamily="34" charset="0"/>
                        <a:buNone/>
                      </a:pPr>
                      <a:r>
                        <a:rPr lang="en-US" sz="2000" i="0" dirty="0"/>
                        <a:t>The Encyclopedia Britannica Almanac</a:t>
                      </a:r>
                      <a:endParaRPr lang="en-US" sz="2000" i="0" dirty="0"/>
                    </a:p>
                    <a:p>
                      <a:pPr eaLnBrk="1" hangingPunct="1">
                        <a:buFont typeface="Arial" panose="020B0604020202020204" pitchFamily="34" charset="0"/>
                        <a:buNone/>
                      </a:pPr>
                      <a:endParaRPr lang="en-US" sz="2000" dirty="0"/>
                    </a:p>
                    <a:p>
                      <a:pPr eaLnBrk="1" hangingPunct="1">
                        <a:buFont typeface="Arial" panose="020B0604020202020204" pitchFamily="34" charset="0"/>
                        <a:buNone/>
                      </a:pPr>
                      <a:r>
                        <a:rPr lang="en-US" sz="2000" dirty="0"/>
                        <a:t>The World Almanac and Book of Facts 2007</a:t>
                      </a:r>
                      <a:endParaRPr lang="en-US" sz="2000" dirty="0"/>
                    </a:p>
                  </a:txBody>
                  <a:tcPr marT="45703" marB="45703"/>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57201"/>
            <a:ext cx="7543800" cy="1084263"/>
          </a:xfrm>
        </p:spPr>
        <p:txBody>
          <a:bodyPr/>
          <a:lstStyle/>
          <a:p>
            <a:pPr eaLnBrk="1" fontAlgn="auto" hangingPunct="1">
              <a:spcAft>
                <a:spcPts val="0"/>
              </a:spcAft>
              <a:defRPr/>
            </a:pPr>
            <a:r>
              <a:rPr lang="en-US" b="1" dirty="0">
                <a:solidFill>
                  <a:schemeClr val="accent1">
                    <a:lumMod val="75000"/>
                  </a:schemeClr>
                </a:solidFill>
              </a:rPr>
              <a:t>Reference Sources - Examples</a:t>
            </a:r>
            <a:endParaRPr lang="en-GB" dirty="0">
              <a:solidFill>
                <a:schemeClr val="tx1">
                  <a:lumMod val="75000"/>
                  <a:lumOff val="25000"/>
                </a:schemeClr>
              </a:solidFill>
            </a:endParaRPr>
          </a:p>
        </p:txBody>
      </p:sp>
      <p:graphicFrame>
        <p:nvGraphicFramePr>
          <p:cNvPr id="4" name="Content Placeholder 3"/>
          <p:cNvGraphicFramePr/>
          <p:nvPr/>
        </p:nvGraphicFramePr>
        <p:xfrm>
          <a:off x="1600200" y="1981200"/>
          <a:ext cx="8915400" cy="4548188"/>
        </p:xfrm>
        <a:graphic>
          <a:graphicData uri="http://schemas.openxmlformats.org/drawingml/2006/table">
            <a:tbl>
              <a:tblPr firstRow="1" bandRow="1">
                <a:tableStyleId>{5C22544A-7EE6-4342-B048-85BDC9FD1C3A}</a:tableStyleId>
              </a:tblPr>
              <a:tblGrid>
                <a:gridCol w="1371600"/>
                <a:gridCol w="3086100"/>
                <a:gridCol w="2228850"/>
                <a:gridCol w="2228850"/>
              </a:tblGrid>
              <a:tr h="533441">
                <a:tc>
                  <a:txBody>
                    <a:bodyPr/>
                    <a:lstStyle/>
                    <a:p>
                      <a:pPr algn="l"/>
                      <a:r>
                        <a:rPr lang="en-US" sz="2400" dirty="0"/>
                        <a:t>Source</a:t>
                      </a:r>
                      <a:endParaRPr lang="en-US" sz="2400" dirty="0"/>
                    </a:p>
                  </a:txBody>
                  <a:tcPr marT="45707" marB="45707"/>
                </a:tc>
                <a:tc>
                  <a:txBody>
                    <a:bodyPr/>
                    <a:lstStyle/>
                    <a:p>
                      <a:pPr algn="l"/>
                      <a:r>
                        <a:rPr lang="en-US" sz="2400" dirty="0"/>
                        <a:t>Definition</a:t>
                      </a:r>
                      <a:endParaRPr lang="en-US" sz="2400" dirty="0"/>
                    </a:p>
                  </a:txBody>
                  <a:tcPr marT="45707" marB="45707"/>
                </a:tc>
                <a:tc>
                  <a:txBody>
                    <a:bodyPr/>
                    <a:lstStyle/>
                    <a:p>
                      <a:pPr algn="l"/>
                      <a:r>
                        <a:rPr lang="en-US" sz="2400" dirty="0"/>
                        <a:t>Uses</a:t>
                      </a:r>
                      <a:endParaRPr lang="en-US" sz="2400" dirty="0"/>
                    </a:p>
                  </a:txBody>
                  <a:tcPr marT="45707" marB="45707"/>
                </a:tc>
                <a:tc>
                  <a:txBody>
                    <a:bodyPr/>
                    <a:lstStyle/>
                    <a:p>
                      <a:pPr algn="l"/>
                      <a:r>
                        <a:rPr lang="en-US" sz="2400" dirty="0"/>
                        <a:t>Examples</a:t>
                      </a:r>
                      <a:endParaRPr lang="en-US" sz="2400" dirty="0"/>
                    </a:p>
                  </a:txBody>
                  <a:tcPr marT="45707" marB="45707"/>
                </a:tc>
              </a:tr>
              <a:tr h="4014747">
                <a:tc>
                  <a:txBody>
                    <a:bodyPr/>
                    <a:lstStyle/>
                    <a:p>
                      <a:r>
                        <a:rPr lang="en-US" sz="1800" b="1" i="0" dirty="0"/>
                        <a:t>Atlases/ Maps</a:t>
                      </a:r>
                      <a:endParaRPr lang="en-US" sz="1800" b="1" i="0" dirty="0"/>
                    </a:p>
                  </a:txBody>
                  <a:tcPr marT="45707" marB="45707"/>
                </a:tc>
                <a:tc>
                  <a:txBody>
                    <a:bodyPr/>
                    <a:lstStyle/>
                    <a:p>
                      <a:r>
                        <a:rPr lang="en-US" sz="1800" i="0" dirty="0"/>
                        <a:t>A collection of maps providing geographical</a:t>
                      </a:r>
                      <a:r>
                        <a:rPr lang="en-US" sz="1800" i="0" baseline="0" dirty="0"/>
                        <a:t> and/or spatial information. </a:t>
                      </a:r>
                      <a:endParaRPr lang="en-US" sz="1800" i="0" baseline="0" dirty="0"/>
                    </a:p>
                    <a:p>
                      <a:endParaRPr lang="en-US" sz="1800" i="0" baseline="0" dirty="0"/>
                    </a:p>
                    <a:p>
                      <a:r>
                        <a:rPr lang="en-US" sz="1800" i="0" baseline="0" dirty="0"/>
                        <a:t>Also a collection of detailed illustrations of human anatomy</a:t>
                      </a:r>
                      <a:endParaRPr lang="en-US" sz="1800" i="0" dirty="0"/>
                    </a:p>
                  </a:txBody>
                  <a:tcPr marT="45707" marB="45707"/>
                </a:tc>
                <a:tc>
                  <a:txBody>
                    <a:bodyPr/>
                    <a:lstStyle/>
                    <a:p>
                      <a:r>
                        <a:rPr lang="en-US" sz="1800" i="0" dirty="0"/>
                        <a:t>To locate places around the world.</a:t>
                      </a:r>
                      <a:endParaRPr lang="en-US" sz="1800" i="0" dirty="0"/>
                    </a:p>
                    <a:p>
                      <a:endParaRPr lang="en-US" sz="1800" i="0" dirty="0"/>
                    </a:p>
                    <a:p>
                      <a:r>
                        <a:rPr lang="en-US" sz="1800" i="0" dirty="0"/>
                        <a:t>Gather information about demographics of a region, physical features or distance between</a:t>
                      </a:r>
                      <a:r>
                        <a:rPr lang="en-US" sz="1800" i="0" baseline="0" dirty="0"/>
                        <a:t> locations</a:t>
                      </a:r>
                      <a:endParaRPr lang="en-US" sz="1800" i="0" dirty="0"/>
                    </a:p>
                    <a:p>
                      <a:endParaRPr lang="en-US" sz="1800" i="0" dirty="0"/>
                    </a:p>
                    <a:p>
                      <a:r>
                        <a:rPr lang="en-US" sz="1800" i="0" dirty="0"/>
                        <a:t>Find a map or detailed illustrations of human anatomy. </a:t>
                      </a:r>
                      <a:endParaRPr lang="en-US" sz="1800" i="0" dirty="0"/>
                    </a:p>
                  </a:txBody>
                  <a:tcPr marT="45707" marB="45707"/>
                </a:tc>
                <a:tc>
                  <a:txBody>
                    <a:bodyPr/>
                    <a:lstStyle/>
                    <a:p>
                      <a:pPr>
                        <a:buFont typeface="Arial" panose="020B0604020202020204" pitchFamily="34" charset="0"/>
                        <a:buNone/>
                      </a:pPr>
                      <a:r>
                        <a:rPr lang="en-US" sz="1800" i="0" dirty="0"/>
                        <a:t>The Times Atlas of the World</a:t>
                      </a:r>
                      <a:endParaRPr lang="en-US" sz="1800" i="0" dirty="0"/>
                    </a:p>
                    <a:p>
                      <a:endParaRPr lang="en-US" sz="1800" i="0" dirty="0"/>
                    </a:p>
                    <a:p>
                      <a:pPr>
                        <a:buFont typeface="Arial" panose="020B0604020202020204" pitchFamily="34" charset="0"/>
                        <a:buNone/>
                      </a:pPr>
                      <a:r>
                        <a:rPr lang="en-US" sz="1800" i="0" dirty="0"/>
                        <a:t>Google Maps</a:t>
                      </a:r>
                      <a:endParaRPr lang="en-US" sz="1800" i="0" dirty="0"/>
                    </a:p>
                    <a:p>
                      <a:pPr>
                        <a:buFont typeface="Arial" panose="020B0604020202020204" pitchFamily="34" charset="0"/>
                        <a:buNone/>
                      </a:pPr>
                      <a:endParaRPr lang="en-US" sz="1800" i="0" dirty="0"/>
                    </a:p>
                    <a:p>
                      <a:pPr>
                        <a:buFont typeface="Arial" panose="020B0604020202020204" pitchFamily="34" charset="0"/>
                        <a:buNone/>
                      </a:pPr>
                      <a:r>
                        <a:rPr lang="en-US" sz="1800" i="0" dirty="0"/>
                        <a:t>Apple</a:t>
                      </a:r>
                      <a:r>
                        <a:rPr lang="en-US" sz="1800" i="0" baseline="0" dirty="0"/>
                        <a:t> Maps</a:t>
                      </a:r>
                      <a:endParaRPr lang="en-US" sz="1800" i="0" baseline="0" dirty="0"/>
                    </a:p>
                    <a:p>
                      <a:pPr>
                        <a:buFont typeface="Arial" panose="020B0604020202020204" pitchFamily="34" charset="0"/>
                        <a:buNone/>
                      </a:pPr>
                      <a:endParaRPr lang="en-US" sz="1800" i="0" baseline="0" dirty="0"/>
                    </a:p>
                    <a:p>
                      <a:pPr>
                        <a:buFont typeface="Arial" panose="020B0604020202020204" pitchFamily="34" charset="0"/>
                        <a:buNone/>
                      </a:pPr>
                      <a:r>
                        <a:rPr lang="en-US" sz="1800" i="0" baseline="0" dirty="0"/>
                        <a:t>Ghana Post GPS</a:t>
                      </a:r>
                      <a:endParaRPr lang="en-US" sz="1800" i="0" baseline="0" dirty="0"/>
                    </a:p>
                    <a:p>
                      <a:pPr>
                        <a:buFont typeface="Arial" panose="020B0604020202020204" pitchFamily="34" charset="0"/>
                        <a:buNone/>
                      </a:pPr>
                      <a:endParaRPr lang="en-US" sz="1800" i="0" dirty="0"/>
                    </a:p>
                    <a:p>
                      <a:pPr>
                        <a:buFont typeface="Arial" panose="020B0604020202020204" pitchFamily="34" charset="0"/>
                        <a:buNone/>
                      </a:pPr>
                      <a:r>
                        <a:rPr lang="en-US" sz="1800" i="0" dirty="0"/>
                        <a:t>Atlas</a:t>
                      </a:r>
                      <a:r>
                        <a:rPr lang="en-US" sz="1800" i="0" baseline="0" dirty="0"/>
                        <a:t> of the Human Body</a:t>
                      </a:r>
                      <a:endParaRPr lang="en-US" sz="1800" i="0" dirty="0"/>
                    </a:p>
                  </a:txBody>
                  <a:tcPr marT="45707" marB="45707"/>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Sources</a:t>
            </a:r>
            <a:endParaRPr lang="en-US" dirty="0"/>
          </a:p>
        </p:txBody>
      </p:sp>
      <p:sp>
        <p:nvSpPr>
          <p:cNvPr id="3" name="Content Placeholder 2"/>
          <p:cNvSpPr>
            <a:spLocks noGrp="1"/>
          </p:cNvSpPr>
          <p:nvPr>
            <p:ph idx="1"/>
          </p:nvPr>
        </p:nvSpPr>
        <p:spPr/>
        <p:txBody>
          <a:bodyPr>
            <a:normAutofit fontScale="85000" lnSpcReduction="10000"/>
          </a:bodyPr>
          <a:lstStyle/>
          <a:p>
            <a:pPr marL="0" indent="0" eaLnBrk="1" fontAlgn="auto" hangingPunct="1">
              <a:buFont typeface="Calibri" panose="020F0502020204030204" pitchFamily="34" charset="0"/>
              <a:buNone/>
              <a:defRPr/>
            </a:pPr>
            <a:r>
              <a:rPr lang="en-GB" altLang="en-US" sz="3200" dirty="0">
                <a:solidFill>
                  <a:schemeClr val="tx1">
                    <a:lumMod val="75000"/>
                    <a:lumOff val="25000"/>
                  </a:schemeClr>
                </a:solidFill>
              </a:rPr>
              <a:t>Your choice of sources depends on the task at hand.</a:t>
            </a:r>
            <a:endParaRPr lang="en-GB" altLang="en-US" sz="3200" dirty="0">
              <a:solidFill>
                <a:schemeClr val="tx1">
                  <a:lumMod val="75000"/>
                  <a:lumOff val="25000"/>
                </a:schemeClr>
              </a:solidFill>
            </a:endParaRPr>
          </a:p>
          <a:p>
            <a:pPr marL="0" indent="0" eaLnBrk="1" fontAlgn="auto" hangingPunct="1">
              <a:buFont typeface="Calibri" panose="020F0502020204030204" pitchFamily="34" charset="0"/>
              <a:buNone/>
              <a:defRPr/>
            </a:pPr>
            <a:r>
              <a:rPr lang="en-GB" altLang="en-US" sz="3200" dirty="0">
                <a:solidFill>
                  <a:schemeClr val="tx1">
                    <a:lumMod val="75000"/>
                    <a:lumOff val="25000"/>
                  </a:schemeClr>
                </a:solidFill>
              </a:rPr>
              <a:t>Questions to Ask:</a:t>
            </a:r>
            <a:endParaRPr lang="en-GB" altLang="en-US" sz="3200" dirty="0">
              <a:solidFill>
                <a:schemeClr val="tx1">
                  <a:lumMod val="75000"/>
                  <a:lumOff val="25000"/>
                </a:schemeClr>
              </a:solidFill>
            </a:endParaRPr>
          </a:p>
          <a:p>
            <a:pPr marL="384175" lvl="1" indent="-182880" eaLnBrk="1" fontAlgn="auto" hangingPunct="1">
              <a:buFont typeface="Wingdings" panose="05000000000000000000" pitchFamily="2" charset="2"/>
              <a:buChar char="§"/>
              <a:defRPr/>
            </a:pPr>
            <a:r>
              <a:rPr lang="en-GB" altLang="en-US" sz="2800" dirty="0">
                <a:solidFill>
                  <a:schemeClr val="tx1">
                    <a:lumMod val="75000"/>
                    <a:lumOff val="25000"/>
                  </a:schemeClr>
                </a:solidFill>
              </a:rPr>
              <a:t>What information sources do I need? i.e. books, articles, etc.</a:t>
            </a:r>
            <a:endParaRPr lang="en-GB" altLang="en-US" sz="2800" dirty="0">
              <a:solidFill>
                <a:schemeClr val="tx1">
                  <a:lumMod val="75000"/>
                  <a:lumOff val="25000"/>
                </a:schemeClr>
              </a:solidFill>
            </a:endParaRPr>
          </a:p>
          <a:p>
            <a:pPr marL="384175" lvl="1" indent="-182880" eaLnBrk="1" fontAlgn="auto" hangingPunct="1">
              <a:buFont typeface="Wingdings" panose="05000000000000000000" pitchFamily="2" charset="2"/>
              <a:buChar char="§"/>
              <a:defRPr/>
            </a:pPr>
            <a:r>
              <a:rPr lang="en-GB" altLang="en-US" sz="2800" dirty="0">
                <a:solidFill>
                  <a:schemeClr val="tx1">
                    <a:lumMod val="75000"/>
                    <a:lumOff val="25000"/>
                  </a:schemeClr>
                </a:solidFill>
              </a:rPr>
              <a:t>Or Information resources do I need? Databases, search engines-Google, library catalogue etc.</a:t>
            </a:r>
            <a:endParaRPr lang="en-GB" altLang="en-US" sz="2800" dirty="0">
              <a:solidFill>
                <a:schemeClr val="tx1">
                  <a:lumMod val="75000"/>
                  <a:lumOff val="25000"/>
                </a:schemeClr>
              </a:solidFill>
            </a:endParaRPr>
          </a:p>
          <a:p>
            <a:pPr marL="91440" indent="-91440" eaLnBrk="1" fontAlgn="auto" hangingPunct="1">
              <a:buFont typeface="Wingdings" panose="05000000000000000000" pitchFamily="2" charset="2"/>
              <a:buChar char="q"/>
              <a:defRPr/>
            </a:pPr>
            <a:endParaRPr lang="en-GB" altLang="en-US" sz="100" dirty="0">
              <a:solidFill>
                <a:schemeClr val="tx1">
                  <a:lumMod val="75000"/>
                  <a:lumOff val="25000"/>
                </a:schemeClr>
              </a:solidFill>
            </a:endParaRPr>
          </a:p>
          <a:p>
            <a:pPr marL="0" indent="0" eaLnBrk="1" fontAlgn="auto" hangingPunct="1">
              <a:buFont typeface="Calibri" panose="020F0502020204030204" pitchFamily="34" charset="0"/>
              <a:buNone/>
              <a:defRPr/>
            </a:pPr>
            <a:r>
              <a:rPr lang="en-GB" altLang="en-US" sz="2800" dirty="0">
                <a:solidFill>
                  <a:schemeClr val="tx1">
                    <a:lumMod val="75000"/>
                    <a:lumOff val="25000"/>
                  </a:schemeClr>
                </a:solidFill>
              </a:rPr>
              <a:t>In the next section, we shall focus on the types of information sources .</a:t>
            </a:r>
            <a:endParaRPr lang="en-GB" altLang="en-US" sz="2800" dirty="0">
              <a:solidFill>
                <a:schemeClr val="tx1">
                  <a:lumMod val="75000"/>
                  <a:lumOff val="25000"/>
                </a:schemeClr>
              </a:solidFill>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33600" y="457200"/>
            <a:ext cx="7924800" cy="1066800"/>
          </a:xfrm>
        </p:spPr>
        <p:txBody>
          <a:bodyPr>
            <a:normAutofit fontScale="90000"/>
          </a:bodyPr>
          <a:lstStyle/>
          <a:p>
            <a:pPr eaLnBrk="1" fontAlgn="auto" hangingPunct="1">
              <a:spcAft>
                <a:spcPts val="0"/>
              </a:spcAft>
              <a:defRPr/>
            </a:pPr>
            <a:r>
              <a:rPr lang="en-US" sz="3600" b="1" dirty="0">
                <a:solidFill>
                  <a:schemeClr val="accent1">
                    <a:lumMod val="75000"/>
                  </a:schemeClr>
                </a:solidFill>
              </a:rPr>
              <a:t>Reference Sources - Examples</a:t>
            </a:r>
            <a:endParaRPr lang="en-US" sz="3500" dirty="0">
              <a:solidFill>
                <a:schemeClr val="tx1">
                  <a:lumMod val="75000"/>
                  <a:lumOff val="25000"/>
                </a:schemeClr>
              </a:solidFill>
            </a:endParaRPr>
          </a:p>
        </p:txBody>
      </p:sp>
      <p:graphicFrame>
        <p:nvGraphicFramePr>
          <p:cNvPr id="4" name="Content Placeholder 3"/>
          <p:cNvGraphicFramePr>
            <a:graphicFrameLocks noGrp="1"/>
          </p:cNvGraphicFramePr>
          <p:nvPr>
            <p:ph idx="1"/>
          </p:nvPr>
        </p:nvGraphicFramePr>
        <p:xfrm>
          <a:off x="1676400" y="1887538"/>
          <a:ext cx="8763000" cy="4589462"/>
        </p:xfrm>
        <a:graphic>
          <a:graphicData uri="http://schemas.openxmlformats.org/drawingml/2006/table">
            <a:tbl>
              <a:tblPr firstRow="1" bandRow="1">
                <a:tableStyleId>{5C22544A-7EE6-4342-B048-85BDC9FD1C3A}</a:tableStyleId>
              </a:tblPr>
              <a:tblGrid>
                <a:gridCol w="2057400"/>
                <a:gridCol w="2514600"/>
                <a:gridCol w="1828800"/>
                <a:gridCol w="2362200"/>
              </a:tblGrid>
              <a:tr h="542888">
                <a:tc>
                  <a:txBody>
                    <a:bodyPr/>
                    <a:lstStyle/>
                    <a:p>
                      <a:pPr algn="l"/>
                      <a:r>
                        <a:rPr lang="en-US" sz="2400" b="1" dirty="0"/>
                        <a:t>Source</a:t>
                      </a:r>
                      <a:endParaRPr lang="en-US" sz="2400" b="1" dirty="0"/>
                    </a:p>
                  </a:txBody>
                  <a:tcPr marT="45722" marB="45722"/>
                </a:tc>
                <a:tc>
                  <a:txBody>
                    <a:bodyPr/>
                    <a:lstStyle/>
                    <a:p>
                      <a:pPr algn="l"/>
                      <a:r>
                        <a:rPr lang="en-US" sz="2400" b="1" dirty="0"/>
                        <a:t>Definition</a:t>
                      </a:r>
                      <a:endParaRPr lang="en-US" sz="2400" b="1" dirty="0"/>
                    </a:p>
                  </a:txBody>
                  <a:tcPr marT="45722" marB="45722"/>
                </a:tc>
                <a:tc>
                  <a:txBody>
                    <a:bodyPr/>
                    <a:lstStyle/>
                    <a:p>
                      <a:pPr algn="l"/>
                      <a:r>
                        <a:rPr lang="en-US" sz="2400" b="1" dirty="0"/>
                        <a:t>Uses</a:t>
                      </a:r>
                      <a:endParaRPr lang="en-US" sz="2400" b="1" dirty="0"/>
                    </a:p>
                  </a:txBody>
                  <a:tcPr marT="45722" marB="45722"/>
                </a:tc>
                <a:tc>
                  <a:txBody>
                    <a:bodyPr/>
                    <a:lstStyle/>
                    <a:p>
                      <a:pPr algn="l"/>
                      <a:r>
                        <a:rPr lang="en-US" sz="2400" b="1" dirty="0"/>
                        <a:t>Examples</a:t>
                      </a:r>
                      <a:endParaRPr lang="en-US" sz="2400" b="1" dirty="0"/>
                    </a:p>
                  </a:txBody>
                  <a:tcPr marT="45722" marB="45722"/>
                </a:tc>
              </a:tr>
              <a:tr h="4046574">
                <a:tc>
                  <a:txBody>
                    <a:bodyPr/>
                    <a:lstStyle/>
                    <a:p>
                      <a:r>
                        <a:rPr lang="en-US" sz="2400" b="1" dirty="0"/>
                        <a:t>Biographical sources</a:t>
                      </a:r>
                      <a:endParaRPr lang="en-US" sz="2400" b="1" dirty="0"/>
                    </a:p>
                  </a:txBody>
                  <a:tcPr marT="45722" marB="45722"/>
                </a:tc>
                <a:tc>
                  <a:txBody>
                    <a:bodyPr/>
                    <a:lstStyle/>
                    <a:p>
                      <a:r>
                        <a:rPr lang="en-US" sz="2400" dirty="0"/>
                        <a:t>A collection of essays and profiles of people's lives written, composed,</a:t>
                      </a:r>
                      <a:r>
                        <a:rPr lang="en-US" sz="2400" baseline="0" dirty="0"/>
                        <a:t> or produced by another.</a:t>
                      </a:r>
                      <a:endParaRPr lang="en-US" sz="2400" dirty="0"/>
                    </a:p>
                  </a:txBody>
                  <a:tcPr marT="45722" marB="45722"/>
                </a:tc>
                <a:tc>
                  <a:txBody>
                    <a:bodyPr/>
                    <a:lstStyle/>
                    <a:p>
                      <a:r>
                        <a:rPr lang="en-US" sz="2400" dirty="0"/>
                        <a:t>Find personal</a:t>
                      </a:r>
                      <a:r>
                        <a:rPr lang="en-US" sz="2400" baseline="0" dirty="0"/>
                        <a:t> profiles</a:t>
                      </a:r>
                      <a:endParaRPr lang="en-US" sz="2400" dirty="0"/>
                    </a:p>
                  </a:txBody>
                  <a:tcPr marT="45722" marB="45722"/>
                </a:tc>
                <a:tc>
                  <a:txBody>
                    <a:bodyPr/>
                    <a:lstStyle/>
                    <a:p>
                      <a:pPr>
                        <a:buFont typeface="Arial" panose="020B0604020202020204" pitchFamily="34" charset="0"/>
                        <a:buNone/>
                      </a:pPr>
                      <a:r>
                        <a:rPr lang="en-US" sz="2400" i="1" dirty="0"/>
                        <a:t>Who’s Who</a:t>
                      </a:r>
                      <a:endParaRPr lang="en-US" sz="2400" i="1" dirty="0"/>
                    </a:p>
                    <a:p>
                      <a:endParaRPr lang="en-US" sz="2400" i="1" dirty="0"/>
                    </a:p>
                    <a:p>
                      <a:pPr>
                        <a:buFont typeface="Arial" panose="020B0604020202020204" pitchFamily="34" charset="0"/>
                        <a:buNone/>
                      </a:pPr>
                      <a:r>
                        <a:rPr lang="en-US" sz="2400" i="1" dirty="0"/>
                        <a:t>Dictionary</a:t>
                      </a:r>
                      <a:r>
                        <a:rPr lang="en-US" sz="2400" i="1" baseline="0" dirty="0"/>
                        <a:t> of National Biography</a:t>
                      </a:r>
                      <a:endParaRPr lang="en-US" sz="2400" i="1" dirty="0"/>
                    </a:p>
                  </a:txBody>
                  <a:tcPr marT="45722" marB="45722"/>
                </a:tc>
              </a:tr>
            </a:tbl>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381000"/>
            <a:ext cx="7543800" cy="914400"/>
          </a:xfrm>
        </p:spPr>
        <p:txBody>
          <a:bodyPr/>
          <a:lstStyle/>
          <a:p>
            <a:pPr eaLnBrk="1" fontAlgn="auto" hangingPunct="1">
              <a:spcAft>
                <a:spcPts val="0"/>
              </a:spcAft>
              <a:defRPr/>
            </a:pPr>
            <a:r>
              <a:rPr lang="en-US" b="1" dirty="0">
                <a:solidFill>
                  <a:schemeClr val="accent1">
                    <a:lumMod val="75000"/>
                  </a:schemeClr>
                </a:solidFill>
              </a:rPr>
              <a:t>Reference Sources - Examples</a:t>
            </a:r>
            <a:endParaRPr lang="en-GB" dirty="0">
              <a:solidFill>
                <a:schemeClr val="tx1">
                  <a:lumMod val="75000"/>
                  <a:lumOff val="25000"/>
                </a:schemeClr>
              </a:solidFill>
            </a:endParaRPr>
          </a:p>
        </p:txBody>
      </p:sp>
      <p:sp>
        <p:nvSpPr>
          <p:cNvPr id="38915" name="Content Placeholder 2"/>
          <p:cNvSpPr>
            <a:spLocks noGrp="1"/>
          </p:cNvSpPr>
          <p:nvPr>
            <p:ph idx="1"/>
          </p:nvPr>
        </p:nvSpPr>
        <p:spPr/>
        <p:txBody>
          <a:bodyPr/>
          <a:lstStyle/>
          <a:p>
            <a:pPr eaLnBrk="1" hangingPunct="1"/>
            <a:endParaRPr lang="en-GB" altLang="en-US"/>
          </a:p>
        </p:txBody>
      </p:sp>
      <p:graphicFrame>
        <p:nvGraphicFramePr>
          <p:cNvPr id="4" name="Content Placeholder 3"/>
          <p:cNvGraphicFramePr/>
          <p:nvPr/>
        </p:nvGraphicFramePr>
        <p:xfrm>
          <a:off x="1676400" y="1651000"/>
          <a:ext cx="8763000" cy="5556250"/>
        </p:xfrm>
        <a:graphic>
          <a:graphicData uri="http://schemas.openxmlformats.org/drawingml/2006/table">
            <a:tbl>
              <a:tblPr firstRow="1" bandRow="1">
                <a:tableStyleId>{5C22544A-7EE6-4342-B048-85BDC9FD1C3A}</a:tableStyleId>
              </a:tblPr>
              <a:tblGrid>
                <a:gridCol w="1752600"/>
                <a:gridCol w="2743200"/>
                <a:gridCol w="1708094"/>
                <a:gridCol w="2559106"/>
              </a:tblGrid>
              <a:tr h="587933">
                <a:tc>
                  <a:txBody>
                    <a:bodyPr/>
                    <a:lstStyle/>
                    <a:p>
                      <a:pPr algn="ctr"/>
                      <a:r>
                        <a:rPr lang="en-US" sz="2400" b="1" dirty="0"/>
                        <a:t>Source</a:t>
                      </a:r>
                      <a:endParaRPr lang="en-US" sz="2400" b="1" dirty="0"/>
                    </a:p>
                  </a:txBody>
                  <a:tcPr marT="45726" marB="45726"/>
                </a:tc>
                <a:tc>
                  <a:txBody>
                    <a:bodyPr/>
                    <a:lstStyle/>
                    <a:p>
                      <a:pPr algn="ctr"/>
                      <a:r>
                        <a:rPr lang="en-US" sz="2400" b="1" dirty="0"/>
                        <a:t>Definition</a:t>
                      </a:r>
                      <a:endParaRPr lang="en-US" sz="2400" b="1" dirty="0"/>
                    </a:p>
                  </a:txBody>
                  <a:tcPr marT="45726" marB="45726"/>
                </a:tc>
                <a:tc>
                  <a:txBody>
                    <a:bodyPr/>
                    <a:lstStyle/>
                    <a:p>
                      <a:pPr algn="ctr"/>
                      <a:r>
                        <a:rPr lang="en-US" sz="2400" b="1" dirty="0"/>
                        <a:t>Uses</a:t>
                      </a:r>
                      <a:endParaRPr lang="en-US" sz="2400" b="1" dirty="0"/>
                    </a:p>
                  </a:txBody>
                  <a:tcPr marT="45726" marB="45726"/>
                </a:tc>
                <a:tc>
                  <a:txBody>
                    <a:bodyPr/>
                    <a:lstStyle/>
                    <a:p>
                      <a:pPr algn="ctr"/>
                      <a:r>
                        <a:rPr lang="en-US" sz="2400" b="1" dirty="0"/>
                        <a:t>Examples</a:t>
                      </a:r>
                      <a:endParaRPr lang="en-US" sz="2400" b="1" dirty="0"/>
                    </a:p>
                  </a:txBody>
                  <a:tcPr marT="45726" marB="45726"/>
                </a:tc>
              </a:tr>
              <a:tr h="4968317">
                <a:tc>
                  <a:txBody>
                    <a:bodyPr/>
                    <a:lstStyle/>
                    <a:p>
                      <a:r>
                        <a:rPr lang="en-US" sz="2000" b="1" dirty="0"/>
                        <a:t>Bibliographies</a:t>
                      </a:r>
                      <a:endParaRPr lang="en-US" sz="2000" b="1" dirty="0"/>
                    </a:p>
                  </a:txBody>
                  <a:tcPr marT="45726" marB="45726"/>
                </a:tc>
                <a:tc>
                  <a:txBody>
                    <a:bodyPr/>
                    <a:lstStyle/>
                    <a:p>
                      <a:r>
                        <a:rPr lang="en-US" sz="2000" dirty="0"/>
                        <a:t>There are two meanings. Firstly, </a:t>
                      </a:r>
                      <a:r>
                        <a:rPr lang="en-US" sz="2000" baseline="0" dirty="0"/>
                        <a:t> a list comprising (a) works cited in the text; and (b) other relevant works consulted. Other names for the list included ‘References’,  ‘List of References’, or ‘Sources Consulted’.</a:t>
                      </a:r>
                      <a:endParaRPr lang="en-US" sz="2000" baseline="0" dirty="0"/>
                    </a:p>
                    <a:p>
                      <a:r>
                        <a:rPr lang="en-US" sz="2000" baseline="0" dirty="0"/>
                        <a:t>Secondly, a publication that consists of a list of books, articles etc. on a particular subject.</a:t>
                      </a:r>
                      <a:endParaRPr lang="en-US" sz="2000" dirty="0"/>
                    </a:p>
                  </a:txBody>
                  <a:tcPr marT="45726" marB="45726"/>
                </a:tc>
                <a:tc>
                  <a:txBody>
                    <a:bodyPr/>
                    <a:lstStyle/>
                    <a:p>
                      <a:r>
                        <a:rPr lang="en-US" sz="2000" dirty="0"/>
                        <a:t>Find additional materials on a topic</a:t>
                      </a:r>
                      <a:endParaRPr lang="en-US" sz="2000" dirty="0"/>
                    </a:p>
                  </a:txBody>
                  <a:tcPr marT="45726" marB="45726"/>
                </a:tc>
                <a:tc>
                  <a:txBody>
                    <a:bodyPr/>
                    <a:lstStyle/>
                    <a:p>
                      <a:pPr>
                        <a:buFont typeface="Arial" panose="020B0604020202020204" pitchFamily="34" charset="0"/>
                        <a:buNone/>
                      </a:pPr>
                      <a:r>
                        <a:rPr lang="en-US" sz="2000" dirty="0"/>
                        <a:t>The New Cambridge</a:t>
                      </a:r>
                      <a:r>
                        <a:rPr lang="en-US" sz="2000" baseline="0" dirty="0"/>
                        <a:t> bibliography of English Literature.</a:t>
                      </a:r>
                      <a:endParaRPr lang="en-US" sz="2000" baseline="0" dirty="0"/>
                    </a:p>
                    <a:p>
                      <a:endParaRPr lang="en-US" sz="2000" baseline="0" dirty="0"/>
                    </a:p>
                    <a:p>
                      <a:pPr>
                        <a:buFont typeface="Arial" panose="020B0604020202020204" pitchFamily="34" charset="0"/>
                        <a:buNone/>
                      </a:pPr>
                      <a:r>
                        <a:rPr lang="en-US" sz="2000" baseline="0" dirty="0"/>
                        <a:t>Architecture: a bibliographic guide to basic reference works, histories, and handbooks.</a:t>
                      </a:r>
                      <a:endParaRPr lang="en-US" sz="2000" dirty="0"/>
                    </a:p>
                  </a:txBody>
                  <a:tcPr marT="45726" marB="45726"/>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8839200" cy="838200"/>
          </a:xfrm>
        </p:spPr>
        <p:txBody>
          <a:bodyPr/>
          <a:lstStyle/>
          <a:p>
            <a:pPr eaLnBrk="1" fontAlgn="auto" hangingPunct="1">
              <a:spcAft>
                <a:spcPts val="0"/>
              </a:spcAft>
              <a:defRPr/>
            </a:pPr>
            <a:r>
              <a:rPr lang="en-US" sz="3600" b="1" dirty="0">
                <a:solidFill>
                  <a:schemeClr val="accent1">
                    <a:lumMod val="75000"/>
                  </a:schemeClr>
                </a:solidFill>
              </a:rPr>
              <a:t>Reference Sources - Examples</a:t>
            </a:r>
            <a:endParaRPr lang="en-GB" dirty="0">
              <a:solidFill>
                <a:schemeClr val="tx1">
                  <a:lumMod val="75000"/>
                  <a:lumOff val="25000"/>
                </a:schemeClr>
              </a:solidFill>
            </a:endParaRPr>
          </a:p>
        </p:txBody>
      </p:sp>
      <p:graphicFrame>
        <p:nvGraphicFramePr>
          <p:cNvPr id="4" name="Content Placeholder 3"/>
          <p:cNvGraphicFramePr/>
          <p:nvPr/>
        </p:nvGraphicFramePr>
        <p:xfrm>
          <a:off x="1752600" y="1676401"/>
          <a:ext cx="8763000" cy="5083175"/>
        </p:xfrm>
        <a:graphic>
          <a:graphicData uri="http://schemas.openxmlformats.org/drawingml/2006/table">
            <a:tbl>
              <a:tblPr firstRow="1" bandRow="1">
                <a:tableStyleId>{5C22544A-7EE6-4342-B048-85BDC9FD1C3A}</a:tableStyleId>
              </a:tblPr>
              <a:tblGrid>
                <a:gridCol w="1628522"/>
                <a:gridCol w="3095878"/>
                <a:gridCol w="1752600"/>
                <a:gridCol w="2286000"/>
              </a:tblGrid>
              <a:tr h="603072">
                <a:tc>
                  <a:txBody>
                    <a:bodyPr/>
                    <a:lstStyle/>
                    <a:p>
                      <a:pPr algn="ctr"/>
                      <a:r>
                        <a:rPr lang="en-US" sz="2400" b="1" dirty="0"/>
                        <a:t>Source</a:t>
                      </a:r>
                      <a:endParaRPr lang="en-US" sz="2400" b="1" dirty="0"/>
                    </a:p>
                  </a:txBody>
                  <a:tcPr marT="45715" marB="45715"/>
                </a:tc>
                <a:tc>
                  <a:txBody>
                    <a:bodyPr/>
                    <a:lstStyle/>
                    <a:p>
                      <a:pPr algn="ctr"/>
                      <a:r>
                        <a:rPr lang="en-US" sz="2400" b="1" dirty="0"/>
                        <a:t>Definition</a:t>
                      </a:r>
                      <a:endParaRPr lang="en-US" sz="2400" b="1" dirty="0"/>
                    </a:p>
                  </a:txBody>
                  <a:tcPr marT="45715" marB="45715"/>
                </a:tc>
                <a:tc>
                  <a:txBody>
                    <a:bodyPr/>
                    <a:lstStyle/>
                    <a:p>
                      <a:pPr algn="ctr"/>
                      <a:r>
                        <a:rPr lang="en-US" sz="2400" b="1" dirty="0"/>
                        <a:t>Uses</a:t>
                      </a:r>
                      <a:endParaRPr lang="en-US" sz="2400" b="1" dirty="0"/>
                    </a:p>
                  </a:txBody>
                  <a:tcPr marT="45715" marB="45715"/>
                </a:tc>
                <a:tc>
                  <a:txBody>
                    <a:bodyPr/>
                    <a:lstStyle/>
                    <a:p>
                      <a:pPr algn="ctr"/>
                      <a:r>
                        <a:rPr lang="en-US" sz="2400" b="1" dirty="0"/>
                        <a:t>Examples</a:t>
                      </a:r>
                      <a:endParaRPr lang="en-US" sz="2400" b="1" dirty="0"/>
                    </a:p>
                  </a:txBody>
                  <a:tcPr marT="45715" marB="45715"/>
                </a:tc>
              </a:tr>
              <a:tr h="4480103">
                <a:tc>
                  <a:txBody>
                    <a:bodyPr/>
                    <a:lstStyle/>
                    <a:p>
                      <a:r>
                        <a:rPr kumimoji="0" lang="en-US" sz="2400" b="1" kern="1200" dirty="0">
                          <a:solidFill>
                            <a:schemeClr val="dk1"/>
                          </a:solidFill>
                          <a:latin typeface="+mn-lt"/>
                          <a:ea typeface="+mn-ea"/>
                          <a:cs typeface="+mn-cs"/>
                        </a:rPr>
                        <a:t>Catalogues</a:t>
                      </a:r>
                      <a:endParaRPr kumimoji="0" lang="en-US" sz="2400" b="1" kern="1200" dirty="0">
                        <a:solidFill>
                          <a:schemeClr val="dk1"/>
                        </a:solidFill>
                        <a:latin typeface="+mn-lt"/>
                        <a:ea typeface="+mn-ea"/>
                        <a:cs typeface="+mn-cs"/>
                      </a:endParaRPr>
                    </a:p>
                  </a:txBody>
                  <a:tcPr marT="45715" marB="45715"/>
                </a:tc>
                <a:tc>
                  <a:txBody>
                    <a:bodyPr/>
                    <a:lstStyle/>
                    <a:p>
                      <a:r>
                        <a:rPr kumimoji="0" lang="en-US" sz="2400" kern="1200" dirty="0">
                          <a:solidFill>
                            <a:schemeClr val="dk1"/>
                          </a:solidFill>
                          <a:latin typeface="+mn-lt"/>
                          <a:ea typeface="+mn-ea"/>
                          <a:cs typeface="+mn-cs"/>
                        </a:rPr>
                        <a:t>A list of itemized display of titles,</a:t>
                      </a:r>
                      <a:r>
                        <a:rPr kumimoji="0" lang="en-US" sz="2400" kern="1200" baseline="0" dirty="0">
                          <a:solidFill>
                            <a:schemeClr val="dk1"/>
                          </a:solidFill>
                          <a:latin typeface="+mn-lt"/>
                          <a:ea typeface="+mn-ea"/>
                          <a:cs typeface="+mn-cs"/>
                        </a:rPr>
                        <a:t> course offerings, or articles for exhibition or sale. Usually including descriptive information or illustrations. The most common type of catalogue used is the Library catalogue.</a:t>
                      </a:r>
                      <a:endParaRPr kumimoji="0" lang="en-US" sz="2400" kern="1200" dirty="0">
                        <a:solidFill>
                          <a:schemeClr val="dk1"/>
                        </a:solidFill>
                        <a:latin typeface="+mn-lt"/>
                        <a:ea typeface="+mn-ea"/>
                        <a:cs typeface="+mn-cs"/>
                      </a:endParaRPr>
                    </a:p>
                  </a:txBody>
                  <a:tcPr marT="45715" marB="45715"/>
                </a:tc>
                <a:tc>
                  <a:txBody>
                    <a:bodyPr/>
                    <a:lstStyle/>
                    <a:p>
                      <a:r>
                        <a:rPr kumimoji="0" lang="en-US" sz="2400" kern="1200" dirty="0">
                          <a:solidFill>
                            <a:schemeClr val="dk1"/>
                          </a:solidFill>
                          <a:latin typeface="+mn-lt"/>
                          <a:ea typeface="+mn-ea"/>
                          <a:cs typeface="+mn-cs"/>
                        </a:rPr>
                        <a:t>Used to search</a:t>
                      </a:r>
                      <a:r>
                        <a:rPr kumimoji="0" lang="en-US" sz="2400" kern="1200" baseline="0" dirty="0">
                          <a:solidFill>
                            <a:schemeClr val="dk1"/>
                          </a:solidFill>
                          <a:latin typeface="+mn-lt"/>
                          <a:ea typeface="+mn-ea"/>
                          <a:cs typeface="+mn-cs"/>
                        </a:rPr>
                        <a:t> through the complete collection of a library, shop, etc</a:t>
                      </a:r>
                      <a:endParaRPr kumimoji="0" lang="en-US" sz="2400" kern="1200" dirty="0">
                        <a:solidFill>
                          <a:schemeClr val="dk1"/>
                        </a:solidFill>
                        <a:latin typeface="+mn-lt"/>
                        <a:ea typeface="+mn-ea"/>
                        <a:cs typeface="+mn-cs"/>
                      </a:endParaRPr>
                    </a:p>
                  </a:txBody>
                  <a:tcPr marT="45715" marB="45715"/>
                </a:tc>
                <a:tc>
                  <a:txBody>
                    <a:bodyPr/>
                    <a:lstStyle/>
                    <a:p>
                      <a:r>
                        <a:rPr kumimoji="0" lang="en-US" sz="2400" kern="1200" dirty="0">
                          <a:solidFill>
                            <a:schemeClr val="dk1"/>
                          </a:solidFill>
                          <a:latin typeface="+mn-lt"/>
                          <a:ea typeface="+mn-ea"/>
                          <a:cs typeface="+mn-cs"/>
                        </a:rPr>
                        <a:t>UEW Library</a:t>
                      </a:r>
                      <a:r>
                        <a:rPr kumimoji="0" lang="en-US" sz="2400" kern="1200" baseline="0" dirty="0">
                          <a:solidFill>
                            <a:schemeClr val="dk1"/>
                          </a:solidFill>
                          <a:latin typeface="+mn-lt"/>
                          <a:ea typeface="+mn-ea"/>
                          <a:cs typeface="+mn-cs"/>
                        </a:rPr>
                        <a:t> Catalogue</a:t>
                      </a:r>
                      <a:endParaRPr kumimoji="0" lang="en-US" sz="2400" kern="1200" baseline="0" dirty="0">
                        <a:solidFill>
                          <a:schemeClr val="dk1"/>
                        </a:solidFill>
                        <a:latin typeface="+mn-lt"/>
                        <a:ea typeface="+mn-ea"/>
                        <a:cs typeface="+mn-cs"/>
                      </a:endParaRPr>
                    </a:p>
                    <a:p>
                      <a:endParaRPr kumimoji="0" lang="en-US" sz="2400" kern="1200" baseline="0" dirty="0">
                        <a:solidFill>
                          <a:schemeClr val="dk1"/>
                        </a:solidFill>
                        <a:latin typeface="+mn-lt"/>
                        <a:ea typeface="+mn-ea"/>
                        <a:cs typeface="+mn-cs"/>
                      </a:endParaRPr>
                    </a:p>
                    <a:p>
                      <a:r>
                        <a:rPr kumimoji="0" lang="en-US" sz="2400" b="1" kern="1200" baseline="0" dirty="0">
                          <a:solidFill>
                            <a:schemeClr val="dk1"/>
                          </a:solidFill>
                          <a:latin typeface="+mn-lt"/>
                          <a:ea typeface="+mn-ea"/>
                          <a:cs typeface="+mn-cs"/>
                        </a:rPr>
                        <a:t>WINNOPAC</a:t>
                      </a:r>
                      <a:endParaRPr kumimoji="0" lang="en-US" sz="2400" b="1" kern="1200" baseline="0" dirty="0">
                        <a:solidFill>
                          <a:schemeClr val="dk1"/>
                        </a:solidFill>
                        <a:latin typeface="+mn-lt"/>
                        <a:ea typeface="+mn-ea"/>
                        <a:cs typeface="+mn-cs"/>
                      </a:endParaRPr>
                    </a:p>
                    <a:p>
                      <a:endParaRPr kumimoji="0" lang="en-US" sz="2400" kern="1200" baseline="0" dirty="0">
                        <a:solidFill>
                          <a:schemeClr val="dk1"/>
                        </a:solidFill>
                        <a:latin typeface="+mn-lt"/>
                        <a:ea typeface="+mn-ea"/>
                        <a:cs typeface="+mn-cs"/>
                      </a:endParaRPr>
                    </a:p>
                    <a:p>
                      <a:r>
                        <a:rPr kumimoji="0" lang="en-US" sz="2400" kern="1200" baseline="0" dirty="0">
                          <a:solidFill>
                            <a:schemeClr val="dk1"/>
                          </a:solidFill>
                          <a:latin typeface="+mn-lt"/>
                          <a:ea typeface="+mn-ea"/>
                          <a:cs typeface="+mn-cs"/>
                        </a:rPr>
                        <a:t>Catalogue of drawings by old masters</a:t>
                      </a:r>
                      <a:endParaRPr kumimoji="0" lang="en-US" sz="2400" kern="1200" dirty="0">
                        <a:solidFill>
                          <a:schemeClr val="dk1"/>
                        </a:solidFill>
                        <a:latin typeface="+mn-lt"/>
                        <a:ea typeface="+mn-ea"/>
                        <a:cs typeface="+mn-cs"/>
                      </a:endParaRPr>
                    </a:p>
                  </a:txBody>
                  <a:tcPr marT="45715" marB="4571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accent1">
                    <a:lumMod val="75000"/>
                  </a:schemeClr>
                </a:solidFill>
              </a:rPr>
              <a:t>Reference Sources - Examples</a:t>
            </a:r>
            <a:endParaRPr lang="en-GB" dirty="0">
              <a:solidFill>
                <a:schemeClr val="tx1">
                  <a:lumMod val="75000"/>
                  <a:lumOff val="25000"/>
                </a:schemeClr>
              </a:solidFill>
            </a:endParaRPr>
          </a:p>
        </p:txBody>
      </p:sp>
      <p:sp>
        <p:nvSpPr>
          <p:cNvPr id="40963" name="Content Placeholder 2"/>
          <p:cNvSpPr>
            <a:spLocks noGrp="1"/>
          </p:cNvSpPr>
          <p:nvPr>
            <p:ph idx="1"/>
          </p:nvPr>
        </p:nvSpPr>
        <p:spPr/>
        <p:txBody>
          <a:bodyPr/>
          <a:lstStyle/>
          <a:p>
            <a:pPr eaLnBrk="1" hangingPunct="1"/>
            <a:endParaRPr lang="en-GB" altLang="en-US"/>
          </a:p>
        </p:txBody>
      </p:sp>
      <p:graphicFrame>
        <p:nvGraphicFramePr>
          <p:cNvPr id="4" name="Content Placeholder 3"/>
          <p:cNvGraphicFramePr/>
          <p:nvPr/>
        </p:nvGraphicFramePr>
        <p:xfrm>
          <a:off x="1600200" y="1600200"/>
          <a:ext cx="8991600" cy="5257800"/>
        </p:xfrm>
        <a:graphic>
          <a:graphicData uri="http://schemas.openxmlformats.org/drawingml/2006/table">
            <a:tbl>
              <a:tblPr firstRow="1" bandRow="1">
                <a:tableStyleId>{5C22544A-7EE6-4342-B048-85BDC9FD1C3A}</a:tableStyleId>
              </a:tblPr>
              <a:tblGrid>
                <a:gridCol w="1720132"/>
                <a:gridCol w="2423823"/>
                <a:gridCol w="2111071"/>
                <a:gridCol w="2736574"/>
              </a:tblGrid>
              <a:tr h="638183">
                <a:tc>
                  <a:txBody>
                    <a:bodyPr/>
                    <a:lstStyle/>
                    <a:p>
                      <a:pPr algn="ctr"/>
                      <a:r>
                        <a:rPr lang="en-US" sz="2400" b="1" dirty="0"/>
                        <a:t>Source</a:t>
                      </a:r>
                      <a:endParaRPr lang="en-US" sz="2400" b="1" dirty="0"/>
                    </a:p>
                  </a:txBody>
                  <a:tcPr marT="45725" marB="45725"/>
                </a:tc>
                <a:tc>
                  <a:txBody>
                    <a:bodyPr/>
                    <a:lstStyle/>
                    <a:p>
                      <a:pPr algn="ctr"/>
                      <a:r>
                        <a:rPr lang="en-US" sz="2400" b="1" dirty="0"/>
                        <a:t>Definition</a:t>
                      </a:r>
                      <a:endParaRPr lang="en-US" sz="2400" b="1" dirty="0"/>
                    </a:p>
                  </a:txBody>
                  <a:tcPr marT="45725" marB="45725"/>
                </a:tc>
                <a:tc>
                  <a:txBody>
                    <a:bodyPr/>
                    <a:lstStyle/>
                    <a:p>
                      <a:pPr algn="ctr"/>
                      <a:r>
                        <a:rPr lang="en-US" sz="2400" b="1" dirty="0"/>
                        <a:t>Uses</a:t>
                      </a:r>
                      <a:endParaRPr lang="en-US" sz="2400" b="1" dirty="0"/>
                    </a:p>
                  </a:txBody>
                  <a:tcPr marT="45725" marB="45725"/>
                </a:tc>
                <a:tc>
                  <a:txBody>
                    <a:bodyPr/>
                    <a:lstStyle/>
                    <a:p>
                      <a:pPr algn="ctr"/>
                      <a:r>
                        <a:rPr lang="en-US" sz="2400" b="1" dirty="0"/>
                        <a:t>Examples</a:t>
                      </a:r>
                      <a:endParaRPr lang="en-US" sz="2400" b="1" dirty="0"/>
                    </a:p>
                  </a:txBody>
                  <a:tcPr marT="45725" marB="45725"/>
                </a:tc>
              </a:tr>
              <a:tr h="4619617">
                <a:tc>
                  <a:txBody>
                    <a:bodyPr/>
                    <a:lstStyle/>
                    <a:p>
                      <a:r>
                        <a:rPr lang="en-US" sz="2000" b="1" dirty="0">
                          <a:ea typeface="MS PGothic" panose="020B0600070205080204" pitchFamily="34" charset="-128"/>
                        </a:rPr>
                        <a:t>Dictionaries</a:t>
                      </a:r>
                      <a:endParaRPr kumimoji="0" lang="en-US" sz="2000" b="1" kern="1200" dirty="0">
                        <a:solidFill>
                          <a:schemeClr val="dk1"/>
                        </a:solidFill>
                        <a:latin typeface="+mn-lt"/>
                        <a:ea typeface="+mn-ea"/>
                        <a:cs typeface="+mn-cs"/>
                      </a:endParaRPr>
                    </a:p>
                  </a:txBody>
                  <a:tcPr marT="45725" marB="45725"/>
                </a:tc>
                <a:tc>
                  <a:txBody>
                    <a:bodyPr/>
                    <a:lstStyle/>
                    <a:p>
                      <a:pPr eaLnBrk="1" hangingPunct="1"/>
                      <a:r>
                        <a:rPr lang="en-US" sz="1800" dirty="0"/>
                        <a:t>Dictionaries are sources that deal primarily with all aspects of words  from proper definitions to spellings. </a:t>
                      </a:r>
                      <a:endParaRPr lang="en-US" sz="1800" dirty="0"/>
                    </a:p>
                    <a:p>
                      <a:pPr eaLnBrk="1" hangingPunct="1"/>
                      <a:r>
                        <a:rPr lang="en-US" sz="1800" dirty="0"/>
                        <a:t>Usually have an alphabetical listing of words</a:t>
                      </a:r>
                      <a:endParaRPr lang="en-US" sz="1800" dirty="0"/>
                    </a:p>
                    <a:p>
                      <a:pPr marL="0" marR="0" indent="0" algn="l" defTabSz="914400" rtl="0" eaLnBrk="1" fontAlgn="auto" latinLnBrk="0" hangingPunct="1">
                        <a:lnSpc>
                          <a:spcPct val="100000"/>
                        </a:lnSpc>
                        <a:spcBef>
                          <a:spcPts val="0"/>
                        </a:spcBef>
                        <a:spcAft>
                          <a:spcPts val="0"/>
                        </a:spcAft>
                        <a:buClrTx/>
                        <a:buSzTx/>
                        <a:buFontTx/>
                        <a:buNone/>
                        <a:defRPr/>
                      </a:pPr>
                      <a:r>
                        <a:rPr lang="en-US" sz="1800" dirty="0"/>
                        <a:t>There are general dictionaries as well as subject-specific ones.</a:t>
                      </a:r>
                      <a:endParaRPr lang="en-US" sz="1800" dirty="0"/>
                    </a:p>
                    <a:p>
                      <a:endParaRPr kumimoji="0" lang="en-US" sz="1800" kern="1200" dirty="0">
                        <a:solidFill>
                          <a:schemeClr val="dk1"/>
                        </a:solidFill>
                        <a:latin typeface="+mn-lt"/>
                        <a:ea typeface="+mn-ea"/>
                        <a:cs typeface="+mn-cs"/>
                      </a:endParaRPr>
                    </a:p>
                  </a:txBody>
                  <a:tcPr marT="45725" marB="45725"/>
                </a:tc>
                <a:tc>
                  <a:txBody>
                    <a:bodyPr/>
                    <a:lstStyle/>
                    <a:p>
                      <a:pPr eaLnBrk="1" hangingPunct="1"/>
                      <a:r>
                        <a:rPr lang="en-US" sz="1800" dirty="0"/>
                        <a:t>used for a quick search of a word or a topic to find meaning, spelling and pronunciation</a:t>
                      </a:r>
                      <a:endParaRPr lang="en-US" sz="1800" dirty="0"/>
                    </a:p>
                    <a:p>
                      <a:pPr eaLnBrk="1" hangingPunct="1"/>
                      <a:r>
                        <a:rPr lang="en-US" sz="1800" dirty="0"/>
                        <a:t>also include information on parts of speech or word form and word origin</a:t>
                      </a:r>
                      <a:endParaRPr lang="en-US" sz="1800" dirty="0"/>
                    </a:p>
                    <a:p>
                      <a:endParaRPr kumimoji="0" lang="en-US" sz="1800" kern="1200" dirty="0">
                        <a:solidFill>
                          <a:schemeClr val="dk1"/>
                        </a:solidFill>
                        <a:latin typeface="+mn-lt"/>
                        <a:ea typeface="+mn-ea"/>
                        <a:cs typeface="+mn-cs"/>
                      </a:endParaRPr>
                    </a:p>
                  </a:txBody>
                  <a:tcPr marT="45725" marB="45725"/>
                </a:tc>
                <a:tc>
                  <a:txBody>
                    <a:bodyPr/>
                    <a:lstStyle/>
                    <a:p>
                      <a:pPr eaLnBrk="1" hangingPunct="1">
                        <a:buFont typeface="Arial" panose="020B0604020202020204" pitchFamily="34" charset="0"/>
                        <a:buNone/>
                      </a:pPr>
                      <a:r>
                        <a:rPr lang="en-US" sz="1800" dirty="0"/>
                        <a:t>The Oxford English Dictionary</a:t>
                      </a:r>
                      <a:endParaRPr lang="en-US" sz="1800" dirty="0"/>
                    </a:p>
                    <a:p>
                      <a:pPr eaLnBrk="1" hangingPunct="1">
                        <a:buFont typeface="Arial" panose="020B0604020202020204" pitchFamily="34" charset="0"/>
                        <a:buNone/>
                      </a:pPr>
                      <a:endParaRPr lang="en-US" sz="1800" dirty="0"/>
                    </a:p>
                    <a:p>
                      <a:pPr eaLnBrk="1" hangingPunct="1">
                        <a:buFont typeface="Arial" panose="020B0604020202020204" pitchFamily="34" charset="0"/>
                        <a:buNone/>
                      </a:pPr>
                      <a:r>
                        <a:rPr lang="en-US" sz="1800" dirty="0"/>
                        <a:t>Longman’s Dictionary of Contemporary English</a:t>
                      </a:r>
                      <a:endParaRPr lang="en-US" sz="1800" dirty="0"/>
                    </a:p>
                    <a:p>
                      <a:pPr eaLnBrk="1" hangingPunct="1">
                        <a:buFont typeface="Arial" panose="020B0604020202020204" pitchFamily="34" charset="0"/>
                        <a:buNone/>
                      </a:pPr>
                      <a:endParaRPr lang="en-US" sz="1800" dirty="0"/>
                    </a:p>
                    <a:p>
                      <a:pPr eaLnBrk="1" hangingPunct="1">
                        <a:buFont typeface="Arial" panose="020B0604020202020204" pitchFamily="34" charset="0"/>
                        <a:buNone/>
                      </a:pPr>
                      <a:r>
                        <a:rPr lang="en-US" sz="1800" dirty="0"/>
                        <a:t>Collins English Dictionary</a:t>
                      </a:r>
                      <a:endParaRPr lang="en-US" sz="1800" dirty="0"/>
                    </a:p>
                    <a:p>
                      <a:pPr eaLnBrk="1" hangingPunct="1">
                        <a:buFont typeface="Arial" panose="020B0604020202020204" pitchFamily="34" charset="0"/>
                        <a:buNone/>
                      </a:pPr>
                      <a:endParaRPr lang="en-US" sz="1800" dirty="0"/>
                    </a:p>
                    <a:p>
                      <a:pPr eaLnBrk="1" hangingPunct="1">
                        <a:buFont typeface="Arial" panose="020B0604020202020204" pitchFamily="34" charset="0"/>
                        <a:buNone/>
                      </a:pPr>
                      <a:r>
                        <a:rPr lang="en-US" sz="1800" dirty="0"/>
                        <a:t>Dictionary of Accounting Terms</a:t>
                      </a:r>
                      <a:endParaRPr lang="en-US" sz="1800" dirty="0"/>
                    </a:p>
                    <a:p>
                      <a:pPr eaLnBrk="1" hangingPunct="1">
                        <a:buFont typeface="Arial" panose="020B0604020202020204" pitchFamily="34" charset="0"/>
                        <a:buNone/>
                      </a:pPr>
                      <a:endParaRPr lang="en-US" sz="1800" dirty="0"/>
                    </a:p>
                    <a:p>
                      <a:pPr eaLnBrk="1" hangingPunct="1">
                        <a:buFont typeface="Arial" panose="020B0604020202020204" pitchFamily="34" charset="0"/>
                        <a:buNone/>
                      </a:pPr>
                      <a:r>
                        <a:rPr lang="en-US" sz="1800" dirty="0"/>
                        <a:t>Dictionary of </a:t>
                      </a:r>
                      <a:r>
                        <a:rPr lang="en-US" sz="1800" dirty="0" err="1"/>
                        <a:t>Ga</a:t>
                      </a:r>
                      <a:r>
                        <a:rPr lang="en-US" sz="1800" dirty="0"/>
                        <a:t>-English Dictionary</a:t>
                      </a:r>
                      <a:endParaRPr lang="en-US" sz="180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80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dirty="0"/>
                        <a:t>Dictionary of Music</a:t>
                      </a:r>
                      <a:endParaRPr lang="en-US" sz="1800" dirty="0"/>
                    </a:p>
                  </a:txBody>
                  <a:tcPr marT="45725" marB="457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accent1">
                    <a:lumMod val="75000"/>
                  </a:schemeClr>
                </a:solidFill>
              </a:rPr>
              <a:t>Reference Sources - Examples</a:t>
            </a:r>
            <a:endParaRPr lang="en-GB" dirty="0">
              <a:solidFill>
                <a:schemeClr val="tx1">
                  <a:lumMod val="75000"/>
                  <a:lumOff val="25000"/>
                </a:schemeClr>
              </a:solidFill>
            </a:endParaRPr>
          </a:p>
        </p:txBody>
      </p:sp>
      <p:sp>
        <p:nvSpPr>
          <p:cNvPr id="41987" name="Content Placeholder 2"/>
          <p:cNvSpPr>
            <a:spLocks noGrp="1"/>
          </p:cNvSpPr>
          <p:nvPr>
            <p:ph idx="1"/>
          </p:nvPr>
        </p:nvSpPr>
        <p:spPr/>
        <p:txBody>
          <a:bodyPr/>
          <a:lstStyle/>
          <a:p>
            <a:pPr eaLnBrk="1" hangingPunct="1"/>
            <a:endParaRPr lang="en-GB" altLang="en-US"/>
          </a:p>
        </p:txBody>
      </p:sp>
      <p:graphicFrame>
        <p:nvGraphicFramePr>
          <p:cNvPr id="4" name="Content Placeholder 3"/>
          <p:cNvGraphicFramePr/>
          <p:nvPr/>
        </p:nvGraphicFramePr>
        <p:xfrm>
          <a:off x="1600200" y="1600201"/>
          <a:ext cx="8915400" cy="6043613"/>
        </p:xfrm>
        <a:graphic>
          <a:graphicData uri="http://schemas.openxmlformats.org/drawingml/2006/table">
            <a:tbl>
              <a:tblPr firstRow="1" bandRow="1">
                <a:tableStyleId>{5C22544A-7EE6-4342-B048-85BDC9FD1C3A}</a:tableStyleId>
              </a:tblPr>
              <a:tblGrid>
                <a:gridCol w="1600199"/>
                <a:gridCol w="2743200"/>
                <a:gridCol w="1752600"/>
                <a:gridCol w="2819401"/>
              </a:tblGrid>
              <a:tr h="770560">
                <a:tc>
                  <a:txBody>
                    <a:bodyPr/>
                    <a:lstStyle/>
                    <a:p>
                      <a:pPr algn="ctr"/>
                      <a:r>
                        <a:rPr lang="en-US" sz="2400" b="1" dirty="0"/>
                        <a:t>Source</a:t>
                      </a:r>
                      <a:endParaRPr lang="en-US" sz="2400" b="1" dirty="0"/>
                    </a:p>
                  </a:txBody>
                  <a:tcPr marT="45725" marB="45725"/>
                </a:tc>
                <a:tc>
                  <a:txBody>
                    <a:bodyPr/>
                    <a:lstStyle/>
                    <a:p>
                      <a:pPr algn="ctr"/>
                      <a:r>
                        <a:rPr lang="en-US" sz="2400" b="1" dirty="0"/>
                        <a:t>Definition</a:t>
                      </a:r>
                      <a:endParaRPr lang="en-US" sz="2400" b="1" dirty="0"/>
                    </a:p>
                  </a:txBody>
                  <a:tcPr marT="45725" marB="45725"/>
                </a:tc>
                <a:tc>
                  <a:txBody>
                    <a:bodyPr/>
                    <a:lstStyle/>
                    <a:p>
                      <a:pPr algn="ctr"/>
                      <a:r>
                        <a:rPr lang="en-US" sz="2400" b="1" dirty="0"/>
                        <a:t>Uses</a:t>
                      </a:r>
                      <a:endParaRPr lang="en-US" sz="2400" b="1" dirty="0"/>
                    </a:p>
                  </a:txBody>
                  <a:tcPr marT="45725" marB="45725"/>
                </a:tc>
                <a:tc>
                  <a:txBody>
                    <a:bodyPr/>
                    <a:lstStyle/>
                    <a:p>
                      <a:pPr algn="ctr"/>
                      <a:r>
                        <a:rPr lang="en-US" sz="2400" b="1" dirty="0"/>
                        <a:t>Examples</a:t>
                      </a:r>
                      <a:endParaRPr lang="en-US" sz="2400" b="1" dirty="0"/>
                    </a:p>
                  </a:txBody>
                  <a:tcPr marT="45725" marB="45725"/>
                </a:tc>
              </a:tr>
              <a:tr h="5273053">
                <a:tc>
                  <a:txBody>
                    <a:bodyPr/>
                    <a:lstStyle/>
                    <a:p>
                      <a:r>
                        <a:rPr lang="en-US" sz="2400" b="1" dirty="0"/>
                        <a:t>Directories </a:t>
                      </a:r>
                      <a:endParaRPr kumimoji="0" lang="en-US" sz="2400" b="1" kern="1200" dirty="0">
                        <a:solidFill>
                          <a:schemeClr val="dk1"/>
                        </a:solidFill>
                        <a:latin typeface="+mn-lt"/>
                        <a:ea typeface="+mn-ea"/>
                        <a:cs typeface="+mn-cs"/>
                      </a:endParaRPr>
                    </a:p>
                  </a:txBody>
                  <a:tcPr marT="45725" marB="45725"/>
                </a:tc>
                <a:tc>
                  <a:txBody>
                    <a:bodyPr/>
                    <a:lstStyle/>
                    <a:p>
                      <a:pPr eaLnBrk="1" hangingPunct="1"/>
                      <a:r>
                        <a:rPr lang="en-US" sz="2000" dirty="0"/>
                        <a:t>The ALA Glossary of Library Terms defines a directory as “a list of persons or organizations, systematically arranged, usually in alphabetical or classed order, </a:t>
                      </a:r>
                      <a:endParaRPr lang="en-US" sz="2000" dirty="0"/>
                    </a:p>
                    <a:p>
                      <a:pPr eaLnBrk="1" hangingPunct="1"/>
                      <a:r>
                        <a:rPr lang="en-US" sz="2000" dirty="0"/>
                        <a:t>giving addresses, affiliations and so forth…” </a:t>
                      </a:r>
                      <a:endParaRPr lang="en-US" sz="2000" dirty="0"/>
                    </a:p>
                    <a:p>
                      <a:pPr eaLnBrk="1" hangingPunct="1"/>
                      <a:r>
                        <a:rPr lang="en-US" sz="2000" dirty="0"/>
                        <a:t>They include telephone, fax numbers, e-mail addresses and other pertinent information</a:t>
                      </a:r>
                      <a:endParaRPr lang="en-US" sz="2000" dirty="0"/>
                    </a:p>
                  </a:txBody>
                  <a:tcPr marT="45725" marB="45725"/>
                </a:tc>
                <a:tc>
                  <a:txBody>
                    <a:bodyPr/>
                    <a:lstStyle/>
                    <a:p>
                      <a:r>
                        <a:rPr lang="en-GB" sz="2000" dirty="0"/>
                        <a:t>Used to find names and  addresses of people, organizations, institutions, companies, etc.</a:t>
                      </a:r>
                      <a:endParaRPr kumimoji="0" lang="en-US" sz="2000" kern="1200" dirty="0">
                        <a:solidFill>
                          <a:schemeClr val="dk1"/>
                        </a:solidFill>
                        <a:latin typeface="+mn-lt"/>
                        <a:ea typeface="+mn-ea"/>
                        <a:cs typeface="+mn-cs"/>
                      </a:endParaRPr>
                    </a:p>
                  </a:txBody>
                  <a:tcPr marT="45725" marB="45725"/>
                </a:tc>
                <a:tc>
                  <a:txBody>
                    <a:bodyPr/>
                    <a:lstStyle/>
                    <a:p>
                      <a:pPr eaLnBrk="1" hangingPunct="1">
                        <a:lnSpc>
                          <a:spcPct val="80000"/>
                        </a:lnSpc>
                        <a:buFont typeface="Arial" panose="020B0604020202020204" pitchFamily="34" charset="0"/>
                        <a:buNone/>
                      </a:pPr>
                      <a:r>
                        <a:rPr lang="en-US" sz="2000" dirty="0"/>
                        <a:t>The Directory of Exceptional Children</a:t>
                      </a:r>
                      <a:endParaRPr lang="en-US" sz="2000" dirty="0"/>
                    </a:p>
                    <a:p>
                      <a:pPr eaLnBrk="1" hangingPunct="1">
                        <a:lnSpc>
                          <a:spcPct val="80000"/>
                        </a:lnSpc>
                        <a:buFont typeface="Arial" panose="020B0604020202020204" pitchFamily="34" charset="0"/>
                        <a:buNone/>
                      </a:pPr>
                      <a:endParaRPr lang="en-US" sz="2000" dirty="0"/>
                    </a:p>
                    <a:p>
                      <a:pPr eaLnBrk="1" hangingPunct="1">
                        <a:lnSpc>
                          <a:spcPct val="80000"/>
                        </a:lnSpc>
                        <a:buFont typeface="Arial" panose="020B0604020202020204" pitchFamily="34" charset="0"/>
                        <a:buNone/>
                      </a:pPr>
                      <a:r>
                        <a:rPr lang="en-US" sz="2000" dirty="0"/>
                        <a:t>Ghana Telecom Telephone Directory</a:t>
                      </a:r>
                      <a:endParaRPr lang="en-US" sz="2000" dirty="0"/>
                    </a:p>
                    <a:p>
                      <a:pPr eaLnBrk="1" hangingPunct="1">
                        <a:lnSpc>
                          <a:spcPct val="80000"/>
                        </a:lnSpc>
                        <a:buFont typeface="Arial" panose="020B0604020202020204" pitchFamily="34" charset="0"/>
                        <a:buNone/>
                      </a:pPr>
                      <a:endParaRPr lang="en-US" sz="2000" dirty="0"/>
                    </a:p>
                    <a:p>
                      <a:pPr eaLnBrk="1" hangingPunct="1">
                        <a:lnSpc>
                          <a:spcPct val="80000"/>
                        </a:lnSpc>
                        <a:buFont typeface="Arial" panose="020B0604020202020204" pitchFamily="34" charset="0"/>
                        <a:buNone/>
                      </a:pPr>
                      <a:r>
                        <a:rPr lang="en-US" sz="2000" dirty="0"/>
                        <a:t>Who’s who in the West</a:t>
                      </a:r>
                      <a:endParaRPr lang="en-US" sz="2000" dirty="0"/>
                    </a:p>
                    <a:p>
                      <a:pPr eaLnBrk="1" hangingPunct="1">
                        <a:lnSpc>
                          <a:spcPct val="80000"/>
                        </a:lnSpc>
                        <a:buFont typeface="Arial" panose="020B0604020202020204" pitchFamily="34" charset="0"/>
                        <a:buNone/>
                      </a:pPr>
                      <a:endParaRPr lang="en-US" sz="2000" dirty="0"/>
                    </a:p>
                    <a:p>
                      <a:pPr eaLnBrk="1" hangingPunct="1">
                        <a:lnSpc>
                          <a:spcPct val="80000"/>
                        </a:lnSpc>
                        <a:buFont typeface="Arial" panose="020B0604020202020204" pitchFamily="34" charset="0"/>
                        <a:buNone/>
                      </a:pPr>
                      <a:r>
                        <a:rPr lang="en-US" sz="2000" dirty="0"/>
                        <a:t>The WORLD of Learning</a:t>
                      </a:r>
                      <a:endParaRPr lang="en-US" sz="2000" dirty="0"/>
                    </a:p>
                    <a:p>
                      <a:pPr eaLnBrk="1" hangingPunct="1">
                        <a:lnSpc>
                          <a:spcPct val="80000"/>
                        </a:lnSpc>
                        <a:buFont typeface="Arial" panose="020B0604020202020204" pitchFamily="34" charset="0"/>
                        <a:buNone/>
                      </a:pPr>
                      <a:endParaRPr lang="en-US" sz="2000" dirty="0"/>
                    </a:p>
                    <a:p>
                      <a:pPr eaLnBrk="1" hangingPunct="1">
                        <a:lnSpc>
                          <a:spcPct val="80000"/>
                        </a:lnSpc>
                        <a:buFont typeface="Arial" panose="020B0604020202020204" pitchFamily="34" charset="0"/>
                        <a:buNone/>
                      </a:pPr>
                      <a:r>
                        <a:rPr lang="en-US" sz="2000" dirty="0"/>
                        <a:t>Africa A-Z Continental and Country Profiles</a:t>
                      </a:r>
                      <a:endParaRPr lang="en-US" sz="2000" dirty="0"/>
                    </a:p>
                    <a:p>
                      <a:pPr eaLnBrk="1" hangingPunct="1">
                        <a:lnSpc>
                          <a:spcPct val="80000"/>
                        </a:lnSpc>
                        <a:buFont typeface="Arial" panose="020B0604020202020204" pitchFamily="34" charset="0"/>
                        <a:buNone/>
                      </a:pPr>
                      <a:endParaRPr lang="en-US" sz="2000" dirty="0"/>
                    </a:p>
                    <a:p>
                      <a:pPr eaLnBrk="1" hangingPunct="1">
                        <a:lnSpc>
                          <a:spcPct val="80000"/>
                        </a:lnSpc>
                        <a:buFont typeface="Arial" panose="020B0604020202020204" pitchFamily="34" charset="0"/>
                        <a:buNone/>
                      </a:pPr>
                      <a:r>
                        <a:rPr lang="en-US" sz="2000" dirty="0"/>
                        <a:t>Medical and Health Information Directory</a:t>
                      </a:r>
                      <a:endParaRPr lang="en-US" sz="200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200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2000" dirty="0"/>
                        <a:t>The Internet Directory</a:t>
                      </a:r>
                      <a:endParaRPr lang="en-US" sz="2000" dirty="0"/>
                    </a:p>
                    <a:p>
                      <a:pPr>
                        <a:buFont typeface="Arial" panose="020B0604020202020204" pitchFamily="34" charset="0"/>
                        <a:buChar char="•"/>
                      </a:pPr>
                      <a:endParaRPr kumimoji="0" lang="en-US" sz="2000" kern="1200" dirty="0">
                        <a:solidFill>
                          <a:schemeClr val="dk1"/>
                        </a:solidFill>
                        <a:latin typeface="+mn-lt"/>
                        <a:ea typeface="+mn-ea"/>
                        <a:cs typeface="+mn-cs"/>
                      </a:endParaRPr>
                    </a:p>
                  </a:txBody>
                  <a:tcPr marT="45725" marB="457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accent1">
                    <a:lumMod val="75000"/>
                  </a:schemeClr>
                </a:solidFill>
              </a:rPr>
              <a:t>Reference Sources - Examples</a:t>
            </a:r>
            <a:endParaRPr lang="en-GB" dirty="0">
              <a:solidFill>
                <a:schemeClr val="tx1">
                  <a:lumMod val="75000"/>
                  <a:lumOff val="25000"/>
                </a:schemeClr>
              </a:solidFill>
            </a:endParaRPr>
          </a:p>
        </p:txBody>
      </p:sp>
      <p:sp>
        <p:nvSpPr>
          <p:cNvPr id="43011" name="Content Placeholder 2"/>
          <p:cNvSpPr>
            <a:spLocks noGrp="1"/>
          </p:cNvSpPr>
          <p:nvPr>
            <p:ph idx="1"/>
          </p:nvPr>
        </p:nvSpPr>
        <p:spPr/>
        <p:txBody>
          <a:bodyPr/>
          <a:lstStyle/>
          <a:p>
            <a:pPr eaLnBrk="1" hangingPunct="1"/>
            <a:endParaRPr lang="en-GB" altLang="en-US"/>
          </a:p>
        </p:txBody>
      </p:sp>
      <p:graphicFrame>
        <p:nvGraphicFramePr>
          <p:cNvPr id="4" name="Content Placeholder 3"/>
          <p:cNvGraphicFramePr/>
          <p:nvPr/>
        </p:nvGraphicFramePr>
        <p:xfrm>
          <a:off x="1600201" y="1600201"/>
          <a:ext cx="8991599" cy="4995863"/>
        </p:xfrm>
        <a:graphic>
          <a:graphicData uri="http://schemas.openxmlformats.org/drawingml/2006/table">
            <a:tbl>
              <a:tblPr firstRow="1" bandRow="1">
                <a:tableStyleId>{5C22544A-7EE6-4342-B048-85BDC9FD1C3A}</a:tableStyleId>
              </a:tblPr>
              <a:tblGrid>
                <a:gridCol w="1671005"/>
                <a:gridCol w="2824794"/>
                <a:gridCol w="1752600"/>
                <a:gridCol w="2743200"/>
              </a:tblGrid>
              <a:tr h="457232">
                <a:tc>
                  <a:txBody>
                    <a:bodyPr/>
                    <a:lstStyle/>
                    <a:p>
                      <a:pPr algn="ctr"/>
                      <a:r>
                        <a:rPr lang="en-US" sz="2400" b="1" dirty="0"/>
                        <a:t>Source</a:t>
                      </a:r>
                      <a:endParaRPr lang="en-US" sz="2400" b="1" dirty="0"/>
                    </a:p>
                  </a:txBody>
                  <a:tcPr marT="45731" marB="45731"/>
                </a:tc>
                <a:tc>
                  <a:txBody>
                    <a:bodyPr/>
                    <a:lstStyle/>
                    <a:p>
                      <a:pPr algn="ctr"/>
                      <a:r>
                        <a:rPr lang="en-US" sz="2400" b="1" dirty="0"/>
                        <a:t>Definition</a:t>
                      </a:r>
                      <a:endParaRPr lang="en-US" sz="2400" b="1" dirty="0"/>
                    </a:p>
                  </a:txBody>
                  <a:tcPr marT="45731" marB="45731"/>
                </a:tc>
                <a:tc>
                  <a:txBody>
                    <a:bodyPr/>
                    <a:lstStyle/>
                    <a:p>
                      <a:pPr algn="ctr"/>
                      <a:r>
                        <a:rPr lang="en-US" sz="2400" b="1" dirty="0"/>
                        <a:t>Uses</a:t>
                      </a:r>
                      <a:endParaRPr lang="en-US" sz="2400" b="1" dirty="0"/>
                    </a:p>
                  </a:txBody>
                  <a:tcPr marT="45731" marB="45731"/>
                </a:tc>
                <a:tc>
                  <a:txBody>
                    <a:bodyPr/>
                    <a:lstStyle/>
                    <a:p>
                      <a:pPr algn="ctr"/>
                      <a:r>
                        <a:rPr lang="en-US" sz="2400" b="1" dirty="0"/>
                        <a:t>Examples</a:t>
                      </a:r>
                      <a:endParaRPr lang="en-US" sz="2400" b="1" dirty="0"/>
                    </a:p>
                  </a:txBody>
                  <a:tcPr marT="45731" marB="45731"/>
                </a:tc>
              </a:tr>
              <a:tr h="4538631">
                <a:tc>
                  <a:txBody>
                    <a:bodyPr/>
                    <a:lstStyle/>
                    <a:p>
                      <a:r>
                        <a:rPr lang="en-US" sz="1800" b="1" dirty="0" err="1">
                          <a:ea typeface="MS PGothic" panose="020B0600070205080204" pitchFamily="34" charset="-128"/>
                        </a:rPr>
                        <a:t>Encyclopa-edias</a:t>
                      </a:r>
                      <a:endParaRPr kumimoji="0" lang="en-US" sz="1800" b="1" kern="1200" dirty="0">
                        <a:solidFill>
                          <a:schemeClr val="dk1"/>
                        </a:solidFill>
                        <a:latin typeface="+mn-lt"/>
                        <a:ea typeface="+mn-ea"/>
                        <a:cs typeface="+mn-cs"/>
                      </a:endParaRPr>
                    </a:p>
                  </a:txBody>
                  <a:tcPr marT="45731" marB="45731"/>
                </a:tc>
                <a:tc>
                  <a:txBody>
                    <a:bodyPr/>
                    <a:lstStyle/>
                    <a:p>
                      <a:pPr eaLnBrk="1" hangingPunct="1"/>
                      <a:r>
                        <a:rPr lang="en-US" sz="1800" dirty="0"/>
                        <a:t>A work containing informational articles on subjects in every field of knowledge. </a:t>
                      </a:r>
                      <a:endParaRPr lang="en-US" sz="1800" dirty="0"/>
                    </a:p>
                    <a:p>
                      <a:pPr marL="0" marR="0" indent="0" algn="l" defTabSz="914400" rtl="0" eaLnBrk="1" fontAlgn="auto" latinLnBrk="0" hangingPunct="1">
                        <a:lnSpc>
                          <a:spcPct val="100000"/>
                        </a:lnSpc>
                        <a:spcBef>
                          <a:spcPts val="0"/>
                        </a:spcBef>
                        <a:spcAft>
                          <a:spcPts val="0"/>
                        </a:spcAft>
                        <a:buClrTx/>
                        <a:buSzTx/>
                        <a:buFontTx/>
                        <a:buNone/>
                        <a:defRPr/>
                      </a:pPr>
                      <a:r>
                        <a:rPr kumimoji="0" lang="en-US" sz="1800" kern="1200" dirty="0">
                          <a:solidFill>
                            <a:schemeClr val="dk1"/>
                          </a:solidFill>
                          <a:latin typeface="+mn-lt"/>
                          <a:ea typeface="+mn-ea"/>
                          <a:cs typeface="+mn-cs"/>
                        </a:rPr>
                        <a:t>They can be general, or subject-specific.</a:t>
                      </a:r>
                      <a:endParaRPr kumimoji="0" lang="en-US" sz="1800" kern="1200" dirty="0">
                        <a:solidFill>
                          <a:schemeClr val="dk1"/>
                        </a:solidFill>
                        <a:latin typeface="+mn-lt"/>
                        <a:ea typeface="+mn-ea"/>
                        <a:cs typeface="+mn-cs"/>
                      </a:endParaRPr>
                    </a:p>
                    <a:p>
                      <a:pPr eaLnBrk="1" hangingPunct="1"/>
                      <a:r>
                        <a:rPr lang="en-US" sz="1800" dirty="0"/>
                        <a:t>Usually arranged in alphabetical order.</a:t>
                      </a:r>
                      <a:endParaRPr lang="en-US" sz="1800" dirty="0"/>
                    </a:p>
                    <a:p>
                      <a:pPr eaLnBrk="1" hangingPunct="1"/>
                      <a:r>
                        <a:rPr lang="en-US" sz="1800" dirty="0"/>
                        <a:t>Collection of detailed articles on a wide range of subjects.</a:t>
                      </a:r>
                      <a:endParaRPr lang="en-US" sz="1800" dirty="0"/>
                    </a:p>
                    <a:p>
                      <a:pPr eaLnBrk="1" hangingPunct="1"/>
                      <a:r>
                        <a:rPr lang="en-US" sz="1800" dirty="0"/>
                        <a:t>Reputed to be the single most-used sources of information.</a:t>
                      </a:r>
                      <a:endParaRPr lang="en-US" sz="1800" dirty="0"/>
                    </a:p>
                  </a:txBody>
                  <a:tcPr marT="45731" marB="45731"/>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t>Typically used to find background information on a subject.</a:t>
                      </a:r>
                      <a:endParaRPr lang="en-US" sz="1800" dirty="0"/>
                    </a:p>
                    <a:p>
                      <a:endParaRPr kumimoji="0" lang="en-US" sz="1800" kern="1200" dirty="0">
                        <a:solidFill>
                          <a:schemeClr val="dk1"/>
                        </a:solidFill>
                        <a:latin typeface="+mn-lt"/>
                        <a:ea typeface="+mn-ea"/>
                        <a:cs typeface="+mn-cs"/>
                      </a:endParaRPr>
                    </a:p>
                  </a:txBody>
                  <a:tcPr marT="45731" marB="45731"/>
                </a:tc>
                <a:tc>
                  <a:txBody>
                    <a:bodyPr/>
                    <a:lstStyle/>
                    <a:p>
                      <a:pPr eaLnBrk="1" hangingPunct="1">
                        <a:buFont typeface="Arial" panose="020B0604020202020204" pitchFamily="34" charset="0"/>
                        <a:buNone/>
                      </a:pPr>
                      <a:r>
                        <a:rPr lang="en-US" sz="1800" dirty="0"/>
                        <a:t>World Book Encyclopedia</a:t>
                      </a:r>
                      <a:endParaRPr lang="en-US" sz="1800" dirty="0"/>
                    </a:p>
                    <a:p>
                      <a:pPr eaLnBrk="1" hangingPunct="1">
                        <a:buFont typeface="Arial" panose="020B0604020202020204" pitchFamily="34" charset="0"/>
                        <a:buNone/>
                      </a:pPr>
                      <a:endParaRPr lang="en-US" sz="1800" dirty="0"/>
                    </a:p>
                    <a:p>
                      <a:pPr eaLnBrk="1" hangingPunct="1">
                        <a:buFont typeface="Arial" panose="020B0604020202020204" pitchFamily="34" charset="0"/>
                        <a:buNone/>
                      </a:pPr>
                      <a:r>
                        <a:rPr lang="en-US" sz="1800" dirty="0"/>
                        <a:t>The Encyclopedia Britannica</a:t>
                      </a:r>
                      <a:endParaRPr lang="en-US" sz="1800" dirty="0"/>
                    </a:p>
                    <a:p>
                      <a:pPr eaLnBrk="1" hangingPunct="1">
                        <a:buFont typeface="Arial" panose="020B0604020202020204" pitchFamily="34" charset="0"/>
                        <a:buNone/>
                      </a:pPr>
                      <a:endParaRPr lang="en-US" sz="1800" dirty="0"/>
                    </a:p>
                    <a:p>
                      <a:pPr eaLnBrk="1" hangingPunct="1">
                        <a:buFont typeface="Arial" panose="020B0604020202020204" pitchFamily="34" charset="0"/>
                        <a:buNone/>
                      </a:pPr>
                      <a:r>
                        <a:rPr lang="en-US" sz="1800" dirty="0"/>
                        <a:t>Encyclopedia of Educational Technology</a:t>
                      </a:r>
                      <a:endParaRPr lang="en-US" sz="1800" dirty="0"/>
                    </a:p>
                    <a:p>
                      <a:pPr eaLnBrk="1" hangingPunct="1">
                        <a:buFont typeface="Arial" panose="020B0604020202020204" pitchFamily="34" charset="0"/>
                        <a:buNone/>
                      </a:pPr>
                      <a:endParaRPr lang="en-US" sz="1800" dirty="0"/>
                    </a:p>
                    <a:p>
                      <a:pPr eaLnBrk="1" hangingPunct="1">
                        <a:buFont typeface="Arial" panose="020B0604020202020204" pitchFamily="34" charset="0"/>
                        <a:buNone/>
                      </a:pPr>
                      <a:r>
                        <a:rPr lang="en-US" sz="1800" dirty="0"/>
                        <a:t>The Cambridge Encyclopedia of Language</a:t>
                      </a:r>
                      <a:endParaRPr lang="en-US" sz="180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80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dirty="0"/>
                        <a:t>The Cambridge Encyclopedia of Africa</a:t>
                      </a:r>
                      <a:endParaRPr lang="en-US" sz="1800" dirty="0"/>
                    </a:p>
                  </a:txBody>
                  <a:tcPr marT="45731" marB="45731"/>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6775" y="228600"/>
            <a:ext cx="8153400" cy="838200"/>
          </a:xfrm>
        </p:spPr>
        <p:txBody>
          <a:bodyPr/>
          <a:lstStyle/>
          <a:p>
            <a:pPr eaLnBrk="1" fontAlgn="auto" hangingPunct="1">
              <a:spcAft>
                <a:spcPts val="0"/>
              </a:spcAft>
              <a:defRPr/>
            </a:pPr>
            <a:r>
              <a:rPr lang="en-US" b="1" dirty="0">
                <a:solidFill>
                  <a:schemeClr val="accent1">
                    <a:lumMod val="75000"/>
                  </a:schemeClr>
                </a:solidFill>
              </a:rPr>
              <a:t>Reference Sources - Examples</a:t>
            </a:r>
            <a:endParaRPr lang="en-GB" dirty="0">
              <a:solidFill>
                <a:schemeClr val="tx1">
                  <a:lumMod val="75000"/>
                  <a:lumOff val="25000"/>
                </a:schemeClr>
              </a:solidFill>
            </a:endParaRPr>
          </a:p>
        </p:txBody>
      </p:sp>
      <p:graphicFrame>
        <p:nvGraphicFramePr>
          <p:cNvPr id="4" name="Content Placeholder 3"/>
          <p:cNvGraphicFramePr/>
          <p:nvPr/>
        </p:nvGraphicFramePr>
        <p:xfrm>
          <a:off x="1600201" y="1265238"/>
          <a:ext cx="8991599" cy="6888162"/>
        </p:xfrm>
        <a:graphic>
          <a:graphicData uri="http://schemas.openxmlformats.org/drawingml/2006/table">
            <a:tbl>
              <a:tblPr firstRow="1" bandRow="1">
                <a:tableStyleId>{5C22544A-7EE6-4342-B048-85BDC9FD1C3A}</a:tableStyleId>
              </a:tblPr>
              <a:tblGrid>
                <a:gridCol w="1671005"/>
                <a:gridCol w="2824794"/>
                <a:gridCol w="1752600"/>
                <a:gridCol w="2743200"/>
              </a:tblGrid>
              <a:tr h="457206">
                <a:tc>
                  <a:txBody>
                    <a:bodyPr/>
                    <a:lstStyle/>
                    <a:p>
                      <a:pPr algn="ctr"/>
                      <a:r>
                        <a:rPr lang="en-US" sz="2400" b="1" dirty="0"/>
                        <a:t>Source</a:t>
                      </a:r>
                      <a:endParaRPr lang="en-US" sz="2400" b="1" dirty="0"/>
                    </a:p>
                  </a:txBody>
                  <a:tcPr marT="45723" marB="45723"/>
                </a:tc>
                <a:tc>
                  <a:txBody>
                    <a:bodyPr/>
                    <a:lstStyle/>
                    <a:p>
                      <a:pPr algn="ctr"/>
                      <a:r>
                        <a:rPr lang="en-US" sz="2400" b="1" dirty="0"/>
                        <a:t>Definition</a:t>
                      </a:r>
                      <a:endParaRPr lang="en-US" sz="2400" b="1" dirty="0"/>
                    </a:p>
                  </a:txBody>
                  <a:tcPr marT="45723" marB="45723"/>
                </a:tc>
                <a:tc>
                  <a:txBody>
                    <a:bodyPr/>
                    <a:lstStyle/>
                    <a:p>
                      <a:pPr algn="ctr"/>
                      <a:r>
                        <a:rPr lang="en-US" sz="2400" b="1" dirty="0"/>
                        <a:t>Uses</a:t>
                      </a:r>
                      <a:endParaRPr lang="en-US" sz="2400" b="1" dirty="0"/>
                    </a:p>
                  </a:txBody>
                  <a:tcPr marT="45723" marB="45723"/>
                </a:tc>
                <a:tc>
                  <a:txBody>
                    <a:bodyPr/>
                    <a:lstStyle/>
                    <a:p>
                      <a:pPr algn="ctr"/>
                      <a:r>
                        <a:rPr lang="en-US" sz="2400" b="1" dirty="0"/>
                        <a:t>Examples</a:t>
                      </a:r>
                      <a:endParaRPr lang="en-US" sz="2400" b="1" dirty="0"/>
                    </a:p>
                  </a:txBody>
                  <a:tcPr marT="45723" marB="45723"/>
                </a:tc>
              </a:tr>
              <a:tr h="6430956">
                <a:tc>
                  <a: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sz="2400" b="1" dirty="0"/>
                        <a:t>Handbooks/</a:t>
                      </a:r>
                      <a:r>
                        <a:rPr lang="en-US" sz="2400" b="1" baseline="0" dirty="0"/>
                        <a:t> </a:t>
                      </a:r>
                      <a:r>
                        <a:rPr lang="en-US" sz="3200" dirty="0"/>
                        <a:t>Manuals</a:t>
                      </a:r>
                      <a:endParaRPr lang="en-US" sz="3200" dirty="0"/>
                    </a:p>
                    <a:p>
                      <a:endParaRPr kumimoji="0" lang="en-US" sz="2400" b="1" kern="1200" dirty="0">
                        <a:solidFill>
                          <a:schemeClr val="dk1"/>
                        </a:solidFill>
                        <a:latin typeface="+mn-lt"/>
                        <a:ea typeface="+mn-ea"/>
                        <a:cs typeface="+mn-cs"/>
                      </a:endParaRPr>
                    </a:p>
                  </a:txBody>
                  <a:tcPr marT="45723" marB="45723"/>
                </a:tc>
                <a:tc>
                  <a:txBody>
                    <a:bodyPr/>
                    <a:lstStyle/>
                    <a:p>
                      <a:pPr eaLnBrk="1" hangingPunct="1"/>
                      <a:r>
                        <a:rPr lang="en-US" sz="2000" dirty="0"/>
                        <a:t>Handbooks are much the same as manuals</a:t>
                      </a:r>
                      <a:endParaRPr lang="en-US" sz="2000" dirty="0"/>
                    </a:p>
                    <a:p>
                      <a:pPr eaLnBrk="1" hangingPunct="1"/>
                      <a:r>
                        <a:rPr lang="en-US" sz="2000" dirty="0"/>
                        <a:t>they are the “how-to-do-it” side of ready reference questions</a:t>
                      </a:r>
                      <a:endParaRPr lang="en-US" sz="2000" dirty="0"/>
                    </a:p>
                    <a:p>
                      <a:pPr eaLnBrk="1" hangingPunct="1"/>
                      <a:r>
                        <a:rPr lang="en-US" sz="2000" dirty="0"/>
                        <a:t>provide concise data, usually in table or chart form, on a specialized subject area</a:t>
                      </a:r>
                      <a:endParaRPr lang="en-US" sz="2000" dirty="0"/>
                    </a:p>
                    <a:p>
                      <a:pPr eaLnBrk="1" hangingPunct="1"/>
                      <a:r>
                        <a:rPr lang="en-US" sz="2000" dirty="0"/>
                        <a:t>constitute a useful reference for finding current statistics, procedures, instructions or specific information on a topic.</a:t>
                      </a:r>
                      <a:endParaRPr lang="en-US" sz="2000" dirty="0"/>
                    </a:p>
                    <a:p>
                      <a:pPr eaLnBrk="1" hangingPunct="1"/>
                      <a:endParaRPr lang="en-US" sz="2000" dirty="0"/>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dirty="0"/>
                        <a:t>A useful reference for finding current statistics, procedures, instructions or specific information on a topic.</a:t>
                      </a:r>
                      <a:endParaRPr lang="en-US" sz="2000" dirty="0"/>
                    </a:p>
                    <a:p>
                      <a:endParaRPr kumimoji="0" lang="en-US" sz="2000" kern="1200" dirty="0">
                        <a:solidFill>
                          <a:schemeClr val="dk1"/>
                        </a:solidFill>
                        <a:latin typeface="+mn-lt"/>
                        <a:ea typeface="+mn-ea"/>
                        <a:cs typeface="+mn-cs"/>
                      </a:endParaRPr>
                    </a:p>
                  </a:txBody>
                  <a:tcPr marT="45723" marB="45723"/>
                </a:tc>
                <a:tc>
                  <a:txBody>
                    <a:bodyPr/>
                    <a:lstStyle/>
                    <a:p>
                      <a:pPr eaLnBrk="1" hangingPunct="1">
                        <a:buFont typeface="Arial" panose="020B0604020202020204" pitchFamily="34" charset="0"/>
                        <a:buNone/>
                      </a:pPr>
                      <a:r>
                        <a:rPr lang="en-US" sz="1800" dirty="0"/>
                        <a:t>Ghana 1977: an Official Handbook</a:t>
                      </a:r>
                      <a:endParaRPr lang="en-US" sz="1800" dirty="0"/>
                    </a:p>
                    <a:p>
                      <a:pPr eaLnBrk="1" hangingPunct="1">
                        <a:buFont typeface="Arial" panose="020B0604020202020204" pitchFamily="34" charset="0"/>
                        <a:buNone/>
                      </a:pPr>
                      <a:endParaRPr lang="en-US" sz="1800" dirty="0"/>
                    </a:p>
                    <a:p>
                      <a:pPr eaLnBrk="1" hangingPunct="1">
                        <a:buFont typeface="Arial" panose="020B0604020202020204" pitchFamily="34" charset="0"/>
                        <a:buNone/>
                      </a:pPr>
                      <a:r>
                        <a:rPr lang="en-GB" sz="1800" dirty="0"/>
                        <a:t>Guinness World Records</a:t>
                      </a:r>
                      <a:endParaRPr lang="en-GB" sz="1800" dirty="0"/>
                    </a:p>
                    <a:p>
                      <a:pPr>
                        <a:buFont typeface="Arial" panose="020B0604020202020204" pitchFamily="34" charset="0"/>
                        <a:buNone/>
                      </a:pPr>
                      <a:endParaRPr lang="en-GB" sz="1800" dirty="0"/>
                    </a:p>
                    <a:p>
                      <a:pPr>
                        <a:buFont typeface="Arial" panose="020B0604020202020204" pitchFamily="34" charset="0"/>
                        <a:buNone/>
                      </a:pPr>
                      <a:r>
                        <a:rPr lang="en-GB" sz="1800" dirty="0"/>
                        <a:t>Manual for Writers of Term Papers, Theses and Dissertations</a:t>
                      </a:r>
                      <a:endParaRPr lang="en-GB" sz="1800" dirty="0"/>
                    </a:p>
                    <a:p>
                      <a:pPr>
                        <a:buFont typeface="Arial" panose="020B0604020202020204" pitchFamily="34" charset="0"/>
                        <a:buNone/>
                      </a:pPr>
                      <a:endParaRPr lang="en-GB" sz="1800" dirty="0"/>
                    </a:p>
                    <a:p>
                      <a:pPr>
                        <a:buFont typeface="Arial" panose="020B0604020202020204" pitchFamily="34" charset="0"/>
                        <a:buNone/>
                      </a:pPr>
                      <a:r>
                        <a:rPr lang="en-GB" sz="1800" dirty="0"/>
                        <a:t>MLA Handbook for Writers of Research Papers</a:t>
                      </a:r>
                      <a:endParaRPr lang="en-GB" sz="1800" dirty="0"/>
                    </a:p>
                    <a:p>
                      <a:pPr>
                        <a:buFont typeface="Arial" panose="020B0604020202020204" pitchFamily="34" charset="0"/>
                        <a:buNone/>
                      </a:pPr>
                      <a:endParaRPr lang="en-GB" sz="1800" dirty="0"/>
                    </a:p>
                    <a:p>
                      <a:pPr>
                        <a:buFont typeface="Arial" panose="020B0604020202020204" pitchFamily="34" charset="0"/>
                        <a:buNone/>
                      </a:pPr>
                      <a:r>
                        <a:rPr lang="en-GB" sz="1800" dirty="0"/>
                        <a:t>Publication Manual of the American Psychological Association</a:t>
                      </a:r>
                      <a:endParaRPr lang="en-GB" sz="1800" dirty="0"/>
                    </a:p>
                  </a:txBody>
                  <a:tcPr marT="45723" marB="45723"/>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accent1">
                    <a:lumMod val="75000"/>
                  </a:schemeClr>
                </a:solidFill>
              </a:rPr>
              <a:t>Reference Sources - Examples</a:t>
            </a:r>
            <a:endParaRPr lang="en-GB" dirty="0">
              <a:solidFill>
                <a:schemeClr val="tx1">
                  <a:lumMod val="75000"/>
                  <a:lumOff val="25000"/>
                </a:schemeClr>
              </a:solidFill>
            </a:endParaRPr>
          </a:p>
        </p:txBody>
      </p:sp>
      <p:graphicFrame>
        <p:nvGraphicFramePr>
          <p:cNvPr id="4" name="Content Placeholder 3"/>
          <p:cNvGraphicFramePr/>
          <p:nvPr/>
        </p:nvGraphicFramePr>
        <p:xfrm>
          <a:off x="1600200" y="1539876"/>
          <a:ext cx="9067800" cy="5211763"/>
        </p:xfrm>
        <a:graphic>
          <a:graphicData uri="http://schemas.openxmlformats.org/drawingml/2006/table">
            <a:tbl>
              <a:tblPr firstRow="1" bandRow="1">
                <a:tableStyleId>{5C22544A-7EE6-4342-B048-85BDC9FD1C3A}</a:tableStyleId>
              </a:tblPr>
              <a:tblGrid>
                <a:gridCol w="1524000"/>
                <a:gridCol w="2583636"/>
                <a:gridCol w="2140764"/>
                <a:gridCol w="2819400"/>
              </a:tblGrid>
              <a:tr h="457210">
                <a:tc>
                  <a:txBody>
                    <a:bodyPr/>
                    <a:lstStyle/>
                    <a:p>
                      <a:pPr algn="ctr"/>
                      <a:r>
                        <a:rPr lang="en-US" sz="2400" b="1" dirty="0"/>
                        <a:t>Source</a:t>
                      </a:r>
                      <a:endParaRPr lang="en-US" sz="2400" b="1" dirty="0"/>
                    </a:p>
                  </a:txBody>
                  <a:tcPr marT="45725" marB="45725"/>
                </a:tc>
                <a:tc>
                  <a:txBody>
                    <a:bodyPr/>
                    <a:lstStyle/>
                    <a:p>
                      <a:pPr algn="ctr"/>
                      <a:r>
                        <a:rPr lang="en-US" sz="2400" b="1" dirty="0"/>
                        <a:t>Definition</a:t>
                      </a:r>
                      <a:endParaRPr lang="en-US" sz="2400" b="1" dirty="0"/>
                    </a:p>
                  </a:txBody>
                  <a:tcPr marT="45725" marB="45725"/>
                </a:tc>
                <a:tc>
                  <a:txBody>
                    <a:bodyPr/>
                    <a:lstStyle/>
                    <a:p>
                      <a:pPr algn="ctr"/>
                      <a:r>
                        <a:rPr lang="en-US" sz="2400" b="1" dirty="0"/>
                        <a:t>Uses</a:t>
                      </a:r>
                      <a:endParaRPr lang="en-US" sz="2400" b="1" dirty="0"/>
                    </a:p>
                  </a:txBody>
                  <a:tcPr marT="45725" marB="45725"/>
                </a:tc>
                <a:tc>
                  <a:txBody>
                    <a:bodyPr/>
                    <a:lstStyle/>
                    <a:p>
                      <a:pPr algn="ctr"/>
                      <a:r>
                        <a:rPr lang="en-US" sz="2400" b="1" dirty="0"/>
                        <a:t>Examples</a:t>
                      </a:r>
                      <a:endParaRPr lang="en-US" sz="2400" b="1" dirty="0"/>
                    </a:p>
                  </a:txBody>
                  <a:tcPr marT="45725" marB="45725"/>
                </a:tc>
              </a:tr>
              <a:tr h="4754553">
                <a:tc>
                  <a:txBody>
                    <a:bodyPr/>
                    <a:lstStyle/>
                    <a:p>
                      <a:r>
                        <a:rPr kumimoji="0" lang="en-US" sz="1700" b="1" kern="1200" dirty="0">
                          <a:solidFill>
                            <a:schemeClr val="dk1"/>
                          </a:solidFill>
                          <a:latin typeface="+mn-lt"/>
                          <a:ea typeface="+mn-ea"/>
                          <a:cs typeface="+mn-cs"/>
                        </a:rPr>
                        <a:t>Indexes</a:t>
                      </a:r>
                      <a:endParaRPr kumimoji="0" lang="en-US" sz="1700" b="1" kern="1200" dirty="0">
                        <a:solidFill>
                          <a:schemeClr val="dk1"/>
                        </a:solidFill>
                        <a:latin typeface="+mn-lt"/>
                        <a:ea typeface="+mn-ea"/>
                        <a:cs typeface="+mn-cs"/>
                      </a:endParaRPr>
                    </a:p>
                  </a:txBody>
                  <a:tcPr marT="45725" marB="45725" anchor="ctr"/>
                </a:tc>
                <a:tc>
                  <a:txBody>
                    <a:bodyPr/>
                    <a:lstStyle/>
                    <a:p>
                      <a:pPr eaLnBrk="1" hangingPunct="1"/>
                      <a:r>
                        <a:rPr lang="en-US" sz="1700" dirty="0"/>
                        <a:t>An index is something that serves to guide, point out, or otherwise facilitate reference, especially an alphabetized list of names.</a:t>
                      </a:r>
                      <a:endParaRPr lang="en-US" sz="1700" dirty="0"/>
                    </a:p>
                    <a:p>
                      <a:pPr eaLnBrk="1" hangingPunct="1"/>
                      <a:endParaRPr lang="en-US" sz="1700" dirty="0"/>
                    </a:p>
                    <a:p>
                      <a:pPr eaLnBrk="1" hangingPunct="1"/>
                      <a:r>
                        <a:rPr lang="en-US" sz="1700" dirty="0"/>
                        <a:t>An index can be found at the end of a single-volume reference work or non- fiction book</a:t>
                      </a:r>
                      <a:endParaRPr lang="en-US" sz="1700" dirty="0"/>
                    </a:p>
                    <a:p>
                      <a:endParaRPr kumimoji="0" lang="en-US" sz="1700" kern="1200" dirty="0">
                        <a:solidFill>
                          <a:schemeClr val="dk1"/>
                        </a:solidFill>
                        <a:latin typeface="+mn-lt"/>
                        <a:ea typeface="+mn-ea"/>
                        <a:cs typeface="+mn-cs"/>
                      </a:endParaRPr>
                    </a:p>
                    <a:p>
                      <a:r>
                        <a:rPr kumimoji="0" lang="en-US" sz="1700" kern="1200" dirty="0">
                          <a:solidFill>
                            <a:schemeClr val="dk1"/>
                          </a:solidFill>
                          <a:latin typeface="+mn-lt"/>
                          <a:ea typeface="+mn-ea"/>
                          <a:cs typeface="+mn-cs"/>
                        </a:rPr>
                        <a:t>In multi-volume reference books</a:t>
                      </a:r>
                      <a:r>
                        <a:rPr kumimoji="0" lang="en-US" sz="1700" kern="1200" baseline="0" dirty="0">
                          <a:solidFill>
                            <a:schemeClr val="dk1"/>
                          </a:solidFill>
                          <a:latin typeface="+mn-lt"/>
                          <a:ea typeface="+mn-ea"/>
                          <a:cs typeface="+mn-cs"/>
                        </a:rPr>
                        <a:t> indexes are usually compiled as a separate volume and subject specific</a:t>
                      </a:r>
                      <a:endParaRPr kumimoji="0" lang="en-US" sz="1700" kern="1200" dirty="0">
                        <a:solidFill>
                          <a:schemeClr val="dk1"/>
                        </a:solidFill>
                        <a:latin typeface="+mn-lt"/>
                        <a:ea typeface="+mn-ea"/>
                        <a:cs typeface="+mn-cs"/>
                      </a:endParaRPr>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700" dirty="0"/>
                        <a:t>A list that can be used to find information within a source</a:t>
                      </a:r>
                      <a:endParaRPr lang="en-US" sz="1700" dirty="0"/>
                    </a:p>
                    <a:p>
                      <a:endParaRPr kumimoji="0" lang="en-US" sz="1700" kern="1200" dirty="0">
                        <a:solidFill>
                          <a:schemeClr val="dk1"/>
                        </a:solidFill>
                        <a:latin typeface="+mn-lt"/>
                        <a:ea typeface="+mn-ea"/>
                        <a:cs typeface="+mn-cs"/>
                      </a:endParaRPr>
                    </a:p>
                  </a:txBody>
                  <a:tcPr marT="45725" marB="45725"/>
                </a:tc>
                <a:tc>
                  <a:txBody>
                    <a:bodyPr/>
                    <a:lstStyle/>
                    <a:p>
                      <a:pPr eaLnBrk="1" hangingPunct="1">
                        <a:buFont typeface="Arial" panose="020B0604020202020204" pitchFamily="34" charset="0"/>
                        <a:buNone/>
                      </a:pPr>
                      <a:r>
                        <a:rPr lang="en-US" sz="1700" dirty="0"/>
                        <a:t>Back of the book index</a:t>
                      </a:r>
                      <a:endParaRPr lang="en-US" sz="1700" dirty="0"/>
                    </a:p>
                    <a:p>
                      <a:pPr eaLnBrk="1" hangingPunct="1">
                        <a:buFont typeface="Arial" panose="020B0604020202020204" pitchFamily="34" charset="0"/>
                        <a:buNone/>
                      </a:pPr>
                      <a:endParaRPr lang="en-US" sz="1700" dirty="0"/>
                    </a:p>
                    <a:p>
                      <a:pPr eaLnBrk="1" hangingPunct="1">
                        <a:buFont typeface="Arial" panose="020B0604020202020204" pitchFamily="34" charset="0"/>
                        <a:buNone/>
                      </a:pPr>
                      <a:r>
                        <a:rPr lang="en-US" sz="1700" dirty="0"/>
                        <a:t>Africa: a guide to reference material</a:t>
                      </a:r>
                      <a:endParaRPr lang="en-US" sz="1700" dirty="0"/>
                    </a:p>
                    <a:p>
                      <a:pPr eaLnBrk="1" hangingPunct="1">
                        <a:buFont typeface="Arial" panose="020B0604020202020204" pitchFamily="34" charset="0"/>
                        <a:buNone/>
                      </a:pPr>
                      <a:endParaRPr lang="en-US" sz="1700" dirty="0"/>
                    </a:p>
                    <a:p>
                      <a:pPr eaLnBrk="1" hangingPunct="1">
                        <a:buFont typeface="Arial" panose="020B0604020202020204" pitchFamily="34" charset="0"/>
                        <a:buNone/>
                      </a:pPr>
                      <a:r>
                        <a:rPr lang="en-US" sz="1700" dirty="0"/>
                        <a:t>Current Index to Journals in Education</a:t>
                      </a:r>
                      <a:endParaRPr lang="en-US" sz="1700" dirty="0"/>
                    </a:p>
                    <a:p>
                      <a:pPr eaLnBrk="1" hangingPunct="1">
                        <a:buFont typeface="Arial" panose="020B0604020202020204" pitchFamily="34" charset="0"/>
                        <a:buNone/>
                      </a:pPr>
                      <a:endParaRPr lang="en-US" sz="1700" dirty="0"/>
                    </a:p>
                    <a:p>
                      <a:pPr eaLnBrk="1" hangingPunct="1">
                        <a:buFont typeface="Arial" panose="020B0604020202020204" pitchFamily="34" charset="0"/>
                        <a:buNone/>
                      </a:pPr>
                      <a:r>
                        <a:rPr lang="en-US" sz="1700" dirty="0"/>
                        <a:t>Education Index</a:t>
                      </a:r>
                      <a:endParaRPr lang="en-US" sz="1700" dirty="0"/>
                    </a:p>
                    <a:p>
                      <a:pPr eaLnBrk="1" hangingPunct="1">
                        <a:buFont typeface="Arial" panose="020B0604020202020204" pitchFamily="34" charset="0"/>
                        <a:buNone/>
                      </a:pPr>
                      <a:endParaRPr lang="en-US" sz="1700" dirty="0"/>
                    </a:p>
                    <a:p>
                      <a:pPr eaLnBrk="1" hangingPunct="1">
                        <a:buFont typeface="Arial" panose="020B0604020202020204" pitchFamily="34" charset="0"/>
                        <a:buNone/>
                      </a:pPr>
                      <a:r>
                        <a:rPr lang="en-US" sz="1700" dirty="0"/>
                        <a:t>Social Science Index</a:t>
                      </a:r>
                      <a:endParaRPr lang="en-US" sz="1700" dirty="0"/>
                    </a:p>
                    <a:p>
                      <a:pPr eaLnBrk="1" hangingPunct="1">
                        <a:buFont typeface="Arial" panose="020B0604020202020204" pitchFamily="34" charset="0"/>
                        <a:buNone/>
                      </a:pPr>
                      <a:endParaRPr lang="en-US" sz="1700" dirty="0"/>
                    </a:p>
                    <a:p>
                      <a:pPr eaLnBrk="1" hangingPunct="1">
                        <a:buFont typeface="Arial" panose="020B0604020202020204" pitchFamily="34" charset="0"/>
                        <a:buNone/>
                      </a:pPr>
                      <a:r>
                        <a:rPr lang="en-US" sz="1700" dirty="0"/>
                        <a:t>Wilson Humanities Index</a:t>
                      </a:r>
                      <a:endParaRPr lang="en-US" sz="1700" dirty="0"/>
                    </a:p>
                  </a:txBody>
                  <a:tcPr marT="45725" marB="457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accent1">
                    <a:lumMod val="75000"/>
                  </a:schemeClr>
                </a:solidFill>
              </a:rPr>
              <a:t>Reference Sources - Examples</a:t>
            </a:r>
            <a:endParaRPr lang="en-GB" dirty="0">
              <a:solidFill>
                <a:schemeClr val="tx1">
                  <a:lumMod val="75000"/>
                  <a:lumOff val="25000"/>
                </a:schemeClr>
              </a:solidFill>
            </a:endParaRPr>
          </a:p>
        </p:txBody>
      </p:sp>
      <p:graphicFrame>
        <p:nvGraphicFramePr>
          <p:cNvPr id="4" name="Content Placeholder 3"/>
          <p:cNvGraphicFramePr/>
          <p:nvPr/>
        </p:nvGraphicFramePr>
        <p:xfrm>
          <a:off x="1554163" y="2133601"/>
          <a:ext cx="8991600" cy="4816475"/>
        </p:xfrm>
        <a:graphic>
          <a:graphicData uri="http://schemas.openxmlformats.org/drawingml/2006/table">
            <a:tbl>
              <a:tblPr firstRow="1" bandRow="1">
                <a:tableStyleId>{5C22544A-7EE6-4342-B048-85BDC9FD1C3A}</a:tableStyleId>
              </a:tblPr>
              <a:tblGrid>
                <a:gridCol w="1671005"/>
                <a:gridCol w="2824795"/>
                <a:gridCol w="1869935"/>
                <a:gridCol w="2625865"/>
              </a:tblGrid>
              <a:tr h="457276">
                <a:tc>
                  <a:txBody>
                    <a:bodyPr/>
                    <a:lstStyle/>
                    <a:p>
                      <a:pPr algn="ctr"/>
                      <a:r>
                        <a:rPr lang="en-US" sz="2400" b="1" dirty="0"/>
                        <a:t>Source</a:t>
                      </a:r>
                      <a:endParaRPr lang="en-US" sz="2400" b="1" dirty="0"/>
                    </a:p>
                  </a:txBody>
                  <a:tcPr marT="45736" marB="45736"/>
                </a:tc>
                <a:tc>
                  <a:txBody>
                    <a:bodyPr/>
                    <a:lstStyle/>
                    <a:p>
                      <a:pPr algn="ctr"/>
                      <a:r>
                        <a:rPr lang="en-US" sz="2400" b="1" dirty="0"/>
                        <a:t>Definition</a:t>
                      </a:r>
                      <a:endParaRPr lang="en-US" sz="2400" b="1" dirty="0"/>
                    </a:p>
                  </a:txBody>
                  <a:tcPr marT="45736" marB="45736"/>
                </a:tc>
                <a:tc>
                  <a:txBody>
                    <a:bodyPr/>
                    <a:lstStyle/>
                    <a:p>
                      <a:pPr algn="ctr"/>
                      <a:r>
                        <a:rPr lang="en-US" sz="2400" b="1" dirty="0"/>
                        <a:t>Uses</a:t>
                      </a:r>
                      <a:endParaRPr lang="en-US" sz="2400" b="1" dirty="0"/>
                    </a:p>
                  </a:txBody>
                  <a:tcPr marT="45736" marB="45736"/>
                </a:tc>
                <a:tc>
                  <a:txBody>
                    <a:bodyPr/>
                    <a:lstStyle/>
                    <a:p>
                      <a:pPr algn="ctr"/>
                      <a:r>
                        <a:rPr lang="en-US" sz="2400" b="1" dirty="0"/>
                        <a:t>Examples</a:t>
                      </a:r>
                      <a:endParaRPr lang="en-US" sz="2400" b="1" dirty="0"/>
                    </a:p>
                  </a:txBody>
                  <a:tcPr marT="45736" marB="45736"/>
                </a:tc>
              </a:tr>
              <a:tr h="4359199">
                <a:tc>
                  <a:txBody>
                    <a:bodyPr/>
                    <a:lstStyle/>
                    <a:p>
                      <a:r>
                        <a:rPr lang="en-US" sz="2000" b="1" dirty="0"/>
                        <a:t>Thesaurus</a:t>
                      </a:r>
                      <a:endParaRPr kumimoji="0" lang="en-US" sz="2000" b="1" kern="1200" dirty="0">
                        <a:solidFill>
                          <a:schemeClr val="dk1"/>
                        </a:solidFill>
                        <a:latin typeface="+mn-lt"/>
                        <a:ea typeface="+mn-ea"/>
                        <a:cs typeface="+mn-cs"/>
                      </a:endParaRPr>
                    </a:p>
                  </a:txBody>
                  <a:tcPr marT="45736" marB="45736" anchor="ctr"/>
                </a:tc>
                <a:tc>
                  <a:txBody>
                    <a:bodyPr/>
                    <a:lstStyle/>
                    <a:p>
                      <a:pPr eaLnBrk="1" hangingPunct="1"/>
                      <a:r>
                        <a:rPr lang="en-US" sz="2000" dirty="0"/>
                        <a:t>The term Thesaurus means “treasury”, a “store” or “hoard.”</a:t>
                      </a:r>
                      <a:endParaRPr lang="en-US" sz="2000" dirty="0"/>
                    </a:p>
                    <a:p>
                      <a:pPr eaLnBrk="1" hangingPunct="1"/>
                      <a:r>
                        <a:rPr lang="en-US" sz="2000" dirty="0"/>
                        <a:t>Also means a book of synonyms, near synonyms, antonyms, phrases</a:t>
                      </a:r>
                      <a:r>
                        <a:rPr lang="en-US" sz="2000" baseline="0" dirty="0"/>
                        <a:t> and slang terms for words</a:t>
                      </a:r>
                      <a:r>
                        <a:rPr lang="en-US" sz="2000" dirty="0"/>
                        <a:t>.</a:t>
                      </a:r>
                      <a:endParaRPr lang="en-US" sz="2000" dirty="0"/>
                    </a:p>
                    <a:p>
                      <a:pPr eaLnBrk="1" hangingPunct="1"/>
                      <a:endParaRPr lang="en-US" sz="2000" dirty="0"/>
                    </a:p>
                    <a:p>
                      <a:pPr eaLnBrk="1" hangingPunct="1"/>
                      <a:r>
                        <a:rPr lang="en-US" sz="2000" dirty="0"/>
                        <a:t>A thesaurus can be arranged alphabetically or by idea or concept. </a:t>
                      </a:r>
                      <a:endParaRPr lang="en-US" sz="2000" dirty="0"/>
                    </a:p>
                    <a:p>
                      <a:pPr eaLnBrk="1" hangingPunct="1"/>
                      <a:endParaRPr lang="en-US" sz="2000" dirty="0"/>
                    </a:p>
                    <a:p>
                      <a:endParaRPr lang="en-GB" sz="2000" dirty="0"/>
                    </a:p>
                  </a:txBody>
                  <a:tcPr marT="45736" marB="45736"/>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dirty="0"/>
                        <a:t>Helps find words to express an idea for which you want to find a different or an opposite word. </a:t>
                      </a:r>
                      <a:endParaRPr lang="en-US" sz="2000" dirty="0"/>
                    </a:p>
                    <a:p>
                      <a:endParaRPr lang="en-GB" sz="2000" dirty="0"/>
                    </a:p>
                  </a:txBody>
                  <a:tcPr marT="45736" marB="45736"/>
                </a:tc>
                <a:tc>
                  <a:txBody>
                    <a:bodyPr/>
                    <a:lstStyle/>
                    <a:p>
                      <a:pPr eaLnBrk="1" hangingPunct="1">
                        <a:buFont typeface="Arial" panose="020B0604020202020204" pitchFamily="34" charset="0"/>
                        <a:buNone/>
                      </a:pPr>
                      <a:r>
                        <a:rPr lang="en-US" sz="1800" dirty="0"/>
                        <a:t>American Heritage Thesaurus for Learners of English</a:t>
                      </a:r>
                      <a:endParaRPr lang="en-US" sz="1800" dirty="0"/>
                    </a:p>
                    <a:p>
                      <a:pPr eaLnBrk="1" hangingPunct="1">
                        <a:buFont typeface="Arial" panose="020B0604020202020204" pitchFamily="34" charset="0"/>
                        <a:buNone/>
                      </a:pPr>
                      <a:endParaRPr lang="en-US" sz="1800" dirty="0"/>
                    </a:p>
                    <a:p>
                      <a:pPr eaLnBrk="1" hangingPunct="1">
                        <a:buFont typeface="Arial" panose="020B0604020202020204" pitchFamily="34" charset="0"/>
                        <a:buNone/>
                      </a:pPr>
                      <a:r>
                        <a:rPr lang="en-US" sz="1800" dirty="0"/>
                        <a:t>Thesaurus of English words and phrases</a:t>
                      </a:r>
                      <a:endParaRPr lang="en-US" sz="1800" dirty="0"/>
                    </a:p>
                    <a:p>
                      <a:pPr eaLnBrk="1" hangingPunct="1">
                        <a:buFont typeface="Arial" panose="020B0604020202020204" pitchFamily="34" charset="0"/>
                        <a:buNone/>
                      </a:pPr>
                      <a:endParaRPr lang="en-US" sz="1800" dirty="0"/>
                    </a:p>
                    <a:p>
                      <a:pPr eaLnBrk="1" hangingPunct="1">
                        <a:buFont typeface="Arial" panose="020B0604020202020204" pitchFamily="34" charset="0"/>
                        <a:buNone/>
                      </a:pPr>
                      <a:r>
                        <a:rPr lang="en-US" sz="1800" dirty="0"/>
                        <a:t>Webster’s students Thesaurus</a:t>
                      </a:r>
                      <a:endParaRPr lang="en-US" sz="1800" dirty="0"/>
                    </a:p>
                    <a:p>
                      <a:pPr eaLnBrk="1" hangingPunct="1">
                        <a:buFont typeface="Arial" panose="020B0604020202020204" pitchFamily="34" charset="0"/>
                        <a:buNone/>
                      </a:pPr>
                      <a:endParaRPr lang="en-US" sz="1800" dirty="0"/>
                    </a:p>
                    <a:p>
                      <a:pPr eaLnBrk="1" hangingPunct="1">
                        <a:buFont typeface="Arial" panose="020B0604020202020204" pitchFamily="34" charset="0"/>
                        <a:buNone/>
                      </a:pPr>
                      <a:r>
                        <a:rPr lang="en-US" sz="1800" dirty="0"/>
                        <a:t>Political Science  Thesaurus</a:t>
                      </a:r>
                      <a:endParaRPr lang="en-US" sz="1800" dirty="0"/>
                    </a:p>
                  </a:txBody>
                  <a:tcPr marT="45736" marB="45736"/>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accent1">
                    <a:lumMod val="75000"/>
                  </a:schemeClr>
                </a:solidFill>
              </a:rPr>
              <a:t>Reference Sources - Examples</a:t>
            </a:r>
            <a:endParaRPr lang="en-GB" dirty="0">
              <a:solidFill>
                <a:schemeClr val="tx1">
                  <a:lumMod val="75000"/>
                  <a:lumOff val="25000"/>
                </a:schemeClr>
              </a:solidFill>
            </a:endParaRPr>
          </a:p>
        </p:txBody>
      </p:sp>
      <p:graphicFrame>
        <p:nvGraphicFramePr>
          <p:cNvPr id="4" name="Content Placeholder 3"/>
          <p:cNvGraphicFramePr/>
          <p:nvPr/>
        </p:nvGraphicFramePr>
        <p:xfrm>
          <a:off x="1752600" y="1828801"/>
          <a:ext cx="8763000" cy="4648221"/>
        </p:xfrm>
        <a:graphic>
          <a:graphicData uri="http://schemas.openxmlformats.org/drawingml/2006/table">
            <a:tbl>
              <a:tblPr firstRow="1" bandRow="1">
                <a:tableStyleId>{5C22544A-7EE6-4342-B048-85BDC9FD1C3A}</a:tableStyleId>
              </a:tblPr>
              <a:tblGrid>
                <a:gridCol w="1628522"/>
                <a:gridCol w="2752978"/>
                <a:gridCol w="1822394"/>
                <a:gridCol w="2559106"/>
              </a:tblGrid>
              <a:tr h="533409">
                <a:tc>
                  <a:txBody>
                    <a:bodyPr/>
                    <a:lstStyle/>
                    <a:p>
                      <a:pPr algn="ctr"/>
                      <a:r>
                        <a:rPr lang="en-US" sz="2400" b="1" dirty="0"/>
                        <a:t>Source</a:t>
                      </a:r>
                      <a:endParaRPr lang="en-US" sz="2400" b="1" dirty="0"/>
                    </a:p>
                  </a:txBody>
                  <a:tcPr marT="45726" marB="45726"/>
                </a:tc>
                <a:tc>
                  <a:txBody>
                    <a:bodyPr/>
                    <a:lstStyle/>
                    <a:p>
                      <a:pPr algn="ctr"/>
                      <a:r>
                        <a:rPr lang="en-US" sz="2400" b="1" dirty="0"/>
                        <a:t>Definition</a:t>
                      </a:r>
                      <a:endParaRPr lang="en-US" sz="2400" b="1" dirty="0"/>
                    </a:p>
                  </a:txBody>
                  <a:tcPr marT="45726" marB="45726"/>
                </a:tc>
                <a:tc>
                  <a:txBody>
                    <a:bodyPr/>
                    <a:lstStyle/>
                    <a:p>
                      <a:pPr algn="ctr"/>
                      <a:r>
                        <a:rPr lang="en-US" sz="2400" b="1" dirty="0"/>
                        <a:t>Uses</a:t>
                      </a:r>
                      <a:endParaRPr lang="en-US" sz="2400" b="1" dirty="0"/>
                    </a:p>
                  </a:txBody>
                  <a:tcPr marT="45726" marB="45726"/>
                </a:tc>
                <a:tc>
                  <a:txBody>
                    <a:bodyPr/>
                    <a:lstStyle/>
                    <a:p>
                      <a:pPr algn="ctr"/>
                      <a:r>
                        <a:rPr lang="en-US" sz="2400" b="1" dirty="0"/>
                        <a:t>Examples</a:t>
                      </a:r>
                      <a:endParaRPr lang="en-US" sz="2400" b="1" dirty="0"/>
                    </a:p>
                  </a:txBody>
                  <a:tcPr marT="45726" marB="45726"/>
                </a:tc>
              </a:tr>
              <a:tr h="4114791">
                <a:tc>
                  <a:txBody>
                    <a:bodyPr/>
                    <a:lstStyle/>
                    <a:p>
                      <a:r>
                        <a:rPr kumimoji="0" lang="en-US" sz="2400" b="1" kern="1200" dirty="0">
                          <a:solidFill>
                            <a:schemeClr val="dk1"/>
                          </a:solidFill>
                          <a:latin typeface="+mn-lt"/>
                          <a:ea typeface="+mn-ea"/>
                          <a:cs typeface="+mn-cs"/>
                        </a:rPr>
                        <a:t>Year Books and annuals</a:t>
                      </a:r>
                      <a:endParaRPr kumimoji="0" lang="en-US" sz="2400" b="1" kern="1200" dirty="0">
                        <a:solidFill>
                          <a:schemeClr val="dk1"/>
                        </a:solidFill>
                        <a:latin typeface="+mn-lt"/>
                        <a:ea typeface="+mn-ea"/>
                        <a:cs typeface="+mn-cs"/>
                      </a:endParaRPr>
                    </a:p>
                  </a:txBody>
                  <a:tcPr marT="45726" marB="45726"/>
                </a:tc>
                <a:tc>
                  <a:txBody>
                    <a:bodyPr/>
                    <a:lstStyle/>
                    <a:p>
                      <a:r>
                        <a:rPr kumimoji="0" lang="en-US" sz="2400" kern="1200" dirty="0">
                          <a:solidFill>
                            <a:schemeClr val="dk1"/>
                          </a:solidFill>
                          <a:latin typeface="+mn-lt"/>
                          <a:ea typeface="+mn-ea"/>
                          <a:cs typeface="+mn-cs"/>
                        </a:rPr>
                        <a:t>An annual</a:t>
                      </a:r>
                      <a:r>
                        <a:rPr kumimoji="0" lang="en-US" sz="2400" kern="1200" baseline="0" dirty="0">
                          <a:solidFill>
                            <a:schemeClr val="dk1"/>
                          </a:solidFill>
                          <a:latin typeface="+mn-lt"/>
                          <a:ea typeface="+mn-ea"/>
                          <a:cs typeface="+mn-cs"/>
                        </a:rPr>
                        <a:t> collection of facts, photographs or statistics often limited to a particular country or subject discipline</a:t>
                      </a:r>
                      <a:endParaRPr kumimoji="0" lang="en-US" sz="2400" kern="1200" dirty="0">
                        <a:solidFill>
                          <a:schemeClr val="dk1"/>
                        </a:solidFill>
                        <a:latin typeface="+mn-lt"/>
                        <a:ea typeface="+mn-ea"/>
                        <a:cs typeface="+mn-cs"/>
                      </a:endParaRPr>
                    </a:p>
                  </a:txBody>
                  <a:tcPr marT="45726" marB="45726"/>
                </a:tc>
                <a:tc>
                  <a:txBody>
                    <a:bodyPr/>
                    <a:lstStyle/>
                    <a:p>
                      <a:r>
                        <a:rPr kumimoji="0" lang="en-US" sz="2400" kern="1200" dirty="0">
                          <a:solidFill>
                            <a:schemeClr val="dk1"/>
                          </a:solidFill>
                          <a:latin typeface="+mn-lt"/>
                          <a:ea typeface="+mn-ea"/>
                          <a:cs typeface="+mn-cs"/>
                        </a:rPr>
                        <a:t>First statistical data</a:t>
                      </a:r>
                      <a:endParaRPr kumimoji="0" lang="en-US" sz="2400" kern="1200" dirty="0">
                        <a:solidFill>
                          <a:schemeClr val="dk1"/>
                        </a:solidFill>
                        <a:latin typeface="+mn-lt"/>
                        <a:ea typeface="+mn-ea"/>
                        <a:cs typeface="+mn-cs"/>
                      </a:endParaRPr>
                    </a:p>
                  </a:txBody>
                  <a:tcPr marT="45726" marB="45726"/>
                </a:tc>
                <a:tc>
                  <a:txBody>
                    <a:bodyPr/>
                    <a:lstStyle/>
                    <a:p>
                      <a:pPr>
                        <a:buFont typeface="Arial" panose="020B0604020202020204" pitchFamily="34" charset="0"/>
                        <a:buNone/>
                      </a:pPr>
                      <a:r>
                        <a:rPr kumimoji="0" lang="en-US" sz="2400" kern="1200" dirty="0">
                          <a:solidFill>
                            <a:schemeClr val="dk1"/>
                          </a:solidFill>
                          <a:latin typeface="+mn-lt"/>
                          <a:ea typeface="+mn-ea"/>
                          <a:cs typeface="+mn-cs"/>
                        </a:rPr>
                        <a:t>Year Book of Sports Medicine</a:t>
                      </a:r>
                      <a:endParaRPr kumimoji="0" lang="en-US" sz="2400" kern="1200" dirty="0">
                        <a:solidFill>
                          <a:schemeClr val="dk1"/>
                        </a:solidFill>
                        <a:latin typeface="+mn-lt"/>
                        <a:ea typeface="+mn-ea"/>
                        <a:cs typeface="+mn-cs"/>
                      </a:endParaRPr>
                    </a:p>
                    <a:p>
                      <a:endParaRPr kumimoji="0" lang="en-US" sz="2400" kern="1200" dirty="0">
                        <a:solidFill>
                          <a:schemeClr val="dk1"/>
                        </a:solidFill>
                        <a:latin typeface="+mn-lt"/>
                        <a:ea typeface="+mn-ea"/>
                        <a:cs typeface="+mn-cs"/>
                      </a:endParaRPr>
                    </a:p>
                    <a:p>
                      <a:pPr>
                        <a:buFont typeface="Arial" panose="020B0604020202020204" pitchFamily="34" charset="0"/>
                        <a:buNone/>
                      </a:pPr>
                      <a:r>
                        <a:rPr kumimoji="0" lang="en-US" sz="2400" kern="1200" dirty="0">
                          <a:solidFill>
                            <a:schemeClr val="dk1"/>
                          </a:solidFill>
                          <a:latin typeface="+mn-lt"/>
                          <a:ea typeface="+mn-ea"/>
                          <a:cs typeface="+mn-cs"/>
                        </a:rPr>
                        <a:t>Advertising Yearbook</a:t>
                      </a:r>
                      <a:endParaRPr kumimoji="0" lang="en-US" sz="2400" kern="1200" dirty="0">
                        <a:solidFill>
                          <a:schemeClr val="dk1"/>
                        </a:solidFill>
                        <a:latin typeface="+mn-lt"/>
                        <a:ea typeface="+mn-ea"/>
                        <a:cs typeface="+mn-cs"/>
                      </a:endParaRPr>
                    </a:p>
                    <a:p>
                      <a:endParaRPr kumimoji="0" lang="en-US" sz="2400" kern="1200" dirty="0">
                        <a:solidFill>
                          <a:schemeClr val="dk1"/>
                        </a:solidFill>
                        <a:latin typeface="+mn-lt"/>
                        <a:ea typeface="+mn-ea"/>
                        <a:cs typeface="+mn-cs"/>
                      </a:endParaRPr>
                    </a:p>
                    <a:p>
                      <a:pPr>
                        <a:buFont typeface="Arial" panose="020B0604020202020204" pitchFamily="34" charset="0"/>
                        <a:buNone/>
                      </a:pPr>
                      <a:r>
                        <a:rPr kumimoji="0" lang="en-US" sz="2400" kern="1200" baseline="0" dirty="0">
                          <a:solidFill>
                            <a:schemeClr val="dk1"/>
                          </a:solidFill>
                          <a:latin typeface="+mn-lt"/>
                          <a:ea typeface="+mn-ea"/>
                          <a:cs typeface="+mn-cs"/>
                        </a:rPr>
                        <a:t>Year Book of Traditional Music</a:t>
                      </a:r>
                      <a:endParaRPr kumimoji="0" lang="en-US" sz="2400" kern="1200" baseline="0" dirty="0">
                        <a:solidFill>
                          <a:schemeClr val="dk1"/>
                        </a:solidFill>
                        <a:latin typeface="+mn-lt"/>
                        <a:ea typeface="+mn-ea"/>
                        <a:cs typeface="+mn-cs"/>
                      </a:endParaRPr>
                    </a:p>
                    <a:p>
                      <a:pPr>
                        <a:buFont typeface="Arial" panose="020B0604020202020204" pitchFamily="34" charset="0"/>
                        <a:buNone/>
                      </a:pPr>
                      <a:endParaRPr kumimoji="0" lang="en-US" sz="2400" kern="1200" baseline="0" dirty="0">
                        <a:solidFill>
                          <a:schemeClr val="dk1"/>
                        </a:solidFill>
                        <a:latin typeface="+mn-lt"/>
                        <a:ea typeface="+mn-ea"/>
                        <a:cs typeface="+mn-cs"/>
                      </a:endParaRPr>
                    </a:p>
                    <a:p>
                      <a:pPr>
                        <a:buFont typeface="Arial" panose="020B0604020202020204" pitchFamily="34" charset="0"/>
                        <a:buNone/>
                      </a:pPr>
                      <a:r>
                        <a:rPr kumimoji="0" lang="en-US" sz="2400" kern="1200" baseline="0" dirty="0">
                          <a:solidFill>
                            <a:schemeClr val="dk1"/>
                          </a:solidFill>
                          <a:latin typeface="+mn-lt"/>
                          <a:ea typeface="+mn-ea"/>
                          <a:cs typeface="+mn-cs"/>
                        </a:rPr>
                        <a:t>The CIA World </a:t>
                      </a:r>
                      <a:r>
                        <a:rPr kumimoji="0" lang="en-US" sz="2400" kern="1200" baseline="0" dirty="0" err="1">
                          <a:solidFill>
                            <a:schemeClr val="dk1"/>
                          </a:solidFill>
                          <a:latin typeface="+mn-lt"/>
                          <a:ea typeface="+mn-ea"/>
                          <a:cs typeface="+mn-cs"/>
                        </a:rPr>
                        <a:t>FactBook</a:t>
                      </a:r>
                      <a:endParaRPr kumimoji="0" lang="en-US" sz="2400" kern="1200" dirty="0">
                        <a:solidFill>
                          <a:schemeClr val="dk1"/>
                        </a:solidFill>
                        <a:latin typeface="+mn-lt"/>
                        <a:ea typeface="+mn-ea"/>
                        <a:cs typeface="+mn-cs"/>
                      </a:endParaRPr>
                    </a:p>
                  </a:txBody>
                  <a:tcPr marT="45726" marB="45726"/>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Information Sources</a:t>
            </a:r>
            <a:endParaRPr lang="en-US" dirty="0"/>
          </a:p>
        </p:txBody>
      </p:sp>
      <p:sp>
        <p:nvSpPr>
          <p:cNvPr id="3" name="Content Placeholder 2"/>
          <p:cNvSpPr>
            <a:spLocks noGrp="1"/>
          </p:cNvSpPr>
          <p:nvPr>
            <p:ph idx="1"/>
          </p:nvPr>
        </p:nvSpPr>
        <p:spPr/>
        <p:txBody>
          <a:bodyPr>
            <a:normAutofit fontScale="40000" lnSpcReduction="20000"/>
          </a:bodyPr>
          <a:lstStyle/>
          <a:p>
            <a:pPr marL="109855" indent="0" eaLnBrk="1" fontAlgn="auto" hangingPunct="1">
              <a:spcAft>
                <a:spcPts val="0"/>
              </a:spcAft>
              <a:buClr>
                <a:schemeClr val="accent3"/>
              </a:buClr>
              <a:buFont typeface="Calibri" panose="020F0502020204030204" pitchFamily="34" charset="0"/>
              <a:buNone/>
              <a:defRPr/>
            </a:pPr>
            <a:r>
              <a:rPr lang="en-US" sz="5100" dirty="0">
                <a:solidFill>
                  <a:schemeClr val="tx1">
                    <a:lumMod val="75000"/>
                    <a:lumOff val="25000"/>
                  </a:schemeClr>
                </a:solidFill>
              </a:rPr>
              <a:t>You can think of information in terms of…</a:t>
            </a:r>
            <a:endParaRPr lang="en-US" sz="5100" dirty="0">
              <a:solidFill>
                <a:schemeClr val="tx1">
                  <a:lumMod val="75000"/>
                  <a:lumOff val="25000"/>
                </a:schemeClr>
              </a:solidFill>
            </a:endParaRPr>
          </a:p>
          <a:p>
            <a:pPr marL="365760" indent="-255905" eaLnBrk="1" fontAlgn="auto" hangingPunct="1">
              <a:spcAft>
                <a:spcPts val="0"/>
              </a:spcAft>
              <a:buClr>
                <a:schemeClr val="accent3"/>
              </a:buClr>
              <a:buFont typeface="Wingdings 3" panose="05040102010807070707"/>
              <a:buNone/>
              <a:defRPr/>
            </a:pPr>
            <a:r>
              <a:rPr lang="en-US" sz="3800" dirty="0">
                <a:solidFill>
                  <a:schemeClr val="tx1">
                    <a:lumMod val="75000"/>
                    <a:lumOff val="25000"/>
                  </a:schemeClr>
                </a:solidFill>
              </a:rPr>
              <a:t>	</a:t>
            </a:r>
            <a:r>
              <a:rPr lang="en-US" sz="5100" dirty="0">
                <a:solidFill>
                  <a:schemeClr val="tx1">
                    <a:lumMod val="75000"/>
                    <a:lumOff val="25000"/>
                  </a:schemeClr>
                </a:solidFill>
              </a:rPr>
              <a:t>1. Primary sources</a:t>
            </a:r>
            <a:endParaRPr lang="en-US" sz="5100" dirty="0">
              <a:solidFill>
                <a:schemeClr val="tx1">
                  <a:lumMod val="75000"/>
                  <a:lumOff val="25000"/>
                </a:schemeClr>
              </a:solidFill>
            </a:endParaRPr>
          </a:p>
          <a:p>
            <a:pPr marL="365760" indent="-255905" eaLnBrk="1" fontAlgn="auto" hangingPunct="1">
              <a:spcAft>
                <a:spcPts val="0"/>
              </a:spcAft>
              <a:buClr>
                <a:schemeClr val="accent3"/>
              </a:buClr>
              <a:buFont typeface="Wingdings 3" panose="05040102010807070707"/>
              <a:buNone/>
              <a:defRPr/>
            </a:pPr>
            <a:r>
              <a:rPr lang="en-US" sz="5100" dirty="0">
                <a:solidFill>
                  <a:schemeClr val="tx1">
                    <a:lumMod val="75000"/>
                    <a:lumOff val="25000"/>
                  </a:schemeClr>
                </a:solidFill>
              </a:rPr>
              <a:t>	2. Secondary sources </a:t>
            </a:r>
            <a:endParaRPr lang="en-US" sz="5100" dirty="0">
              <a:solidFill>
                <a:schemeClr val="tx1">
                  <a:lumMod val="75000"/>
                  <a:lumOff val="25000"/>
                </a:schemeClr>
              </a:solidFill>
            </a:endParaRPr>
          </a:p>
          <a:p>
            <a:pPr marL="365760" indent="-255905" eaLnBrk="1" fontAlgn="auto" hangingPunct="1">
              <a:spcAft>
                <a:spcPts val="0"/>
              </a:spcAft>
              <a:buClr>
                <a:schemeClr val="accent3"/>
              </a:buClr>
              <a:buFont typeface="Wingdings 3" panose="05040102010807070707"/>
              <a:buNone/>
              <a:defRPr/>
            </a:pPr>
            <a:r>
              <a:rPr lang="en-US" sz="5100" dirty="0">
                <a:solidFill>
                  <a:schemeClr val="tx1">
                    <a:lumMod val="75000"/>
                    <a:lumOff val="25000"/>
                  </a:schemeClr>
                </a:solidFill>
              </a:rPr>
              <a:t>	3. Tertiary sources</a:t>
            </a:r>
            <a:endParaRPr lang="en-US" sz="5100" dirty="0">
              <a:solidFill>
                <a:schemeClr val="tx1">
                  <a:lumMod val="75000"/>
                  <a:lumOff val="25000"/>
                </a:schemeClr>
              </a:solidFill>
            </a:endParaRPr>
          </a:p>
          <a:p>
            <a:pPr marL="365760" indent="-255905" eaLnBrk="1" fontAlgn="auto" hangingPunct="1">
              <a:spcAft>
                <a:spcPts val="0"/>
              </a:spcAft>
              <a:buClr>
                <a:schemeClr val="accent3"/>
              </a:buClr>
              <a:buFont typeface="Wingdings 3" panose="05040102010807070707"/>
              <a:buNone/>
              <a:defRPr/>
            </a:pPr>
            <a:endParaRPr lang="en-US" sz="8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None/>
              <a:defRPr/>
            </a:pPr>
            <a:r>
              <a:rPr lang="en-US" sz="3800" dirty="0">
                <a:solidFill>
                  <a:schemeClr val="tx1">
                    <a:lumMod val="75000"/>
                    <a:lumOff val="25000"/>
                  </a:schemeClr>
                </a:solidFill>
              </a:rPr>
              <a:t>	</a:t>
            </a:r>
            <a:r>
              <a:rPr lang="en-US" sz="5100" dirty="0">
                <a:solidFill>
                  <a:schemeClr val="tx1">
                    <a:lumMod val="75000"/>
                    <a:lumOff val="25000"/>
                  </a:schemeClr>
                </a:solidFill>
              </a:rPr>
              <a:t>Information sources can be regarded as primary or secondary depending on their:</a:t>
            </a:r>
            <a:endParaRPr lang="en-US" sz="5100" dirty="0">
              <a:solidFill>
                <a:schemeClr val="tx1">
                  <a:lumMod val="75000"/>
                  <a:lumOff val="25000"/>
                </a:schemeClr>
              </a:solidFill>
            </a:endParaRPr>
          </a:p>
          <a:p>
            <a:pPr marL="955675" lvl="2" indent="-342900" eaLnBrk="1" fontAlgn="auto" hangingPunct="1">
              <a:spcAft>
                <a:spcPts val="0"/>
              </a:spcAft>
              <a:buFont typeface="Wingdings" panose="05000000000000000000" pitchFamily="2" charset="2"/>
              <a:buChar char="v"/>
              <a:defRPr/>
            </a:pPr>
            <a:r>
              <a:rPr lang="en-US" sz="5100" dirty="0">
                <a:solidFill>
                  <a:schemeClr val="tx1">
                    <a:lumMod val="75000"/>
                    <a:lumOff val="25000"/>
                  </a:schemeClr>
                </a:solidFill>
              </a:rPr>
              <a:t>Originality</a:t>
            </a:r>
            <a:endParaRPr lang="en-US" sz="5100" dirty="0">
              <a:solidFill>
                <a:schemeClr val="tx1">
                  <a:lumMod val="75000"/>
                  <a:lumOff val="25000"/>
                </a:schemeClr>
              </a:solidFill>
            </a:endParaRPr>
          </a:p>
          <a:p>
            <a:pPr marL="955675" lvl="2" indent="-342900" eaLnBrk="1" fontAlgn="auto" hangingPunct="1">
              <a:spcAft>
                <a:spcPts val="0"/>
              </a:spcAft>
              <a:buFont typeface="Wingdings" panose="05000000000000000000" pitchFamily="2" charset="2"/>
              <a:buChar char="v"/>
              <a:defRPr/>
            </a:pPr>
            <a:r>
              <a:rPr lang="en-US" sz="5100" dirty="0">
                <a:solidFill>
                  <a:schemeClr val="tx1">
                    <a:lumMod val="75000"/>
                    <a:lumOff val="25000"/>
                  </a:schemeClr>
                </a:solidFill>
              </a:rPr>
              <a:t>Proximity to the source or event</a:t>
            </a:r>
            <a:endParaRPr lang="en-US" sz="5100" dirty="0">
              <a:solidFill>
                <a:schemeClr val="tx1">
                  <a:lumMod val="75000"/>
                  <a:lumOff val="25000"/>
                </a:schemeClr>
              </a:solidFill>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758826"/>
            <a:ext cx="7543800" cy="3565525"/>
          </a:xfrm>
        </p:spPr>
        <p:txBody>
          <a:bodyPr/>
          <a:lstStyle/>
          <a:p>
            <a:pPr eaLnBrk="1" fontAlgn="auto" hangingPunct="1">
              <a:spcAft>
                <a:spcPts val="0"/>
              </a:spcAft>
              <a:defRPr/>
            </a:pPr>
            <a:r>
              <a:rPr lang="en-US" dirty="0"/>
              <a:t>Publication Formats</a:t>
            </a:r>
            <a:endParaRPr lang="en-US" spc="600"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p:txBody>
          <a:bodyPr/>
          <a:lstStyle/>
          <a:p>
            <a:pPr eaLnBrk="1" fontAlgn="auto" hangingPunct="1">
              <a:spcAft>
                <a:spcPts val="0"/>
              </a:spcAft>
              <a:defRPr/>
            </a:pPr>
            <a:r>
              <a:rPr lang="en-US" b="1" dirty="0">
                <a:solidFill>
                  <a:schemeClr val="accent1">
                    <a:lumMod val="75000"/>
                  </a:schemeClr>
                </a:solidFill>
              </a:rPr>
              <a:t>Types of Publication Formats</a:t>
            </a:r>
            <a:endParaRPr lang="en-US" b="1" dirty="0">
              <a:solidFill>
                <a:schemeClr val="accent1">
                  <a:lumMod val="75000"/>
                </a:schemeClr>
              </a:solidFill>
            </a:endParaRPr>
          </a:p>
        </p:txBody>
      </p:sp>
      <p:sp>
        <p:nvSpPr>
          <p:cNvPr id="49155" name="Content Placeholder 1"/>
          <p:cNvSpPr>
            <a:spLocks noGrp="1"/>
          </p:cNvSpPr>
          <p:nvPr>
            <p:ph idx="1"/>
          </p:nvPr>
        </p:nvSpPr>
        <p:spPr>
          <a:xfrm>
            <a:off x="1828800" y="1600200"/>
            <a:ext cx="8534400" cy="5105400"/>
          </a:xfrm>
        </p:spPr>
        <p:txBody>
          <a:bodyPr/>
          <a:lstStyle/>
          <a:p>
            <a:pPr eaLnBrk="1" hangingPunct="1"/>
            <a:r>
              <a:rPr lang="en-US" altLang="en-US" sz="2800"/>
              <a:t>Information is published in a variety of formats. </a:t>
            </a:r>
            <a:endParaRPr lang="en-US" altLang="en-US" sz="2800"/>
          </a:p>
          <a:p>
            <a:pPr eaLnBrk="1" hangingPunct="1"/>
            <a:endParaRPr lang="en-US" altLang="en-US" sz="600"/>
          </a:p>
          <a:p>
            <a:pPr eaLnBrk="1" hangingPunct="1"/>
            <a:r>
              <a:rPr lang="en-US" altLang="en-US" sz="2800"/>
              <a:t>It is important that you are aware of the range of formats available to you and know how to select and use those appropriate for your assignment.</a:t>
            </a:r>
            <a:endParaRPr lang="en-US" altLang="en-US" sz="2800"/>
          </a:p>
          <a:p>
            <a:pPr eaLnBrk="1" hangingPunct="1"/>
            <a:endParaRPr lang="en-US" altLang="en-US" sz="600"/>
          </a:p>
          <a:p>
            <a:pPr eaLnBrk="1" hangingPunct="1"/>
            <a:r>
              <a:rPr lang="en-US" altLang="en-US" sz="2800"/>
              <a:t>For example:</a:t>
            </a:r>
            <a:endParaRPr lang="en-US" altLang="en-US" sz="2800"/>
          </a:p>
          <a:p>
            <a:pPr lvl="1" eaLnBrk="1" hangingPunct="1"/>
            <a:endParaRPr lang="en-US" altLang="en-US" sz="2000"/>
          </a:p>
          <a:p>
            <a:pPr lvl="1" eaLnBrk="1" hangingPunct="1"/>
            <a:endParaRPr lang="en-US" altLang="en-US"/>
          </a:p>
        </p:txBody>
      </p:sp>
      <p:sp>
        <p:nvSpPr>
          <p:cNvPr id="4" name="TextBox 3"/>
          <p:cNvSpPr txBox="1"/>
          <p:nvPr/>
        </p:nvSpPr>
        <p:spPr>
          <a:xfrm>
            <a:off x="6096001" y="4194175"/>
            <a:ext cx="4405313" cy="1816100"/>
          </a:xfrm>
          <a:prstGeom prst="rect">
            <a:avLst/>
          </a:prstGeom>
          <a:noFill/>
        </p:spPr>
        <p:txBody>
          <a:bodyPr>
            <a:spAutoFit/>
          </a:bodyPr>
          <a:lstStyle/>
          <a:p>
            <a:pPr lvl="1" fontAlgn="base">
              <a:spcBef>
                <a:spcPct val="0"/>
              </a:spcBef>
              <a:spcAft>
                <a:spcPct val="0"/>
              </a:spcAft>
              <a:buFont typeface="Wingdings" panose="05000000000000000000" pitchFamily="2" charset="2"/>
              <a:buChar char="§"/>
              <a:defRPr/>
            </a:pPr>
            <a:r>
              <a:rPr lang="en-US" sz="2800" dirty="0">
                <a:solidFill>
                  <a:prstClr val="black"/>
                </a:solidFill>
                <a:latin typeface="Calibri" panose="020F0502020204030204"/>
                <a:cs typeface="Arial" panose="020B0604020202020204" pitchFamily="34" charset="0"/>
              </a:rPr>
              <a:t> </a:t>
            </a:r>
            <a:r>
              <a:rPr lang="en-US" sz="2800" dirty="0">
                <a:solidFill>
                  <a:prstClr val="black"/>
                </a:solidFill>
                <a:latin typeface="Arial" panose="020B0604020202020204" pitchFamily="34" charset="0"/>
                <a:cs typeface="Arial" panose="020B0604020202020204" pitchFamily="34" charset="0"/>
              </a:rPr>
              <a:t>Theses/ Dissertations</a:t>
            </a:r>
            <a:endParaRPr lang="en-US" sz="2800" dirty="0">
              <a:solidFill>
                <a:prstClr val="black"/>
              </a:solidFill>
              <a:latin typeface="Arial" panose="020B0604020202020204" pitchFamily="34" charset="0"/>
              <a:cs typeface="Arial" panose="020B0604020202020204" pitchFamily="34" charset="0"/>
            </a:endParaRPr>
          </a:p>
          <a:p>
            <a:pPr lvl="1" fontAlgn="base">
              <a:spcBef>
                <a:spcPct val="0"/>
              </a:spcBef>
              <a:spcAft>
                <a:spcPct val="0"/>
              </a:spcAft>
              <a:buFont typeface="Wingdings" panose="05000000000000000000" pitchFamily="2" charset="2"/>
              <a:buChar char="§"/>
              <a:defRPr/>
            </a:pPr>
            <a:r>
              <a:rPr lang="en-US" sz="2800" dirty="0">
                <a:solidFill>
                  <a:prstClr val="black"/>
                </a:solidFill>
                <a:latin typeface="Calibri" panose="020F0502020204030204"/>
                <a:cs typeface="Arial" panose="020B0604020202020204" pitchFamily="34" charset="0"/>
              </a:rPr>
              <a:t> Web pages</a:t>
            </a:r>
            <a:endParaRPr lang="en-US" sz="2800" dirty="0">
              <a:solidFill>
                <a:prstClr val="black"/>
              </a:solidFill>
              <a:latin typeface="Calibri" panose="020F0502020204030204"/>
              <a:cs typeface="Arial" panose="020B0604020202020204" pitchFamily="34" charset="0"/>
            </a:endParaRPr>
          </a:p>
          <a:p>
            <a:pPr lvl="1" fontAlgn="base">
              <a:spcBef>
                <a:spcPct val="0"/>
              </a:spcBef>
              <a:spcAft>
                <a:spcPct val="0"/>
              </a:spcAft>
              <a:buFont typeface="Wingdings" panose="05000000000000000000" pitchFamily="2" charset="2"/>
              <a:buChar char="§"/>
              <a:defRPr/>
            </a:pPr>
            <a:r>
              <a:rPr lang="en-US" sz="2800" dirty="0">
                <a:solidFill>
                  <a:prstClr val="black"/>
                </a:solidFill>
                <a:latin typeface="Calibri" panose="020F0502020204030204"/>
                <a:cs typeface="Arial" panose="020B0604020202020204" pitchFamily="34" charset="0"/>
              </a:rPr>
              <a:t> Legislation</a:t>
            </a:r>
            <a:endParaRPr lang="en-US" sz="2800" dirty="0">
              <a:solidFill>
                <a:prstClr val="black"/>
              </a:solidFill>
              <a:latin typeface="Calibri" panose="020F0502020204030204"/>
              <a:cs typeface="Arial" panose="020B0604020202020204" pitchFamily="34" charset="0"/>
            </a:endParaRPr>
          </a:p>
          <a:p>
            <a:pPr lvl="1" fontAlgn="base">
              <a:spcBef>
                <a:spcPct val="0"/>
              </a:spcBef>
              <a:spcAft>
                <a:spcPct val="0"/>
              </a:spcAft>
              <a:buFont typeface="Wingdings" panose="05000000000000000000" pitchFamily="2" charset="2"/>
              <a:buChar char="§"/>
              <a:defRPr/>
            </a:pPr>
            <a:r>
              <a:rPr lang="en-US" sz="2800" dirty="0">
                <a:solidFill>
                  <a:prstClr val="black"/>
                </a:solidFill>
                <a:latin typeface="Calibri" panose="020F0502020204030204"/>
                <a:cs typeface="Arial" panose="020B0604020202020204" pitchFamily="34" charset="0"/>
              </a:rPr>
              <a:t> Electronic Resources</a:t>
            </a:r>
            <a:endParaRPr lang="en-US" sz="2800" dirty="0">
              <a:solidFill>
                <a:prstClr val="black"/>
              </a:solidFill>
              <a:latin typeface="Calibri" panose="020F0502020204030204"/>
              <a:cs typeface="Arial" panose="020B0604020202020204" pitchFamily="34" charset="0"/>
            </a:endParaRPr>
          </a:p>
        </p:txBody>
      </p:sp>
      <p:sp>
        <p:nvSpPr>
          <p:cNvPr id="7" name="TextBox 6"/>
          <p:cNvSpPr txBox="1"/>
          <p:nvPr/>
        </p:nvSpPr>
        <p:spPr>
          <a:xfrm>
            <a:off x="1828800" y="4194176"/>
            <a:ext cx="4876800" cy="2677656"/>
          </a:xfrm>
          <a:prstGeom prst="rect">
            <a:avLst/>
          </a:prstGeom>
          <a:noFill/>
        </p:spPr>
        <p:txBody>
          <a:bodyPr>
            <a:spAutoFit/>
          </a:bodyPr>
          <a:lstStyle/>
          <a:p>
            <a:pPr lvl="1" fontAlgn="base">
              <a:spcBef>
                <a:spcPct val="0"/>
              </a:spcBef>
              <a:spcAft>
                <a:spcPct val="0"/>
              </a:spcAft>
              <a:defRPr/>
            </a:pPr>
            <a:endParaRPr lang="en-US" sz="2800" dirty="0">
              <a:solidFill>
                <a:prstClr val="black"/>
              </a:solidFill>
              <a:latin typeface="Calibri" panose="020F0502020204030204"/>
              <a:cs typeface="Arial" panose="020B0604020202020204" pitchFamily="34" charset="0"/>
            </a:endParaRPr>
          </a:p>
          <a:p>
            <a:pPr lvl="1" fontAlgn="base">
              <a:spcBef>
                <a:spcPct val="0"/>
              </a:spcBef>
              <a:spcAft>
                <a:spcPct val="0"/>
              </a:spcAft>
              <a:buFont typeface="Wingdings" panose="05000000000000000000" pitchFamily="2" charset="2"/>
              <a:buChar char="§"/>
              <a:defRPr/>
            </a:pPr>
            <a:r>
              <a:rPr lang="en-US" sz="2800" dirty="0">
                <a:solidFill>
                  <a:prstClr val="black"/>
                </a:solidFill>
                <a:latin typeface="Calibri" panose="020F0502020204030204"/>
                <a:cs typeface="Arial" panose="020B0604020202020204" pitchFamily="34" charset="0"/>
              </a:rPr>
              <a:t> Journals</a:t>
            </a:r>
            <a:endParaRPr lang="en-US" sz="2800" dirty="0">
              <a:solidFill>
                <a:prstClr val="black"/>
              </a:solidFill>
              <a:latin typeface="Calibri" panose="020F0502020204030204"/>
              <a:cs typeface="Arial" panose="020B0604020202020204" pitchFamily="34" charset="0"/>
            </a:endParaRPr>
          </a:p>
          <a:p>
            <a:pPr lvl="1" fontAlgn="base">
              <a:spcBef>
                <a:spcPct val="0"/>
              </a:spcBef>
              <a:spcAft>
                <a:spcPct val="0"/>
              </a:spcAft>
              <a:buFont typeface="Wingdings" panose="05000000000000000000" pitchFamily="2" charset="2"/>
              <a:buChar char="§"/>
              <a:defRPr/>
            </a:pPr>
            <a:r>
              <a:rPr lang="en-US" sz="2800" dirty="0">
                <a:solidFill>
                  <a:prstClr val="black"/>
                </a:solidFill>
                <a:latin typeface="Calibri" panose="020F0502020204030204"/>
                <a:cs typeface="Arial" panose="020B0604020202020204" pitchFamily="34" charset="0"/>
              </a:rPr>
              <a:t> Books</a:t>
            </a:r>
            <a:endParaRPr lang="en-US" sz="2800" dirty="0">
              <a:solidFill>
                <a:prstClr val="black"/>
              </a:solidFill>
              <a:latin typeface="Calibri" panose="020F0502020204030204"/>
              <a:cs typeface="Arial" panose="020B0604020202020204" pitchFamily="34" charset="0"/>
            </a:endParaRPr>
          </a:p>
          <a:p>
            <a:pPr lvl="1" fontAlgn="base">
              <a:spcBef>
                <a:spcPct val="0"/>
              </a:spcBef>
              <a:spcAft>
                <a:spcPct val="0"/>
              </a:spcAft>
              <a:buFont typeface="Wingdings" panose="05000000000000000000" pitchFamily="2" charset="2"/>
              <a:buChar char="§"/>
              <a:defRPr/>
            </a:pPr>
            <a:r>
              <a:rPr lang="en-US" sz="2800" dirty="0">
                <a:solidFill>
                  <a:prstClr val="black"/>
                </a:solidFill>
                <a:latin typeface="Arial" panose="020B0604020202020204" pitchFamily="34" charset="0"/>
                <a:cs typeface="Arial" panose="020B0604020202020204" pitchFamily="34" charset="0"/>
              </a:rPr>
              <a:t> Grey Literature</a:t>
            </a:r>
            <a:endParaRPr lang="en-US" sz="2800" dirty="0">
              <a:solidFill>
                <a:prstClr val="black"/>
              </a:solidFill>
              <a:latin typeface="Calibri" panose="020F0502020204030204"/>
              <a:cs typeface="Arial" panose="020B0604020202020204" pitchFamily="34" charset="0"/>
            </a:endParaRPr>
          </a:p>
          <a:p>
            <a:pPr lvl="1" fontAlgn="base">
              <a:spcBef>
                <a:spcPct val="0"/>
              </a:spcBef>
              <a:spcAft>
                <a:spcPct val="0"/>
              </a:spcAft>
              <a:buFont typeface="Wingdings" panose="05000000000000000000" pitchFamily="2" charset="2"/>
              <a:buChar char="§"/>
              <a:defRPr/>
            </a:pPr>
            <a:r>
              <a:rPr lang="en-US" sz="2800" dirty="0">
                <a:solidFill>
                  <a:prstClr val="black"/>
                </a:solidFill>
                <a:latin typeface="Calibri" panose="020F0502020204030204"/>
                <a:cs typeface="Arial" panose="020B0604020202020204" pitchFamily="34" charset="0"/>
              </a:rPr>
              <a:t> Audio-visual materials</a:t>
            </a:r>
            <a:endParaRPr lang="en-US" sz="2800" dirty="0">
              <a:solidFill>
                <a:prstClr val="black"/>
              </a:solidFill>
              <a:latin typeface="Calibri" panose="020F0502020204030204"/>
              <a:cs typeface="Arial" panose="020B0604020202020204" pitchFamily="34" charset="0"/>
            </a:endParaRPr>
          </a:p>
          <a:p>
            <a:pPr lvl="1" fontAlgn="base">
              <a:spcBef>
                <a:spcPct val="0"/>
              </a:spcBef>
              <a:spcAft>
                <a:spcPct val="0"/>
              </a:spcAft>
              <a:buFont typeface="Wingdings" panose="05000000000000000000" pitchFamily="2" charset="2"/>
              <a:buChar char="§"/>
              <a:defRPr/>
            </a:pPr>
            <a:r>
              <a:rPr lang="en-US" sz="2800" dirty="0">
                <a:solidFill>
                  <a:prstClr val="black"/>
                </a:solidFill>
                <a:latin typeface="Calibri" panose="020F0502020204030204"/>
                <a:cs typeface="Arial" panose="020B0604020202020204" pitchFamily="34" charset="0"/>
              </a:rPr>
              <a:t> Conference proceedings</a:t>
            </a:r>
            <a:endParaRPr lang="en-GB" sz="2800" dirty="0">
              <a:solidFill>
                <a:prstClr val="black"/>
              </a:solidFill>
              <a:latin typeface="Calibri" panose="020F0502020204030204"/>
              <a:cs typeface="Arial" panose="020B0604020202020204" pitchFamily="34" charset="0"/>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a:xfrm>
            <a:off x="1981200" y="228600"/>
            <a:ext cx="8229600" cy="838200"/>
          </a:xfrm>
        </p:spPr>
        <p:txBody>
          <a:bodyPr/>
          <a:lstStyle/>
          <a:p>
            <a:pPr marL="852805" indent="-742950" eaLnBrk="1" fontAlgn="auto" hangingPunct="1">
              <a:spcAft>
                <a:spcPts val="0"/>
              </a:spcAft>
              <a:defRPr/>
            </a:pPr>
            <a:r>
              <a:rPr lang="en-US" b="1" dirty="0">
                <a:solidFill>
                  <a:schemeClr val="accent1">
                    <a:lumMod val="75000"/>
                  </a:schemeClr>
                </a:solidFill>
              </a:rPr>
              <a:t>Books (monographs)</a:t>
            </a:r>
            <a:endParaRPr lang="en-US" b="1" dirty="0">
              <a:solidFill>
                <a:schemeClr val="accent1">
                  <a:lumMod val="75000"/>
                </a:schemeClr>
              </a:solidFill>
            </a:endParaRPr>
          </a:p>
        </p:txBody>
      </p:sp>
      <p:sp>
        <p:nvSpPr>
          <p:cNvPr id="2" name="Content Placeholder 1"/>
          <p:cNvSpPr>
            <a:spLocks noGrp="1"/>
          </p:cNvSpPr>
          <p:nvPr>
            <p:ph idx="1"/>
          </p:nvPr>
        </p:nvSpPr>
        <p:spPr>
          <a:xfrm>
            <a:off x="1752600" y="1600200"/>
            <a:ext cx="8763000" cy="5029200"/>
          </a:xfrm>
        </p:spPr>
        <p:txBody>
          <a:bodyPr rtlCol="0">
            <a:noAutofit/>
          </a:bodyPr>
          <a:lstStyle/>
          <a:p>
            <a:pPr marL="365760" indent="-255905" eaLnBrk="1" fontAlgn="auto" hangingPunct="1">
              <a:spcAft>
                <a:spcPts val="0"/>
              </a:spcAft>
              <a:buClr>
                <a:schemeClr val="accent3"/>
              </a:buClr>
              <a:buFont typeface="Wingdings 2" panose="05020102010507070707"/>
              <a:buChar char=""/>
              <a:defRPr/>
            </a:pPr>
            <a:r>
              <a:rPr lang="en-US" sz="2800" dirty="0">
                <a:solidFill>
                  <a:schemeClr val="tx1">
                    <a:lumMod val="75000"/>
                    <a:lumOff val="25000"/>
                  </a:schemeClr>
                </a:solidFill>
              </a:rPr>
              <a:t>Offer a thorough and systematic treatment of a subject. </a:t>
            </a:r>
            <a:endParaRPr lang="en-US" sz="2800" dirty="0">
              <a:solidFill>
                <a:schemeClr val="tx1">
                  <a:lumMod val="75000"/>
                  <a:lumOff val="25000"/>
                </a:schemeClr>
              </a:solidFill>
            </a:endParaRPr>
          </a:p>
          <a:p>
            <a:pPr marL="365760" indent="-255905" eaLnBrk="1" fontAlgn="auto" hangingPunct="1">
              <a:spcAft>
                <a:spcPts val="0"/>
              </a:spcAft>
              <a:buClr>
                <a:schemeClr val="accent3"/>
              </a:buClr>
              <a:buFont typeface="Wingdings 2" panose="05020102010507070707"/>
              <a:buChar char=""/>
              <a:defRPr/>
            </a:pPr>
            <a:endParaRPr lang="en-US" sz="800" dirty="0">
              <a:solidFill>
                <a:schemeClr val="tx1">
                  <a:lumMod val="75000"/>
                  <a:lumOff val="25000"/>
                </a:schemeClr>
              </a:solidFill>
            </a:endParaRPr>
          </a:p>
          <a:p>
            <a:pPr marL="365760" indent="-255905" eaLnBrk="1" fontAlgn="auto" hangingPunct="1">
              <a:spcAft>
                <a:spcPts val="0"/>
              </a:spcAft>
              <a:buClr>
                <a:schemeClr val="accent3"/>
              </a:buClr>
              <a:buFont typeface="Wingdings 2" panose="05020102010507070707"/>
              <a:buChar char=""/>
              <a:defRPr/>
            </a:pPr>
            <a:r>
              <a:rPr lang="en-US" sz="2800" dirty="0">
                <a:solidFill>
                  <a:schemeClr val="tx1">
                    <a:lumMod val="75000"/>
                    <a:lumOff val="25000"/>
                  </a:schemeClr>
                </a:solidFill>
              </a:rPr>
              <a:t>A library contains different types of books. They can provide a </a:t>
            </a:r>
            <a:r>
              <a:rPr lang="en-US" sz="2800" b="1" dirty="0">
                <a:solidFill>
                  <a:schemeClr val="tx1">
                    <a:lumMod val="75000"/>
                    <a:lumOff val="25000"/>
                  </a:schemeClr>
                </a:solidFill>
              </a:rPr>
              <a:t>detailed in-depth information </a:t>
            </a:r>
            <a:r>
              <a:rPr lang="en-US" sz="2800" dirty="0">
                <a:solidFill>
                  <a:schemeClr val="tx1">
                    <a:lumMod val="75000"/>
                    <a:lumOff val="25000"/>
                  </a:schemeClr>
                </a:solidFill>
              </a:rPr>
              <a:t>on a subject or a </a:t>
            </a:r>
            <a:r>
              <a:rPr lang="en-US" sz="2800" b="1" dirty="0">
                <a:solidFill>
                  <a:schemeClr val="tx1">
                    <a:lumMod val="75000"/>
                    <a:lumOff val="25000"/>
                  </a:schemeClr>
                </a:solidFill>
              </a:rPr>
              <a:t>general overview</a:t>
            </a:r>
            <a:r>
              <a:rPr lang="en-US" sz="2800" dirty="0">
                <a:solidFill>
                  <a:schemeClr val="tx1">
                    <a:lumMod val="75000"/>
                    <a:lumOff val="25000"/>
                  </a:schemeClr>
                </a:solidFill>
              </a:rPr>
              <a:t>. </a:t>
            </a:r>
            <a:endParaRPr lang="en-US" sz="2800" dirty="0">
              <a:solidFill>
                <a:schemeClr val="tx1">
                  <a:lumMod val="75000"/>
                  <a:lumOff val="25000"/>
                </a:schemeClr>
              </a:solidFill>
            </a:endParaRPr>
          </a:p>
          <a:p>
            <a:pPr marL="365760" indent="-255905" eaLnBrk="1" fontAlgn="auto" hangingPunct="1">
              <a:spcAft>
                <a:spcPts val="0"/>
              </a:spcAft>
              <a:buClr>
                <a:schemeClr val="accent3"/>
              </a:buClr>
              <a:buFont typeface="Wingdings 2" panose="05020102010507070707"/>
              <a:buChar char=""/>
              <a:defRPr/>
            </a:pPr>
            <a:r>
              <a:rPr lang="en-US" sz="2800" dirty="0">
                <a:solidFill>
                  <a:schemeClr val="tx1">
                    <a:lumMod val="75000"/>
                    <a:lumOff val="25000"/>
                  </a:schemeClr>
                </a:solidFill>
              </a:rPr>
              <a:t>Books are the resources most people look for first when doing research. Many books have chapters and indexes which help you find information contained within them more quickly.</a:t>
            </a:r>
            <a:endParaRPr lang="en-US" sz="2800" dirty="0">
              <a:solidFill>
                <a:schemeClr val="tx1">
                  <a:lumMod val="75000"/>
                  <a:lumOff val="25000"/>
                </a:schemeClr>
              </a:solidFill>
            </a:endParaRPr>
          </a:p>
        </p:txBody>
      </p:sp>
      <p:pic>
        <p:nvPicPr>
          <p:cNvPr id="50180" name="Picture 6" descr="Image result for book"/>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8763000" y="457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accent1">
                    <a:lumMod val="75000"/>
                  </a:schemeClr>
                </a:solidFill>
              </a:rPr>
              <a:t>Books (monographs)</a:t>
            </a:r>
            <a:endParaRPr lang="en-GB" dirty="0">
              <a:solidFill>
                <a:schemeClr val="tx1">
                  <a:lumMod val="75000"/>
                  <a:lumOff val="25000"/>
                </a:schemeClr>
              </a:solidFill>
            </a:endParaRPr>
          </a:p>
        </p:txBody>
      </p:sp>
      <p:sp>
        <p:nvSpPr>
          <p:cNvPr id="3" name="Content Placeholder 2"/>
          <p:cNvSpPr>
            <a:spLocks noGrp="1"/>
          </p:cNvSpPr>
          <p:nvPr>
            <p:ph idx="1"/>
          </p:nvPr>
        </p:nvSpPr>
        <p:spPr/>
        <p:txBody>
          <a:bodyPr rtlCol="0">
            <a:normAutofit fontScale="85000" lnSpcReduction="20000"/>
          </a:bodyPr>
          <a:lstStyle/>
          <a:p>
            <a:pPr marL="365760" indent="-255905" eaLnBrk="1" fontAlgn="auto" hangingPunct="1">
              <a:spcAft>
                <a:spcPts val="0"/>
              </a:spcAft>
              <a:buClr>
                <a:schemeClr val="accent3"/>
              </a:buClr>
              <a:buFont typeface="Wingdings 2" panose="05020102010507070707"/>
              <a:buChar char=""/>
              <a:defRPr/>
            </a:pPr>
            <a:r>
              <a:rPr lang="en-US" sz="3400" b="1" dirty="0">
                <a:solidFill>
                  <a:schemeClr val="tx1">
                    <a:lumMod val="75000"/>
                    <a:lumOff val="25000"/>
                  </a:schemeClr>
                </a:solidFill>
              </a:rPr>
              <a:t> You might use books to:</a:t>
            </a:r>
            <a:endParaRPr lang="en-US" sz="3400" b="1" dirty="0">
              <a:solidFill>
                <a:schemeClr val="tx1">
                  <a:lumMod val="75000"/>
                  <a:lumOff val="25000"/>
                </a:schemeClr>
              </a:solidFill>
            </a:endParaRPr>
          </a:p>
          <a:p>
            <a:pPr marL="621665" lvl="1" indent="-247015" eaLnBrk="1" fontAlgn="auto" hangingPunct="1">
              <a:spcBef>
                <a:spcPts val="325"/>
              </a:spcBef>
              <a:spcAft>
                <a:spcPts val="0"/>
              </a:spcAft>
              <a:buFont typeface="Wingdings" panose="05000000000000000000" pitchFamily="2" charset="2"/>
              <a:buChar char="q"/>
              <a:defRPr/>
            </a:pPr>
            <a:r>
              <a:rPr lang="en-US" sz="2900" dirty="0">
                <a:solidFill>
                  <a:schemeClr val="tx1">
                    <a:lumMod val="75000"/>
                    <a:lumOff val="25000"/>
                  </a:schemeClr>
                </a:solidFill>
              </a:rPr>
              <a:t> Find established theories and facts</a:t>
            </a:r>
            <a:endParaRPr lang="en-US" sz="2900" dirty="0">
              <a:solidFill>
                <a:schemeClr val="tx1">
                  <a:lumMod val="75000"/>
                  <a:lumOff val="25000"/>
                </a:schemeClr>
              </a:solidFill>
            </a:endParaRPr>
          </a:p>
          <a:p>
            <a:pPr marL="621665" lvl="1" indent="-247015" eaLnBrk="1" fontAlgn="auto" hangingPunct="1">
              <a:spcBef>
                <a:spcPts val="325"/>
              </a:spcBef>
              <a:spcAft>
                <a:spcPts val="0"/>
              </a:spcAft>
              <a:buFont typeface="Wingdings" panose="05000000000000000000" pitchFamily="2" charset="2"/>
              <a:buChar char="q"/>
              <a:defRPr/>
            </a:pPr>
            <a:r>
              <a:rPr lang="en-US" sz="2900" dirty="0">
                <a:solidFill>
                  <a:schemeClr val="tx1">
                    <a:lumMod val="75000"/>
                    <a:lumOff val="25000"/>
                  </a:schemeClr>
                </a:solidFill>
              </a:rPr>
              <a:t> Find classic treatises and works such as:</a:t>
            </a:r>
            <a:endParaRPr lang="en-US" sz="2900" dirty="0">
              <a:solidFill>
                <a:schemeClr val="tx1">
                  <a:lumMod val="75000"/>
                  <a:lumOff val="25000"/>
                </a:schemeClr>
              </a:solidFill>
            </a:endParaRPr>
          </a:p>
          <a:p>
            <a:pPr marL="859790" lvl="2" indent="-247015" eaLnBrk="1" fontAlgn="auto" hangingPunct="1">
              <a:spcAft>
                <a:spcPts val="0"/>
              </a:spcAft>
              <a:buFont typeface="Wingdings" panose="05000000000000000000" pitchFamily="2" charset="2"/>
              <a:buChar char="q"/>
              <a:defRPr/>
            </a:pPr>
            <a:r>
              <a:rPr lang="en-US" sz="2500" dirty="0">
                <a:solidFill>
                  <a:schemeClr val="tx1">
                    <a:lumMod val="75000"/>
                    <a:lumOff val="25000"/>
                  </a:schemeClr>
                </a:solidFill>
              </a:rPr>
              <a:t> Albert Einstein on relativity</a:t>
            </a:r>
            <a:endParaRPr lang="en-US" sz="2500" dirty="0">
              <a:solidFill>
                <a:schemeClr val="tx1">
                  <a:lumMod val="75000"/>
                  <a:lumOff val="25000"/>
                </a:schemeClr>
              </a:solidFill>
            </a:endParaRPr>
          </a:p>
          <a:p>
            <a:pPr marL="859790" lvl="2" indent="-247015" eaLnBrk="1" fontAlgn="auto" hangingPunct="1">
              <a:spcAft>
                <a:spcPts val="0"/>
              </a:spcAft>
              <a:buFont typeface="Wingdings" panose="05000000000000000000" pitchFamily="2" charset="2"/>
              <a:buChar char="q"/>
              <a:defRPr/>
            </a:pPr>
            <a:r>
              <a:rPr lang="en-US" sz="2500" dirty="0">
                <a:solidFill>
                  <a:schemeClr val="tx1">
                    <a:lumMod val="75000"/>
                    <a:lumOff val="25000"/>
                  </a:schemeClr>
                </a:solidFill>
              </a:rPr>
              <a:t> Karl Marx on politics</a:t>
            </a:r>
            <a:endParaRPr lang="en-US" sz="2500" dirty="0">
              <a:solidFill>
                <a:schemeClr val="tx1">
                  <a:lumMod val="75000"/>
                  <a:lumOff val="25000"/>
                </a:schemeClr>
              </a:solidFill>
            </a:endParaRPr>
          </a:p>
          <a:p>
            <a:pPr marL="859790" lvl="2" indent="-247015" eaLnBrk="1" fontAlgn="auto" hangingPunct="1">
              <a:spcAft>
                <a:spcPts val="0"/>
              </a:spcAft>
              <a:buFont typeface="Wingdings" panose="05000000000000000000" pitchFamily="2" charset="2"/>
              <a:buChar char="q"/>
              <a:defRPr/>
            </a:pPr>
            <a:r>
              <a:rPr lang="en-US" sz="2500" dirty="0">
                <a:solidFill>
                  <a:schemeClr val="tx1">
                    <a:lumMod val="75000"/>
                    <a:lumOff val="25000"/>
                  </a:schemeClr>
                </a:solidFill>
              </a:rPr>
              <a:t> Edward de Bono on thought and thinking</a:t>
            </a:r>
            <a:endParaRPr lang="en-US" sz="2500" dirty="0">
              <a:solidFill>
                <a:schemeClr val="tx1">
                  <a:lumMod val="75000"/>
                  <a:lumOff val="25000"/>
                </a:schemeClr>
              </a:solidFill>
            </a:endParaRPr>
          </a:p>
          <a:p>
            <a:pPr marL="621665" lvl="1" indent="-247015" eaLnBrk="1" fontAlgn="auto" hangingPunct="1">
              <a:spcBef>
                <a:spcPts val="325"/>
              </a:spcBef>
              <a:spcAft>
                <a:spcPts val="0"/>
              </a:spcAft>
              <a:buFont typeface="Wingdings" panose="05000000000000000000" pitchFamily="2" charset="2"/>
              <a:buChar char="q"/>
              <a:defRPr/>
            </a:pPr>
            <a:r>
              <a:rPr lang="en-US" sz="2900" dirty="0">
                <a:solidFill>
                  <a:schemeClr val="tx1">
                    <a:lumMod val="75000"/>
                    <a:lumOff val="25000"/>
                  </a:schemeClr>
                </a:solidFill>
              </a:rPr>
              <a:t> Find both in-depth discussion and broad discussion of a topic</a:t>
            </a:r>
            <a:endParaRPr lang="en-US" sz="2900" dirty="0">
              <a:solidFill>
                <a:schemeClr val="tx1">
                  <a:lumMod val="75000"/>
                  <a:lumOff val="25000"/>
                </a:schemeClr>
              </a:solidFill>
            </a:endParaRPr>
          </a:p>
          <a:p>
            <a:pPr marL="621665" lvl="1" indent="-247015" eaLnBrk="1" fontAlgn="auto" hangingPunct="1">
              <a:spcBef>
                <a:spcPts val="325"/>
              </a:spcBef>
              <a:spcAft>
                <a:spcPts val="0"/>
              </a:spcAft>
              <a:buFont typeface="Wingdings" panose="05000000000000000000" pitchFamily="2" charset="2"/>
              <a:buChar char="q"/>
              <a:defRPr/>
            </a:pPr>
            <a:r>
              <a:rPr lang="en-US" sz="2900" dirty="0">
                <a:solidFill>
                  <a:schemeClr val="tx1">
                    <a:lumMod val="75000"/>
                    <a:lumOff val="25000"/>
                  </a:schemeClr>
                </a:solidFill>
              </a:rPr>
              <a:t> Find historical information.</a:t>
            </a:r>
            <a:endParaRPr lang="en-US" sz="2900" dirty="0">
              <a:solidFill>
                <a:schemeClr val="tx1">
                  <a:lumMod val="75000"/>
                  <a:lumOff val="25000"/>
                </a:schemeClr>
              </a:solidFill>
            </a:endParaRPr>
          </a:p>
          <a:p>
            <a:pPr marL="420370" indent="-384175" eaLnBrk="1" fontAlgn="auto" hangingPunct="1">
              <a:spcAft>
                <a:spcPts val="0"/>
              </a:spcAft>
              <a:buFont typeface="Wingdings" panose="05000000000000000000" pitchFamily="2" charset="2"/>
              <a:buChar char=""/>
              <a:defRPr/>
            </a:pPr>
            <a:endParaRPr lang="en-GB" dirty="0">
              <a:solidFill>
                <a:schemeClr val="tx1">
                  <a:lumMod val="75000"/>
                  <a:lumOff val="25000"/>
                </a:schemeClr>
              </a:solidFill>
            </a:endParaRPr>
          </a:p>
        </p:txBody>
      </p:sp>
      <p:pic>
        <p:nvPicPr>
          <p:cNvPr id="51204" name="Picture 6" descr="Image result for book"/>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8763000" y="457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accent1">
                    <a:lumMod val="75000"/>
                  </a:schemeClr>
                </a:solidFill>
              </a:rPr>
              <a:t>Books (monographs)</a:t>
            </a:r>
            <a:endParaRPr lang="en-GB" dirty="0">
              <a:solidFill>
                <a:schemeClr val="tx1">
                  <a:lumMod val="75000"/>
                  <a:lumOff val="25000"/>
                </a:schemeClr>
              </a:solidFill>
            </a:endParaRPr>
          </a:p>
        </p:txBody>
      </p:sp>
      <p:sp>
        <p:nvSpPr>
          <p:cNvPr id="3" name="Content Placeholder 2"/>
          <p:cNvSpPr>
            <a:spLocks noGrp="1"/>
          </p:cNvSpPr>
          <p:nvPr>
            <p:ph idx="1"/>
          </p:nvPr>
        </p:nvSpPr>
        <p:spPr>
          <a:xfrm>
            <a:off x="1941512" y="1609077"/>
            <a:ext cx="8308975" cy="4953000"/>
          </a:xfrm>
        </p:spPr>
        <p:txBody>
          <a:bodyPr rtlCol="0">
            <a:normAutofit fontScale="92500"/>
          </a:bodyPr>
          <a:lstStyle/>
          <a:p>
            <a:pPr marL="365760" indent="-255905" eaLnBrk="1" fontAlgn="auto" hangingPunct="1">
              <a:spcAft>
                <a:spcPts val="0"/>
              </a:spcAft>
              <a:buClr>
                <a:schemeClr val="accent3"/>
              </a:buClr>
              <a:buFont typeface="Wingdings 2" panose="05020102010507070707"/>
              <a:buChar char=""/>
              <a:defRPr/>
            </a:pPr>
            <a:r>
              <a:rPr lang="en-US" sz="3600" b="1" dirty="0">
                <a:solidFill>
                  <a:schemeClr val="tx1">
                    <a:lumMod val="75000"/>
                    <a:lumOff val="25000"/>
                  </a:schemeClr>
                </a:solidFill>
              </a:rPr>
              <a:t> Where can I find a book?</a:t>
            </a:r>
            <a:endParaRPr lang="en-US" sz="3600" b="1" dirty="0">
              <a:solidFill>
                <a:schemeClr val="tx1">
                  <a:lumMod val="75000"/>
                  <a:lumOff val="25000"/>
                </a:schemeClr>
              </a:solidFill>
            </a:endParaRPr>
          </a:p>
          <a:p>
            <a:pPr marL="365760" indent="-255905" eaLnBrk="1" fontAlgn="auto" hangingPunct="1">
              <a:spcAft>
                <a:spcPts val="0"/>
              </a:spcAft>
              <a:buClr>
                <a:schemeClr val="accent3"/>
              </a:buClr>
              <a:buFont typeface="Wingdings 2" panose="05020102010507070707"/>
              <a:buChar char=""/>
              <a:defRPr/>
            </a:pPr>
            <a:endParaRPr lang="en-US" sz="2400" b="1" dirty="0">
              <a:solidFill>
                <a:schemeClr val="tx1">
                  <a:lumMod val="75000"/>
                  <a:lumOff val="25000"/>
                </a:schemeClr>
              </a:solidFill>
            </a:endParaRPr>
          </a:p>
          <a:p>
            <a:pPr marL="621665" lvl="1" indent="-247015" eaLnBrk="1" fontAlgn="auto" hangingPunct="1">
              <a:lnSpc>
                <a:spcPct val="150000"/>
              </a:lnSpc>
              <a:spcBef>
                <a:spcPts val="325"/>
              </a:spcBef>
              <a:spcAft>
                <a:spcPts val="0"/>
              </a:spcAft>
              <a:buFont typeface="Wingdings" panose="05000000000000000000" pitchFamily="2" charset="2"/>
              <a:buChar char="q"/>
              <a:defRPr/>
            </a:pPr>
            <a:r>
              <a:rPr lang="en-US" sz="3200" dirty="0">
                <a:solidFill>
                  <a:schemeClr val="tx1">
                    <a:lumMod val="75000"/>
                    <a:lumOff val="25000"/>
                  </a:schemeClr>
                </a:solidFill>
              </a:rPr>
              <a:t> The University Library holds a wide collection of print</a:t>
            </a:r>
            <a:r>
              <a:rPr lang="en-US" sz="3200" dirty="0">
                <a:solidFill>
                  <a:srgbClr val="FF0000"/>
                </a:solidFill>
              </a:rPr>
              <a:t> </a:t>
            </a:r>
            <a:r>
              <a:rPr lang="en-US" sz="3200" dirty="0">
                <a:solidFill>
                  <a:schemeClr val="tx1">
                    <a:lumMod val="75000"/>
                    <a:lumOff val="25000"/>
                  </a:schemeClr>
                </a:solidFill>
              </a:rPr>
              <a:t>books.</a:t>
            </a:r>
            <a:endParaRPr lang="en-US" sz="3200" dirty="0">
              <a:solidFill>
                <a:schemeClr val="tx1">
                  <a:lumMod val="75000"/>
                  <a:lumOff val="25000"/>
                </a:schemeClr>
              </a:solidFill>
            </a:endParaRPr>
          </a:p>
          <a:p>
            <a:pPr marL="621665" lvl="1" indent="-247015" eaLnBrk="1" fontAlgn="auto" hangingPunct="1">
              <a:lnSpc>
                <a:spcPct val="150000"/>
              </a:lnSpc>
              <a:spcBef>
                <a:spcPts val="325"/>
              </a:spcBef>
              <a:spcAft>
                <a:spcPts val="0"/>
              </a:spcAft>
              <a:buFont typeface="Wingdings" panose="05000000000000000000" pitchFamily="2" charset="2"/>
              <a:buChar char="q"/>
              <a:defRPr/>
            </a:pPr>
            <a:r>
              <a:rPr lang="en-US" sz="3200" dirty="0">
                <a:solidFill>
                  <a:schemeClr val="tx1">
                    <a:lumMod val="75000"/>
                    <a:lumOff val="25000"/>
                  </a:schemeClr>
                </a:solidFill>
              </a:rPr>
              <a:t> You can find information about a book via the card or online library catalogue (</a:t>
            </a:r>
            <a:r>
              <a:rPr lang="en-US" sz="3200" strike="sngStrike" dirty="0">
                <a:solidFill>
                  <a:schemeClr val="tx1">
                    <a:lumMod val="75000"/>
                    <a:lumOff val="25000"/>
                  </a:schemeClr>
                </a:solidFill>
                <a:hlinkClick r:id="rId1"/>
              </a:rPr>
              <a:t>WINNOPAC</a:t>
            </a:r>
            <a:r>
              <a:rPr lang="en-US" sz="3200" strike="sngStrike" dirty="0">
                <a:solidFill>
                  <a:schemeClr val="tx1">
                    <a:lumMod val="75000"/>
                    <a:lumOff val="25000"/>
                  </a:schemeClr>
                </a:solidFill>
              </a:rPr>
              <a:t>).</a:t>
            </a:r>
            <a:endParaRPr lang="en-US" sz="3200" strike="sngStrike" dirty="0">
              <a:solidFill>
                <a:schemeClr val="tx1">
                  <a:lumMod val="75000"/>
                  <a:lumOff val="25000"/>
                </a:schemeClr>
              </a:solidFill>
            </a:endParaRPr>
          </a:p>
          <a:p>
            <a:pPr marL="621665" lvl="1" indent="-247015" eaLnBrk="1" fontAlgn="auto" hangingPunct="1">
              <a:lnSpc>
                <a:spcPct val="150000"/>
              </a:lnSpc>
              <a:spcBef>
                <a:spcPts val="325"/>
              </a:spcBef>
              <a:spcAft>
                <a:spcPts val="0"/>
              </a:spcAft>
              <a:buFont typeface="Wingdings" panose="05000000000000000000" pitchFamily="2" charset="2"/>
              <a:buChar char="q"/>
              <a:defRPr/>
            </a:pPr>
            <a:r>
              <a:rPr lang="en-US" sz="3200" dirty="0">
                <a:solidFill>
                  <a:schemeClr val="tx1">
                    <a:lumMod val="75000"/>
                    <a:lumOff val="25000"/>
                  </a:schemeClr>
                </a:solidFill>
              </a:rPr>
              <a:t> In the book shop/ vendors.</a:t>
            </a:r>
            <a:endParaRPr lang="en-US" sz="3200" dirty="0">
              <a:solidFill>
                <a:schemeClr val="tx1">
                  <a:lumMod val="75000"/>
                  <a:lumOff val="25000"/>
                </a:schemeClr>
              </a:solidFill>
            </a:endParaRPr>
          </a:p>
          <a:p>
            <a:pPr marL="420370" indent="-384175" eaLnBrk="1" fontAlgn="auto" hangingPunct="1">
              <a:spcAft>
                <a:spcPts val="0"/>
              </a:spcAft>
              <a:buFont typeface="Wingdings 2" panose="05020102010507070707"/>
              <a:buChar char=""/>
              <a:defRPr/>
            </a:pPr>
            <a:endParaRPr lang="en-GB" dirty="0">
              <a:solidFill>
                <a:schemeClr val="tx1">
                  <a:lumMod val="75000"/>
                  <a:lumOff val="25000"/>
                </a:schemeClr>
              </a:solidFill>
            </a:endParaRPr>
          </a:p>
        </p:txBody>
      </p:sp>
      <p:pic>
        <p:nvPicPr>
          <p:cNvPr id="53252" name="Picture 6" descr="Image result for book"/>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8763000" y="457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a:xfrm>
            <a:off x="1981200" y="228600"/>
            <a:ext cx="8229600" cy="914400"/>
          </a:xfrm>
        </p:spPr>
        <p:txBody>
          <a:bodyPr/>
          <a:lstStyle/>
          <a:p>
            <a:pPr marL="365760" indent="-255905" eaLnBrk="1" fontAlgn="auto" hangingPunct="1">
              <a:spcAft>
                <a:spcPts val="0"/>
              </a:spcAft>
              <a:defRPr/>
            </a:pPr>
            <a:r>
              <a:rPr lang="en-US" b="1" dirty="0">
                <a:solidFill>
                  <a:schemeClr val="accent1">
                    <a:lumMod val="75000"/>
                  </a:schemeClr>
                </a:solidFill>
              </a:rPr>
              <a:t>Serials</a:t>
            </a:r>
            <a:endParaRPr lang="en-US" b="1" dirty="0">
              <a:solidFill>
                <a:schemeClr val="accent1">
                  <a:lumMod val="75000"/>
                </a:schemeClr>
              </a:solidFill>
            </a:endParaRPr>
          </a:p>
        </p:txBody>
      </p:sp>
      <p:sp>
        <p:nvSpPr>
          <p:cNvPr id="2" name="Content Placeholder 1"/>
          <p:cNvSpPr>
            <a:spLocks noGrp="1"/>
          </p:cNvSpPr>
          <p:nvPr>
            <p:ph idx="1"/>
          </p:nvPr>
        </p:nvSpPr>
        <p:spPr>
          <a:xfrm>
            <a:off x="1828800" y="1600200"/>
            <a:ext cx="8382000" cy="5105400"/>
          </a:xfrm>
        </p:spPr>
        <p:txBody>
          <a:bodyPr rtlCol="0">
            <a:normAutofit fontScale="92500" lnSpcReduction="20000"/>
          </a:bodyPr>
          <a:lstStyle/>
          <a:p>
            <a:pPr marL="365760" indent="-255905" eaLnBrk="1" fontAlgn="auto" hangingPunct="1">
              <a:spcAft>
                <a:spcPts val="0"/>
              </a:spcAft>
              <a:buClr>
                <a:schemeClr val="accent3"/>
              </a:buClr>
              <a:buFont typeface="Wingdings" panose="05000000000000000000" pitchFamily="2" charset="2"/>
              <a:buChar char="q"/>
              <a:defRPr/>
            </a:pPr>
            <a:r>
              <a:rPr lang="en-US" sz="3200" dirty="0">
                <a:solidFill>
                  <a:schemeClr val="tx1">
                    <a:lumMod val="75000"/>
                    <a:lumOff val="25000"/>
                  </a:schemeClr>
                </a:solidFill>
              </a:rPr>
              <a:t>Serials are a collective term for newspapers, magazines, scholarly journals and reports. Serials may also be known as </a:t>
            </a:r>
            <a:r>
              <a:rPr lang="en-US" sz="3200" b="1" dirty="0">
                <a:solidFill>
                  <a:schemeClr val="tx1">
                    <a:lumMod val="75000"/>
                    <a:lumOff val="25000"/>
                  </a:schemeClr>
                </a:solidFill>
              </a:rPr>
              <a:t>periodicals</a:t>
            </a:r>
            <a:r>
              <a:rPr lang="en-US" sz="3200" dirty="0">
                <a:solidFill>
                  <a:schemeClr val="tx1">
                    <a:lumMod val="75000"/>
                    <a:lumOff val="25000"/>
                  </a:schemeClr>
                </a:solidFill>
              </a:rPr>
              <a:t>. </a:t>
            </a:r>
            <a:endParaRPr lang="en-US" sz="32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endParaRPr lang="en-US"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r>
              <a:rPr lang="en-US" sz="3200" dirty="0">
                <a:solidFill>
                  <a:schemeClr val="tx1">
                    <a:lumMod val="75000"/>
                    <a:lumOff val="25000"/>
                  </a:schemeClr>
                </a:solidFill>
              </a:rPr>
              <a:t>They are published at regular intervals (e.g. daily, weekly, monthly, quarterly).</a:t>
            </a:r>
            <a:endParaRPr lang="en-US" sz="3200" dirty="0">
              <a:solidFill>
                <a:schemeClr val="tx1">
                  <a:lumMod val="75000"/>
                  <a:lumOff val="25000"/>
                </a:schemeClr>
              </a:solidFill>
            </a:endParaRPr>
          </a:p>
          <a:p>
            <a:pPr marL="365760" indent="-255905" eaLnBrk="1" fontAlgn="auto" hangingPunct="1">
              <a:spcAft>
                <a:spcPts val="0"/>
              </a:spcAft>
              <a:buClr>
                <a:schemeClr val="accent3"/>
              </a:buClr>
              <a:buFont typeface="Wingdings 3" panose="05040102010807070707"/>
              <a:buChar char=""/>
              <a:defRPr/>
            </a:pPr>
            <a:endParaRPr lang="en-US" sz="24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r>
              <a:rPr lang="en-US" sz="3200" dirty="0">
                <a:solidFill>
                  <a:schemeClr val="tx1">
                    <a:lumMod val="75000"/>
                    <a:lumOff val="25000"/>
                  </a:schemeClr>
                </a:solidFill>
              </a:rPr>
              <a:t>Serials are good sources of current information, presented in easily digestible amounts to their targeted readers. </a:t>
            </a:r>
            <a:endParaRPr lang="en-US" sz="32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endParaRPr lang="en-US" sz="1400" dirty="0">
              <a:solidFill>
                <a:schemeClr val="tx1">
                  <a:lumMod val="75000"/>
                  <a:lumOff val="25000"/>
                </a:schemeClr>
              </a:solidFill>
            </a:endParaRPr>
          </a:p>
        </p:txBody>
      </p:sp>
      <p:sp>
        <p:nvSpPr>
          <p:cNvPr id="55300" name="AutoShape 5" descr="Image result for journals articles"/>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endParaRPr lang="en-US" altLang="en-US">
              <a:solidFill>
                <a:prstClr val="black"/>
              </a:solidFill>
            </a:endParaRPr>
          </a:p>
        </p:txBody>
      </p:sp>
      <p:sp>
        <p:nvSpPr>
          <p:cNvPr id="55301" name="AutoShape 7" descr="Image result for journals articles"/>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endParaRPr lang="en-US" altLang="en-US">
              <a:solidFill>
                <a:prstClr val="black"/>
              </a:solidFill>
            </a:endParaRPr>
          </a:p>
        </p:txBody>
      </p:sp>
      <p:pic>
        <p:nvPicPr>
          <p:cNvPr id="55302" name="Picture 9" descr="http://resources1.news.com.au/images/2012/06/06/1226386/060161-academic-journal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72600" y="38100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153400" cy="990600"/>
          </a:xfrm>
        </p:spPr>
        <p:txBody>
          <a:bodyPr/>
          <a:lstStyle/>
          <a:p>
            <a:pPr eaLnBrk="1" fontAlgn="auto" hangingPunct="1">
              <a:spcAft>
                <a:spcPts val="0"/>
              </a:spcAft>
              <a:defRPr/>
            </a:pPr>
            <a:r>
              <a:rPr lang="en-US" dirty="0">
                <a:solidFill>
                  <a:schemeClr val="tx1">
                    <a:lumMod val="75000"/>
                    <a:lumOff val="25000"/>
                  </a:schemeClr>
                </a:solidFill>
              </a:rPr>
              <a:t>Serials </a:t>
            </a:r>
            <a:endParaRPr lang="en-GB" dirty="0">
              <a:solidFill>
                <a:schemeClr val="tx1">
                  <a:lumMod val="75000"/>
                  <a:lumOff val="25000"/>
                </a:schemeClr>
              </a:solidFill>
            </a:endParaRPr>
          </a:p>
        </p:txBody>
      </p:sp>
      <p:sp>
        <p:nvSpPr>
          <p:cNvPr id="3" name="Content Placeholder 2"/>
          <p:cNvSpPr>
            <a:spLocks noGrp="1"/>
          </p:cNvSpPr>
          <p:nvPr>
            <p:ph idx="1"/>
          </p:nvPr>
        </p:nvSpPr>
        <p:spPr>
          <a:xfrm>
            <a:off x="2136775" y="1600200"/>
            <a:ext cx="8153400" cy="4953000"/>
          </a:xfrm>
        </p:spPr>
        <p:txBody>
          <a:bodyPr rtlCol="0">
            <a:normAutofit fontScale="92500" lnSpcReduction="20000"/>
          </a:bodyPr>
          <a:lstStyle/>
          <a:p>
            <a:pPr marL="365760" indent="-255905" eaLnBrk="1" fontAlgn="auto" hangingPunct="1">
              <a:spcAft>
                <a:spcPts val="0"/>
              </a:spcAft>
              <a:buClr>
                <a:schemeClr val="accent3"/>
              </a:buClr>
              <a:buFont typeface="Wingdings" panose="05000000000000000000" pitchFamily="2" charset="2"/>
              <a:buChar char="q"/>
              <a:defRPr/>
            </a:pPr>
            <a:endParaRPr lang="en-US" sz="28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r>
              <a:rPr lang="en-US" sz="2800" dirty="0">
                <a:solidFill>
                  <a:schemeClr val="tx1">
                    <a:lumMod val="75000"/>
                    <a:lumOff val="25000"/>
                  </a:schemeClr>
                </a:solidFill>
              </a:rPr>
              <a:t>The library subscribes to a range of Serials relevant to your studies. </a:t>
            </a:r>
            <a:endParaRPr lang="en-US" sz="28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endParaRPr lang="en-US" sz="18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r>
              <a:rPr lang="en-US" sz="2800" dirty="0">
                <a:solidFill>
                  <a:schemeClr val="tx1">
                    <a:lumMod val="75000"/>
                    <a:lumOff val="25000"/>
                  </a:schemeClr>
                </a:solidFill>
              </a:rPr>
              <a:t>Some would cover a </a:t>
            </a:r>
            <a:r>
              <a:rPr lang="en-US" sz="2800" b="1" dirty="0">
                <a:solidFill>
                  <a:schemeClr val="tx1">
                    <a:lumMod val="75000"/>
                    <a:lumOff val="25000"/>
                  </a:schemeClr>
                </a:solidFill>
              </a:rPr>
              <a:t>wide subject area </a:t>
            </a:r>
            <a:r>
              <a:rPr lang="en-US" sz="2800" dirty="0">
                <a:solidFill>
                  <a:schemeClr val="tx1">
                    <a:lumMod val="75000"/>
                    <a:lumOff val="25000"/>
                  </a:schemeClr>
                </a:solidFill>
              </a:rPr>
              <a:t>such as the </a:t>
            </a:r>
            <a:r>
              <a:rPr lang="en-US" sz="2800" u="sng" dirty="0">
                <a:solidFill>
                  <a:schemeClr val="tx1">
                    <a:lumMod val="75000"/>
                    <a:lumOff val="25000"/>
                  </a:schemeClr>
                </a:solidFill>
              </a:rPr>
              <a:t>African Journal of Interdisciplinary Studies</a:t>
            </a:r>
            <a:r>
              <a:rPr lang="en-US" sz="2800" dirty="0">
                <a:solidFill>
                  <a:schemeClr val="tx1">
                    <a:lumMod val="75000"/>
                    <a:lumOff val="25000"/>
                  </a:schemeClr>
                </a:solidFill>
              </a:rPr>
              <a:t>, while others will be narrowly focused on a </a:t>
            </a:r>
            <a:r>
              <a:rPr lang="en-US" sz="2800" b="1" dirty="0">
                <a:solidFill>
                  <a:schemeClr val="tx1">
                    <a:lumMod val="75000"/>
                    <a:lumOff val="25000"/>
                  </a:schemeClr>
                </a:solidFill>
              </a:rPr>
              <a:t>particular area </a:t>
            </a:r>
            <a:r>
              <a:rPr lang="en-US" sz="2800" dirty="0">
                <a:solidFill>
                  <a:schemeClr val="tx1">
                    <a:lumMod val="75000"/>
                    <a:lumOff val="25000"/>
                  </a:schemeClr>
                </a:solidFill>
              </a:rPr>
              <a:t>such as the </a:t>
            </a:r>
            <a:r>
              <a:rPr lang="en-US" sz="2800" u="sng" dirty="0">
                <a:solidFill>
                  <a:schemeClr val="tx1">
                    <a:lumMod val="75000"/>
                    <a:lumOff val="25000"/>
                  </a:schemeClr>
                </a:solidFill>
              </a:rPr>
              <a:t>Applied Psycholinguistics</a:t>
            </a:r>
            <a:r>
              <a:rPr lang="en-US" sz="2800" dirty="0">
                <a:solidFill>
                  <a:schemeClr val="tx1">
                    <a:lumMod val="75000"/>
                    <a:lumOff val="25000"/>
                  </a:schemeClr>
                </a:solidFill>
              </a:rPr>
              <a:t>. </a:t>
            </a:r>
            <a:endParaRPr lang="en-US" sz="28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endParaRPr lang="en-US" sz="14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r>
              <a:rPr lang="en-US" sz="2800" dirty="0">
                <a:solidFill>
                  <a:schemeClr val="tx1">
                    <a:lumMod val="75000"/>
                    <a:lumOff val="25000"/>
                  </a:schemeClr>
                </a:solidFill>
              </a:rPr>
              <a:t>Some Serials publish original research while others comment upon it and publish summaries.</a:t>
            </a:r>
            <a:endParaRPr lang="en-US" sz="2800" dirty="0">
              <a:solidFill>
                <a:schemeClr val="tx1">
                  <a:lumMod val="75000"/>
                  <a:lumOff val="25000"/>
                </a:schemeClr>
              </a:solidFill>
            </a:endParaRPr>
          </a:p>
        </p:txBody>
      </p:sp>
      <p:pic>
        <p:nvPicPr>
          <p:cNvPr id="56324" name="Picture 9" descr="http://resources1.news.com.au/images/2012/06/06/1226386/060161-academic-journal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72600" y="38100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1">
                    <a:lumMod val="75000"/>
                    <a:lumOff val="25000"/>
                  </a:schemeClr>
                </a:solidFill>
              </a:rPr>
              <a:t>Serials</a:t>
            </a:r>
            <a:endParaRPr lang="en-GB" dirty="0">
              <a:solidFill>
                <a:schemeClr val="tx1">
                  <a:lumMod val="75000"/>
                  <a:lumOff val="25000"/>
                </a:schemeClr>
              </a:solidFill>
            </a:endParaRPr>
          </a:p>
        </p:txBody>
      </p:sp>
      <p:sp>
        <p:nvSpPr>
          <p:cNvPr id="3" name="Content Placeholder 2"/>
          <p:cNvSpPr>
            <a:spLocks noGrp="1"/>
          </p:cNvSpPr>
          <p:nvPr>
            <p:ph idx="1"/>
          </p:nvPr>
        </p:nvSpPr>
        <p:spPr/>
        <p:txBody>
          <a:bodyPr rtlCol="0">
            <a:normAutofit lnSpcReduction="10000"/>
          </a:bodyPr>
          <a:lstStyle/>
          <a:p>
            <a:pPr marL="365760" indent="-255905" eaLnBrk="1" fontAlgn="auto" hangingPunct="1">
              <a:spcAft>
                <a:spcPts val="0"/>
              </a:spcAft>
              <a:buClr>
                <a:schemeClr val="accent3"/>
              </a:buClr>
              <a:buFont typeface="Wingdings" panose="05000000000000000000" pitchFamily="2" charset="2"/>
              <a:buChar char="q"/>
              <a:defRPr/>
            </a:pPr>
            <a:r>
              <a:rPr lang="en-US" sz="3600" dirty="0">
                <a:solidFill>
                  <a:schemeClr val="tx1">
                    <a:lumMod val="75000"/>
                    <a:lumOff val="25000"/>
                  </a:schemeClr>
                </a:solidFill>
              </a:rPr>
              <a:t>Where can I find them?</a:t>
            </a:r>
            <a:endParaRPr lang="en-US" sz="36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endParaRPr lang="en-US" sz="1800" dirty="0">
              <a:solidFill>
                <a:schemeClr val="tx1">
                  <a:lumMod val="75000"/>
                  <a:lumOff val="25000"/>
                </a:schemeClr>
              </a:solidFill>
            </a:endParaRPr>
          </a:p>
          <a:p>
            <a:pPr marL="621665" lvl="1" indent="-255905" eaLnBrk="1" fontAlgn="auto" hangingPunct="1">
              <a:spcAft>
                <a:spcPts val="0"/>
              </a:spcAft>
              <a:buFont typeface="Wingdings" panose="05000000000000000000" pitchFamily="2" charset="2"/>
              <a:buChar char="q"/>
              <a:defRPr/>
            </a:pPr>
            <a:r>
              <a:rPr lang="en-US" sz="3200" dirty="0">
                <a:solidFill>
                  <a:schemeClr val="tx1">
                    <a:lumMod val="75000"/>
                    <a:lumOff val="25000"/>
                  </a:schemeClr>
                </a:solidFill>
              </a:rPr>
              <a:t>Use the library catalogue to find out Serials subscribed to by the library.</a:t>
            </a:r>
            <a:endParaRPr lang="en-US" sz="3200" dirty="0">
              <a:solidFill>
                <a:schemeClr val="tx1">
                  <a:lumMod val="75000"/>
                  <a:lumOff val="25000"/>
                </a:schemeClr>
              </a:solidFill>
            </a:endParaRPr>
          </a:p>
          <a:p>
            <a:pPr marL="621665" lvl="1" indent="-255905" eaLnBrk="1" fontAlgn="auto" hangingPunct="1">
              <a:spcAft>
                <a:spcPts val="0"/>
              </a:spcAft>
              <a:buFont typeface="Wingdings" panose="05000000000000000000" pitchFamily="2" charset="2"/>
              <a:buChar char="q"/>
              <a:defRPr/>
            </a:pPr>
            <a:endParaRPr lang="en-US" dirty="0">
              <a:solidFill>
                <a:schemeClr val="tx1">
                  <a:lumMod val="75000"/>
                  <a:lumOff val="25000"/>
                </a:schemeClr>
              </a:solidFill>
            </a:endParaRPr>
          </a:p>
          <a:p>
            <a:pPr marL="621665" lvl="1" indent="-255905" eaLnBrk="1" fontAlgn="auto" hangingPunct="1">
              <a:spcAft>
                <a:spcPts val="0"/>
              </a:spcAft>
              <a:buFont typeface="Wingdings" panose="05000000000000000000" pitchFamily="2" charset="2"/>
              <a:buChar char="q"/>
              <a:defRPr/>
            </a:pPr>
            <a:r>
              <a:rPr lang="en-US" sz="3200" dirty="0">
                <a:solidFill>
                  <a:schemeClr val="tx1">
                    <a:lumMod val="75000"/>
                    <a:lumOff val="25000"/>
                  </a:schemeClr>
                </a:solidFill>
              </a:rPr>
              <a:t>Use indexes, abstracts, databases and the Internet</a:t>
            </a:r>
            <a:r>
              <a:rPr lang="en-US" sz="2800" dirty="0">
                <a:solidFill>
                  <a:schemeClr val="tx1">
                    <a:lumMod val="75000"/>
                    <a:lumOff val="25000"/>
                  </a:schemeClr>
                </a:solidFill>
              </a:rPr>
              <a:t>. </a:t>
            </a:r>
            <a:endParaRPr lang="en-US" sz="2800" dirty="0">
              <a:solidFill>
                <a:schemeClr val="tx1">
                  <a:lumMod val="75000"/>
                  <a:lumOff val="25000"/>
                </a:schemeClr>
              </a:solidFill>
            </a:endParaRPr>
          </a:p>
          <a:p>
            <a:pPr marL="365125" lvl="1" indent="0" eaLnBrk="1" fontAlgn="auto" hangingPunct="1">
              <a:spcAft>
                <a:spcPts val="0"/>
              </a:spcAft>
              <a:buNone/>
              <a:defRPr/>
            </a:pPr>
            <a:endParaRPr lang="en-US" sz="2800" dirty="0">
              <a:solidFill>
                <a:schemeClr val="tx1">
                  <a:lumMod val="75000"/>
                  <a:lumOff val="25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p:cNvSpPr>
            <a:spLocks noGrp="1"/>
          </p:cNvSpPr>
          <p:nvPr>
            <p:ph type="title"/>
          </p:nvPr>
        </p:nvSpPr>
        <p:spPr>
          <a:xfrm>
            <a:off x="2362200" y="304800"/>
            <a:ext cx="7848600" cy="838200"/>
          </a:xfrm>
        </p:spPr>
        <p:txBody>
          <a:bodyPr/>
          <a:lstStyle/>
          <a:p>
            <a:pPr eaLnBrk="1" fontAlgn="auto" hangingPunct="1">
              <a:spcAft>
                <a:spcPts val="0"/>
              </a:spcAft>
              <a:defRPr/>
            </a:pPr>
            <a:r>
              <a:rPr lang="en-US" dirty="0">
                <a:solidFill>
                  <a:schemeClr val="tx1">
                    <a:lumMod val="75000"/>
                    <a:lumOff val="25000"/>
                  </a:schemeClr>
                </a:solidFill>
              </a:rPr>
              <a:t>Serials </a:t>
            </a:r>
            <a:endParaRPr lang="en-US" b="1" dirty="0">
              <a:solidFill>
                <a:schemeClr val="accent1">
                  <a:lumMod val="75000"/>
                </a:schemeClr>
              </a:solidFill>
            </a:endParaRPr>
          </a:p>
        </p:txBody>
      </p:sp>
      <p:graphicFrame>
        <p:nvGraphicFramePr>
          <p:cNvPr id="4" name="Content Placeholder 3"/>
          <p:cNvGraphicFramePr>
            <a:graphicFrameLocks noGrp="1"/>
          </p:cNvGraphicFramePr>
          <p:nvPr>
            <p:ph idx="1"/>
          </p:nvPr>
        </p:nvGraphicFramePr>
        <p:xfrm>
          <a:off x="1676401" y="1341439"/>
          <a:ext cx="8839199" cy="5440363"/>
        </p:xfrm>
        <a:graphic>
          <a:graphicData uri="http://schemas.openxmlformats.org/drawingml/2006/table">
            <a:tbl>
              <a:tblPr firstRow="1" bandRow="1">
                <a:tableStyleId>{5C22544A-7EE6-4342-B048-85BDC9FD1C3A}</a:tableStyleId>
              </a:tblPr>
              <a:tblGrid>
                <a:gridCol w="1955575"/>
                <a:gridCol w="2659582"/>
                <a:gridCol w="2112021"/>
                <a:gridCol w="2112021"/>
              </a:tblGrid>
              <a:tr h="701044">
                <a:tc>
                  <a:txBody>
                    <a:bodyPr/>
                    <a:lstStyle/>
                    <a:p>
                      <a:r>
                        <a:rPr lang="en-US" sz="2000" dirty="0"/>
                        <a:t>Material</a:t>
                      </a:r>
                      <a:endParaRPr lang="en-US" sz="2000" dirty="0"/>
                    </a:p>
                  </a:txBody>
                  <a:tcPr marT="45722" marB="45722"/>
                </a:tc>
                <a:tc>
                  <a:txBody>
                    <a:bodyPr/>
                    <a:lstStyle/>
                    <a:p>
                      <a:r>
                        <a:rPr lang="en-US" sz="2000" dirty="0"/>
                        <a:t>Description/</a:t>
                      </a:r>
                      <a:r>
                        <a:rPr lang="en-US" sz="2000" baseline="0" dirty="0"/>
                        <a:t> Characteristics</a:t>
                      </a:r>
                      <a:endParaRPr lang="en-US" sz="2000" dirty="0"/>
                    </a:p>
                  </a:txBody>
                  <a:tcPr marT="45722" marB="45722"/>
                </a:tc>
                <a:tc>
                  <a:txBody>
                    <a:bodyPr/>
                    <a:lstStyle/>
                    <a:p>
                      <a:r>
                        <a:rPr lang="en-US" sz="2000" dirty="0"/>
                        <a:t>Uses</a:t>
                      </a:r>
                      <a:endParaRPr lang="en-US" sz="2000" dirty="0"/>
                    </a:p>
                  </a:txBody>
                  <a:tcPr marT="45722" marB="45722"/>
                </a:tc>
                <a:tc>
                  <a:txBody>
                    <a:bodyPr/>
                    <a:lstStyle/>
                    <a:p>
                      <a:r>
                        <a:rPr lang="en-US" sz="2000" dirty="0"/>
                        <a:t>Examples</a:t>
                      </a:r>
                      <a:endParaRPr lang="en-US" sz="2000" dirty="0"/>
                    </a:p>
                  </a:txBody>
                  <a:tcPr marT="45722" marB="45722"/>
                </a:tc>
              </a:tr>
              <a:tr h="2042164">
                <a:tc>
                  <a:txBody>
                    <a:bodyPr/>
                    <a:lstStyle/>
                    <a:p>
                      <a:r>
                        <a:rPr lang="en-US" sz="1600" b="1" dirty="0"/>
                        <a:t>Newspapers</a:t>
                      </a:r>
                      <a:endParaRPr lang="en-US" sz="1600" b="1" dirty="0"/>
                    </a:p>
                  </a:txBody>
                  <a:tcPr marT="45722" marB="45722"/>
                </a:tc>
                <a:tc>
                  <a:txBody>
                    <a:bodyPr/>
                    <a:lstStyle/>
                    <a:p>
                      <a:r>
                        <a:rPr lang="en-US" sz="1600" dirty="0"/>
                        <a:t>Newspapers are Serials aimed at a general readership and</a:t>
                      </a:r>
                      <a:r>
                        <a:rPr lang="en-US" sz="1600" baseline="0" dirty="0"/>
                        <a:t> are usually issued on a daily or weekly basis. Content includes news, editorials, regular columns, cartoons and advertising</a:t>
                      </a:r>
                      <a:endParaRPr lang="en-US" sz="1600" dirty="0"/>
                    </a:p>
                  </a:txBody>
                  <a:tcPr marT="45722" marB="45722"/>
                </a:tc>
                <a:tc>
                  <a:txBody>
                    <a:bodyPr/>
                    <a:lstStyle/>
                    <a:p>
                      <a:r>
                        <a:rPr lang="en-US" sz="1600" dirty="0"/>
                        <a:t>Find information about current events or</a:t>
                      </a:r>
                      <a:r>
                        <a:rPr lang="en-US" sz="1600" baseline="0" dirty="0"/>
                        <a:t> items of local interest</a:t>
                      </a:r>
                      <a:endParaRPr lang="en-US" sz="1600" dirty="0"/>
                    </a:p>
                  </a:txBody>
                  <a:tcPr marT="45722" marB="45722"/>
                </a:tc>
                <a:tc>
                  <a:txBody>
                    <a:bodyPr/>
                    <a:lstStyle/>
                    <a:p>
                      <a:pPr>
                        <a:buFont typeface="Wingdings" panose="05000000000000000000" pitchFamily="2" charset="2"/>
                        <a:buNone/>
                      </a:pPr>
                      <a:r>
                        <a:rPr lang="en-US" sz="1600" dirty="0"/>
                        <a:t>Daily Graphic</a:t>
                      </a:r>
                      <a:endParaRPr lang="en-US" sz="1600" baseline="0" dirty="0"/>
                    </a:p>
                    <a:p>
                      <a:pPr>
                        <a:buFont typeface="Wingdings" panose="05000000000000000000" pitchFamily="2" charset="2"/>
                        <a:buNone/>
                      </a:pPr>
                      <a:endParaRPr lang="en-US" sz="1600" dirty="0"/>
                    </a:p>
                    <a:p>
                      <a:pPr>
                        <a:buFont typeface="Wingdings" panose="05000000000000000000" pitchFamily="2" charset="2"/>
                        <a:buNone/>
                      </a:pPr>
                      <a:r>
                        <a:rPr lang="en-US" sz="1600" dirty="0"/>
                        <a:t>The Independent</a:t>
                      </a:r>
                      <a:endParaRPr lang="en-US" sz="1600" dirty="0"/>
                    </a:p>
                    <a:p>
                      <a:pPr>
                        <a:buFont typeface="Wingdings" panose="05000000000000000000" pitchFamily="2" charset="2"/>
                        <a:buChar char="§"/>
                      </a:pPr>
                      <a:endParaRPr lang="en-US" sz="1600" dirty="0"/>
                    </a:p>
                    <a:p>
                      <a:pPr>
                        <a:buFont typeface="Wingdings" panose="05000000000000000000" pitchFamily="2" charset="2"/>
                        <a:buNone/>
                      </a:pPr>
                      <a:r>
                        <a:rPr lang="en-US" sz="1600" dirty="0"/>
                        <a:t>The Mirror</a:t>
                      </a:r>
                      <a:endParaRPr lang="en-US" sz="1600" dirty="0"/>
                    </a:p>
                    <a:p>
                      <a:pPr>
                        <a:buFont typeface="Wingdings" panose="05000000000000000000" pitchFamily="2" charset="2"/>
                        <a:buChar char="§"/>
                      </a:pPr>
                      <a:endParaRPr lang="en-US" sz="1600" dirty="0"/>
                    </a:p>
                    <a:p>
                      <a:pPr>
                        <a:buFont typeface="Wingdings" panose="05000000000000000000" pitchFamily="2" charset="2"/>
                        <a:buNone/>
                      </a:pPr>
                      <a:r>
                        <a:rPr lang="en-US" sz="1600" dirty="0"/>
                        <a:t>Ghanaian Times</a:t>
                      </a:r>
                      <a:endParaRPr lang="en-US" sz="1600" dirty="0"/>
                    </a:p>
                    <a:p>
                      <a:pPr>
                        <a:buFont typeface="Wingdings" panose="05000000000000000000" pitchFamily="2" charset="2"/>
                        <a:buChar char="§"/>
                      </a:pPr>
                      <a:endParaRPr lang="en-US" sz="1600" dirty="0"/>
                    </a:p>
                  </a:txBody>
                  <a:tcPr marT="45722" marB="45722"/>
                </a:tc>
              </a:tr>
              <a:tr h="2697155">
                <a:tc>
                  <a:txBody>
                    <a:bodyPr/>
                    <a:lstStyle/>
                    <a:p>
                      <a:r>
                        <a:rPr lang="en-US" sz="1600" b="1" dirty="0"/>
                        <a:t>Magazines</a:t>
                      </a:r>
                      <a:endParaRPr lang="en-US" sz="1600" b="1" dirty="0"/>
                    </a:p>
                  </a:txBody>
                  <a:tcPr marT="45722" marB="45722"/>
                </a:tc>
                <a:tc>
                  <a:txBody>
                    <a:bodyPr/>
                    <a:lstStyle/>
                    <a:p>
                      <a:r>
                        <a:rPr lang="en-US" sz="1600" dirty="0"/>
                        <a:t>Magazines are Serials </a:t>
                      </a:r>
                      <a:r>
                        <a:rPr lang="en-US" sz="1600" baseline="0" dirty="0"/>
                        <a:t>which are of popular interest and written in non-scholarly language and format. Magazines are usually heavily illustrated and contains advertising. Articles are usually short in length, do not include biographies and often do not include an author.</a:t>
                      </a:r>
                      <a:endParaRPr lang="en-US" sz="1600" dirty="0"/>
                    </a:p>
                  </a:txBody>
                  <a:tcPr marT="45722" marB="45722"/>
                </a:tc>
                <a:tc>
                  <a:txBody>
                    <a:bodyPr/>
                    <a:lstStyle/>
                    <a:p>
                      <a:r>
                        <a:rPr lang="en-US" sz="1600" dirty="0"/>
                        <a:t>Find information about public sentiment; identify popular trends</a:t>
                      </a:r>
                      <a:endParaRPr lang="en-US" sz="1600" dirty="0"/>
                    </a:p>
                  </a:txBody>
                  <a:tcPr marT="45722" marB="45722"/>
                </a:tc>
                <a:tc>
                  <a:txBody>
                    <a:bodyPr/>
                    <a:lstStyle/>
                    <a:p>
                      <a:pPr>
                        <a:buFont typeface="Wingdings" panose="05000000000000000000" pitchFamily="2" charset="2"/>
                        <a:buNone/>
                      </a:pPr>
                      <a:r>
                        <a:rPr lang="en-US" sz="1600" dirty="0"/>
                        <a:t>The Economist</a:t>
                      </a:r>
                      <a:endParaRPr lang="en-US" sz="1600" dirty="0"/>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Char char="§"/>
                        <a:defRPr/>
                      </a:pPr>
                      <a:endParaRPr lang="en-US" sz="1600" dirty="0"/>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en-US" sz="1600" dirty="0"/>
                        <a:t>National Geographic</a:t>
                      </a:r>
                      <a:endParaRPr lang="en-US" sz="1600" dirty="0"/>
                    </a:p>
                    <a:p>
                      <a:pPr>
                        <a:buFont typeface="Wingdings" panose="05000000000000000000" pitchFamily="2" charset="2"/>
                        <a:buChar char="§"/>
                      </a:pPr>
                      <a:endParaRPr lang="en-US" sz="1600" dirty="0"/>
                    </a:p>
                    <a:p>
                      <a:pPr>
                        <a:buFont typeface="Wingdings" panose="05000000000000000000" pitchFamily="2" charset="2"/>
                        <a:buNone/>
                      </a:pPr>
                      <a:r>
                        <a:rPr lang="en-US" sz="1600" dirty="0"/>
                        <a:t>New Scientist</a:t>
                      </a:r>
                      <a:endParaRPr lang="en-US" sz="1600" dirty="0"/>
                    </a:p>
                    <a:p>
                      <a:pPr>
                        <a:buFont typeface="Wingdings" panose="05000000000000000000" pitchFamily="2" charset="2"/>
                        <a:buChar char="§"/>
                      </a:pPr>
                      <a:endParaRPr lang="en-US" sz="1600" dirty="0"/>
                    </a:p>
                    <a:p>
                      <a:pPr>
                        <a:buFont typeface="Wingdings" panose="05000000000000000000" pitchFamily="2" charset="2"/>
                        <a:buNone/>
                      </a:pPr>
                      <a:r>
                        <a:rPr lang="en-US" sz="1600" dirty="0"/>
                        <a:t>Newsweek</a:t>
                      </a:r>
                      <a:endParaRPr lang="en-US" sz="1600" dirty="0"/>
                    </a:p>
                  </a:txBody>
                  <a:tcPr marT="45722" marB="45722"/>
                </a:tc>
              </a:tr>
            </a:tbl>
          </a:graphicData>
        </a:graphic>
      </p:graphicFrame>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a:xfrm>
            <a:off x="2286000" y="228600"/>
            <a:ext cx="7543800" cy="914400"/>
          </a:xfrm>
        </p:spPr>
        <p:txBody>
          <a:bodyPr/>
          <a:lstStyle/>
          <a:p>
            <a:pPr eaLnBrk="1" fontAlgn="auto" hangingPunct="1">
              <a:spcAft>
                <a:spcPts val="0"/>
              </a:spcAft>
              <a:defRPr/>
            </a:pPr>
            <a:r>
              <a:rPr lang="en-US" b="1" dirty="0">
                <a:solidFill>
                  <a:schemeClr val="accent1">
                    <a:lumMod val="75000"/>
                  </a:schemeClr>
                </a:solidFill>
              </a:rPr>
              <a:t>Serials</a:t>
            </a:r>
            <a:endParaRPr lang="en-US" b="1" dirty="0">
              <a:solidFill>
                <a:schemeClr val="accent1">
                  <a:lumMod val="75000"/>
                </a:schemeClr>
              </a:solidFill>
            </a:endParaRPr>
          </a:p>
        </p:txBody>
      </p:sp>
      <p:graphicFrame>
        <p:nvGraphicFramePr>
          <p:cNvPr id="4" name="Content Placeholder 3"/>
          <p:cNvGraphicFramePr>
            <a:graphicFrameLocks noGrp="1"/>
          </p:cNvGraphicFramePr>
          <p:nvPr>
            <p:ph idx="1"/>
          </p:nvPr>
        </p:nvGraphicFramePr>
        <p:xfrm>
          <a:off x="1600200" y="1219201"/>
          <a:ext cx="8991600" cy="5578475"/>
        </p:xfrm>
        <a:graphic>
          <a:graphicData uri="http://schemas.openxmlformats.org/drawingml/2006/table">
            <a:tbl>
              <a:tblPr firstRow="1" bandRow="1">
                <a:tableStyleId>{5C22544A-7EE6-4342-B048-85BDC9FD1C3A}</a:tableStyleId>
              </a:tblPr>
              <a:tblGrid>
                <a:gridCol w="1447800"/>
                <a:gridCol w="4598275"/>
                <a:gridCol w="1472762"/>
                <a:gridCol w="1472763"/>
              </a:tblGrid>
              <a:tr h="380786">
                <a:tc>
                  <a:txBody>
                    <a:bodyPr/>
                    <a:lstStyle/>
                    <a:p>
                      <a:r>
                        <a:rPr lang="en-US" sz="1800" dirty="0"/>
                        <a:t>Material</a:t>
                      </a:r>
                      <a:endParaRPr lang="en-US" sz="1800" dirty="0"/>
                    </a:p>
                  </a:txBody>
                  <a:tcPr marT="45710" marB="4571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t>Description/</a:t>
                      </a:r>
                      <a:r>
                        <a:rPr lang="en-US" sz="1800" baseline="0" dirty="0"/>
                        <a:t> Characteristics</a:t>
                      </a:r>
                      <a:endParaRPr lang="en-US" sz="1800" dirty="0"/>
                    </a:p>
                  </a:txBody>
                  <a:tcPr marT="45710" marB="45710"/>
                </a:tc>
                <a:tc>
                  <a:txBody>
                    <a:bodyPr/>
                    <a:lstStyle/>
                    <a:p>
                      <a:r>
                        <a:rPr lang="en-US" sz="1800" dirty="0"/>
                        <a:t>Uses</a:t>
                      </a:r>
                      <a:endParaRPr lang="en-US" sz="1800" dirty="0"/>
                    </a:p>
                  </a:txBody>
                  <a:tcPr marT="45710" marB="45710"/>
                </a:tc>
                <a:tc>
                  <a:txBody>
                    <a:bodyPr/>
                    <a:lstStyle/>
                    <a:p>
                      <a:r>
                        <a:rPr lang="en-US" sz="1800" dirty="0"/>
                        <a:t>Examples</a:t>
                      </a:r>
                      <a:endParaRPr lang="en-US" sz="1800" dirty="0"/>
                    </a:p>
                  </a:txBody>
                  <a:tcPr marT="45710" marB="45710"/>
                </a:tc>
              </a:tr>
              <a:tr h="1219604">
                <a:tc>
                  <a:txBody>
                    <a:bodyPr/>
                    <a:lstStyle/>
                    <a:p>
                      <a:r>
                        <a:rPr lang="en-US" sz="1700" b="1" dirty="0"/>
                        <a:t>Trade Publications</a:t>
                      </a:r>
                      <a:endParaRPr lang="en-US" sz="1700" b="1" dirty="0"/>
                    </a:p>
                  </a:txBody>
                  <a:tcPr marT="45725" marB="45725"/>
                </a:tc>
                <a:tc>
                  <a:txBody>
                    <a:bodyPr/>
                    <a:lstStyle/>
                    <a:p>
                      <a:r>
                        <a:rPr lang="en-US" sz="1700" dirty="0"/>
                        <a:t>Trade</a:t>
                      </a:r>
                      <a:r>
                        <a:rPr lang="en-US" sz="1700" baseline="0" dirty="0"/>
                        <a:t> publications are </a:t>
                      </a:r>
                      <a:r>
                        <a:rPr lang="en-US" sz="1700" dirty="0"/>
                        <a:t>Serials </a:t>
                      </a:r>
                      <a:r>
                        <a:rPr lang="en-US" sz="1700" baseline="0" dirty="0"/>
                        <a:t>which publish information relevant to a specific industry.</a:t>
                      </a:r>
                      <a:endParaRPr lang="en-US" sz="1700" dirty="0"/>
                    </a:p>
                  </a:txBody>
                  <a:tcPr marT="45725" marB="45725"/>
                </a:tc>
                <a:tc>
                  <a:txBody>
                    <a:bodyPr/>
                    <a:lstStyle/>
                    <a:p>
                      <a:r>
                        <a:rPr lang="en-US" sz="1700" dirty="0"/>
                        <a:t>Find information about industry trends</a:t>
                      </a:r>
                      <a:endParaRPr lang="en-US" sz="1700" dirty="0"/>
                    </a:p>
                  </a:txBody>
                  <a:tcPr marT="45725" marB="45725"/>
                </a:tc>
                <a:tc>
                  <a:txBody>
                    <a:bodyPr/>
                    <a:lstStyle/>
                    <a:p>
                      <a:r>
                        <a:rPr lang="en-US" sz="1700" dirty="0"/>
                        <a:t>Retail World</a:t>
                      </a:r>
                      <a:endParaRPr lang="en-US" sz="1700" dirty="0"/>
                    </a:p>
                  </a:txBody>
                  <a:tcPr marT="45725" marB="45725"/>
                </a:tc>
              </a:tr>
              <a:tr h="3978085">
                <a:tc>
                  <a:txBody>
                    <a:bodyPr/>
                    <a:lstStyle/>
                    <a:p>
                      <a:r>
                        <a:rPr lang="en-US" sz="1700" b="1" dirty="0"/>
                        <a:t>Scholarly Journals</a:t>
                      </a:r>
                      <a:endParaRPr lang="en-US" sz="1700" b="1" dirty="0"/>
                    </a:p>
                  </a:txBody>
                  <a:tcPr marT="45710" marB="45710"/>
                </a:tc>
                <a:tc>
                  <a:txBody>
                    <a:bodyPr/>
                    <a:lstStyle/>
                    <a:p>
                      <a:r>
                        <a:rPr lang="en-US" sz="1700" dirty="0"/>
                        <a:t>Journals publish</a:t>
                      </a:r>
                      <a:r>
                        <a:rPr lang="en-US" sz="1700" baseline="0" dirty="0"/>
                        <a:t> original research and commentary on recent developments in specific disciplines. When referring to journals, the term </a:t>
                      </a:r>
                      <a:r>
                        <a:rPr lang="en-US" sz="1700" b="1" baseline="0" dirty="0"/>
                        <a:t>scholarly, refereed</a:t>
                      </a:r>
                      <a:r>
                        <a:rPr lang="en-US" sz="1700" baseline="0" dirty="0"/>
                        <a:t> and </a:t>
                      </a:r>
                      <a:r>
                        <a:rPr lang="en-US" sz="1700" b="1" baseline="0" dirty="0"/>
                        <a:t>peer-reviewed</a:t>
                      </a:r>
                      <a:r>
                        <a:rPr lang="en-US" sz="1700" baseline="0" dirty="0"/>
                        <a:t> are often used.</a:t>
                      </a:r>
                      <a:endParaRPr lang="en-US" sz="1700" baseline="0" dirty="0"/>
                    </a:p>
                    <a:p>
                      <a:r>
                        <a:rPr lang="en-US" sz="1700" dirty="0"/>
                        <a:t>Articles published in scholarly journals report on research</a:t>
                      </a:r>
                      <a:r>
                        <a:rPr lang="en-US" sz="1700" baseline="0" dirty="0"/>
                        <a:t> or analytical studies undertaken in a scholarly environment. </a:t>
                      </a:r>
                      <a:endParaRPr lang="en-US" sz="1700" baseline="0" dirty="0"/>
                    </a:p>
                    <a:p>
                      <a:r>
                        <a:rPr lang="en-US" sz="1700" baseline="0" dirty="0"/>
                        <a:t>Scholarly journals:</a:t>
                      </a:r>
                      <a:endParaRPr lang="en-US" sz="1700" baseline="0" dirty="0"/>
                    </a:p>
                    <a:p>
                      <a:pPr>
                        <a:buFont typeface="Wingdings" panose="05000000000000000000" pitchFamily="2" charset="2"/>
                        <a:buChar char="v"/>
                      </a:pPr>
                      <a:r>
                        <a:rPr lang="en-US" sz="1700" baseline="0" dirty="0"/>
                        <a:t> May be peer-reviewed or refereed</a:t>
                      </a:r>
                      <a:endParaRPr lang="en-US" sz="1700" baseline="0" dirty="0"/>
                    </a:p>
                    <a:p>
                      <a:pPr>
                        <a:buFont typeface="Wingdings" panose="05000000000000000000" pitchFamily="2" charset="2"/>
                        <a:buChar char="v"/>
                      </a:pPr>
                      <a:r>
                        <a:rPr lang="en-US" sz="1700" baseline="0" dirty="0"/>
                        <a:t> Are usually published by an academic institution, research body, professional organization or scholarly press</a:t>
                      </a:r>
                      <a:endParaRPr lang="en-US" sz="1700" baseline="0" dirty="0"/>
                    </a:p>
                    <a:p>
                      <a:pPr>
                        <a:buFont typeface="Wingdings" panose="05000000000000000000" pitchFamily="2" charset="2"/>
                        <a:buChar char="v"/>
                      </a:pPr>
                      <a:r>
                        <a:rPr lang="en-US" sz="1700" baseline="0" dirty="0"/>
                        <a:t> Don’t usually contains lot of glossy pictures and advertisement</a:t>
                      </a:r>
                      <a:endParaRPr lang="en-US" sz="1700" baseline="0" dirty="0"/>
                    </a:p>
                  </a:txBody>
                  <a:tcPr marT="45710" marB="45710"/>
                </a:tc>
                <a:tc>
                  <a:txBody>
                    <a:bodyPr/>
                    <a:lstStyle/>
                    <a:p>
                      <a:r>
                        <a:rPr lang="en-US" sz="1700" dirty="0"/>
                        <a:t>Access original research.</a:t>
                      </a:r>
                      <a:endParaRPr lang="en-US" sz="1700" dirty="0"/>
                    </a:p>
                  </a:txBody>
                  <a:tcPr marT="45710" marB="45710"/>
                </a:tc>
                <a:tc>
                  <a:txBody>
                    <a:bodyPr/>
                    <a:lstStyle/>
                    <a:p>
                      <a:pPr>
                        <a:buFont typeface="Arial" panose="020B0604020202020204" pitchFamily="34" charset="0"/>
                        <a:buNone/>
                      </a:pPr>
                      <a:r>
                        <a:rPr lang="en-US" sz="1700" dirty="0"/>
                        <a:t>Nature</a:t>
                      </a:r>
                      <a:endParaRPr lang="en-US" sz="1700" dirty="0"/>
                    </a:p>
                    <a:p>
                      <a:pPr>
                        <a:buFont typeface="Arial" panose="020B0604020202020204" pitchFamily="34" charset="0"/>
                        <a:buNone/>
                      </a:pPr>
                      <a:endParaRPr lang="en-US" sz="1700" dirty="0"/>
                    </a:p>
                    <a:p>
                      <a:pPr>
                        <a:buFont typeface="Arial" panose="020B0604020202020204" pitchFamily="34" charset="0"/>
                        <a:buNone/>
                      </a:pPr>
                      <a:r>
                        <a:rPr lang="en-US" sz="1700" dirty="0"/>
                        <a:t>Journal of Science and Medicine in Sport</a:t>
                      </a:r>
                      <a:endParaRPr lang="en-US" sz="1700" dirty="0"/>
                    </a:p>
                  </a:txBody>
                  <a:tcPr marT="45710" marB="45710"/>
                </a:tc>
              </a:tr>
            </a:tbl>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Sources</a:t>
            </a:r>
            <a:endParaRPr lang="en-US" dirty="0"/>
          </a:p>
        </p:txBody>
      </p:sp>
      <p:sp>
        <p:nvSpPr>
          <p:cNvPr id="3" name="Content Placeholder 2"/>
          <p:cNvSpPr>
            <a:spLocks noGrp="1"/>
          </p:cNvSpPr>
          <p:nvPr>
            <p:ph idx="1"/>
          </p:nvPr>
        </p:nvSpPr>
        <p:spPr/>
        <p:txBody>
          <a:bodyPr>
            <a:normAutofit fontScale="92500" lnSpcReduction="20000"/>
          </a:bodyPr>
          <a:lstStyle/>
          <a:p>
            <a:pPr marL="621030" lvl="1" indent="-246380" eaLnBrk="1" fontAlgn="auto" hangingPunct="1">
              <a:spcBef>
                <a:spcPts val="325"/>
              </a:spcBef>
              <a:buFont typeface="Calibri" panose="020F0502020204030204" pitchFamily="34" charset="0"/>
              <a:buNone/>
              <a:defRPr/>
            </a:pPr>
            <a:r>
              <a:rPr lang="en-US" sz="2800" b="1" dirty="0">
                <a:solidFill>
                  <a:schemeClr val="tx1">
                    <a:lumMod val="75000"/>
                    <a:lumOff val="25000"/>
                  </a:schemeClr>
                </a:solidFill>
              </a:rPr>
              <a:t>Why  bother to distinguish between types of sources?</a:t>
            </a:r>
            <a:endParaRPr lang="en-US" sz="2800" b="1" dirty="0">
              <a:solidFill>
                <a:schemeClr val="tx1">
                  <a:lumMod val="75000"/>
                  <a:lumOff val="25000"/>
                </a:schemeClr>
              </a:solidFill>
            </a:endParaRPr>
          </a:p>
          <a:p>
            <a:pPr marL="831850" lvl="1" indent="-457200" eaLnBrk="1" fontAlgn="auto" hangingPunct="1">
              <a:spcBef>
                <a:spcPts val="325"/>
              </a:spcBef>
              <a:buFont typeface="Wingdings" panose="05000000000000000000" pitchFamily="2" charset="2"/>
              <a:buChar char="q"/>
              <a:defRPr/>
            </a:pPr>
            <a:r>
              <a:rPr lang="en-US" sz="2800" dirty="0">
                <a:solidFill>
                  <a:schemeClr val="tx1">
                    <a:lumMod val="75000"/>
                    <a:lumOff val="25000"/>
                  </a:schemeClr>
                </a:solidFill>
              </a:rPr>
              <a:t>Distinguishing between types of sources enables critical evaluations to be made about the information.  When information is four or five times removed from the source, it is easy for detail to be lost or ideas misinterpreted. </a:t>
            </a:r>
            <a:endParaRPr lang="en-US" sz="2800" dirty="0">
              <a:solidFill>
                <a:schemeClr val="tx1">
                  <a:lumMod val="75000"/>
                  <a:lumOff val="25000"/>
                </a:schemeClr>
              </a:solidFill>
            </a:endParaRPr>
          </a:p>
          <a:p>
            <a:pPr marL="621030" lvl="1" indent="-246380" eaLnBrk="1" fontAlgn="auto" hangingPunct="1">
              <a:spcBef>
                <a:spcPts val="325"/>
              </a:spcBef>
              <a:buFont typeface="Wingdings 2" panose="05020102010507070707" pitchFamily="18" charset="2"/>
              <a:buNone/>
              <a:defRPr/>
            </a:pPr>
            <a:endParaRPr lang="en-US" sz="2800" b="1" i="1" dirty="0">
              <a:solidFill>
                <a:schemeClr val="tx1">
                  <a:lumMod val="75000"/>
                  <a:lumOff val="25000"/>
                </a:schemeClr>
              </a:solidFill>
            </a:endParaRPr>
          </a:p>
          <a:p>
            <a:pPr marL="621030" lvl="1" indent="-246380" eaLnBrk="1" fontAlgn="auto" hangingPunct="1">
              <a:spcBef>
                <a:spcPts val="325"/>
              </a:spcBef>
              <a:buFont typeface="Wingdings 2" panose="05020102010507070707" pitchFamily="18" charset="2"/>
              <a:buNone/>
              <a:defRPr/>
            </a:pPr>
            <a:r>
              <a:rPr lang="en-US" sz="2800" b="1" i="1" dirty="0">
                <a:solidFill>
                  <a:schemeClr val="tx1">
                    <a:lumMod val="75000"/>
                    <a:lumOff val="25000"/>
                  </a:schemeClr>
                </a:solidFill>
              </a:rPr>
              <a:t>For example</a:t>
            </a:r>
            <a:r>
              <a:rPr lang="en-US" sz="2800" dirty="0">
                <a:solidFill>
                  <a:schemeClr val="tx1">
                    <a:lumMod val="75000"/>
                    <a:lumOff val="25000"/>
                  </a:schemeClr>
                </a:solidFill>
              </a:rPr>
              <a:t>, scholarly research is based on primary sources because it generates more accurate and efficient research. </a:t>
            </a:r>
            <a:endParaRPr lang="en-US" sz="2800" dirty="0">
              <a:solidFill>
                <a:schemeClr val="tx1">
                  <a:lumMod val="75000"/>
                  <a:lumOff val="25000"/>
                </a:schemeClr>
              </a:solidFill>
            </a:endParaRP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346325" y="287338"/>
            <a:ext cx="7543800" cy="1008062"/>
          </a:xfrm>
        </p:spPr>
        <p:txBody>
          <a:bodyPr/>
          <a:lstStyle/>
          <a:p>
            <a:pPr eaLnBrk="1" fontAlgn="auto" hangingPunct="1">
              <a:spcAft>
                <a:spcPts val="0"/>
              </a:spcAft>
              <a:defRPr/>
            </a:pPr>
            <a:r>
              <a:rPr lang="en-US" b="1" dirty="0">
                <a:solidFill>
                  <a:schemeClr val="accent1">
                    <a:lumMod val="75000"/>
                  </a:schemeClr>
                </a:solidFill>
              </a:rPr>
              <a:t>Uses of Serials</a:t>
            </a:r>
            <a:endParaRPr lang="en-GB" dirty="0">
              <a:solidFill>
                <a:schemeClr val="tx1">
                  <a:lumMod val="75000"/>
                  <a:lumOff val="25000"/>
                </a:schemeClr>
              </a:solidFill>
            </a:endParaRPr>
          </a:p>
        </p:txBody>
      </p:sp>
      <p:sp>
        <p:nvSpPr>
          <p:cNvPr id="60419" name="Content Placeholder 2"/>
          <p:cNvSpPr>
            <a:spLocks noGrp="1"/>
          </p:cNvSpPr>
          <p:nvPr>
            <p:ph idx="1"/>
          </p:nvPr>
        </p:nvSpPr>
        <p:spPr/>
        <p:txBody>
          <a:bodyPr/>
          <a:lstStyle/>
          <a:p>
            <a:pPr eaLnBrk="1" hangingPunct="1"/>
            <a:endParaRPr lang="en-GB" altLang="en-US"/>
          </a:p>
        </p:txBody>
      </p:sp>
      <p:graphicFrame>
        <p:nvGraphicFramePr>
          <p:cNvPr id="5" name="Content Placeholder 3"/>
          <p:cNvGraphicFramePr/>
          <p:nvPr/>
        </p:nvGraphicFramePr>
        <p:xfrm>
          <a:off x="1676400" y="1447800"/>
          <a:ext cx="8763000" cy="5181600"/>
        </p:xfrm>
        <a:graphic>
          <a:graphicData uri="http://schemas.openxmlformats.org/drawingml/2006/table">
            <a:tbl>
              <a:tblPr firstRow="1" bandRow="1">
                <a:tableStyleId>{5C22544A-7EE6-4342-B048-85BDC9FD1C3A}</a:tableStyleId>
              </a:tblPr>
              <a:tblGrid>
                <a:gridCol w="1600200"/>
                <a:gridCol w="4292161"/>
                <a:gridCol w="1435319"/>
                <a:gridCol w="1435320"/>
              </a:tblGrid>
              <a:tr h="442892">
                <a:tc>
                  <a:txBody>
                    <a:bodyPr/>
                    <a:lstStyle/>
                    <a:p>
                      <a:r>
                        <a:rPr lang="en-US" sz="2000" dirty="0"/>
                        <a:t>Material</a:t>
                      </a:r>
                      <a:endParaRPr lang="en-US" sz="2000" dirty="0"/>
                    </a:p>
                  </a:txBody>
                  <a:tcPr marT="45696" marB="45696"/>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dirty="0"/>
                        <a:t>Description/</a:t>
                      </a:r>
                      <a:r>
                        <a:rPr lang="en-US" sz="2000" baseline="0" dirty="0"/>
                        <a:t> Characteristics</a:t>
                      </a:r>
                      <a:endParaRPr lang="en-US" sz="2000" dirty="0"/>
                    </a:p>
                  </a:txBody>
                  <a:tcPr marT="45696" marB="45696"/>
                </a:tc>
                <a:tc>
                  <a:txBody>
                    <a:bodyPr/>
                    <a:lstStyle/>
                    <a:p>
                      <a:r>
                        <a:rPr lang="en-US" sz="2000" dirty="0"/>
                        <a:t>Uses</a:t>
                      </a:r>
                      <a:endParaRPr lang="en-US" sz="2000" dirty="0"/>
                    </a:p>
                  </a:txBody>
                  <a:tcPr marT="45696" marB="45696"/>
                </a:tc>
                <a:tc>
                  <a:txBody>
                    <a:bodyPr/>
                    <a:lstStyle/>
                    <a:p>
                      <a:r>
                        <a:rPr lang="en-US" sz="2000" dirty="0"/>
                        <a:t>Examples</a:t>
                      </a:r>
                      <a:endParaRPr lang="en-US" sz="2000" dirty="0"/>
                    </a:p>
                  </a:txBody>
                  <a:tcPr marT="45696" marB="45696"/>
                </a:tc>
              </a:tr>
              <a:tr h="4738708">
                <a:tc>
                  <a:txBody>
                    <a:bodyPr/>
                    <a:lstStyle/>
                    <a:p>
                      <a:r>
                        <a:rPr lang="en-US" sz="1800" b="1" dirty="0"/>
                        <a:t>Scholarly Journals</a:t>
                      </a:r>
                      <a:endParaRPr lang="en-US" sz="1800" b="1" dirty="0"/>
                    </a:p>
                  </a:txBody>
                  <a:tcPr marT="45696" marB="45696"/>
                </a:tc>
                <a:tc>
                  <a:txBody>
                    <a:bodyPr/>
                    <a:lstStyle/>
                    <a:p>
                      <a:pPr>
                        <a:buFont typeface="Arial" panose="020B0604020202020204" pitchFamily="34" charset="0"/>
                        <a:buNone/>
                      </a:pPr>
                      <a:r>
                        <a:rPr lang="en-US" sz="1600" baseline="0" dirty="0"/>
                        <a:t>Articles published within scholarly journals: </a:t>
                      </a:r>
                      <a:endParaRPr lang="en-US" sz="1600" baseline="0" dirty="0"/>
                    </a:p>
                    <a:p>
                      <a:pPr>
                        <a:buFont typeface="Wingdings" panose="05000000000000000000" pitchFamily="2" charset="2"/>
                        <a:buChar char="v"/>
                      </a:pPr>
                      <a:r>
                        <a:rPr lang="en-US" sz="1600" baseline="0" dirty="0"/>
                        <a:t> Often start with an abstract</a:t>
                      </a:r>
                      <a:endParaRPr lang="en-US" sz="1600" baseline="0" dirty="0"/>
                    </a:p>
                    <a:p>
                      <a:pPr>
                        <a:buFont typeface="Wingdings" panose="05000000000000000000" pitchFamily="2" charset="2"/>
                        <a:buChar char="v"/>
                      </a:pPr>
                      <a:r>
                        <a:rPr lang="en-US" sz="1600" baseline="0" dirty="0"/>
                        <a:t> Always include footnotes or bibliographies</a:t>
                      </a:r>
                      <a:endParaRPr lang="en-US" sz="1600" baseline="0" dirty="0"/>
                    </a:p>
                    <a:p>
                      <a:pPr>
                        <a:buFont typeface="Wingdings" panose="05000000000000000000" pitchFamily="2" charset="2"/>
                        <a:buChar char="v"/>
                      </a:pPr>
                      <a:r>
                        <a:rPr lang="en-US" sz="1600" baseline="0" dirty="0"/>
                        <a:t> Lists the author(s), their credentials and their affiliated institution.</a:t>
                      </a:r>
                      <a:endParaRPr lang="en-US" sz="1600" baseline="0" dirty="0"/>
                    </a:p>
                    <a:p>
                      <a:pPr>
                        <a:buFont typeface="Wingdings" panose="05000000000000000000" pitchFamily="2" charset="2"/>
                        <a:buChar char="v"/>
                      </a:pPr>
                      <a:r>
                        <a:rPr lang="en-US" sz="1600" baseline="0" dirty="0"/>
                        <a:t> Often use specialized language</a:t>
                      </a:r>
                      <a:endParaRPr lang="en-US" sz="1600" baseline="0" dirty="0"/>
                    </a:p>
                    <a:p>
                      <a:pPr>
                        <a:buFont typeface="Wingdings" panose="05000000000000000000" pitchFamily="2" charset="2"/>
                        <a:buChar char="v"/>
                      </a:pPr>
                      <a:r>
                        <a:rPr lang="en-US" sz="1600" baseline="0" dirty="0"/>
                        <a:t> Assume some scholarly background on the part of the reader.</a:t>
                      </a:r>
                      <a:endParaRPr lang="en-US" sz="1600" baseline="0" dirty="0"/>
                    </a:p>
                    <a:p>
                      <a:pPr>
                        <a:buFont typeface="Arial" panose="020B0604020202020204" pitchFamily="34" charset="0"/>
                        <a:buChar char="•"/>
                      </a:pPr>
                      <a:endParaRPr lang="en-US" sz="1600" baseline="0" dirty="0"/>
                    </a:p>
                    <a:p>
                      <a:pPr>
                        <a:buFont typeface="Arial" panose="020B0604020202020204" pitchFamily="34" charset="0"/>
                        <a:buNone/>
                      </a:pPr>
                      <a:r>
                        <a:rPr lang="en-US" sz="1600" baseline="0" dirty="0"/>
                        <a:t>Articles published in refereed or peer-reviewed journals are </a:t>
                      </a:r>
                      <a:r>
                        <a:rPr lang="en-US" sz="1600" b="1" baseline="0" dirty="0"/>
                        <a:t>subjected to a strict approval process</a:t>
                      </a:r>
                      <a:r>
                        <a:rPr lang="en-US" sz="1600" baseline="0" dirty="0"/>
                        <a:t>. One or more experts on the subject act as referees who review the articles before it is accepted for publication. This process is designed </a:t>
                      </a:r>
                      <a:r>
                        <a:rPr lang="en-US" sz="1600" b="1" baseline="0" dirty="0"/>
                        <a:t>to ensure the article is accurate, well researched and contributes to the body of knowledge in a field. </a:t>
                      </a:r>
                      <a:endParaRPr lang="en-US" sz="1600" b="1" baseline="0" dirty="0"/>
                    </a:p>
                  </a:txBody>
                  <a:tcPr marT="45696" marB="45696"/>
                </a:tc>
                <a:tc>
                  <a:txBody>
                    <a:bodyPr/>
                    <a:lstStyle/>
                    <a:p>
                      <a:r>
                        <a:rPr lang="en-US" sz="1800" dirty="0"/>
                        <a:t>Access Original research</a:t>
                      </a:r>
                      <a:endParaRPr lang="en-US" sz="1800" dirty="0"/>
                    </a:p>
                  </a:txBody>
                  <a:tcPr marT="45696" marB="45696"/>
                </a:tc>
                <a:tc>
                  <a:txBody>
                    <a:bodyPr/>
                    <a:lstStyle/>
                    <a:p>
                      <a:pPr>
                        <a:buFont typeface="Arial" panose="020B0604020202020204" pitchFamily="34" charset="0"/>
                        <a:buNone/>
                      </a:pPr>
                      <a:r>
                        <a:rPr lang="en-US" sz="1800" dirty="0"/>
                        <a:t>Nature</a:t>
                      </a:r>
                      <a:endParaRPr lang="en-US" sz="1800" dirty="0"/>
                    </a:p>
                    <a:p>
                      <a:pPr>
                        <a:buFont typeface="Arial" panose="020B0604020202020204" pitchFamily="34" charset="0"/>
                        <a:buNone/>
                      </a:pPr>
                      <a:endParaRPr lang="en-US" sz="1800" dirty="0"/>
                    </a:p>
                    <a:p>
                      <a:pPr>
                        <a:buFont typeface="Arial" panose="020B0604020202020204" pitchFamily="34" charset="0"/>
                        <a:buNone/>
                      </a:pPr>
                      <a:r>
                        <a:rPr lang="en-US" sz="1800" dirty="0"/>
                        <a:t>Journal of science and medicine in sport</a:t>
                      </a:r>
                      <a:endParaRPr lang="en-US" sz="1800" dirty="0"/>
                    </a:p>
                  </a:txBody>
                  <a:tcPr marT="45696" marB="45696"/>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900" y="457201"/>
            <a:ext cx="7543800" cy="1008063"/>
          </a:xfrm>
        </p:spPr>
        <p:txBody>
          <a:bodyPr/>
          <a:lstStyle/>
          <a:p>
            <a:pPr eaLnBrk="1" fontAlgn="auto" hangingPunct="1">
              <a:spcAft>
                <a:spcPts val="0"/>
              </a:spcAft>
              <a:defRPr/>
            </a:pPr>
            <a:r>
              <a:rPr lang="en-US" b="1" dirty="0">
                <a:solidFill>
                  <a:schemeClr val="accent1">
                    <a:lumMod val="75000"/>
                  </a:schemeClr>
                </a:solidFill>
              </a:rPr>
              <a:t>Grey Literature</a:t>
            </a:r>
            <a:endParaRPr lang="en-US" b="1" dirty="0">
              <a:solidFill>
                <a:schemeClr val="accent1">
                  <a:lumMod val="75000"/>
                </a:schemeClr>
              </a:solidFill>
            </a:endParaRPr>
          </a:p>
        </p:txBody>
      </p:sp>
      <p:sp>
        <p:nvSpPr>
          <p:cNvPr id="3" name="Content Placeholder 2"/>
          <p:cNvSpPr>
            <a:spLocks noGrp="1"/>
          </p:cNvSpPr>
          <p:nvPr>
            <p:ph idx="1"/>
          </p:nvPr>
        </p:nvSpPr>
        <p:spPr>
          <a:xfrm>
            <a:off x="1981200" y="1905000"/>
            <a:ext cx="8077200" cy="4419600"/>
          </a:xfrm>
        </p:spPr>
        <p:txBody>
          <a:bodyPr rtlCol="0">
            <a:noAutofit/>
          </a:bodyPr>
          <a:lstStyle/>
          <a:p>
            <a:pPr marL="91440" indent="-91440" eaLnBrk="1" fontAlgn="auto" hangingPunct="1">
              <a:buFont typeface="Wingdings" panose="05000000000000000000" pitchFamily="2" charset="2"/>
              <a:buChar char="q"/>
              <a:defRPr/>
            </a:pPr>
            <a:r>
              <a:rPr lang="en-US" sz="2200" dirty="0">
                <a:solidFill>
                  <a:schemeClr val="tx1">
                    <a:lumMod val="75000"/>
                    <a:lumOff val="25000"/>
                  </a:schemeClr>
                </a:solidFill>
              </a:rPr>
              <a:t> Information that is not available through normal books and channels.</a:t>
            </a:r>
            <a:endParaRPr lang="en-US" sz="22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2200" dirty="0">
                <a:solidFill>
                  <a:schemeClr val="tx1">
                    <a:lumMod val="75000"/>
                    <a:lumOff val="25000"/>
                  </a:schemeClr>
                </a:solidFill>
              </a:rPr>
              <a:t> Not easily identified nor accessed via the usual sources such as booksellers</a:t>
            </a:r>
            <a:endParaRPr lang="en-US" sz="22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2200" dirty="0">
                <a:solidFill>
                  <a:schemeClr val="tx1">
                    <a:lumMod val="75000"/>
                    <a:lumOff val="25000"/>
                  </a:schemeClr>
                </a:solidFill>
              </a:rPr>
              <a:t> Original copies may be available from the author(s)</a:t>
            </a:r>
            <a:endParaRPr lang="en-US" sz="22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2200" dirty="0">
                <a:solidFill>
                  <a:schemeClr val="tx1">
                    <a:lumMod val="75000"/>
                    <a:lumOff val="25000"/>
                  </a:schemeClr>
                </a:solidFill>
              </a:rPr>
              <a:t> They may also be available from Institutional Repositories</a:t>
            </a:r>
            <a:endParaRPr lang="en-US" sz="2200" dirty="0">
              <a:solidFill>
                <a:schemeClr val="tx1">
                  <a:lumMod val="75000"/>
                  <a:lumOff val="25000"/>
                </a:schemeClr>
              </a:solidFill>
            </a:endParaRPr>
          </a:p>
          <a:p>
            <a:pPr marL="36195" indent="0" eaLnBrk="1" fontAlgn="auto" hangingPunct="1">
              <a:buNone/>
              <a:defRPr/>
            </a:pPr>
            <a:r>
              <a:rPr lang="en-US" sz="2200" dirty="0">
                <a:solidFill>
                  <a:schemeClr val="tx1">
                    <a:lumMod val="75000"/>
                    <a:lumOff val="25000"/>
                  </a:schemeClr>
                </a:solidFill>
              </a:rPr>
              <a:t>Examples include:</a:t>
            </a:r>
            <a:endParaRPr lang="en-US" sz="2200" dirty="0">
              <a:solidFill>
                <a:schemeClr val="tx1">
                  <a:lumMod val="75000"/>
                  <a:lumOff val="25000"/>
                </a:schemeClr>
              </a:solidFill>
            </a:endParaRPr>
          </a:p>
          <a:p>
            <a:pPr marL="36195" indent="0" eaLnBrk="1" fontAlgn="auto" hangingPunct="1">
              <a:buNone/>
              <a:defRPr/>
            </a:pPr>
            <a:r>
              <a:rPr lang="en-US" sz="2200" dirty="0">
                <a:solidFill>
                  <a:schemeClr val="tx1">
                    <a:lumMod val="75000"/>
                    <a:lumOff val="25000"/>
                  </a:schemeClr>
                </a:solidFill>
              </a:rPr>
              <a:t>	Interim reports 			Manuscripts</a:t>
            </a:r>
            <a:endParaRPr lang="en-US" sz="2200" dirty="0">
              <a:solidFill>
                <a:schemeClr val="tx1">
                  <a:lumMod val="75000"/>
                  <a:lumOff val="25000"/>
                </a:schemeClr>
              </a:solidFill>
            </a:endParaRPr>
          </a:p>
          <a:p>
            <a:pPr marL="36195" indent="0" eaLnBrk="1" fontAlgn="auto" hangingPunct="1">
              <a:buNone/>
              <a:defRPr/>
            </a:pPr>
            <a:r>
              <a:rPr lang="en-US" sz="2200" dirty="0">
                <a:solidFill>
                  <a:schemeClr val="tx1">
                    <a:lumMod val="75000"/>
                    <a:lumOff val="25000"/>
                  </a:schemeClr>
                </a:solidFill>
              </a:rPr>
              <a:t>	Patents 				Pamphlets</a:t>
            </a:r>
            <a:endParaRPr lang="en-US" sz="2200" dirty="0">
              <a:solidFill>
                <a:schemeClr val="tx1">
                  <a:lumMod val="75000"/>
                  <a:lumOff val="25000"/>
                </a:schemeClr>
              </a:solidFill>
            </a:endParaRPr>
          </a:p>
          <a:p>
            <a:pPr marL="36195" indent="0" eaLnBrk="1" fontAlgn="auto" hangingPunct="1">
              <a:buNone/>
              <a:defRPr/>
            </a:pPr>
            <a:r>
              <a:rPr lang="en-US" sz="2200" dirty="0">
                <a:solidFill>
                  <a:schemeClr val="tx1">
                    <a:lumMod val="75000"/>
                    <a:lumOff val="25000"/>
                  </a:schemeClr>
                </a:solidFill>
              </a:rPr>
              <a:t>	Theses/ Dissertations 		Conference proceedings etc.</a:t>
            </a:r>
            <a:endParaRPr lang="en-US" sz="2200" dirty="0">
              <a:solidFill>
                <a:schemeClr val="tx1">
                  <a:lumMod val="75000"/>
                  <a:lumOff val="25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2"/>
          <p:cNvSpPr>
            <a:spLocks noGrp="1"/>
          </p:cNvSpPr>
          <p:nvPr>
            <p:ph type="title"/>
          </p:nvPr>
        </p:nvSpPr>
        <p:spPr>
          <a:xfrm>
            <a:off x="2057400" y="592138"/>
            <a:ext cx="7962900" cy="838200"/>
          </a:xfrm>
        </p:spPr>
        <p:txBody>
          <a:bodyPr/>
          <a:lstStyle/>
          <a:p>
            <a:pPr marL="274320" indent="-274320" eaLnBrk="1" fontAlgn="auto" hangingPunct="1">
              <a:spcAft>
                <a:spcPts val="0"/>
              </a:spcAft>
              <a:defRPr/>
            </a:pPr>
            <a:r>
              <a:rPr lang="en-US" b="1" dirty="0">
                <a:solidFill>
                  <a:schemeClr val="accent1">
                    <a:lumMod val="75000"/>
                  </a:schemeClr>
                </a:solidFill>
              </a:rPr>
              <a:t>Media/ audio-visual materials</a:t>
            </a:r>
            <a:endParaRPr lang="en-US" b="1" dirty="0">
              <a:solidFill>
                <a:schemeClr val="accent1">
                  <a:lumMod val="75000"/>
                </a:schemeClr>
              </a:solidFill>
            </a:endParaRPr>
          </a:p>
        </p:txBody>
      </p:sp>
      <p:sp>
        <p:nvSpPr>
          <p:cNvPr id="2" name="Content Placeholder 1"/>
          <p:cNvSpPr>
            <a:spLocks noGrp="1"/>
          </p:cNvSpPr>
          <p:nvPr>
            <p:ph idx="1"/>
          </p:nvPr>
        </p:nvSpPr>
        <p:spPr>
          <a:xfrm>
            <a:off x="1752600" y="1828800"/>
            <a:ext cx="8763000" cy="4724400"/>
          </a:xfrm>
        </p:spPr>
        <p:txBody>
          <a:bodyPr rtlCol="0">
            <a:normAutofit fontScale="70000" lnSpcReduction="20000"/>
          </a:bodyPr>
          <a:lstStyle/>
          <a:p>
            <a:pPr marL="274320" indent="-274320" eaLnBrk="1" fontAlgn="auto" hangingPunct="1">
              <a:spcAft>
                <a:spcPts val="0"/>
              </a:spcAft>
              <a:buClr>
                <a:schemeClr val="accent3"/>
              </a:buClr>
              <a:buFont typeface="Wingdings" panose="05000000000000000000" pitchFamily="2" charset="2"/>
              <a:buChar char="q"/>
              <a:defRPr/>
            </a:pPr>
            <a:r>
              <a:rPr lang="en-US" sz="2800" dirty="0">
                <a:solidFill>
                  <a:schemeClr val="tx1">
                    <a:lumMod val="75000"/>
                    <a:lumOff val="25000"/>
                  </a:schemeClr>
                </a:solidFill>
              </a:rPr>
              <a:t>The term Audio-Visual (AV) material involves sound and visual images. These include resources such as </a:t>
            </a:r>
            <a:r>
              <a:rPr lang="en-US" sz="2800" u="sng" dirty="0">
                <a:solidFill>
                  <a:schemeClr val="tx1">
                    <a:lumMod val="75000"/>
                    <a:lumOff val="25000"/>
                  </a:schemeClr>
                </a:solidFill>
              </a:rPr>
              <a:t>television programs</a:t>
            </a:r>
            <a:r>
              <a:rPr lang="en-US" sz="2800" dirty="0">
                <a:solidFill>
                  <a:schemeClr val="tx1">
                    <a:lumMod val="75000"/>
                    <a:lumOff val="25000"/>
                  </a:schemeClr>
                </a:solidFill>
              </a:rPr>
              <a:t>, </a:t>
            </a:r>
            <a:r>
              <a:rPr lang="en-US" sz="2800" u="sng" dirty="0">
                <a:solidFill>
                  <a:schemeClr val="tx1">
                    <a:lumMod val="75000"/>
                    <a:lumOff val="25000"/>
                  </a:schemeClr>
                </a:solidFill>
              </a:rPr>
              <a:t>motion pictures</a:t>
            </a:r>
            <a:r>
              <a:rPr lang="en-US" sz="2800" dirty="0">
                <a:solidFill>
                  <a:schemeClr val="tx1">
                    <a:lumMod val="75000"/>
                    <a:lumOff val="25000"/>
                  </a:schemeClr>
                </a:solidFill>
              </a:rPr>
              <a:t>, and </a:t>
            </a:r>
            <a:r>
              <a:rPr lang="en-US" sz="2800" u="sng" dirty="0">
                <a:solidFill>
                  <a:schemeClr val="tx1">
                    <a:lumMod val="75000"/>
                    <a:lumOff val="25000"/>
                  </a:schemeClr>
                </a:solidFill>
              </a:rPr>
              <a:t>music recordings</a:t>
            </a:r>
            <a:r>
              <a:rPr lang="en-US" sz="2800" dirty="0">
                <a:solidFill>
                  <a:schemeClr val="tx1">
                    <a:lumMod val="75000"/>
                    <a:lumOff val="25000"/>
                  </a:schemeClr>
                </a:solidFill>
              </a:rPr>
              <a:t>. </a:t>
            </a:r>
            <a:endParaRPr lang="en-US" sz="2800" dirty="0">
              <a:solidFill>
                <a:schemeClr val="tx1">
                  <a:lumMod val="75000"/>
                  <a:lumOff val="25000"/>
                </a:schemeClr>
              </a:solidFill>
            </a:endParaRPr>
          </a:p>
          <a:p>
            <a:pPr marL="274320" indent="-274320" eaLnBrk="1" fontAlgn="auto" hangingPunct="1">
              <a:spcAft>
                <a:spcPts val="0"/>
              </a:spcAft>
              <a:buClr>
                <a:schemeClr val="accent3"/>
              </a:buClr>
              <a:buFont typeface="Wingdings 2" panose="05020102010507070707"/>
              <a:buChar char=""/>
              <a:defRPr/>
            </a:pPr>
            <a:endParaRPr lang="en-US" sz="200" dirty="0">
              <a:solidFill>
                <a:schemeClr val="tx1">
                  <a:lumMod val="75000"/>
                  <a:lumOff val="25000"/>
                </a:schemeClr>
              </a:solidFill>
            </a:endParaRPr>
          </a:p>
          <a:p>
            <a:pPr marL="274320" indent="-274320" eaLnBrk="1" fontAlgn="auto" hangingPunct="1">
              <a:spcAft>
                <a:spcPts val="0"/>
              </a:spcAft>
              <a:buClr>
                <a:schemeClr val="accent3"/>
              </a:buClr>
              <a:buFont typeface="Wingdings 2" panose="05020102010507070707"/>
              <a:buChar char=""/>
              <a:defRPr/>
            </a:pPr>
            <a:r>
              <a:rPr lang="en-US" sz="2800" dirty="0">
                <a:solidFill>
                  <a:schemeClr val="tx1">
                    <a:lumMod val="75000"/>
                    <a:lumOff val="25000"/>
                  </a:schemeClr>
                </a:solidFill>
              </a:rPr>
              <a:t>You might use Audio-Visual materials for:</a:t>
            </a:r>
            <a:endParaRPr lang="en-US" sz="2800" dirty="0">
              <a:solidFill>
                <a:schemeClr val="tx1">
                  <a:lumMod val="75000"/>
                  <a:lumOff val="25000"/>
                </a:schemeClr>
              </a:solidFill>
            </a:endParaRPr>
          </a:p>
          <a:p>
            <a:pPr marL="640080" lvl="1" indent="-247015" eaLnBrk="1" fontAlgn="auto" hangingPunct="1">
              <a:spcAft>
                <a:spcPts val="0"/>
              </a:spcAft>
              <a:buFont typeface="Wingdings 2" panose="05020102010507070707"/>
              <a:buChar char=""/>
              <a:defRPr/>
            </a:pPr>
            <a:r>
              <a:rPr lang="en-US" sz="2400" dirty="0">
                <a:solidFill>
                  <a:schemeClr val="tx1">
                    <a:lumMod val="75000"/>
                    <a:lumOff val="25000"/>
                  </a:schemeClr>
                </a:solidFill>
              </a:rPr>
              <a:t>Finding sound and images</a:t>
            </a:r>
            <a:endParaRPr lang="en-US" sz="2400" dirty="0">
              <a:solidFill>
                <a:schemeClr val="tx1">
                  <a:lumMod val="75000"/>
                  <a:lumOff val="25000"/>
                </a:schemeClr>
              </a:solidFill>
            </a:endParaRPr>
          </a:p>
          <a:p>
            <a:pPr marL="640080" lvl="1" indent="-247015" eaLnBrk="1" fontAlgn="auto" hangingPunct="1">
              <a:spcAft>
                <a:spcPts val="0"/>
              </a:spcAft>
              <a:buFont typeface="Wingdings 2" panose="05020102010507070707"/>
              <a:buChar char=""/>
              <a:defRPr/>
            </a:pPr>
            <a:r>
              <a:rPr lang="en-US" sz="2400" dirty="0">
                <a:solidFill>
                  <a:schemeClr val="tx1">
                    <a:lumMod val="75000"/>
                    <a:lumOff val="25000"/>
                  </a:schemeClr>
                </a:solidFill>
              </a:rPr>
              <a:t>Illustrating presentations</a:t>
            </a:r>
            <a:endParaRPr lang="en-US" sz="2400" dirty="0">
              <a:solidFill>
                <a:schemeClr val="tx1">
                  <a:lumMod val="75000"/>
                  <a:lumOff val="25000"/>
                </a:schemeClr>
              </a:solidFill>
            </a:endParaRPr>
          </a:p>
          <a:p>
            <a:pPr marL="640080" lvl="1" indent="-247015" eaLnBrk="1" fontAlgn="auto" hangingPunct="1">
              <a:spcAft>
                <a:spcPts val="0"/>
              </a:spcAft>
              <a:buFont typeface="Wingdings 2" panose="05020102010507070707"/>
              <a:buChar char=""/>
              <a:defRPr/>
            </a:pPr>
            <a:r>
              <a:rPr lang="en-US" sz="2400" dirty="0">
                <a:solidFill>
                  <a:schemeClr val="tx1">
                    <a:lumMod val="75000"/>
                    <a:lumOff val="25000"/>
                  </a:schemeClr>
                </a:solidFill>
              </a:rPr>
              <a:t>Viewing and reviewing feature films</a:t>
            </a:r>
            <a:endParaRPr lang="en-US" sz="2400" dirty="0">
              <a:solidFill>
                <a:schemeClr val="tx1">
                  <a:lumMod val="75000"/>
                  <a:lumOff val="25000"/>
                </a:schemeClr>
              </a:solidFill>
            </a:endParaRPr>
          </a:p>
          <a:p>
            <a:pPr marL="274320" indent="-274320" eaLnBrk="1" fontAlgn="auto" hangingPunct="1">
              <a:spcAft>
                <a:spcPts val="0"/>
              </a:spcAft>
              <a:buClr>
                <a:schemeClr val="accent3"/>
              </a:buClr>
              <a:buFont typeface="Wingdings 2" panose="05020102010507070707"/>
              <a:buChar char=""/>
              <a:defRPr/>
            </a:pPr>
            <a:endParaRPr lang="en-US" sz="100" dirty="0">
              <a:solidFill>
                <a:schemeClr val="tx1">
                  <a:lumMod val="75000"/>
                  <a:lumOff val="25000"/>
                </a:schemeClr>
              </a:solidFill>
            </a:endParaRPr>
          </a:p>
          <a:p>
            <a:pPr marL="274320" indent="-274320" eaLnBrk="1" fontAlgn="auto" hangingPunct="1">
              <a:spcAft>
                <a:spcPts val="0"/>
              </a:spcAft>
              <a:buClr>
                <a:schemeClr val="accent3"/>
              </a:buClr>
              <a:buFont typeface="Wingdings 2" panose="05020102010507070707"/>
              <a:buChar char=""/>
              <a:defRPr/>
            </a:pPr>
            <a:r>
              <a:rPr lang="en-US" sz="2800" dirty="0">
                <a:solidFill>
                  <a:schemeClr val="tx1">
                    <a:lumMod val="75000"/>
                    <a:lumOff val="25000"/>
                  </a:schemeClr>
                </a:solidFill>
              </a:rPr>
              <a:t>Our collections:</a:t>
            </a:r>
            <a:endParaRPr lang="en-US" sz="2800" dirty="0">
              <a:solidFill>
                <a:schemeClr val="tx1">
                  <a:lumMod val="75000"/>
                  <a:lumOff val="25000"/>
                </a:schemeClr>
              </a:solidFill>
            </a:endParaRPr>
          </a:p>
          <a:p>
            <a:pPr marL="640080" lvl="1" indent="-247015" eaLnBrk="1" fontAlgn="auto" hangingPunct="1">
              <a:spcAft>
                <a:spcPts val="0"/>
              </a:spcAft>
              <a:buFont typeface="Wingdings 2" panose="05020102010507070707"/>
              <a:buChar char=""/>
              <a:defRPr/>
            </a:pPr>
            <a:r>
              <a:rPr lang="en-US" sz="2400" dirty="0">
                <a:solidFill>
                  <a:schemeClr val="tx1">
                    <a:lumMod val="75000"/>
                    <a:lumOff val="25000"/>
                  </a:schemeClr>
                </a:solidFill>
              </a:rPr>
              <a:t>Video recordings, CDs, and Audiotapes.</a:t>
            </a:r>
            <a:endParaRPr lang="en-US" sz="2400" dirty="0">
              <a:solidFill>
                <a:schemeClr val="tx1">
                  <a:lumMod val="75000"/>
                  <a:lumOff val="25000"/>
                </a:schemeClr>
              </a:solidFill>
            </a:endParaRPr>
          </a:p>
          <a:p>
            <a:pPr marL="640080" lvl="1" indent="-247015" eaLnBrk="1" fontAlgn="auto" hangingPunct="1">
              <a:spcAft>
                <a:spcPts val="0"/>
              </a:spcAft>
              <a:buFont typeface="Wingdings 2" panose="05020102010507070707"/>
              <a:buChar char=""/>
              <a:defRPr/>
            </a:pPr>
            <a:endParaRPr lang="en-US" sz="100" dirty="0">
              <a:solidFill>
                <a:srgbClr val="FF0000"/>
              </a:solidFill>
            </a:endParaRPr>
          </a:p>
          <a:p>
            <a:pPr marL="274320" indent="-274320" eaLnBrk="1" fontAlgn="auto" hangingPunct="1">
              <a:spcAft>
                <a:spcPts val="0"/>
              </a:spcAft>
              <a:buClr>
                <a:schemeClr val="accent3"/>
              </a:buClr>
              <a:buFont typeface="Wingdings 2" panose="05020102010507070707"/>
              <a:buChar char=""/>
              <a:defRPr/>
            </a:pPr>
            <a:r>
              <a:rPr lang="en-US" sz="2800" dirty="0">
                <a:solidFill>
                  <a:schemeClr val="tx1">
                    <a:lumMod val="75000"/>
                    <a:lumOff val="25000"/>
                  </a:schemeClr>
                </a:solidFill>
              </a:rPr>
              <a:t>Where can I find them?</a:t>
            </a:r>
            <a:endParaRPr lang="en-US" sz="2800" dirty="0">
              <a:solidFill>
                <a:schemeClr val="tx1">
                  <a:lumMod val="75000"/>
                  <a:lumOff val="25000"/>
                </a:schemeClr>
              </a:solidFill>
            </a:endParaRPr>
          </a:p>
          <a:p>
            <a:pPr marL="640080" lvl="1" indent="-247015" eaLnBrk="1" fontAlgn="auto" hangingPunct="1">
              <a:spcAft>
                <a:spcPts val="0"/>
              </a:spcAft>
              <a:buNone/>
              <a:defRPr/>
            </a:pPr>
            <a:r>
              <a:rPr lang="en-US" sz="2400" dirty="0">
                <a:solidFill>
                  <a:schemeClr val="tx1">
                    <a:lumMod val="75000"/>
                    <a:lumOff val="25000"/>
                  </a:schemeClr>
                </a:solidFill>
              </a:rPr>
              <a:t>The library’s Audio-Visual media materials can be found in the Video Library at the Main Library (Osagyefo Library) and other Libraries. </a:t>
            </a:r>
            <a:endParaRPr lang="en-US" sz="2400" dirty="0">
              <a:solidFill>
                <a:schemeClr val="tx1">
                  <a:lumMod val="75000"/>
                  <a:lumOff val="25000"/>
                </a:schemeClr>
              </a:solidFill>
            </a:endParaRPr>
          </a:p>
        </p:txBody>
      </p:sp>
      <p:pic>
        <p:nvPicPr>
          <p:cNvPr id="62468" name="Picture 5" descr="Image result for multim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01000" y="2667000"/>
            <a:ext cx="20193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224088" y="561975"/>
            <a:ext cx="8153400" cy="857250"/>
          </a:xfrm>
        </p:spPr>
        <p:txBody>
          <a:bodyPr/>
          <a:lstStyle/>
          <a:p>
            <a:pPr marL="320040" indent="-320040" eaLnBrk="1" fontAlgn="auto" hangingPunct="1">
              <a:spcAft>
                <a:spcPts val="0"/>
              </a:spcAft>
              <a:defRPr/>
            </a:pPr>
            <a:r>
              <a:rPr lang="en-US" sz="4000" b="1" dirty="0">
                <a:solidFill>
                  <a:schemeClr val="accent1">
                    <a:lumMod val="75000"/>
                  </a:schemeClr>
                </a:solidFill>
              </a:rPr>
              <a:t>Conference Proceedings</a:t>
            </a:r>
            <a:endParaRPr lang="en-US" sz="4000" b="1" dirty="0">
              <a:solidFill>
                <a:schemeClr val="accent1">
                  <a:lumMod val="75000"/>
                </a:schemeClr>
              </a:solidFill>
            </a:endParaRPr>
          </a:p>
        </p:txBody>
      </p:sp>
      <p:sp>
        <p:nvSpPr>
          <p:cNvPr id="77827" name="Content Placeholder 2"/>
          <p:cNvSpPr>
            <a:spLocks noGrp="1"/>
          </p:cNvSpPr>
          <p:nvPr>
            <p:ph idx="1"/>
          </p:nvPr>
        </p:nvSpPr>
        <p:spPr>
          <a:xfrm>
            <a:off x="2133600" y="1914526"/>
            <a:ext cx="8382000" cy="4791075"/>
          </a:xfrm>
        </p:spPr>
        <p:txBody>
          <a:bodyPr rtlCol="0">
            <a:normAutofit fontScale="92500"/>
          </a:bodyPr>
          <a:lstStyle/>
          <a:p>
            <a:pPr marL="91440" indent="-91440" eaLnBrk="1" fontAlgn="auto" hangingPunct="1">
              <a:buFont typeface="Wingdings" panose="05000000000000000000" pitchFamily="2" charset="2"/>
              <a:buChar char="q"/>
              <a:defRPr/>
            </a:pPr>
            <a:r>
              <a:rPr lang="en-US" sz="2600" dirty="0">
                <a:solidFill>
                  <a:schemeClr val="tx1">
                    <a:lumMod val="75000"/>
                    <a:lumOff val="25000"/>
                  </a:schemeClr>
                </a:solidFill>
              </a:rPr>
              <a:t> Conference Proceedings are the published records of a conference, i.e. papers presented at a conference, written up and put together as a single work. </a:t>
            </a:r>
            <a:endParaRPr lang="en-US" sz="26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2600" dirty="0">
                <a:solidFill>
                  <a:schemeClr val="tx1">
                    <a:lumMod val="75000"/>
                    <a:lumOff val="25000"/>
                  </a:schemeClr>
                </a:solidFill>
              </a:rPr>
              <a:t> They can include abstracts of presented papers and often </a:t>
            </a:r>
            <a:r>
              <a:rPr lang="en-US" sz="2600" dirty="0" err="1">
                <a:solidFill>
                  <a:schemeClr val="tx1">
                    <a:lumMod val="75000"/>
                    <a:lumOff val="25000"/>
                  </a:schemeClr>
                </a:solidFill>
              </a:rPr>
              <a:t>fulltext</a:t>
            </a:r>
            <a:r>
              <a:rPr lang="en-US" sz="2600" dirty="0">
                <a:solidFill>
                  <a:schemeClr val="tx1">
                    <a:lumMod val="75000"/>
                    <a:lumOff val="25000"/>
                  </a:schemeClr>
                </a:solidFill>
              </a:rPr>
              <a:t>.</a:t>
            </a:r>
            <a:endParaRPr lang="en-US" sz="2600" dirty="0">
              <a:solidFill>
                <a:schemeClr val="tx1">
                  <a:lumMod val="75000"/>
                  <a:lumOff val="25000"/>
                </a:schemeClr>
              </a:solidFill>
            </a:endParaRPr>
          </a:p>
          <a:p>
            <a:pPr marL="91440" indent="-91440" eaLnBrk="1" fontAlgn="auto" hangingPunct="1">
              <a:defRPr/>
            </a:pPr>
            <a:endParaRPr lang="en-US" sz="8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2600" dirty="0">
                <a:solidFill>
                  <a:schemeClr val="tx1">
                    <a:lumMod val="75000"/>
                    <a:lumOff val="25000"/>
                  </a:schemeClr>
                </a:solidFill>
              </a:rPr>
              <a:t> Use Conference Proceedings to f</a:t>
            </a:r>
            <a:r>
              <a:rPr lang="en-US" sz="2300" dirty="0">
                <a:solidFill>
                  <a:schemeClr val="tx1">
                    <a:lumMod val="75000"/>
                    <a:lumOff val="25000"/>
                  </a:schemeClr>
                </a:solidFill>
              </a:rPr>
              <a:t>ind the latest original research.</a:t>
            </a:r>
            <a:endParaRPr lang="en-US" sz="2300" dirty="0">
              <a:solidFill>
                <a:schemeClr val="tx1">
                  <a:lumMod val="75000"/>
                  <a:lumOff val="25000"/>
                </a:schemeClr>
              </a:solidFill>
            </a:endParaRPr>
          </a:p>
          <a:p>
            <a:pPr marL="91440" indent="-91440" eaLnBrk="1" fontAlgn="auto" hangingPunct="1">
              <a:defRPr/>
            </a:pPr>
            <a:endParaRPr lang="en-US" sz="800" dirty="0">
              <a:solidFill>
                <a:schemeClr val="tx1">
                  <a:lumMod val="75000"/>
                  <a:lumOff val="25000"/>
                </a:schemeClr>
              </a:solidFill>
            </a:endParaRPr>
          </a:p>
          <a:p>
            <a:pPr marL="0" indent="0" eaLnBrk="1" fontAlgn="auto" hangingPunct="1">
              <a:buNone/>
              <a:defRPr/>
            </a:pPr>
            <a:r>
              <a:rPr lang="en-US" sz="2600" dirty="0">
                <a:solidFill>
                  <a:schemeClr val="tx1">
                    <a:lumMod val="75000"/>
                    <a:lumOff val="25000"/>
                  </a:schemeClr>
                </a:solidFill>
              </a:rPr>
              <a:t>How do I find them?</a:t>
            </a:r>
            <a:endParaRPr lang="en-US" sz="2600" dirty="0">
              <a:solidFill>
                <a:schemeClr val="tx1">
                  <a:lumMod val="75000"/>
                  <a:lumOff val="25000"/>
                </a:schemeClr>
              </a:solidFill>
            </a:endParaRPr>
          </a:p>
          <a:p>
            <a:pPr marL="384175" lvl="1" indent="-182880" eaLnBrk="1" fontAlgn="auto" hangingPunct="1">
              <a:defRPr/>
            </a:pPr>
            <a:r>
              <a:rPr lang="en-US" sz="2300" dirty="0">
                <a:solidFill>
                  <a:schemeClr val="tx1">
                    <a:lumMod val="75000"/>
                    <a:lumOff val="25000"/>
                  </a:schemeClr>
                </a:solidFill>
              </a:rPr>
              <a:t>Those held by the library can be found at the Serials Library. </a:t>
            </a:r>
            <a:endParaRPr lang="en-US" sz="2300" dirty="0">
              <a:solidFill>
                <a:schemeClr val="tx1">
                  <a:lumMod val="75000"/>
                  <a:lumOff val="25000"/>
                </a:schemeClr>
              </a:solidFill>
            </a:endParaRPr>
          </a:p>
        </p:txBody>
      </p:sp>
      <p:sp>
        <p:nvSpPr>
          <p:cNvPr id="63492" name="AutoShape 5" descr="Image result for conference clipart"/>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endParaRPr lang="en-US" altLang="en-US">
              <a:solidFill>
                <a:prstClr val="black"/>
              </a:solidFill>
            </a:endParaRPr>
          </a:p>
        </p:txBody>
      </p:sp>
      <p:sp>
        <p:nvSpPr>
          <p:cNvPr id="63493" name="AutoShape 7" descr="Image result for conference clipart"/>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endParaRPr lang="en-US" altLang="en-US">
              <a:solidFill>
                <a:prstClr val="black"/>
              </a:solidFill>
            </a:endParaRPr>
          </a:p>
        </p:txBody>
      </p:sp>
      <p:sp>
        <p:nvSpPr>
          <p:cNvPr id="63494" name="AutoShape 9" descr="Image result for conference clipart"/>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endParaRPr lang="en-US" altLang="en-US">
              <a:solidFill>
                <a:prstClr val="black"/>
              </a:solidFill>
            </a:endParaRPr>
          </a:p>
        </p:txBody>
      </p:sp>
      <p:sp>
        <p:nvSpPr>
          <p:cNvPr id="63495" name="AutoShape 11" descr="Image result for conference clipart"/>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endParaRPr lang="en-US" altLang="en-US">
              <a:solidFill>
                <a:prstClr val="black"/>
              </a:solidFill>
            </a:endParaRPr>
          </a:p>
        </p:txBody>
      </p:sp>
      <p:sp>
        <p:nvSpPr>
          <p:cNvPr id="63496" name="AutoShape 13" descr="Image result for conference clipart"/>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endParaRPr lang="en-US" altLang="en-US">
              <a:solidFill>
                <a:prstClr val="black"/>
              </a:solidFill>
            </a:endParaRPr>
          </a:p>
        </p:txBody>
      </p:sp>
      <p:pic>
        <p:nvPicPr>
          <p:cNvPr id="63497" name="Picture 17" descr="http://dynastyfootballwarehouse.com/wp-content/uploads/2013/11/meeting-roundtabl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91600" y="923925"/>
            <a:ext cx="1371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609600"/>
            <a:ext cx="7543800" cy="838200"/>
          </a:xfrm>
        </p:spPr>
        <p:txBody>
          <a:bodyPr/>
          <a:lstStyle/>
          <a:p>
            <a:pPr eaLnBrk="1" fontAlgn="auto" hangingPunct="1">
              <a:spcAft>
                <a:spcPts val="0"/>
              </a:spcAft>
              <a:defRPr/>
            </a:pPr>
            <a:r>
              <a:rPr lang="en-US" dirty="0">
                <a:solidFill>
                  <a:schemeClr val="tx1">
                    <a:lumMod val="75000"/>
                    <a:lumOff val="25000"/>
                  </a:schemeClr>
                </a:solidFill>
              </a:rPr>
              <a:t>Theses/ Dissertations</a:t>
            </a:r>
            <a:endParaRPr lang="en-US" dirty="0">
              <a:solidFill>
                <a:schemeClr val="tx1">
                  <a:lumMod val="75000"/>
                  <a:lumOff val="25000"/>
                </a:schemeClr>
              </a:solidFill>
            </a:endParaRPr>
          </a:p>
        </p:txBody>
      </p:sp>
      <p:sp>
        <p:nvSpPr>
          <p:cNvPr id="64515" name="Content Placeholder 2"/>
          <p:cNvSpPr>
            <a:spLocks noGrp="1"/>
          </p:cNvSpPr>
          <p:nvPr>
            <p:ph idx="1"/>
          </p:nvPr>
        </p:nvSpPr>
        <p:spPr>
          <a:xfrm>
            <a:off x="2346325" y="1981200"/>
            <a:ext cx="7543800" cy="3887788"/>
          </a:xfrm>
        </p:spPr>
        <p:txBody>
          <a:bodyPr>
            <a:normAutofit fontScale="92500" lnSpcReduction="10000"/>
          </a:bodyPr>
          <a:lstStyle/>
          <a:p>
            <a:pPr marL="419100" lvl="1" indent="-382905" eaLnBrk="1" hangingPunct="1">
              <a:buSzPct val="80000"/>
              <a:buFont typeface="Wingdings 2" panose="05020102010507070707" pitchFamily="18" charset="2"/>
              <a:buChar char=""/>
            </a:pPr>
            <a:r>
              <a:rPr lang="en-US" altLang="en-US" sz="2800"/>
              <a:t>An academic report or treatise that must be written as part of a higher degree or diploma.</a:t>
            </a:r>
            <a:endParaRPr lang="en-US" altLang="en-US" sz="2800"/>
          </a:p>
          <a:p>
            <a:pPr marL="419100" lvl="1" indent="-382905" eaLnBrk="1" hangingPunct="1">
              <a:buSzPct val="80000"/>
              <a:buFont typeface="Wingdings 2" panose="05020102010507070707" pitchFamily="18" charset="2"/>
              <a:buChar char=""/>
            </a:pPr>
            <a:endParaRPr lang="en-US" altLang="en-US" sz="2800"/>
          </a:p>
          <a:p>
            <a:pPr marL="419100" lvl="1" indent="-382905" eaLnBrk="1" hangingPunct="1">
              <a:buSzPct val="80000"/>
              <a:buFont typeface="Wingdings 2" panose="05020102010507070707" pitchFamily="18" charset="2"/>
              <a:buChar char=""/>
            </a:pPr>
            <a:r>
              <a:rPr lang="en-US" altLang="en-US" sz="2800"/>
              <a:t>Digital/ electronic copies are available on the Institutional Repositories of many universities</a:t>
            </a:r>
            <a:endParaRPr lang="en-US" altLang="en-US" sz="2800"/>
          </a:p>
          <a:p>
            <a:pPr marL="419100" lvl="1" indent="-382905" eaLnBrk="1" hangingPunct="1">
              <a:buSzPct val="80000"/>
              <a:buFont typeface="Wingdings 2" panose="05020102010507070707" pitchFamily="18" charset="2"/>
              <a:buChar char=""/>
            </a:pPr>
            <a:endParaRPr lang="en-US" altLang="en-US" sz="2800"/>
          </a:p>
          <a:p>
            <a:pPr marL="419100" lvl="1" indent="-382905" eaLnBrk="1" hangingPunct="1">
              <a:buSzPct val="80000"/>
              <a:buFont typeface="Wingdings 2" panose="05020102010507070707" pitchFamily="18" charset="2"/>
              <a:buChar char=""/>
            </a:pPr>
            <a:r>
              <a:rPr lang="en-US" altLang="en-US" sz="2800"/>
              <a:t>Hard copies are available in the Serials Libraries or Collections.</a:t>
            </a:r>
            <a:endParaRPr lang="en-US" altLang="en-US" sz="2800"/>
          </a:p>
          <a:p>
            <a:pPr marL="419100" lvl="1" indent="-382905" eaLnBrk="1" hangingPunct="1">
              <a:buSzPct val="80000"/>
              <a:buFont typeface="Wingdings 2" panose="05020102010507070707" pitchFamily="18" charset="2"/>
              <a:buChar char=""/>
            </a:pPr>
            <a:endParaRPr lang="en-US" altLang="en-US" sz="23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2209800" y="533400"/>
            <a:ext cx="7924800" cy="838200"/>
          </a:xfrm>
        </p:spPr>
        <p:txBody>
          <a:bodyPr/>
          <a:lstStyle/>
          <a:p>
            <a:pPr marL="274320" indent="-274320" eaLnBrk="1" fontAlgn="auto" hangingPunct="1">
              <a:spcAft>
                <a:spcPts val="0"/>
              </a:spcAft>
              <a:defRPr/>
            </a:pPr>
            <a:r>
              <a:rPr lang="en-US" b="1" dirty="0">
                <a:solidFill>
                  <a:schemeClr val="accent1">
                    <a:lumMod val="75000"/>
                  </a:schemeClr>
                </a:solidFill>
              </a:rPr>
              <a:t>Web Pages</a:t>
            </a:r>
            <a:endParaRPr lang="en-US" b="1" dirty="0">
              <a:solidFill>
                <a:schemeClr val="accent1">
                  <a:lumMod val="75000"/>
                </a:schemeClr>
              </a:solidFill>
            </a:endParaRPr>
          </a:p>
        </p:txBody>
      </p:sp>
      <p:sp>
        <p:nvSpPr>
          <p:cNvPr id="3" name="Content Placeholder 2"/>
          <p:cNvSpPr>
            <a:spLocks noGrp="1"/>
          </p:cNvSpPr>
          <p:nvPr>
            <p:ph idx="1"/>
          </p:nvPr>
        </p:nvSpPr>
        <p:spPr>
          <a:xfrm>
            <a:off x="1905000" y="1905000"/>
            <a:ext cx="8534400" cy="4191000"/>
          </a:xfrm>
        </p:spPr>
        <p:txBody>
          <a:bodyPr rtlCol="0">
            <a:normAutofit fontScale="85000" lnSpcReduction="20000"/>
          </a:bodyPr>
          <a:lstStyle/>
          <a:p>
            <a:pPr marL="274320" indent="-274320" eaLnBrk="1" fontAlgn="auto" hangingPunct="1">
              <a:spcAft>
                <a:spcPts val="0"/>
              </a:spcAft>
              <a:buClr>
                <a:schemeClr val="accent3"/>
              </a:buClr>
              <a:buFont typeface="Wingdings 2" panose="05020102010507070707"/>
              <a:buChar char=""/>
              <a:defRPr/>
            </a:pPr>
            <a:r>
              <a:rPr lang="en-US" sz="2400" dirty="0">
                <a:solidFill>
                  <a:schemeClr val="tx1">
                    <a:lumMod val="75000"/>
                    <a:lumOff val="25000"/>
                  </a:schemeClr>
                </a:solidFill>
              </a:rPr>
              <a:t>You can </a:t>
            </a:r>
            <a:r>
              <a:rPr lang="en-US" sz="2400" b="1" u="sng" dirty="0">
                <a:solidFill>
                  <a:schemeClr val="tx1">
                    <a:lumMod val="75000"/>
                    <a:lumOff val="25000"/>
                  </a:schemeClr>
                </a:solidFill>
              </a:rPr>
              <a:t>use</a:t>
            </a:r>
            <a:r>
              <a:rPr lang="en-US" sz="2400" dirty="0">
                <a:solidFill>
                  <a:schemeClr val="tx1">
                    <a:lumMod val="75000"/>
                    <a:lumOff val="25000"/>
                  </a:schemeClr>
                </a:solidFill>
              </a:rPr>
              <a:t> web pages to find:</a:t>
            </a:r>
            <a:endParaRPr lang="en-US" sz="2400" dirty="0">
              <a:solidFill>
                <a:schemeClr val="tx1">
                  <a:lumMod val="75000"/>
                  <a:lumOff val="25000"/>
                </a:schemeClr>
              </a:solidFill>
            </a:endParaRPr>
          </a:p>
          <a:p>
            <a:pPr marL="640080" lvl="1" indent="-247015" eaLnBrk="1" fontAlgn="auto" hangingPunct="1">
              <a:spcAft>
                <a:spcPts val="0"/>
              </a:spcAft>
              <a:buFont typeface="Wingdings 2" panose="05020102010507070707"/>
              <a:buChar char=""/>
              <a:defRPr/>
            </a:pPr>
            <a:r>
              <a:rPr lang="en-US" sz="2000" b="1" i="1" dirty="0">
                <a:solidFill>
                  <a:schemeClr val="tx1">
                    <a:lumMod val="75000"/>
                    <a:lumOff val="25000"/>
                  </a:schemeClr>
                </a:solidFill>
              </a:rPr>
              <a:t>Government information</a:t>
            </a:r>
            <a:endParaRPr lang="en-US" sz="2000" b="1" i="1" dirty="0">
              <a:solidFill>
                <a:schemeClr val="tx1">
                  <a:lumMod val="75000"/>
                  <a:lumOff val="25000"/>
                </a:schemeClr>
              </a:solidFill>
            </a:endParaRPr>
          </a:p>
          <a:p>
            <a:pPr marL="640080" lvl="1" indent="-247015" eaLnBrk="1" fontAlgn="auto" hangingPunct="1">
              <a:spcAft>
                <a:spcPts val="0"/>
              </a:spcAft>
              <a:buFont typeface="Wingdings 2" panose="05020102010507070707"/>
              <a:buChar char=""/>
              <a:defRPr/>
            </a:pPr>
            <a:r>
              <a:rPr lang="en-US" sz="2000" b="1" i="1" dirty="0">
                <a:solidFill>
                  <a:schemeClr val="tx1">
                    <a:lumMod val="75000"/>
                    <a:lumOff val="25000"/>
                  </a:schemeClr>
                </a:solidFill>
              </a:rPr>
              <a:t>Company information</a:t>
            </a:r>
            <a:endParaRPr lang="en-US" sz="2000" b="1" i="1" dirty="0">
              <a:solidFill>
                <a:schemeClr val="tx1">
                  <a:lumMod val="75000"/>
                  <a:lumOff val="25000"/>
                </a:schemeClr>
              </a:solidFill>
            </a:endParaRPr>
          </a:p>
          <a:p>
            <a:pPr marL="640080" lvl="1" indent="-247015" eaLnBrk="1" fontAlgn="auto" hangingPunct="1">
              <a:spcAft>
                <a:spcPts val="0"/>
              </a:spcAft>
              <a:buFont typeface="Wingdings 2" panose="05020102010507070707"/>
              <a:buChar char=""/>
              <a:defRPr/>
            </a:pPr>
            <a:r>
              <a:rPr lang="en-US" sz="2000" b="1" i="1" dirty="0">
                <a:solidFill>
                  <a:schemeClr val="tx1">
                    <a:lumMod val="75000"/>
                    <a:lumOff val="25000"/>
                  </a:schemeClr>
                </a:solidFill>
              </a:rPr>
              <a:t>Technical information</a:t>
            </a:r>
            <a:r>
              <a:rPr lang="en-US" sz="2000" dirty="0">
                <a:solidFill>
                  <a:schemeClr val="tx1">
                    <a:lumMod val="75000"/>
                    <a:lumOff val="25000"/>
                  </a:schemeClr>
                </a:solidFill>
              </a:rPr>
              <a:t>(such as software documentation and help manuals)</a:t>
            </a:r>
            <a:endParaRPr lang="en-US" sz="2000" dirty="0">
              <a:solidFill>
                <a:schemeClr val="tx1">
                  <a:lumMod val="75000"/>
                  <a:lumOff val="25000"/>
                </a:schemeClr>
              </a:solidFill>
            </a:endParaRPr>
          </a:p>
          <a:p>
            <a:pPr marL="640080" lvl="1" indent="-247015" eaLnBrk="1" fontAlgn="auto" hangingPunct="1">
              <a:spcAft>
                <a:spcPts val="0"/>
              </a:spcAft>
              <a:buFont typeface="Wingdings 2" panose="05020102010507070707"/>
              <a:buChar char=""/>
              <a:defRPr/>
            </a:pPr>
            <a:r>
              <a:rPr lang="en-US" sz="2000" b="1" i="1" dirty="0">
                <a:solidFill>
                  <a:schemeClr val="tx1"/>
                </a:solidFill>
              </a:rPr>
              <a:t>Academic information </a:t>
            </a:r>
            <a:r>
              <a:rPr lang="en-US" sz="2000" dirty="0">
                <a:solidFill>
                  <a:schemeClr val="tx1">
                    <a:lumMod val="75000"/>
                    <a:lumOff val="25000"/>
                  </a:schemeClr>
                </a:solidFill>
              </a:rPr>
              <a:t>(such as e-books and e-journals)</a:t>
            </a:r>
            <a:endParaRPr lang="en-US" sz="2000" dirty="0">
              <a:solidFill>
                <a:schemeClr val="tx1">
                  <a:lumMod val="75000"/>
                  <a:lumOff val="25000"/>
                </a:schemeClr>
              </a:solidFill>
            </a:endParaRPr>
          </a:p>
          <a:p>
            <a:pPr marL="640080" lvl="1" indent="-247015" eaLnBrk="1" fontAlgn="auto" hangingPunct="1">
              <a:spcAft>
                <a:spcPts val="0"/>
              </a:spcAft>
              <a:buFont typeface="Wingdings 2" panose="05020102010507070707"/>
              <a:buChar char=""/>
              <a:defRPr/>
            </a:pPr>
            <a:r>
              <a:rPr lang="en-US" sz="2000" dirty="0">
                <a:solidFill>
                  <a:schemeClr val="tx1">
                    <a:lumMod val="75000"/>
                    <a:lumOff val="25000"/>
                  </a:schemeClr>
                </a:solidFill>
              </a:rPr>
              <a:t>Information published by an individual or group (such as blogs, MySpace, accounts or wikis)</a:t>
            </a:r>
            <a:endParaRPr lang="en-US" sz="2000" dirty="0">
              <a:solidFill>
                <a:schemeClr val="tx1">
                  <a:lumMod val="75000"/>
                  <a:lumOff val="25000"/>
                </a:schemeClr>
              </a:solidFill>
            </a:endParaRPr>
          </a:p>
          <a:p>
            <a:pPr marL="640080" lvl="1" indent="-247015" eaLnBrk="1" fontAlgn="auto" hangingPunct="1">
              <a:spcAft>
                <a:spcPts val="0"/>
              </a:spcAft>
              <a:buFont typeface="Wingdings 2" panose="05020102010507070707"/>
              <a:buChar char=""/>
              <a:defRPr/>
            </a:pPr>
            <a:r>
              <a:rPr lang="en-US" sz="2000" dirty="0">
                <a:solidFill>
                  <a:schemeClr val="tx1">
                    <a:lumMod val="75000"/>
                    <a:lumOff val="25000"/>
                  </a:schemeClr>
                </a:solidFill>
              </a:rPr>
              <a:t>Images and multimedia</a:t>
            </a:r>
            <a:endParaRPr lang="en-US" sz="2000" dirty="0">
              <a:solidFill>
                <a:schemeClr val="tx1">
                  <a:lumMod val="75000"/>
                  <a:lumOff val="25000"/>
                </a:schemeClr>
              </a:solidFill>
            </a:endParaRPr>
          </a:p>
          <a:p>
            <a:pPr marL="640080" lvl="1" indent="-247015" eaLnBrk="1" fontAlgn="auto" hangingPunct="1">
              <a:spcAft>
                <a:spcPts val="0"/>
              </a:spcAft>
              <a:buFont typeface="Wingdings 2" panose="05020102010507070707"/>
              <a:buChar char=""/>
              <a:defRPr/>
            </a:pPr>
            <a:r>
              <a:rPr lang="en-US" sz="2000" dirty="0">
                <a:solidFill>
                  <a:schemeClr val="tx1">
                    <a:lumMod val="75000"/>
                    <a:lumOff val="25000"/>
                  </a:schemeClr>
                </a:solidFill>
              </a:rPr>
              <a:t>Statistics</a:t>
            </a:r>
            <a:endParaRPr lang="en-US" sz="2000" dirty="0">
              <a:solidFill>
                <a:schemeClr val="tx1">
                  <a:lumMod val="75000"/>
                  <a:lumOff val="25000"/>
                </a:schemeClr>
              </a:solidFill>
            </a:endParaRPr>
          </a:p>
          <a:p>
            <a:pPr marL="274320" indent="-274320" eaLnBrk="1" fontAlgn="auto" hangingPunct="1">
              <a:spcAft>
                <a:spcPts val="0"/>
              </a:spcAft>
              <a:buClr>
                <a:schemeClr val="accent3"/>
              </a:buClr>
              <a:buFont typeface="Wingdings 2" panose="05020102010507070707"/>
              <a:buChar char=""/>
              <a:defRPr/>
            </a:pPr>
            <a:r>
              <a:rPr lang="en-US" sz="2400" dirty="0">
                <a:solidFill>
                  <a:schemeClr val="tx1">
                    <a:lumMod val="75000"/>
                    <a:lumOff val="25000"/>
                  </a:schemeClr>
                </a:solidFill>
              </a:rPr>
              <a:t>How do I find them?</a:t>
            </a:r>
            <a:endParaRPr lang="en-US" sz="2400" dirty="0">
              <a:solidFill>
                <a:schemeClr val="tx1">
                  <a:lumMod val="75000"/>
                  <a:lumOff val="25000"/>
                </a:schemeClr>
              </a:solidFill>
            </a:endParaRPr>
          </a:p>
          <a:p>
            <a:pPr marL="640080" lvl="1" indent="-247015" eaLnBrk="1" fontAlgn="auto" hangingPunct="1">
              <a:spcAft>
                <a:spcPts val="0"/>
              </a:spcAft>
              <a:buFont typeface="Wingdings 2" panose="05020102010507070707"/>
              <a:buChar char=""/>
              <a:defRPr/>
            </a:pPr>
            <a:r>
              <a:rPr lang="en-US" sz="2000" dirty="0">
                <a:solidFill>
                  <a:schemeClr val="tx1">
                    <a:lumMod val="75000"/>
                    <a:lumOff val="25000"/>
                  </a:schemeClr>
                </a:solidFill>
              </a:rPr>
              <a:t>The Library’s portal is a gateway to good quality academic information obtained via databases, subject gateways, library catalogues, and e-journals.</a:t>
            </a:r>
            <a:endParaRPr lang="en-US" sz="2000" dirty="0">
              <a:solidFill>
                <a:schemeClr val="tx1">
                  <a:lumMod val="75000"/>
                  <a:lumOff val="25000"/>
                </a:schemeClr>
              </a:solidFill>
            </a:endParaRPr>
          </a:p>
        </p:txBody>
      </p:sp>
      <p:pic>
        <p:nvPicPr>
          <p:cNvPr id="65540" name="Picture 5" descr="Image result for ww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39200" y="457200"/>
            <a:ext cx="83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2346325" y="396876"/>
            <a:ext cx="7543800" cy="1050925"/>
          </a:xfrm>
        </p:spPr>
        <p:txBody>
          <a:bodyPr>
            <a:normAutofit fontScale="90000"/>
          </a:bodyPr>
          <a:lstStyle/>
          <a:p>
            <a:pPr eaLnBrk="1" fontAlgn="auto" hangingPunct="1">
              <a:spcAft>
                <a:spcPts val="0"/>
              </a:spcAft>
              <a:defRPr/>
            </a:pPr>
            <a:r>
              <a:rPr lang="en-US" sz="3600" b="1" dirty="0">
                <a:solidFill>
                  <a:schemeClr val="accent1">
                    <a:lumMod val="75000"/>
                  </a:schemeClr>
                </a:solidFill>
              </a:rPr>
              <a:t>Legislation and official/ government publications</a:t>
            </a:r>
            <a:endParaRPr lang="en-US" sz="3600" b="1" dirty="0">
              <a:solidFill>
                <a:schemeClr val="accent1">
                  <a:lumMod val="75000"/>
                </a:schemeClr>
              </a:solidFill>
            </a:endParaRPr>
          </a:p>
        </p:txBody>
      </p:sp>
      <p:sp>
        <p:nvSpPr>
          <p:cNvPr id="67587" name="Content Placeholder 2"/>
          <p:cNvSpPr>
            <a:spLocks noGrp="1"/>
          </p:cNvSpPr>
          <p:nvPr>
            <p:ph idx="1"/>
          </p:nvPr>
        </p:nvSpPr>
        <p:spPr>
          <a:xfrm>
            <a:off x="1981201" y="1905000"/>
            <a:ext cx="8308975" cy="4191000"/>
          </a:xfrm>
        </p:spPr>
        <p:txBody>
          <a:bodyPr>
            <a:normAutofit fontScale="92500" lnSpcReduction="10000"/>
          </a:bodyPr>
          <a:lstStyle/>
          <a:p>
            <a:pPr eaLnBrk="1" hangingPunct="1">
              <a:buFont typeface="Wingdings" panose="05000000000000000000" pitchFamily="2" charset="2"/>
              <a:buChar char="q"/>
            </a:pPr>
            <a:r>
              <a:rPr lang="en-US" altLang="en-US" sz="2800"/>
              <a:t> Legislation is the collective term for documents concerned with the Acts, Bills, Regulations, Statutory Rules , Bye-laws and Proceedings of Parliament. </a:t>
            </a:r>
            <a:endParaRPr lang="en-US" altLang="en-US" sz="2800"/>
          </a:p>
          <a:p>
            <a:pPr eaLnBrk="1" hangingPunct="1"/>
            <a:endParaRPr lang="en-US" altLang="en-US" sz="500"/>
          </a:p>
          <a:p>
            <a:pPr eaLnBrk="1" hangingPunct="1">
              <a:buFont typeface="Wingdings" panose="05000000000000000000" pitchFamily="2" charset="2"/>
              <a:buChar char="q"/>
            </a:pPr>
            <a:r>
              <a:rPr lang="en-US" altLang="en-US" sz="2800"/>
              <a:t> Use these legislative documents to find current laws and legal records</a:t>
            </a:r>
            <a:r>
              <a:rPr lang="en-US" altLang="en-US" sz="2400"/>
              <a:t>.</a:t>
            </a:r>
            <a:endParaRPr lang="en-US" altLang="en-US" sz="2400"/>
          </a:p>
          <a:p>
            <a:pPr eaLnBrk="1" hangingPunct="1"/>
            <a:endParaRPr lang="en-US" altLang="en-US" sz="500"/>
          </a:p>
          <a:p>
            <a:pPr eaLnBrk="1" hangingPunct="1"/>
            <a:r>
              <a:rPr lang="en-US" altLang="en-US" sz="2800"/>
              <a:t>How can I find them?</a:t>
            </a:r>
            <a:endParaRPr lang="en-US" altLang="en-US" sz="2800"/>
          </a:p>
          <a:p>
            <a:pPr lvl="1" eaLnBrk="1" hangingPunct="1"/>
            <a:r>
              <a:rPr lang="en-US" altLang="en-US" sz="2400"/>
              <a:t>Official publications held by the Library can be accessed at the Serials Libraries</a:t>
            </a:r>
            <a:endParaRPr lang="en-US" altLang="en-US"/>
          </a:p>
        </p:txBody>
      </p:sp>
      <p:pic>
        <p:nvPicPr>
          <p:cNvPr id="67588" name="Picture 5" descr="http://www.practicatechnical.com/files/scans_bw/People/Judge.png"/>
          <p:cNvPicPr>
            <a:picLocks noChangeAspect="1" noChangeArrowheads="1"/>
          </p:cNvPicPr>
          <p:nvPr/>
        </p:nvPicPr>
        <p:blipFill>
          <a:blip r:embed="rId1">
            <a:extLst>
              <a:ext uri="{28A0092B-C50C-407E-A947-70E740481C1C}">
                <a14:useLocalDpi xmlns:a14="http://schemas.microsoft.com/office/drawing/2010/main" val="0"/>
              </a:ext>
            </a:extLst>
          </a:blip>
          <a:srcRect b="13635"/>
          <a:stretch>
            <a:fillRect/>
          </a:stretch>
        </p:blipFill>
        <p:spPr bwMode="auto">
          <a:xfrm>
            <a:off x="8839201" y="228600"/>
            <a:ext cx="16859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209800" y="381000"/>
            <a:ext cx="8305800" cy="1143000"/>
          </a:xfrm>
        </p:spPr>
        <p:txBody>
          <a:bodyPr/>
          <a:lstStyle/>
          <a:p>
            <a:pPr marL="514350" indent="-514350" eaLnBrk="1" fontAlgn="auto" hangingPunct="1">
              <a:spcAft>
                <a:spcPts val="0"/>
              </a:spcAft>
              <a:defRPr/>
            </a:pPr>
            <a:r>
              <a:rPr lang="en-US" dirty="0">
                <a:solidFill>
                  <a:schemeClr val="tx1">
                    <a:lumMod val="75000"/>
                    <a:lumOff val="25000"/>
                  </a:schemeClr>
                </a:solidFill>
              </a:rPr>
              <a:t>Choosing Information Sources</a:t>
            </a:r>
            <a:endParaRPr lang="en-US" b="1" dirty="0">
              <a:solidFill>
                <a:schemeClr val="accent1">
                  <a:lumMod val="75000"/>
                </a:schemeClr>
              </a:solidFill>
            </a:endParaRPr>
          </a:p>
        </p:txBody>
      </p:sp>
      <p:sp>
        <p:nvSpPr>
          <p:cNvPr id="68611" name="Content Placeholder 2"/>
          <p:cNvSpPr>
            <a:spLocks noGrp="1"/>
          </p:cNvSpPr>
          <p:nvPr>
            <p:ph idx="1"/>
          </p:nvPr>
        </p:nvSpPr>
        <p:spPr>
          <a:xfrm>
            <a:off x="1981200" y="1905000"/>
            <a:ext cx="8534400" cy="4495800"/>
          </a:xfrm>
        </p:spPr>
        <p:txBody>
          <a:bodyPr>
            <a:normAutofit fontScale="92500" lnSpcReduction="10000"/>
          </a:bodyPr>
          <a:lstStyle/>
          <a:p>
            <a:pPr marL="881380" lvl="1" indent="-514350" eaLnBrk="1" hangingPunct="1">
              <a:buFont typeface="Wingdings" panose="05000000000000000000" pitchFamily="2" charset="2"/>
              <a:buChar char="q"/>
            </a:pPr>
            <a:r>
              <a:rPr lang="en-US" altLang="en-US" sz="2200"/>
              <a:t>The type of publication you choose will depend upon the assignment or problem you are trying to solve.</a:t>
            </a:r>
            <a:endParaRPr lang="en-US" altLang="en-US" sz="2200"/>
          </a:p>
          <a:p>
            <a:pPr marL="881380" lvl="1" indent="-514350" eaLnBrk="1" hangingPunct="1">
              <a:buFont typeface="Wingdings" panose="05000000000000000000" pitchFamily="2" charset="2"/>
              <a:buChar char="q"/>
            </a:pPr>
            <a:r>
              <a:rPr lang="en-US" altLang="en-US" sz="2200"/>
              <a:t>Are you looking at a subject with new developments happening everyday, or will something written several years ago be appropriate? </a:t>
            </a:r>
            <a:endParaRPr lang="en-US" altLang="en-US" sz="2200"/>
          </a:p>
          <a:p>
            <a:pPr marL="881380" lvl="1" indent="-514350" eaLnBrk="1" hangingPunct="1">
              <a:buFont typeface="Wingdings" panose="05000000000000000000" pitchFamily="2" charset="2"/>
              <a:buChar char="q"/>
            </a:pPr>
            <a:r>
              <a:rPr lang="en-US" altLang="en-US" sz="2200"/>
              <a:t>The information in some sources is likely to be more current than others: for example, it is relatively easier to update World Wide Web pages quickly and frequently, whereas the publication of a book can take several years.</a:t>
            </a:r>
            <a:endParaRPr lang="en-US" altLang="en-US" sz="2200"/>
          </a:p>
          <a:p>
            <a:pPr marL="881380" lvl="1" indent="-514350" eaLnBrk="1" hangingPunct="1">
              <a:buFont typeface="Wingdings" panose="05000000000000000000" pitchFamily="2" charset="2"/>
              <a:buChar char="q"/>
            </a:pPr>
            <a:r>
              <a:rPr lang="en-US" altLang="en-US" sz="2200"/>
              <a:t>When choosing between information sources, you need to take into consideration how current you need your information to be.</a:t>
            </a:r>
            <a:endParaRPr lang="en-US" altLang="en-US" sz="2200"/>
          </a:p>
          <a:p>
            <a:pPr marL="881380" lvl="1" indent="-514350" eaLnBrk="1" hangingPunct="1">
              <a:buFont typeface="Wingdings" panose="05000000000000000000" pitchFamily="2" charset="2"/>
              <a:buChar char="q"/>
            </a:pPr>
            <a:r>
              <a:rPr lang="en-US" altLang="en-US" sz="2200"/>
              <a:t>Look at the event to publication timeline on next slide and decide what type of publication might work best for your work.</a:t>
            </a:r>
            <a:endParaRPr lang="en-US" altLang="en-US" sz="2200"/>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136775" y="228600"/>
            <a:ext cx="8153400" cy="990600"/>
          </a:xfrm>
        </p:spPr>
        <p:txBody>
          <a:bodyPr/>
          <a:lstStyle/>
          <a:p>
            <a:pPr marL="514350" indent="-514350" eaLnBrk="1" fontAlgn="auto" hangingPunct="1">
              <a:spcAft>
                <a:spcPts val="0"/>
              </a:spcAft>
              <a:defRPr/>
            </a:pPr>
            <a:r>
              <a:rPr lang="en-US" dirty="0">
                <a:solidFill>
                  <a:schemeClr val="tx1">
                    <a:lumMod val="75000"/>
                    <a:lumOff val="25000"/>
                  </a:schemeClr>
                </a:solidFill>
              </a:rPr>
              <a:t>Choosing Information Sources</a:t>
            </a:r>
            <a:endParaRPr lang="en-US" b="1" dirty="0">
              <a:solidFill>
                <a:schemeClr val="accent1">
                  <a:lumMod val="75000"/>
                </a:schemeClr>
              </a:solidFill>
            </a:endParaRPr>
          </a:p>
        </p:txBody>
      </p:sp>
      <p:graphicFrame>
        <p:nvGraphicFramePr>
          <p:cNvPr id="4" name="Table 3"/>
          <p:cNvGraphicFramePr>
            <a:graphicFrameLocks noGrp="1"/>
          </p:cNvGraphicFramePr>
          <p:nvPr/>
        </p:nvGraphicFramePr>
        <p:xfrm>
          <a:off x="1828800" y="1692276"/>
          <a:ext cx="8610600" cy="5002213"/>
        </p:xfrm>
        <a:graphic>
          <a:graphicData uri="http://schemas.openxmlformats.org/drawingml/2006/table">
            <a:tbl>
              <a:tblPr firstRow="1" bandRow="1">
                <a:tableStyleId>{5C22544A-7EE6-4342-B048-85BDC9FD1C3A}</a:tableStyleId>
              </a:tblPr>
              <a:tblGrid>
                <a:gridCol w="1722120"/>
                <a:gridCol w="1722120"/>
                <a:gridCol w="1722120"/>
                <a:gridCol w="1722120"/>
                <a:gridCol w="1722120"/>
              </a:tblGrid>
              <a:tr h="914399">
                <a:tc>
                  <a:txBody>
                    <a:bodyPr/>
                    <a:lstStyle/>
                    <a:p>
                      <a:r>
                        <a:rPr lang="en-US" sz="1800" dirty="0"/>
                        <a:t>Hours to days</a:t>
                      </a:r>
                      <a:endParaRPr lang="en-US" sz="1800" dirty="0"/>
                    </a:p>
                  </a:txBody>
                  <a:tcPr marT="45701" marB="45701"/>
                </a:tc>
                <a:tc>
                  <a:txBody>
                    <a:bodyPr/>
                    <a:lstStyle/>
                    <a:p>
                      <a:r>
                        <a:rPr lang="en-US" sz="1800" dirty="0"/>
                        <a:t>Days to weeks to</a:t>
                      </a:r>
                      <a:r>
                        <a:rPr lang="en-US" sz="1800" baseline="0" dirty="0"/>
                        <a:t> months</a:t>
                      </a:r>
                      <a:endParaRPr lang="en-US" sz="1800" dirty="0"/>
                    </a:p>
                  </a:txBody>
                  <a:tcPr marT="45701" marB="45701"/>
                </a:tc>
                <a:tc>
                  <a:txBody>
                    <a:bodyPr/>
                    <a:lstStyle/>
                    <a:p>
                      <a:r>
                        <a:rPr lang="en-US" sz="1800" dirty="0"/>
                        <a:t>Months</a:t>
                      </a:r>
                      <a:endParaRPr lang="en-US" sz="1800" dirty="0"/>
                    </a:p>
                  </a:txBody>
                  <a:tcPr marT="45701" marB="45701"/>
                </a:tc>
                <a:tc>
                  <a:txBody>
                    <a:bodyPr/>
                    <a:lstStyle/>
                    <a:p>
                      <a:r>
                        <a:rPr lang="en-US" sz="1800" dirty="0"/>
                        <a:t>Years</a:t>
                      </a:r>
                      <a:endParaRPr lang="en-US" sz="1800" dirty="0"/>
                    </a:p>
                  </a:txBody>
                  <a:tcPr marT="45701" marB="45701"/>
                </a:tc>
                <a:tc>
                  <a:txBody>
                    <a:bodyPr/>
                    <a:lstStyle/>
                    <a:p>
                      <a:r>
                        <a:rPr lang="en-US" sz="1800" dirty="0"/>
                        <a:t>Years and Years</a:t>
                      </a:r>
                      <a:endParaRPr lang="en-US" sz="1800" dirty="0"/>
                    </a:p>
                  </a:txBody>
                  <a:tcPr marT="45701" marB="45701"/>
                </a:tc>
              </a:tr>
              <a:tr h="4087814">
                <a:tc>
                  <a:txBody>
                    <a:bodyPr/>
                    <a:lstStyle/>
                    <a:p>
                      <a:r>
                        <a:rPr lang="en-US" sz="1800" dirty="0"/>
                        <a:t>Information</a:t>
                      </a:r>
                      <a:r>
                        <a:rPr lang="en-US" sz="1800" baseline="0" dirty="0"/>
                        <a:t> about events is first disseminated through mass media via </a:t>
                      </a:r>
                      <a:r>
                        <a:rPr lang="en-US" sz="1800" b="1" baseline="0" dirty="0"/>
                        <a:t>newspapers, radio, television </a:t>
                      </a:r>
                      <a:r>
                        <a:rPr lang="en-US" sz="1800" b="0" baseline="0" dirty="0"/>
                        <a:t>and the </a:t>
                      </a:r>
                      <a:r>
                        <a:rPr lang="en-US" sz="1800" b="1" baseline="0" dirty="0"/>
                        <a:t>Internet.</a:t>
                      </a:r>
                      <a:endParaRPr lang="en-US" sz="1800" dirty="0"/>
                    </a:p>
                  </a:txBody>
                  <a:tcPr marT="45701" marB="45701"/>
                </a:tc>
                <a:tc>
                  <a:txBody>
                    <a:bodyPr/>
                    <a:lstStyle/>
                    <a:p>
                      <a:r>
                        <a:rPr lang="en-US" sz="1800" dirty="0"/>
                        <a:t>As more information is gathered, documentaries</a:t>
                      </a:r>
                      <a:r>
                        <a:rPr lang="en-US" sz="1800" baseline="0" dirty="0"/>
                        <a:t> may be filmed and summary articles aimed at the general public may be published in </a:t>
                      </a:r>
                      <a:r>
                        <a:rPr lang="en-US" sz="1800" b="1" baseline="0" dirty="0"/>
                        <a:t>particular magazines</a:t>
                      </a:r>
                      <a:r>
                        <a:rPr lang="en-US" sz="1800" baseline="0" dirty="0"/>
                        <a:t>.</a:t>
                      </a:r>
                      <a:endParaRPr lang="en-US" sz="1800" dirty="0"/>
                    </a:p>
                  </a:txBody>
                  <a:tcPr marT="45701" marB="45701"/>
                </a:tc>
                <a:tc>
                  <a:txBody>
                    <a:bodyPr/>
                    <a:lstStyle/>
                    <a:p>
                      <a:r>
                        <a:rPr lang="en-US" sz="1800" dirty="0"/>
                        <a:t>Noteworthy events and ideas will be analyzed in depth</a:t>
                      </a:r>
                      <a:r>
                        <a:rPr lang="en-US" sz="1800" baseline="0" dirty="0"/>
                        <a:t> and published as </a:t>
                      </a:r>
                      <a:r>
                        <a:rPr lang="en-US" sz="1800" b="1" baseline="0" dirty="0"/>
                        <a:t>scholarly literature in journals.</a:t>
                      </a:r>
                      <a:endParaRPr lang="en-US" sz="1800" dirty="0"/>
                    </a:p>
                  </a:txBody>
                  <a:tcPr marT="45701" marB="45701"/>
                </a:tc>
                <a:tc>
                  <a:txBody>
                    <a:bodyPr/>
                    <a:lstStyle/>
                    <a:p>
                      <a:r>
                        <a:rPr lang="en-US" sz="1800" dirty="0"/>
                        <a:t>After some time, thorough analysis and discussion</a:t>
                      </a:r>
                      <a:r>
                        <a:rPr lang="en-US" sz="1800" baseline="0" dirty="0"/>
                        <a:t> of major topics may be published in a book.</a:t>
                      </a:r>
                      <a:endParaRPr lang="en-US" sz="1800" dirty="0"/>
                    </a:p>
                  </a:txBody>
                  <a:tcPr marT="45701" marB="45701"/>
                </a:tc>
                <a:tc>
                  <a:txBody>
                    <a:bodyPr/>
                    <a:lstStyle/>
                    <a:p>
                      <a:r>
                        <a:rPr lang="en-US" sz="1800" dirty="0"/>
                        <a:t>Cumulative summaries of a topic</a:t>
                      </a:r>
                      <a:r>
                        <a:rPr lang="en-US" sz="1800" baseline="0" dirty="0"/>
                        <a:t> of the emergence of new terms might be published in </a:t>
                      </a:r>
                      <a:r>
                        <a:rPr lang="en-US" sz="1800" b="1" baseline="0" dirty="0"/>
                        <a:t>reference materials </a:t>
                      </a:r>
                      <a:r>
                        <a:rPr lang="en-US" sz="1800" b="0" baseline="0" dirty="0"/>
                        <a:t>(such as </a:t>
                      </a:r>
                      <a:r>
                        <a:rPr lang="en-US" sz="1800" b="1" baseline="0" dirty="0"/>
                        <a:t>encyclopedias and dictionaries</a:t>
                      </a:r>
                      <a:endParaRPr lang="en-US" sz="1800" dirty="0"/>
                    </a:p>
                  </a:txBody>
                  <a:tcPr marT="45701" marB="45701"/>
                </a:tc>
              </a:tr>
            </a:tbl>
          </a:graphicData>
        </a:graphic>
      </p:graphicFrame>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81000"/>
            <a:ext cx="7391400" cy="990600"/>
          </a:xfrm>
        </p:spPr>
        <p:txBody>
          <a:bodyPr/>
          <a:lstStyle/>
          <a:p>
            <a:pPr eaLnBrk="1" fontAlgn="auto" hangingPunct="1">
              <a:spcAft>
                <a:spcPts val="0"/>
              </a:spcAft>
              <a:defRPr/>
            </a:pPr>
            <a:r>
              <a:rPr lang="en-US" b="1" dirty="0">
                <a:solidFill>
                  <a:schemeClr val="accent1">
                    <a:lumMod val="75000"/>
                  </a:schemeClr>
                </a:solidFill>
              </a:rPr>
              <a:t>Points to Note</a:t>
            </a:r>
            <a:r>
              <a:rPr lang="en-US" dirty="0">
                <a:solidFill>
                  <a:schemeClr val="tx1">
                    <a:lumMod val="75000"/>
                    <a:lumOff val="25000"/>
                  </a:schemeClr>
                </a:solidFill>
              </a:rPr>
              <a:t>!</a:t>
            </a:r>
            <a:endParaRPr lang="en-GB" dirty="0">
              <a:solidFill>
                <a:schemeClr val="tx1">
                  <a:lumMod val="75000"/>
                  <a:lumOff val="25000"/>
                </a:schemeClr>
              </a:solidFill>
            </a:endParaRPr>
          </a:p>
        </p:txBody>
      </p:sp>
      <p:sp>
        <p:nvSpPr>
          <p:cNvPr id="70659" name="Content Placeholder 2"/>
          <p:cNvSpPr>
            <a:spLocks noGrp="1"/>
          </p:cNvSpPr>
          <p:nvPr>
            <p:ph idx="1"/>
          </p:nvPr>
        </p:nvSpPr>
        <p:spPr>
          <a:xfrm>
            <a:off x="2136775" y="1905000"/>
            <a:ext cx="8153400" cy="4495800"/>
          </a:xfrm>
        </p:spPr>
        <p:txBody>
          <a:bodyPr>
            <a:normAutofit lnSpcReduction="10000"/>
          </a:bodyPr>
          <a:lstStyle/>
          <a:p>
            <a:pPr eaLnBrk="1" hangingPunct="1">
              <a:buFont typeface="Wingdings" panose="05000000000000000000" pitchFamily="2" charset="2"/>
              <a:buChar char="q"/>
            </a:pPr>
            <a:r>
              <a:rPr lang="en-US" altLang="en-US" sz="3200"/>
              <a:t>If you want </a:t>
            </a:r>
            <a:r>
              <a:rPr lang="en-US" altLang="en-US" sz="3200" u="sng"/>
              <a:t>detailed information</a:t>
            </a:r>
            <a:r>
              <a:rPr lang="en-US" altLang="en-US" sz="3200"/>
              <a:t>, </a:t>
            </a:r>
            <a:r>
              <a:rPr lang="en-US" altLang="en-US" sz="3200" b="1"/>
              <a:t>consult a textbook</a:t>
            </a:r>
            <a:endParaRPr lang="en-US" altLang="en-US" sz="3200" b="1"/>
          </a:p>
          <a:p>
            <a:pPr eaLnBrk="1" hangingPunct="1">
              <a:buFont typeface="Wingdings" panose="05000000000000000000" pitchFamily="2" charset="2"/>
              <a:buChar char="q"/>
            </a:pPr>
            <a:endParaRPr lang="en-US" altLang="en-US" sz="500"/>
          </a:p>
          <a:p>
            <a:pPr eaLnBrk="1" hangingPunct="1">
              <a:buFont typeface="Wingdings" panose="05000000000000000000" pitchFamily="2" charset="2"/>
              <a:buChar char="q"/>
            </a:pPr>
            <a:r>
              <a:rPr lang="en-US" altLang="en-US" sz="3200"/>
              <a:t>If you want </a:t>
            </a:r>
            <a:r>
              <a:rPr lang="en-US" altLang="en-US" sz="3200" u="sng"/>
              <a:t>background information </a:t>
            </a:r>
            <a:r>
              <a:rPr lang="en-US" altLang="en-US" sz="3200"/>
              <a:t>on a topic or about a concept, </a:t>
            </a:r>
            <a:r>
              <a:rPr lang="en-US" altLang="en-US" sz="3200" b="1"/>
              <a:t>consult an Encyclopedia.</a:t>
            </a:r>
            <a:endParaRPr lang="en-US" altLang="en-US" sz="3200" b="1"/>
          </a:p>
          <a:p>
            <a:pPr eaLnBrk="1" hangingPunct="1">
              <a:buFont typeface="Wingdings" panose="05000000000000000000" pitchFamily="2" charset="2"/>
              <a:buChar char="q"/>
            </a:pPr>
            <a:endParaRPr lang="en-US" altLang="en-US" sz="500"/>
          </a:p>
          <a:p>
            <a:pPr eaLnBrk="1" hangingPunct="1">
              <a:buFont typeface="Wingdings" panose="05000000000000000000" pitchFamily="2" charset="2"/>
              <a:buChar char="q"/>
            </a:pPr>
            <a:r>
              <a:rPr lang="en-US" altLang="en-US" sz="3200"/>
              <a:t>If you want to </a:t>
            </a:r>
            <a:r>
              <a:rPr lang="en-US" altLang="en-US" sz="3200" u="sng"/>
              <a:t>learn more about </a:t>
            </a:r>
            <a:r>
              <a:rPr lang="en-US" altLang="en-US" sz="3200"/>
              <a:t>how to do something, </a:t>
            </a:r>
            <a:r>
              <a:rPr lang="en-US" altLang="en-US" sz="3200" b="1"/>
              <a:t>consult a Handbook</a:t>
            </a:r>
            <a:endParaRPr lang="en-US" altLang="en-US" sz="32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Sources</a:t>
            </a:r>
            <a:endParaRPr lang="en-US" dirty="0"/>
          </a:p>
        </p:txBody>
      </p:sp>
      <p:sp>
        <p:nvSpPr>
          <p:cNvPr id="3" name="Content Placeholder 2"/>
          <p:cNvSpPr>
            <a:spLocks noGrp="1"/>
          </p:cNvSpPr>
          <p:nvPr>
            <p:ph idx="1"/>
          </p:nvPr>
        </p:nvSpPr>
        <p:spPr/>
        <p:txBody>
          <a:bodyPr>
            <a:normAutofit fontScale="92500"/>
          </a:bodyPr>
          <a:lstStyle/>
          <a:p>
            <a:pPr marL="365760" indent="-255905" eaLnBrk="1" fontAlgn="auto" hangingPunct="1">
              <a:spcAft>
                <a:spcPts val="0"/>
              </a:spcAft>
              <a:buClr>
                <a:schemeClr val="accent3"/>
              </a:buClr>
              <a:buFont typeface="Wingdings" panose="05000000000000000000" pitchFamily="2" charset="2"/>
              <a:buChar char="q"/>
              <a:defRPr/>
            </a:pPr>
            <a:r>
              <a:rPr lang="en-US" sz="2800" dirty="0">
                <a:solidFill>
                  <a:schemeClr val="tx1">
                    <a:lumMod val="75000"/>
                    <a:lumOff val="25000"/>
                  </a:schemeClr>
                </a:solidFill>
              </a:rPr>
              <a:t>They are those sources that are closest to the actual event, time period, or individual in question.</a:t>
            </a:r>
            <a:endParaRPr lang="en-US" sz="28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r>
              <a:rPr lang="en-US" sz="2800" dirty="0">
                <a:solidFill>
                  <a:schemeClr val="tx1">
                    <a:lumMod val="75000"/>
                    <a:lumOff val="25000"/>
                  </a:schemeClr>
                </a:solidFill>
              </a:rPr>
              <a:t>They are </a:t>
            </a:r>
            <a:r>
              <a:rPr lang="en-US" sz="2800" b="1" u="sng" dirty="0">
                <a:solidFill>
                  <a:schemeClr val="tx1">
                    <a:lumMod val="75000"/>
                    <a:lumOff val="25000"/>
                  </a:schemeClr>
                </a:solidFill>
              </a:rPr>
              <a:t>original</a:t>
            </a:r>
            <a:r>
              <a:rPr lang="en-US" sz="2800" dirty="0">
                <a:solidFill>
                  <a:schemeClr val="tx1">
                    <a:lumMod val="75000"/>
                    <a:lumOff val="25000"/>
                  </a:schemeClr>
                </a:solidFill>
              </a:rPr>
              <a:t> materials which have not been filtered through interpretation.</a:t>
            </a:r>
            <a:endParaRPr lang="en-US" sz="28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r>
              <a:rPr lang="en-US" sz="2800" dirty="0">
                <a:solidFill>
                  <a:schemeClr val="tx1">
                    <a:lumMod val="75000"/>
                    <a:lumOff val="25000"/>
                  </a:schemeClr>
                </a:solidFill>
              </a:rPr>
              <a:t>Original = Primary = First</a:t>
            </a:r>
            <a:endParaRPr lang="en-US" sz="28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r>
              <a:rPr lang="en-US" sz="2800" dirty="0">
                <a:solidFill>
                  <a:schemeClr val="tx1">
                    <a:lumMod val="75000"/>
                    <a:lumOff val="25000"/>
                  </a:schemeClr>
                </a:solidFill>
              </a:rPr>
              <a:t>Primary sources are factual; they are not analyzed or interpretated.</a:t>
            </a:r>
            <a:endParaRPr lang="en-US" sz="28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endParaRPr lang="en-US" sz="1100" b="1" dirty="0">
              <a:solidFill>
                <a:schemeClr val="tx1">
                  <a:lumMod val="75000"/>
                  <a:lumOff val="25000"/>
                </a:schemeClr>
              </a:solidFill>
            </a:endParaRP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439738"/>
            <a:ext cx="7543800" cy="1008062"/>
          </a:xfrm>
        </p:spPr>
        <p:txBody>
          <a:bodyPr/>
          <a:lstStyle/>
          <a:p>
            <a:pPr eaLnBrk="1" fontAlgn="auto" hangingPunct="1">
              <a:spcAft>
                <a:spcPts val="0"/>
              </a:spcAft>
              <a:defRPr/>
            </a:pPr>
            <a:r>
              <a:rPr lang="en-US" b="1" dirty="0">
                <a:solidFill>
                  <a:schemeClr val="accent1">
                    <a:lumMod val="75000"/>
                  </a:schemeClr>
                </a:solidFill>
              </a:rPr>
              <a:t>Points to Note</a:t>
            </a:r>
            <a:r>
              <a:rPr lang="en-US" dirty="0">
                <a:solidFill>
                  <a:schemeClr val="tx1">
                    <a:lumMod val="75000"/>
                    <a:lumOff val="25000"/>
                  </a:schemeClr>
                </a:solidFill>
              </a:rPr>
              <a:t>!</a:t>
            </a:r>
            <a:endParaRPr lang="en-GB" dirty="0">
              <a:solidFill>
                <a:schemeClr val="tx1">
                  <a:lumMod val="75000"/>
                  <a:lumOff val="25000"/>
                </a:schemeClr>
              </a:solidFill>
            </a:endParaRPr>
          </a:p>
        </p:txBody>
      </p:sp>
      <p:sp>
        <p:nvSpPr>
          <p:cNvPr id="71683" name="Content Placeholder 2"/>
          <p:cNvSpPr>
            <a:spLocks noGrp="1"/>
          </p:cNvSpPr>
          <p:nvPr>
            <p:ph idx="1"/>
          </p:nvPr>
        </p:nvSpPr>
        <p:spPr>
          <a:xfrm>
            <a:off x="2136775" y="1981200"/>
            <a:ext cx="8153400" cy="4191000"/>
          </a:xfrm>
        </p:spPr>
        <p:txBody>
          <a:bodyPr>
            <a:normAutofit fontScale="92500" lnSpcReduction="20000"/>
          </a:bodyPr>
          <a:lstStyle/>
          <a:p>
            <a:pPr eaLnBrk="1" hangingPunct="1">
              <a:buFont typeface="Wingdings" panose="05000000000000000000" pitchFamily="2" charset="2"/>
              <a:buChar char="q"/>
            </a:pPr>
            <a:r>
              <a:rPr lang="en-US" altLang="en-US" sz="3200" b="1" u="sng"/>
              <a:t>An index </a:t>
            </a:r>
            <a:r>
              <a:rPr lang="en-US" altLang="en-US" sz="3200"/>
              <a:t>is like a </a:t>
            </a:r>
            <a:r>
              <a:rPr lang="en-US" altLang="en-US" sz="3200" u="sng"/>
              <a:t>pointer</a:t>
            </a:r>
            <a:r>
              <a:rPr lang="en-US" altLang="en-US" sz="3200"/>
              <a:t>; it will take you back to detailed content</a:t>
            </a:r>
            <a:endParaRPr lang="en-US" altLang="en-US" sz="3200"/>
          </a:p>
          <a:p>
            <a:pPr eaLnBrk="1" hangingPunct="1">
              <a:buFont typeface="Wingdings" panose="05000000000000000000" pitchFamily="2" charset="2"/>
              <a:buChar char="q"/>
            </a:pPr>
            <a:endParaRPr lang="en-US" altLang="en-US" sz="500"/>
          </a:p>
          <a:p>
            <a:pPr eaLnBrk="1" hangingPunct="1">
              <a:buFont typeface="Wingdings" panose="05000000000000000000" pitchFamily="2" charset="2"/>
              <a:buChar char="q"/>
            </a:pPr>
            <a:r>
              <a:rPr lang="en-US" altLang="en-US" sz="3200" b="1" u="sng"/>
              <a:t>Dictionaries</a:t>
            </a:r>
            <a:r>
              <a:rPr lang="en-US" altLang="en-US" sz="3200"/>
              <a:t> provide </a:t>
            </a:r>
            <a:r>
              <a:rPr lang="en-US" altLang="en-US" sz="3200" u="sng"/>
              <a:t>meaning</a:t>
            </a:r>
            <a:r>
              <a:rPr lang="en-US" altLang="en-US" sz="3200"/>
              <a:t>, </a:t>
            </a:r>
            <a:r>
              <a:rPr lang="en-US" altLang="en-US" sz="3200" u="sng"/>
              <a:t>spelling</a:t>
            </a:r>
            <a:r>
              <a:rPr lang="en-US" altLang="en-US" sz="3200"/>
              <a:t>, </a:t>
            </a:r>
            <a:r>
              <a:rPr lang="en-US" altLang="en-US" sz="3200" u="sng"/>
              <a:t>pronunciation</a:t>
            </a:r>
            <a:r>
              <a:rPr lang="en-US" altLang="en-US" sz="3200"/>
              <a:t> and </a:t>
            </a:r>
            <a:r>
              <a:rPr lang="en-US" altLang="en-US" sz="3200" u="sng"/>
              <a:t>origin</a:t>
            </a:r>
            <a:r>
              <a:rPr lang="en-US" altLang="en-US" sz="3200"/>
              <a:t> of words</a:t>
            </a:r>
            <a:endParaRPr lang="en-US" altLang="en-US" sz="3200"/>
          </a:p>
          <a:p>
            <a:pPr eaLnBrk="1" hangingPunct="1">
              <a:buFont typeface="Wingdings" panose="05000000000000000000" pitchFamily="2" charset="2"/>
              <a:buChar char="q"/>
            </a:pPr>
            <a:endParaRPr lang="en-US" altLang="en-US" sz="500"/>
          </a:p>
          <a:p>
            <a:pPr eaLnBrk="1" hangingPunct="1">
              <a:buFont typeface="Wingdings" panose="05000000000000000000" pitchFamily="2" charset="2"/>
              <a:buChar char="q"/>
            </a:pPr>
            <a:r>
              <a:rPr lang="en-US" altLang="en-US" sz="3200" b="1" u="sng"/>
              <a:t>Directories</a:t>
            </a:r>
            <a:r>
              <a:rPr lang="en-US" altLang="en-US" sz="3200"/>
              <a:t> provide </a:t>
            </a:r>
            <a:r>
              <a:rPr lang="en-US" altLang="en-US" sz="3200" u="sng"/>
              <a:t>addresses</a:t>
            </a:r>
            <a:r>
              <a:rPr lang="en-US" altLang="en-US" sz="3200"/>
              <a:t>, </a:t>
            </a:r>
            <a:r>
              <a:rPr lang="en-US" altLang="en-US" sz="3200" u="sng"/>
              <a:t>telephone</a:t>
            </a:r>
            <a:r>
              <a:rPr lang="en-US" altLang="en-US" sz="3200"/>
              <a:t> numbers, email addresses etc.  of individuals and workplaces etc.</a:t>
            </a:r>
            <a:endParaRPr lang="en-US" altLang="en-US" sz="3200"/>
          </a:p>
          <a:p>
            <a:pPr eaLnBrk="1" hangingPunct="1"/>
            <a:endParaRPr lang="en-GB"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533400"/>
            <a:ext cx="7543800" cy="914400"/>
          </a:xfrm>
        </p:spPr>
        <p:txBody>
          <a:bodyPr/>
          <a:lstStyle/>
          <a:p>
            <a:pPr eaLnBrk="1" fontAlgn="auto" hangingPunct="1">
              <a:spcAft>
                <a:spcPts val="0"/>
              </a:spcAft>
              <a:defRPr/>
            </a:pPr>
            <a:r>
              <a:rPr lang="en-US" b="1" dirty="0">
                <a:solidFill>
                  <a:schemeClr val="accent1">
                    <a:lumMod val="75000"/>
                  </a:schemeClr>
                </a:solidFill>
              </a:rPr>
              <a:t>Points to Note</a:t>
            </a:r>
            <a:r>
              <a:rPr lang="en-US" dirty="0">
                <a:solidFill>
                  <a:schemeClr val="tx1">
                    <a:lumMod val="75000"/>
                    <a:lumOff val="25000"/>
                  </a:schemeClr>
                </a:solidFill>
              </a:rPr>
              <a:t>!</a:t>
            </a:r>
            <a:endParaRPr lang="en-US" dirty="0">
              <a:solidFill>
                <a:schemeClr val="tx1">
                  <a:lumMod val="75000"/>
                  <a:lumOff val="25000"/>
                </a:schemeClr>
              </a:solidFill>
            </a:endParaRPr>
          </a:p>
        </p:txBody>
      </p:sp>
      <p:sp>
        <p:nvSpPr>
          <p:cNvPr id="3" name="Content Placeholder 2"/>
          <p:cNvSpPr>
            <a:spLocks noGrp="1"/>
          </p:cNvSpPr>
          <p:nvPr>
            <p:ph idx="1"/>
          </p:nvPr>
        </p:nvSpPr>
        <p:spPr>
          <a:xfrm>
            <a:off x="2346325" y="2057400"/>
            <a:ext cx="7543800" cy="3811588"/>
          </a:xfrm>
        </p:spPr>
        <p:txBody>
          <a:bodyPr rtlCol="0">
            <a:normAutofit fontScale="92500"/>
          </a:bodyPr>
          <a:lstStyle/>
          <a:p>
            <a:pPr marL="493395" indent="-457200" eaLnBrk="1" fontAlgn="auto" hangingPunct="1">
              <a:buFont typeface="Wingdings" panose="05000000000000000000" pitchFamily="2" charset="2"/>
              <a:buChar char="q"/>
              <a:defRPr/>
            </a:pPr>
            <a:r>
              <a:rPr lang="en-US" sz="2800" dirty="0">
                <a:solidFill>
                  <a:schemeClr val="tx1">
                    <a:lumMod val="75000"/>
                    <a:lumOff val="25000"/>
                  </a:schemeClr>
                </a:solidFill>
              </a:rPr>
              <a:t>If you want the most current research in a particular subject area, use </a:t>
            </a:r>
            <a:r>
              <a:rPr lang="en-US" sz="2800" b="1" dirty="0">
                <a:solidFill>
                  <a:schemeClr val="tx1">
                    <a:lumMod val="75000"/>
                    <a:lumOff val="25000"/>
                  </a:schemeClr>
                </a:solidFill>
              </a:rPr>
              <a:t>Scholarly Journals</a:t>
            </a:r>
            <a:br>
              <a:rPr lang="en-US" sz="2800" dirty="0">
                <a:solidFill>
                  <a:schemeClr val="tx1">
                    <a:lumMod val="75000"/>
                    <a:lumOff val="25000"/>
                  </a:schemeClr>
                </a:solidFill>
              </a:rPr>
            </a:br>
            <a:endParaRPr lang="en-US" sz="500" dirty="0">
              <a:solidFill>
                <a:schemeClr val="tx1">
                  <a:lumMod val="75000"/>
                  <a:lumOff val="25000"/>
                </a:schemeClr>
              </a:solidFill>
            </a:endParaRPr>
          </a:p>
          <a:p>
            <a:pPr marL="379095" indent="-342900" eaLnBrk="1" fontAlgn="auto" hangingPunct="1">
              <a:buFont typeface="Wingdings" panose="05000000000000000000" pitchFamily="2" charset="2"/>
              <a:buChar char="q"/>
              <a:defRPr/>
            </a:pPr>
            <a:r>
              <a:rPr lang="en-US" sz="2800" b="1" dirty="0">
                <a:solidFill>
                  <a:schemeClr val="tx1">
                    <a:lumMod val="75000"/>
                    <a:lumOff val="25000"/>
                  </a:schemeClr>
                </a:solidFill>
              </a:rPr>
              <a:t>Newspapers</a:t>
            </a:r>
            <a:r>
              <a:rPr lang="en-US" sz="2800" dirty="0">
                <a:solidFill>
                  <a:schemeClr val="tx1">
                    <a:lumMod val="75000"/>
                    <a:lumOff val="25000"/>
                  </a:schemeClr>
                </a:solidFill>
              </a:rPr>
              <a:t> report current events or items of local interest</a:t>
            </a:r>
            <a:endParaRPr lang="en-US" sz="2800" dirty="0">
              <a:solidFill>
                <a:schemeClr val="tx1">
                  <a:lumMod val="75000"/>
                  <a:lumOff val="25000"/>
                </a:schemeClr>
              </a:solidFill>
            </a:endParaRPr>
          </a:p>
          <a:p>
            <a:pPr marL="207645" indent="-171450" eaLnBrk="1" fontAlgn="auto" hangingPunct="1">
              <a:buFont typeface="Wingdings" panose="05000000000000000000" pitchFamily="2" charset="2"/>
              <a:buChar char="q"/>
              <a:defRPr/>
            </a:pPr>
            <a:endParaRPr lang="en-US" sz="500" dirty="0">
              <a:solidFill>
                <a:schemeClr val="tx1">
                  <a:lumMod val="75000"/>
                  <a:lumOff val="25000"/>
                </a:schemeClr>
              </a:solidFill>
            </a:endParaRPr>
          </a:p>
          <a:p>
            <a:pPr marL="379095" indent="-342900" eaLnBrk="1" fontAlgn="auto" hangingPunct="1">
              <a:buFont typeface="Wingdings" panose="05000000000000000000" pitchFamily="2" charset="2"/>
              <a:buChar char="q"/>
              <a:defRPr/>
            </a:pPr>
            <a:r>
              <a:rPr lang="en-US" sz="2800" dirty="0">
                <a:solidFill>
                  <a:schemeClr val="tx1">
                    <a:lumMod val="75000"/>
                    <a:lumOff val="25000"/>
                  </a:schemeClr>
                </a:solidFill>
              </a:rPr>
              <a:t>If you need rare information on a subject use </a:t>
            </a:r>
            <a:r>
              <a:rPr lang="en-US" sz="2800" b="1" dirty="0">
                <a:solidFill>
                  <a:schemeClr val="tx1">
                    <a:lumMod val="75000"/>
                    <a:lumOff val="25000"/>
                  </a:schemeClr>
                </a:solidFill>
              </a:rPr>
              <a:t>Grey Literature</a:t>
            </a:r>
            <a:endParaRPr lang="en-US" sz="2800" b="1" dirty="0">
              <a:solidFill>
                <a:schemeClr val="tx1">
                  <a:lumMod val="75000"/>
                  <a:lumOff val="25000"/>
                </a:schemeClr>
              </a:solidFill>
            </a:endParaRPr>
          </a:p>
          <a:p>
            <a:pPr marL="379095" indent="-342900" eaLnBrk="1" fontAlgn="auto" hangingPunct="1">
              <a:buFont typeface="Wingdings" panose="05000000000000000000" pitchFamily="2" charset="2"/>
              <a:buChar char="q"/>
              <a:defRPr/>
            </a:pPr>
            <a:endParaRPr lang="en-US" sz="2800" dirty="0">
              <a:solidFill>
                <a:schemeClr val="tx1">
                  <a:lumMod val="75000"/>
                  <a:lumOff val="25000"/>
                </a:scheme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3201"/>
            <a:ext cx="6629400" cy="1216025"/>
          </a:xfrm>
        </p:spPr>
        <p:txBody>
          <a:bodyPr>
            <a:noAutofit/>
          </a:bodyPr>
          <a:lstStyle/>
          <a:p>
            <a:pPr eaLnBrk="1" fontAlgn="auto" hangingPunct="1">
              <a:spcAft>
                <a:spcPts val="0"/>
              </a:spcAft>
              <a:defRPr/>
            </a:pPr>
            <a:r>
              <a:rPr lang="en-US" sz="4800" b="1" dirty="0"/>
              <a:t>Information Retrieval and Evaluation of Information</a:t>
            </a:r>
            <a:endParaRPr lang="en-US" sz="4800" b="1" dirty="0"/>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2"/>
          <p:cNvSpPr>
            <a:spLocks noGrp="1"/>
          </p:cNvSpPr>
          <p:nvPr>
            <p:ph type="title"/>
          </p:nvPr>
        </p:nvSpPr>
        <p:spPr>
          <a:xfrm>
            <a:off x="2743200" y="2895600"/>
            <a:ext cx="6629400" cy="914400"/>
          </a:xfrm>
        </p:spPr>
        <p:txBody>
          <a:bodyPr/>
          <a:lstStyle/>
          <a:p>
            <a:pPr algn="ctr" eaLnBrk="1" fontAlgn="auto" hangingPunct="1">
              <a:spcAft>
                <a:spcPts val="0"/>
              </a:spcAft>
              <a:defRPr/>
            </a:pPr>
            <a:r>
              <a:rPr lang="en-GB" sz="3600" b="1" dirty="0"/>
              <a:t>Information Retrieval</a:t>
            </a:r>
            <a:endParaRPr lang="en-GB" sz="36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Objectives</a:t>
            </a:r>
            <a:endParaRPr lang="en-US" dirty="0"/>
          </a:p>
        </p:txBody>
      </p:sp>
      <p:sp>
        <p:nvSpPr>
          <p:cNvPr id="75779" name="Content Placeholder 2"/>
          <p:cNvSpPr>
            <a:spLocks noGrp="1"/>
          </p:cNvSpPr>
          <p:nvPr>
            <p:ph idx="1"/>
          </p:nvPr>
        </p:nvSpPr>
        <p:spPr/>
        <p:txBody>
          <a:bodyPr/>
          <a:lstStyle/>
          <a:p>
            <a:pPr>
              <a:buFont typeface="Arial" panose="020B0604020202020204" pitchFamily="34" charset="0"/>
              <a:buChar char="•"/>
            </a:pPr>
            <a:r>
              <a:rPr lang="en-US" altLang="en-US"/>
              <a:t> Ability to select the most appropriate information retrieval systems for accessing the needed information</a:t>
            </a:r>
            <a:endParaRPr lang="en-US" altLang="en-US"/>
          </a:p>
          <a:p>
            <a:pPr>
              <a:buFont typeface="Arial" panose="020B0604020202020204" pitchFamily="34" charset="0"/>
              <a:buChar char="•"/>
            </a:pPr>
            <a:r>
              <a:rPr lang="en-US" altLang="en-US"/>
              <a:t>Identify and understand a variety of methods to retrieve information</a:t>
            </a:r>
            <a:endParaRPr lang="en-US" altLang="en-US"/>
          </a:p>
          <a:p>
            <a:pPr>
              <a:buFont typeface="Arial" panose="020B0604020202020204" pitchFamily="34" charset="0"/>
              <a:buChar char="•"/>
            </a:pPr>
            <a:r>
              <a:rPr lang="en-US" altLang="en-US"/>
              <a:t>Ascertain, construct and implement effective search strategy</a:t>
            </a:r>
            <a:endParaRPr lang="en-US" altLang="en-US"/>
          </a:p>
          <a:p>
            <a:pPr>
              <a:buFont typeface="Arial" panose="020B0604020202020204" pitchFamily="34" charset="0"/>
              <a:buChar char="•"/>
            </a:pPr>
            <a:r>
              <a:rPr lang="en-US" altLang="en-US"/>
              <a:t> Ability to articulate and apply the standard criteria for evaluating both the information and its sources</a:t>
            </a:r>
            <a:endParaRPr lang="en-US" altLang="en-US"/>
          </a:p>
          <a:p>
            <a:pPr>
              <a:buFont typeface="Arial" panose="020B0604020202020204" pitchFamily="34" charset="0"/>
              <a:buChar char="•"/>
            </a:pPr>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346325" y="533400"/>
            <a:ext cx="7543800" cy="914400"/>
          </a:xfrm>
        </p:spPr>
        <p:txBody>
          <a:bodyPr>
            <a:normAutofit fontScale="90000"/>
          </a:bodyPr>
          <a:lstStyle/>
          <a:p>
            <a:pPr eaLnBrk="1" fontAlgn="auto" hangingPunct="1">
              <a:spcAft>
                <a:spcPts val="0"/>
              </a:spcAft>
              <a:defRPr/>
            </a:pPr>
            <a:r>
              <a:rPr lang="en-US" sz="4000" b="1" dirty="0">
                <a:solidFill>
                  <a:schemeClr val="accent1">
                    <a:lumMod val="75000"/>
                  </a:schemeClr>
                </a:solidFill>
              </a:rPr>
              <a:t>What is Information Retrieval?</a:t>
            </a:r>
            <a:endParaRPr lang="en-US" sz="4000" b="1" dirty="0">
              <a:solidFill>
                <a:schemeClr val="accent1">
                  <a:lumMod val="75000"/>
                </a:schemeClr>
              </a:solidFill>
            </a:endParaRPr>
          </a:p>
        </p:txBody>
      </p:sp>
      <p:sp>
        <p:nvSpPr>
          <p:cNvPr id="90115" name="Content Placeholder 2"/>
          <p:cNvSpPr>
            <a:spLocks noGrp="1"/>
          </p:cNvSpPr>
          <p:nvPr>
            <p:ph idx="1"/>
          </p:nvPr>
        </p:nvSpPr>
        <p:spPr>
          <a:xfrm>
            <a:off x="2346325" y="2057400"/>
            <a:ext cx="7543800" cy="3505200"/>
          </a:xfrm>
        </p:spPr>
        <p:txBody>
          <a:bodyPr rtlCol="0">
            <a:normAutofit fontScale="92500"/>
          </a:bodyPr>
          <a:lstStyle/>
          <a:p>
            <a:pPr marL="91440" indent="-91440" algn="just" eaLnBrk="1" fontAlgn="auto" hangingPunct="1">
              <a:buNone/>
              <a:defRPr/>
            </a:pPr>
            <a:r>
              <a:rPr lang="en-US" sz="4000" dirty="0">
                <a:solidFill>
                  <a:schemeClr val="tx1">
                    <a:lumMod val="75000"/>
                    <a:lumOff val="25000"/>
                  </a:schemeClr>
                </a:solidFill>
              </a:rPr>
              <a:t>Information retrieval is the activity of </a:t>
            </a:r>
            <a:endParaRPr lang="en-US" sz="4000" dirty="0">
              <a:solidFill>
                <a:schemeClr val="tx1">
                  <a:lumMod val="75000"/>
                  <a:lumOff val="25000"/>
                </a:schemeClr>
              </a:solidFill>
            </a:endParaRPr>
          </a:p>
          <a:p>
            <a:pPr marL="91440" indent="-91440" algn="just" eaLnBrk="1" fontAlgn="auto" hangingPunct="1">
              <a:buNone/>
              <a:defRPr/>
            </a:pPr>
            <a:r>
              <a:rPr lang="en-US" sz="4000" dirty="0">
                <a:solidFill>
                  <a:schemeClr val="tx1">
                    <a:lumMod val="75000"/>
                    <a:lumOff val="25000"/>
                  </a:schemeClr>
                </a:solidFill>
              </a:rPr>
              <a:t>obtaining information resources </a:t>
            </a:r>
            <a:endParaRPr lang="en-US" sz="4000" dirty="0">
              <a:solidFill>
                <a:schemeClr val="tx1">
                  <a:lumMod val="75000"/>
                  <a:lumOff val="25000"/>
                </a:schemeClr>
              </a:solidFill>
            </a:endParaRPr>
          </a:p>
          <a:p>
            <a:pPr marL="91440" indent="-91440" algn="just" eaLnBrk="1" fontAlgn="auto" hangingPunct="1">
              <a:buNone/>
              <a:defRPr/>
            </a:pPr>
            <a:r>
              <a:rPr lang="en-US" sz="4000" dirty="0">
                <a:solidFill>
                  <a:schemeClr val="tx1">
                    <a:lumMod val="75000"/>
                    <a:lumOff val="25000"/>
                  </a:schemeClr>
                </a:solidFill>
              </a:rPr>
              <a:t>relevant to an information need from </a:t>
            </a:r>
            <a:endParaRPr lang="en-US" sz="4000" dirty="0">
              <a:solidFill>
                <a:schemeClr val="tx1">
                  <a:lumMod val="75000"/>
                  <a:lumOff val="25000"/>
                </a:schemeClr>
              </a:solidFill>
            </a:endParaRPr>
          </a:p>
          <a:p>
            <a:pPr marL="91440" indent="-91440" algn="just" eaLnBrk="1" fontAlgn="auto" hangingPunct="1">
              <a:buNone/>
              <a:defRPr/>
            </a:pPr>
            <a:r>
              <a:rPr lang="en-US" sz="4000" dirty="0">
                <a:solidFill>
                  <a:schemeClr val="tx1">
                    <a:lumMod val="75000"/>
                    <a:lumOff val="25000"/>
                  </a:schemeClr>
                </a:solidFill>
              </a:rPr>
              <a:t>a collection of information sources. </a:t>
            </a:r>
            <a:endParaRPr lang="en-US" sz="4000"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398713" y="381000"/>
            <a:ext cx="7696200" cy="990600"/>
          </a:xfrm>
        </p:spPr>
        <p:txBody>
          <a:bodyPr/>
          <a:lstStyle/>
          <a:p>
            <a:pPr eaLnBrk="1" fontAlgn="auto" hangingPunct="1">
              <a:spcAft>
                <a:spcPts val="0"/>
              </a:spcAft>
              <a:defRPr/>
            </a:pPr>
            <a:r>
              <a:rPr lang="en-US" b="1" dirty="0">
                <a:solidFill>
                  <a:schemeClr val="accent1">
                    <a:lumMod val="75000"/>
                  </a:schemeClr>
                </a:solidFill>
              </a:rPr>
              <a:t>Types of Information Retrieval</a:t>
            </a:r>
            <a:endParaRPr lang="en-US" b="1" dirty="0">
              <a:solidFill>
                <a:schemeClr val="accent1">
                  <a:lumMod val="75000"/>
                </a:schemeClr>
              </a:solidFill>
            </a:endParaRPr>
          </a:p>
        </p:txBody>
      </p:sp>
      <p:sp>
        <p:nvSpPr>
          <p:cNvPr id="3" name="Content Placeholder 2"/>
          <p:cNvSpPr>
            <a:spLocks noGrp="1"/>
          </p:cNvSpPr>
          <p:nvPr>
            <p:ph idx="1"/>
          </p:nvPr>
        </p:nvSpPr>
        <p:spPr>
          <a:xfrm>
            <a:off x="2362200" y="2133600"/>
            <a:ext cx="8077200" cy="3886200"/>
          </a:xfrm>
        </p:spPr>
        <p:txBody>
          <a:bodyPr rtlCol="0">
            <a:normAutofit fontScale="85000" lnSpcReduction="20000"/>
          </a:bodyPr>
          <a:lstStyle/>
          <a:p>
            <a:pPr marL="420370" indent="-384175" eaLnBrk="1" fontAlgn="auto" hangingPunct="1">
              <a:spcAft>
                <a:spcPts val="0"/>
              </a:spcAft>
              <a:buFont typeface="Wingdings 2" panose="05020102010507070707"/>
              <a:buChar char=""/>
              <a:defRPr/>
            </a:pPr>
            <a:r>
              <a:rPr lang="en-US" sz="3600" dirty="0">
                <a:solidFill>
                  <a:schemeClr val="tx1">
                    <a:lumMod val="75000"/>
                    <a:lumOff val="25000"/>
                  </a:schemeClr>
                </a:solidFill>
              </a:rPr>
              <a:t> Information retrieval can be in two major forms:</a:t>
            </a:r>
            <a:endParaRPr lang="en-US" sz="3600" dirty="0">
              <a:solidFill>
                <a:schemeClr val="tx1">
                  <a:lumMod val="75000"/>
                  <a:lumOff val="25000"/>
                </a:schemeClr>
              </a:solidFill>
            </a:endParaRPr>
          </a:p>
          <a:p>
            <a:pPr marL="420370" indent="-384175" eaLnBrk="1" fontAlgn="auto" hangingPunct="1">
              <a:spcAft>
                <a:spcPts val="0"/>
              </a:spcAft>
              <a:buFont typeface="Wingdings 2" panose="05020102010507070707"/>
              <a:buChar char=""/>
              <a:defRPr/>
            </a:pPr>
            <a:endParaRPr lang="en-US" sz="500" dirty="0">
              <a:solidFill>
                <a:schemeClr val="tx1">
                  <a:lumMod val="75000"/>
                  <a:lumOff val="25000"/>
                </a:schemeClr>
              </a:solidFill>
            </a:endParaRPr>
          </a:p>
          <a:p>
            <a:pPr marL="1117600" lvl="2" indent="-514350" eaLnBrk="1" fontAlgn="auto" hangingPunct="1">
              <a:spcAft>
                <a:spcPts val="0"/>
              </a:spcAft>
              <a:buFont typeface="Wingdings" panose="05000000000000000000" pitchFamily="2" charset="2"/>
              <a:buChar char="q"/>
              <a:defRPr/>
            </a:pPr>
            <a:r>
              <a:rPr lang="en-US" sz="2800" dirty="0">
                <a:solidFill>
                  <a:schemeClr val="tx1">
                    <a:lumMod val="75000"/>
                    <a:lumOff val="25000"/>
                  </a:schemeClr>
                </a:solidFill>
              </a:rPr>
              <a:t>Manual - Examples are the library card catalogue, indexes and abstracts, etc.</a:t>
            </a:r>
            <a:endParaRPr lang="en-US" sz="2800" dirty="0">
              <a:solidFill>
                <a:schemeClr val="tx1">
                  <a:lumMod val="75000"/>
                  <a:lumOff val="25000"/>
                </a:schemeClr>
              </a:solidFill>
            </a:endParaRPr>
          </a:p>
          <a:p>
            <a:pPr marL="1117600" lvl="2" indent="-514350" eaLnBrk="1" fontAlgn="auto" hangingPunct="1">
              <a:spcAft>
                <a:spcPts val="0"/>
              </a:spcAft>
              <a:buFont typeface="Wingdings" panose="05000000000000000000" pitchFamily="2" charset="2"/>
              <a:buChar char="q"/>
              <a:defRPr/>
            </a:pPr>
            <a:endParaRPr lang="en-US" sz="1000" dirty="0">
              <a:solidFill>
                <a:schemeClr val="tx1">
                  <a:lumMod val="75000"/>
                  <a:lumOff val="25000"/>
                </a:schemeClr>
              </a:solidFill>
            </a:endParaRPr>
          </a:p>
          <a:p>
            <a:pPr marL="1117600" lvl="2" indent="-514350" eaLnBrk="1" fontAlgn="auto" hangingPunct="1">
              <a:spcAft>
                <a:spcPts val="0"/>
              </a:spcAft>
              <a:buFont typeface="Wingdings" panose="05000000000000000000" pitchFamily="2" charset="2"/>
              <a:buChar char="q"/>
              <a:defRPr/>
            </a:pPr>
            <a:r>
              <a:rPr lang="en-US" sz="2800" dirty="0">
                <a:solidFill>
                  <a:schemeClr val="tx1">
                    <a:lumMod val="75000"/>
                    <a:lumOff val="25000"/>
                  </a:schemeClr>
                </a:solidFill>
              </a:rPr>
              <a:t>Electronic – Examples are Online Public Access Catalogues (OPACs), online databases,  library websites, electronic books, websites and search engines.</a:t>
            </a:r>
            <a:endParaRPr lang="en-US" sz="2800" dirty="0">
              <a:solidFill>
                <a:schemeClr val="tx1">
                  <a:lumMod val="75000"/>
                  <a:lumOff val="25000"/>
                </a:schemeClr>
              </a:solidFill>
            </a:endParaRPr>
          </a:p>
          <a:p>
            <a:pPr marL="1117600" lvl="2" indent="-514350" eaLnBrk="1" fontAlgn="auto" hangingPunct="1">
              <a:spcAft>
                <a:spcPts val="0"/>
              </a:spcAft>
              <a:buFont typeface="Wingdings" panose="05000000000000000000" pitchFamily="2" charset="2"/>
              <a:buChar char="q"/>
              <a:defRPr/>
            </a:pPr>
            <a:endParaRPr lang="en-US" sz="2800" dirty="0">
              <a:solidFill>
                <a:schemeClr val="tx1">
                  <a:lumMod val="75000"/>
                  <a:lumOff val="25000"/>
                </a:schemeClr>
              </a:solidFill>
            </a:endParaRPr>
          </a:p>
          <a:p>
            <a:pPr marL="514350" indent="-514350" eaLnBrk="1" fontAlgn="auto" hangingPunct="1">
              <a:spcAft>
                <a:spcPts val="0"/>
              </a:spcAft>
              <a:buFont typeface="Wingdings 2" panose="05020102010507070707"/>
              <a:buChar char=""/>
              <a:defRPr/>
            </a:pPr>
            <a:endParaRPr lang="en-US" sz="2800" dirty="0">
              <a:solidFill>
                <a:schemeClr val="tx1">
                  <a:lumMod val="75000"/>
                  <a:lumOff val="25000"/>
                </a:schemeClr>
              </a:solidFill>
            </a:endParaRPr>
          </a:p>
          <a:p>
            <a:pPr marL="420370" indent="-384175" eaLnBrk="1" fontAlgn="auto" hangingPunct="1">
              <a:spcAft>
                <a:spcPts val="0"/>
              </a:spcAft>
              <a:buFont typeface="Wingdings 2" panose="05020102010507070707"/>
              <a:buChar char=""/>
              <a:defRPr/>
            </a:pPr>
            <a:endParaRPr lang="en-US" dirty="0">
              <a:solidFill>
                <a:schemeClr val="tx1">
                  <a:lumMod val="75000"/>
                  <a:lumOff val="25000"/>
                </a:scheme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685801"/>
            <a:ext cx="7543800" cy="746125"/>
          </a:xfrm>
        </p:spPr>
        <p:txBody>
          <a:bodyPr>
            <a:normAutofit fontScale="90000"/>
          </a:bodyPr>
          <a:lstStyle/>
          <a:p>
            <a:pPr marL="342900" indent="-342900" eaLnBrk="1" fontAlgn="auto" hangingPunct="1">
              <a:spcAft>
                <a:spcPts val="0"/>
              </a:spcAft>
              <a:defRPr/>
            </a:pPr>
            <a:r>
              <a:rPr lang="en-US" sz="4000" b="1" dirty="0">
                <a:solidFill>
                  <a:schemeClr val="accent1">
                    <a:lumMod val="75000"/>
                  </a:schemeClr>
                </a:solidFill>
              </a:rPr>
              <a:t>Manual Information Retrieval</a:t>
            </a:r>
            <a:endParaRPr lang="en-US" sz="4000" b="1" dirty="0">
              <a:solidFill>
                <a:schemeClr val="accent1">
                  <a:lumMod val="75000"/>
                </a:schemeClr>
              </a:solidFill>
            </a:endParaRPr>
          </a:p>
        </p:txBody>
      </p:sp>
      <p:sp>
        <p:nvSpPr>
          <p:cNvPr id="78851" name="Content Placeholder 2"/>
          <p:cNvSpPr>
            <a:spLocks noGrp="1"/>
          </p:cNvSpPr>
          <p:nvPr>
            <p:ph idx="1"/>
          </p:nvPr>
        </p:nvSpPr>
        <p:spPr>
          <a:xfrm>
            <a:off x="2209800" y="1981200"/>
            <a:ext cx="7848600" cy="4267200"/>
          </a:xfrm>
        </p:spPr>
        <p:txBody>
          <a:bodyPr>
            <a:normAutofit fontScale="92500" lnSpcReduction="20000"/>
          </a:bodyPr>
          <a:lstStyle/>
          <a:p>
            <a:pPr eaLnBrk="1" hangingPunct="1">
              <a:buFont typeface="Wingdings" panose="05000000000000000000" pitchFamily="2" charset="2"/>
              <a:buChar char="q"/>
            </a:pPr>
            <a:r>
              <a:rPr lang="en-US" altLang="en-US" sz="2800"/>
              <a:t>Traditionally, information has been accessed manually from libraries, archives and other physical information systems.</a:t>
            </a:r>
            <a:endParaRPr lang="en-US" altLang="en-US" sz="2800"/>
          </a:p>
          <a:p>
            <a:pPr eaLnBrk="1" hangingPunct="1">
              <a:buFont typeface="Wingdings" panose="05000000000000000000" pitchFamily="2" charset="2"/>
              <a:buChar char="q"/>
            </a:pPr>
            <a:r>
              <a:rPr lang="en-US" altLang="en-US" sz="2800"/>
              <a:t>Often, these information systems make use of card catalogues, indexes and abstracts as aids for information retrieval.</a:t>
            </a:r>
            <a:endParaRPr lang="en-US" altLang="en-US" sz="2800"/>
          </a:p>
          <a:p>
            <a:pPr eaLnBrk="1" hangingPunct="1">
              <a:buFont typeface="Wingdings" panose="05000000000000000000" pitchFamily="2" charset="2"/>
              <a:buChar char="q"/>
            </a:pPr>
            <a:r>
              <a:rPr lang="en-US" altLang="en-US" sz="2800"/>
              <a:t>In addition they make use of systems of organization such as library classification systems, subject headings, etc.</a:t>
            </a:r>
            <a:endParaRPr lang="en-US" altLang="en-US" sz="2800"/>
          </a:p>
          <a:p>
            <a:pPr eaLnBrk="1" hangingPunct="1"/>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2514601" y="533400"/>
            <a:ext cx="7775575" cy="914400"/>
          </a:xfrm>
        </p:spPr>
        <p:txBody>
          <a:bodyPr anchor="t"/>
          <a:lstStyle/>
          <a:p>
            <a:pPr eaLnBrk="1" fontAlgn="auto" hangingPunct="1">
              <a:spcAft>
                <a:spcPts val="0"/>
              </a:spcAft>
              <a:defRPr/>
            </a:pPr>
            <a:r>
              <a:rPr lang="en-US" b="1" dirty="0">
                <a:solidFill>
                  <a:schemeClr val="tx1">
                    <a:lumMod val="75000"/>
                    <a:lumOff val="25000"/>
                  </a:schemeClr>
                </a:solidFill>
              </a:rPr>
              <a:t>Library Classification Scheme</a:t>
            </a:r>
            <a:endParaRPr lang="en-US" b="1" dirty="0">
              <a:solidFill>
                <a:schemeClr val="tx1">
                  <a:lumMod val="75000"/>
                  <a:lumOff val="25000"/>
                </a:schemeClr>
              </a:solidFill>
            </a:endParaRPr>
          </a:p>
        </p:txBody>
      </p:sp>
      <p:sp>
        <p:nvSpPr>
          <p:cNvPr id="79875" name="Content Placeholder 2"/>
          <p:cNvSpPr>
            <a:spLocks noGrp="1"/>
          </p:cNvSpPr>
          <p:nvPr>
            <p:ph idx="1"/>
          </p:nvPr>
        </p:nvSpPr>
        <p:spPr>
          <a:xfrm>
            <a:off x="2136775" y="1981200"/>
            <a:ext cx="8153400" cy="4343400"/>
          </a:xfrm>
        </p:spPr>
        <p:txBody>
          <a:bodyPr>
            <a:normAutofit fontScale="92500" lnSpcReduction="10000"/>
          </a:bodyPr>
          <a:lstStyle/>
          <a:p>
            <a:pPr eaLnBrk="1" hangingPunct="1">
              <a:buFont typeface="Wingdings" panose="05000000000000000000" pitchFamily="2" charset="2"/>
              <a:buChar char="q"/>
            </a:pPr>
            <a:r>
              <a:rPr lang="en-US" altLang="en-US" sz="2400"/>
              <a:t>Because of the scope and size of even a small library’s collection a broad classification tool is needed</a:t>
            </a:r>
            <a:endParaRPr lang="en-US" altLang="en-US" sz="2400"/>
          </a:p>
          <a:p>
            <a:pPr eaLnBrk="1" hangingPunct="1">
              <a:buFont typeface="Wingdings" panose="05000000000000000000" pitchFamily="2" charset="2"/>
              <a:buChar char="q"/>
            </a:pPr>
            <a:endParaRPr lang="en-US" altLang="en-US" sz="500"/>
          </a:p>
          <a:p>
            <a:pPr eaLnBrk="1" hangingPunct="1">
              <a:buFont typeface="Wingdings" panose="05000000000000000000" pitchFamily="2" charset="2"/>
              <a:buChar char="q"/>
            </a:pPr>
            <a:r>
              <a:rPr lang="en-US" altLang="en-US" sz="2400"/>
              <a:t>In libraries, materials are grouped on the shelves by subject.  Once you learn how a particular system arranges its subjects, you would be able to search effectively for your information needs.</a:t>
            </a:r>
            <a:endParaRPr lang="en-US" altLang="en-US" sz="2400"/>
          </a:p>
          <a:p>
            <a:pPr eaLnBrk="1" hangingPunct="1">
              <a:buFont typeface="Wingdings" panose="05000000000000000000" pitchFamily="2" charset="2"/>
              <a:buChar char="q"/>
            </a:pPr>
            <a:endParaRPr lang="en-US" altLang="en-US" sz="900"/>
          </a:p>
          <a:p>
            <a:pPr eaLnBrk="1" hangingPunct="1">
              <a:buFont typeface="Wingdings" panose="05000000000000000000" pitchFamily="2" charset="2"/>
              <a:buChar char="q"/>
            </a:pPr>
            <a:r>
              <a:rPr lang="en-US" altLang="en-US" sz="2400"/>
              <a:t>Different libraries have different systems of classification but all are based on the subject of the material being organized.  The University Library System uses the Library of Congress Classification (LC) Scheme.</a:t>
            </a:r>
            <a:endParaRPr lang="en-US" altLang="en-US" sz="2600"/>
          </a:p>
        </p:txBody>
      </p:sp>
    </p:spTree>
  </p:cSld>
  <p:clrMapOvr>
    <a:masterClrMapping/>
  </p:clrMapOvr>
  <p:transition>
    <p:cut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2209800" y="838200"/>
            <a:ext cx="8153400" cy="762000"/>
          </a:xfrm>
        </p:spPr>
        <p:txBody>
          <a:bodyPr anchor="t">
            <a:normAutofit fontScale="90000"/>
          </a:bodyPr>
          <a:lstStyle/>
          <a:p>
            <a:pPr eaLnBrk="1" fontAlgn="auto" hangingPunct="1">
              <a:spcAft>
                <a:spcPts val="0"/>
              </a:spcAft>
              <a:defRPr/>
            </a:pPr>
            <a:r>
              <a:rPr lang="en-US" sz="4000" b="1" dirty="0">
                <a:solidFill>
                  <a:schemeClr val="tx1">
                    <a:lumMod val="75000"/>
                    <a:lumOff val="25000"/>
                  </a:schemeClr>
                </a:solidFill>
              </a:rPr>
              <a:t>TYPES OF LIBRARY CLASSIFICATION SCHEMES</a:t>
            </a:r>
            <a:endParaRPr lang="en-US" sz="4000" b="1" dirty="0">
              <a:solidFill>
                <a:schemeClr val="tx1">
                  <a:lumMod val="75000"/>
                  <a:lumOff val="25000"/>
                </a:schemeClr>
              </a:solidFill>
            </a:endParaRPr>
          </a:p>
        </p:txBody>
      </p:sp>
      <p:sp>
        <p:nvSpPr>
          <p:cNvPr id="93187" name="Content Placeholder 2"/>
          <p:cNvSpPr>
            <a:spLocks noGrp="1"/>
          </p:cNvSpPr>
          <p:nvPr>
            <p:ph idx="1"/>
          </p:nvPr>
        </p:nvSpPr>
        <p:spPr>
          <a:xfrm>
            <a:off x="2346325" y="1981200"/>
            <a:ext cx="7543800" cy="3887788"/>
          </a:xfrm>
        </p:spPr>
        <p:txBody>
          <a:bodyPr rtlCol="0">
            <a:normAutofit fontScale="77500" lnSpcReduction="20000"/>
          </a:bodyPr>
          <a:lstStyle/>
          <a:p>
            <a:pPr marL="91440" indent="-91440" eaLnBrk="1" fontAlgn="auto" hangingPunct="1">
              <a:buFont typeface="Wingdings" panose="05000000000000000000" pitchFamily="2" charset="2"/>
              <a:buChar char="q"/>
              <a:defRPr/>
            </a:pPr>
            <a:r>
              <a:rPr lang="en-US" sz="3600" b="1" dirty="0">
                <a:solidFill>
                  <a:schemeClr val="tx1">
                    <a:lumMod val="75000"/>
                    <a:lumOff val="25000"/>
                  </a:schemeClr>
                </a:solidFill>
              </a:rPr>
              <a:t>Library of Congress Classification</a:t>
            </a:r>
            <a:endParaRPr lang="en-US" sz="3600" b="1"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3600" dirty="0">
                <a:solidFill>
                  <a:schemeClr val="tx1">
                    <a:lumMod val="75000"/>
                    <a:lumOff val="25000"/>
                  </a:schemeClr>
                </a:solidFill>
              </a:rPr>
              <a:t>Dewey Decimal Classification </a:t>
            </a:r>
            <a:endParaRPr lang="en-US" sz="36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3600" dirty="0">
                <a:solidFill>
                  <a:schemeClr val="tx1">
                    <a:lumMod val="75000"/>
                    <a:lumOff val="25000"/>
                  </a:schemeClr>
                </a:solidFill>
              </a:rPr>
              <a:t>Universal Decimal Classification</a:t>
            </a:r>
            <a:endParaRPr lang="en-US" sz="36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3600" dirty="0">
                <a:solidFill>
                  <a:schemeClr val="tx1">
                    <a:lumMod val="75000"/>
                    <a:lumOff val="25000"/>
                  </a:schemeClr>
                </a:solidFill>
              </a:rPr>
              <a:t>Colon Classification </a:t>
            </a:r>
            <a:endParaRPr lang="en-US" sz="36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3600" dirty="0">
                <a:solidFill>
                  <a:schemeClr val="tx1">
                    <a:lumMod val="75000"/>
                    <a:lumOff val="25000"/>
                  </a:schemeClr>
                </a:solidFill>
              </a:rPr>
              <a:t>Expansive Classification</a:t>
            </a:r>
            <a:endParaRPr lang="en-US" sz="36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3600" dirty="0">
                <a:solidFill>
                  <a:schemeClr val="tx1">
                    <a:lumMod val="75000"/>
                    <a:lumOff val="25000"/>
                  </a:schemeClr>
                </a:solidFill>
              </a:rPr>
              <a:t>Subject Classification</a:t>
            </a:r>
            <a:endParaRPr lang="en-US" sz="36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3600" dirty="0">
                <a:solidFill>
                  <a:schemeClr val="tx1">
                    <a:lumMod val="75000"/>
                    <a:lumOff val="25000"/>
                  </a:schemeClr>
                </a:solidFill>
              </a:rPr>
              <a:t>Bibliographic Classification </a:t>
            </a:r>
            <a:endParaRPr lang="en-US" sz="3600" dirty="0">
              <a:solidFill>
                <a:schemeClr val="tx1">
                  <a:lumMod val="75000"/>
                  <a:lumOff val="25000"/>
                </a:schemeClr>
              </a:solidFill>
            </a:endParaRPr>
          </a:p>
        </p:txBody>
      </p:sp>
    </p:spTree>
  </p:cSld>
  <p:clrMapOvr>
    <a:masterClrMapping/>
  </p:clrMapOvr>
  <p:transition>
    <p:cut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Primary Sources</a:t>
            </a:r>
            <a:endParaRPr lang="en-US" dirty="0"/>
          </a:p>
        </p:txBody>
      </p:sp>
      <p:sp>
        <p:nvSpPr>
          <p:cNvPr id="3" name="Content Placeholder 2"/>
          <p:cNvSpPr>
            <a:spLocks noGrp="1"/>
          </p:cNvSpPr>
          <p:nvPr>
            <p:ph idx="1"/>
          </p:nvPr>
        </p:nvSpPr>
        <p:spPr/>
        <p:txBody>
          <a:bodyPr/>
          <a:lstStyle/>
          <a:p>
            <a:pPr marL="365760" indent="-255905" eaLnBrk="1" fontAlgn="auto" hangingPunct="1">
              <a:spcAft>
                <a:spcPts val="0"/>
              </a:spcAft>
              <a:buClr>
                <a:schemeClr val="accent3"/>
              </a:buClr>
              <a:buFont typeface="Wingdings" panose="05000000000000000000" pitchFamily="2" charset="2"/>
              <a:buChar char="q"/>
              <a:defRPr/>
            </a:pPr>
            <a:r>
              <a:rPr lang="en-US" sz="2800" dirty="0">
                <a:solidFill>
                  <a:schemeClr val="tx1">
                    <a:lumMod val="75000"/>
                    <a:lumOff val="25000"/>
                  </a:schemeClr>
                </a:solidFill>
              </a:rPr>
              <a:t> Original, first-hand account of an account or time period.</a:t>
            </a:r>
            <a:endParaRPr lang="en-US" sz="28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r>
              <a:rPr lang="en-US" sz="2800" dirty="0">
                <a:solidFill>
                  <a:schemeClr val="tx1">
                    <a:lumMod val="75000"/>
                    <a:lumOff val="25000"/>
                  </a:schemeClr>
                </a:solidFill>
              </a:rPr>
              <a:t> Written or made during or to the time of the event.</a:t>
            </a:r>
            <a:endParaRPr lang="en-US" sz="28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r>
              <a:rPr lang="en-US" sz="2800" dirty="0">
                <a:solidFill>
                  <a:schemeClr val="tx1">
                    <a:lumMod val="75000"/>
                    <a:lumOff val="25000"/>
                  </a:schemeClr>
                </a:solidFill>
              </a:rPr>
              <a:t> Information that has not been edited, interpreted or condensed.</a:t>
            </a:r>
            <a:endParaRPr lang="en-US" sz="2800" dirty="0">
              <a:solidFill>
                <a:schemeClr val="tx1">
                  <a:lumMod val="75000"/>
                  <a:lumOff val="25000"/>
                </a:schemeClr>
              </a:solidFill>
            </a:endParaRPr>
          </a:p>
          <a:p>
            <a:pPr marL="365760" indent="-255905" eaLnBrk="1" fontAlgn="auto" hangingPunct="1">
              <a:spcAft>
                <a:spcPts val="0"/>
              </a:spcAft>
              <a:buClr>
                <a:schemeClr val="accent3"/>
              </a:buClr>
              <a:buFont typeface="Wingdings" panose="05000000000000000000" pitchFamily="2" charset="2"/>
              <a:buChar char="q"/>
              <a:defRPr/>
            </a:pPr>
            <a:endParaRPr lang="en-US" sz="2800" dirty="0">
              <a:solidFill>
                <a:schemeClr val="tx1">
                  <a:lumMod val="75000"/>
                  <a:lumOff val="25000"/>
                </a:schemeClr>
              </a:solidFill>
            </a:endParaRPr>
          </a:p>
          <a:p>
            <a:pPr marL="109855" indent="0" eaLnBrk="1" fontAlgn="auto" hangingPunct="1">
              <a:spcAft>
                <a:spcPts val="0"/>
              </a:spcAft>
              <a:buClr>
                <a:schemeClr val="accent3"/>
              </a:buClr>
              <a:buFont typeface="Wingdings 2" panose="05020102010507070707" pitchFamily="18" charset="2"/>
              <a:buNone/>
              <a:defRPr/>
            </a:pPr>
            <a:endParaRPr lang="en-US" sz="800" b="1"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2346325" y="533400"/>
            <a:ext cx="7543800" cy="914400"/>
          </a:xfrm>
        </p:spPr>
        <p:txBody>
          <a:bodyPr anchor="t"/>
          <a:lstStyle/>
          <a:p>
            <a:pPr eaLnBrk="1" fontAlgn="auto" hangingPunct="1">
              <a:spcAft>
                <a:spcPts val="0"/>
              </a:spcAft>
              <a:defRPr/>
            </a:pPr>
            <a:r>
              <a:rPr lang="en-US" b="1" dirty="0">
                <a:solidFill>
                  <a:schemeClr val="tx1">
                    <a:lumMod val="75000"/>
                    <a:lumOff val="25000"/>
                  </a:schemeClr>
                </a:solidFill>
              </a:rPr>
              <a:t>The Case of UEW</a:t>
            </a:r>
            <a:endParaRPr lang="en-US" b="1" dirty="0">
              <a:solidFill>
                <a:schemeClr val="tx1">
                  <a:lumMod val="75000"/>
                  <a:lumOff val="25000"/>
                </a:schemeClr>
              </a:solidFill>
            </a:endParaRPr>
          </a:p>
        </p:txBody>
      </p:sp>
      <p:sp>
        <p:nvSpPr>
          <p:cNvPr id="81923" name="Content Placeholder 2"/>
          <p:cNvSpPr>
            <a:spLocks noGrp="1"/>
          </p:cNvSpPr>
          <p:nvPr>
            <p:ph idx="1"/>
          </p:nvPr>
        </p:nvSpPr>
        <p:spPr/>
        <p:txBody>
          <a:bodyPr>
            <a:normAutofit fontScale="92500"/>
          </a:bodyPr>
          <a:lstStyle/>
          <a:p>
            <a:pPr eaLnBrk="1" hangingPunct="1">
              <a:buFont typeface="Wingdings" panose="05000000000000000000" pitchFamily="2" charset="2"/>
              <a:buChar char="q"/>
            </a:pPr>
            <a:r>
              <a:rPr lang="en-US" altLang="en-US" sz="3600"/>
              <a:t> Most Academic and Research Libraries including the UEW Library use the </a:t>
            </a:r>
            <a:r>
              <a:rPr lang="en-US" altLang="en-US" sz="3600" b="1" i="1"/>
              <a:t>Library of Congress Classification Scheme </a:t>
            </a:r>
            <a:r>
              <a:rPr lang="en-US" altLang="en-US" sz="3600"/>
              <a:t>to organize their collection.</a:t>
            </a:r>
            <a:endParaRPr lang="en-US" altLang="en-US"/>
          </a:p>
          <a:p>
            <a:pPr eaLnBrk="1" hangingPunct="1">
              <a:buFont typeface="Wingdings" panose="05000000000000000000" pitchFamily="2" charset="2"/>
              <a:buChar char="q"/>
            </a:pPr>
            <a:r>
              <a:rPr lang="en-US" altLang="en-US" sz="3600"/>
              <a:t> This scheme is alpha-numeric (combination of letters of the alphabet and Arabic numerals</a:t>
            </a:r>
            <a:endParaRPr lang="en-US" altLang="en-US" sz="3600"/>
          </a:p>
        </p:txBody>
      </p:sp>
    </p:spTree>
  </p:cSld>
  <p:clrMapOvr>
    <a:masterClrMapping/>
  </p:clrMapOvr>
  <p:transition>
    <p:cut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2209801" y="304800"/>
            <a:ext cx="7680325" cy="1143000"/>
          </a:xfrm>
        </p:spPr>
        <p:txBody>
          <a:bodyPr anchor="t">
            <a:normAutofit fontScale="90000"/>
          </a:bodyPr>
          <a:lstStyle/>
          <a:p>
            <a:pPr eaLnBrk="1" fontAlgn="auto" hangingPunct="1">
              <a:spcAft>
                <a:spcPts val="0"/>
              </a:spcAft>
              <a:defRPr/>
            </a:pPr>
            <a:r>
              <a:rPr lang="en-US" sz="4000" b="1" dirty="0">
                <a:solidFill>
                  <a:schemeClr val="tx1">
                    <a:lumMod val="75000"/>
                    <a:lumOff val="25000"/>
                  </a:schemeClr>
                </a:solidFill>
              </a:rPr>
              <a:t>How to use the Library of Congress (LC)  Classification Scheme</a:t>
            </a:r>
            <a:endParaRPr lang="en-US" sz="4000" b="1" dirty="0">
              <a:solidFill>
                <a:schemeClr val="tx1">
                  <a:lumMod val="75000"/>
                  <a:lumOff val="25000"/>
                </a:schemeClr>
              </a:solidFill>
            </a:endParaRPr>
          </a:p>
        </p:txBody>
      </p:sp>
      <p:sp>
        <p:nvSpPr>
          <p:cNvPr id="82947" name="Content Placeholder 2"/>
          <p:cNvSpPr>
            <a:spLocks noGrp="1"/>
          </p:cNvSpPr>
          <p:nvPr>
            <p:ph idx="1"/>
          </p:nvPr>
        </p:nvSpPr>
        <p:spPr>
          <a:xfrm>
            <a:off x="2346325" y="2209800"/>
            <a:ext cx="7543800" cy="3659188"/>
          </a:xfrm>
        </p:spPr>
        <p:txBody>
          <a:bodyPr>
            <a:normAutofit lnSpcReduction="10000"/>
          </a:bodyPr>
          <a:lstStyle/>
          <a:p>
            <a:pPr eaLnBrk="1" hangingPunct="1"/>
            <a:endParaRPr lang="en-US" altLang="en-US" sz="1600"/>
          </a:p>
          <a:p>
            <a:pPr algn="ctr" eaLnBrk="1" hangingPunct="1"/>
            <a:r>
              <a:rPr lang="en-US" altLang="en-US" sz="3600"/>
              <a:t> The LC Scheme is made up of 21 broad categories. Using most of the alphabets, the divisions are  assigned a letter, and then sub-divided by numbers.</a:t>
            </a:r>
            <a:endParaRPr lang="en-US" altLang="en-US" sz="3600"/>
          </a:p>
        </p:txBody>
      </p:sp>
    </p:spTree>
  </p:cSld>
  <p:clrMapOvr>
    <a:masterClrMapping/>
  </p:clrMapOvr>
  <p:transition>
    <p:cut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2133600" y="762000"/>
            <a:ext cx="8153400" cy="762000"/>
          </a:xfrm>
        </p:spPr>
        <p:txBody>
          <a:bodyPr anchor="t">
            <a:normAutofit fontScale="90000"/>
          </a:bodyPr>
          <a:lstStyle/>
          <a:p>
            <a:pPr eaLnBrk="1" fontAlgn="auto" hangingPunct="1">
              <a:spcAft>
                <a:spcPts val="0"/>
              </a:spcAft>
              <a:defRPr/>
            </a:pPr>
            <a:r>
              <a:rPr lang="en-US" sz="4000" b="1" dirty="0">
                <a:solidFill>
                  <a:schemeClr val="tx1">
                    <a:lumMod val="75000"/>
                    <a:lumOff val="25000"/>
                  </a:schemeClr>
                </a:solidFill>
              </a:rPr>
              <a:t>The main Outline  of subjects in the LCCS</a:t>
            </a:r>
            <a:endParaRPr lang="en-US" sz="4000" b="1" dirty="0">
              <a:solidFill>
                <a:schemeClr val="tx1">
                  <a:lumMod val="75000"/>
                  <a:lumOff val="25000"/>
                </a:schemeClr>
              </a:solidFill>
            </a:endParaRPr>
          </a:p>
        </p:txBody>
      </p:sp>
      <p:sp>
        <p:nvSpPr>
          <p:cNvPr id="96259" name="Content Placeholder 2"/>
          <p:cNvSpPr>
            <a:spLocks noGrp="1"/>
          </p:cNvSpPr>
          <p:nvPr>
            <p:ph idx="1"/>
          </p:nvPr>
        </p:nvSpPr>
        <p:spPr>
          <a:xfrm>
            <a:off x="2133600" y="1905000"/>
            <a:ext cx="8382000" cy="4419600"/>
          </a:xfrm>
        </p:spPr>
        <p:txBody>
          <a:bodyPr rtlCol="0">
            <a:normAutofit fontScale="85000" lnSpcReduction="20000"/>
          </a:bodyPr>
          <a:lstStyle/>
          <a:p>
            <a:pPr marL="91440" indent="-91440" eaLnBrk="1" fontAlgn="auto" hangingPunct="1">
              <a:defRPr/>
            </a:pPr>
            <a:r>
              <a:rPr lang="en-US" sz="3300" b="1" dirty="0">
                <a:solidFill>
                  <a:schemeClr val="tx1">
                    <a:lumMod val="75000"/>
                    <a:lumOff val="25000"/>
                  </a:schemeClr>
                </a:solidFill>
              </a:rPr>
              <a:t>A</a:t>
            </a:r>
            <a:r>
              <a:rPr lang="en-US" sz="3300" dirty="0">
                <a:solidFill>
                  <a:schemeClr val="tx1">
                    <a:lumMod val="75000"/>
                    <a:lumOff val="25000"/>
                  </a:schemeClr>
                </a:solidFill>
              </a:rPr>
              <a:t>   – General Works</a:t>
            </a:r>
            <a:endParaRPr lang="en-US" sz="3300" dirty="0">
              <a:solidFill>
                <a:schemeClr val="tx1">
                  <a:lumMod val="75000"/>
                  <a:lumOff val="25000"/>
                </a:schemeClr>
              </a:solidFill>
            </a:endParaRPr>
          </a:p>
          <a:p>
            <a:pPr marL="91440" indent="-91440" eaLnBrk="1" fontAlgn="auto" hangingPunct="1">
              <a:defRPr/>
            </a:pPr>
            <a:r>
              <a:rPr lang="en-US" sz="3300" b="1" dirty="0">
                <a:solidFill>
                  <a:schemeClr val="tx1">
                    <a:lumMod val="75000"/>
                    <a:lumOff val="25000"/>
                  </a:schemeClr>
                </a:solidFill>
              </a:rPr>
              <a:t>B</a:t>
            </a:r>
            <a:r>
              <a:rPr lang="en-US" sz="3300" dirty="0">
                <a:solidFill>
                  <a:schemeClr val="tx1">
                    <a:lumMod val="75000"/>
                    <a:lumOff val="25000"/>
                  </a:schemeClr>
                </a:solidFill>
              </a:rPr>
              <a:t>   – Philosophy, Psychology, Religion</a:t>
            </a:r>
            <a:endParaRPr lang="en-US" sz="3300" dirty="0">
              <a:solidFill>
                <a:schemeClr val="tx1">
                  <a:lumMod val="75000"/>
                  <a:lumOff val="25000"/>
                </a:schemeClr>
              </a:solidFill>
            </a:endParaRPr>
          </a:p>
          <a:p>
            <a:pPr marL="91440" indent="-91440" eaLnBrk="1" fontAlgn="auto" hangingPunct="1">
              <a:defRPr/>
            </a:pPr>
            <a:r>
              <a:rPr lang="en-US" sz="3300" b="1" dirty="0">
                <a:solidFill>
                  <a:schemeClr val="tx1">
                    <a:lumMod val="75000"/>
                    <a:lumOff val="25000"/>
                  </a:schemeClr>
                </a:solidFill>
              </a:rPr>
              <a:t>C </a:t>
            </a:r>
            <a:r>
              <a:rPr lang="en-US" sz="3300" dirty="0">
                <a:solidFill>
                  <a:schemeClr val="tx1">
                    <a:lumMod val="75000"/>
                    <a:lumOff val="25000"/>
                  </a:schemeClr>
                </a:solidFill>
              </a:rPr>
              <a:t>  – History- Auxiliary Science</a:t>
            </a:r>
            <a:endParaRPr lang="en-US" sz="3300" dirty="0">
              <a:solidFill>
                <a:schemeClr val="tx1">
                  <a:lumMod val="75000"/>
                  <a:lumOff val="25000"/>
                </a:schemeClr>
              </a:solidFill>
            </a:endParaRPr>
          </a:p>
          <a:p>
            <a:pPr marL="91440" indent="-91440" eaLnBrk="1" fontAlgn="auto" hangingPunct="1">
              <a:defRPr/>
            </a:pPr>
            <a:r>
              <a:rPr lang="en-US" sz="3300" b="1" dirty="0">
                <a:solidFill>
                  <a:schemeClr val="tx1">
                    <a:lumMod val="75000"/>
                    <a:lumOff val="25000"/>
                  </a:schemeClr>
                </a:solidFill>
              </a:rPr>
              <a:t>D </a:t>
            </a:r>
            <a:r>
              <a:rPr lang="en-US" sz="3300" dirty="0">
                <a:solidFill>
                  <a:schemeClr val="tx1">
                    <a:lumMod val="75000"/>
                    <a:lumOff val="25000"/>
                  </a:schemeClr>
                </a:solidFill>
              </a:rPr>
              <a:t>  – History (General) and History of Europe</a:t>
            </a:r>
            <a:endParaRPr lang="en-US" sz="3300" dirty="0">
              <a:solidFill>
                <a:schemeClr val="tx1">
                  <a:lumMod val="75000"/>
                  <a:lumOff val="25000"/>
                </a:schemeClr>
              </a:solidFill>
            </a:endParaRPr>
          </a:p>
          <a:p>
            <a:pPr marL="91440" indent="-91440" eaLnBrk="1" fontAlgn="auto" hangingPunct="1">
              <a:defRPr/>
            </a:pPr>
            <a:r>
              <a:rPr lang="en-US" sz="3300" b="1" dirty="0">
                <a:solidFill>
                  <a:schemeClr val="tx1">
                    <a:lumMod val="75000"/>
                    <a:lumOff val="25000"/>
                  </a:schemeClr>
                </a:solidFill>
              </a:rPr>
              <a:t>E-F</a:t>
            </a:r>
            <a:r>
              <a:rPr lang="en-US" sz="3300" dirty="0">
                <a:solidFill>
                  <a:schemeClr val="tx1">
                    <a:lumMod val="75000"/>
                    <a:lumOff val="25000"/>
                  </a:schemeClr>
                </a:solidFill>
              </a:rPr>
              <a:t> – History; American (Western Hemisphere)</a:t>
            </a:r>
            <a:endParaRPr lang="en-US" sz="3300" dirty="0">
              <a:solidFill>
                <a:schemeClr val="tx1">
                  <a:lumMod val="75000"/>
                  <a:lumOff val="25000"/>
                </a:schemeClr>
              </a:solidFill>
            </a:endParaRPr>
          </a:p>
          <a:p>
            <a:pPr marL="91440" indent="-91440" eaLnBrk="1" fontAlgn="auto" hangingPunct="1">
              <a:defRPr/>
            </a:pPr>
            <a:r>
              <a:rPr lang="en-US" sz="3300" b="1" dirty="0">
                <a:solidFill>
                  <a:schemeClr val="tx1">
                    <a:lumMod val="75000"/>
                    <a:lumOff val="25000"/>
                  </a:schemeClr>
                </a:solidFill>
              </a:rPr>
              <a:t>G</a:t>
            </a:r>
            <a:r>
              <a:rPr lang="en-US" sz="3300" dirty="0">
                <a:solidFill>
                  <a:schemeClr val="tx1">
                    <a:lumMod val="75000"/>
                    <a:lumOff val="25000"/>
                  </a:schemeClr>
                </a:solidFill>
              </a:rPr>
              <a:t>   – Geography, Map, Anthropology,          			Recreation</a:t>
            </a:r>
            <a:endParaRPr lang="en-US" sz="3300" dirty="0">
              <a:solidFill>
                <a:schemeClr val="tx1">
                  <a:lumMod val="75000"/>
                  <a:lumOff val="25000"/>
                </a:schemeClr>
              </a:solidFill>
            </a:endParaRPr>
          </a:p>
          <a:p>
            <a:pPr marL="91440" indent="-91440" eaLnBrk="1" fontAlgn="auto" hangingPunct="1">
              <a:defRPr/>
            </a:pPr>
            <a:r>
              <a:rPr lang="en-US" sz="3300" b="1" dirty="0">
                <a:solidFill>
                  <a:schemeClr val="tx1">
                    <a:lumMod val="75000"/>
                    <a:lumOff val="25000"/>
                  </a:schemeClr>
                </a:solidFill>
              </a:rPr>
              <a:t>H</a:t>
            </a:r>
            <a:r>
              <a:rPr lang="en-US" sz="3300" dirty="0">
                <a:solidFill>
                  <a:schemeClr val="tx1">
                    <a:lumMod val="75000"/>
                    <a:lumOff val="25000"/>
                  </a:schemeClr>
                </a:solidFill>
              </a:rPr>
              <a:t>   – Social Sciences</a:t>
            </a:r>
            <a:endParaRPr lang="en-US" sz="3300" dirty="0">
              <a:solidFill>
                <a:schemeClr val="tx1">
                  <a:lumMod val="75000"/>
                  <a:lumOff val="25000"/>
                </a:schemeClr>
              </a:solidFill>
            </a:endParaRPr>
          </a:p>
        </p:txBody>
      </p:sp>
    </p:spTree>
  </p:cSld>
  <p:clrMapOvr>
    <a:masterClrMapping/>
  </p:clrMapOvr>
  <p:transition>
    <p:cut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2363788" y="685800"/>
            <a:ext cx="8153400" cy="762000"/>
          </a:xfrm>
        </p:spPr>
        <p:txBody>
          <a:bodyPr anchor="t">
            <a:normAutofit fontScale="90000"/>
          </a:bodyPr>
          <a:lstStyle/>
          <a:p>
            <a:pPr eaLnBrk="1" fontAlgn="auto" hangingPunct="1">
              <a:spcAft>
                <a:spcPts val="0"/>
              </a:spcAft>
              <a:defRPr/>
            </a:pPr>
            <a:r>
              <a:rPr lang="en-US" sz="4000" b="1" dirty="0">
                <a:solidFill>
                  <a:schemeClr val="tx1">
                    <a:lumMod val="75000"/>
                    <a:lumOff val="25000"/>
                  </a:schemeClr>
                </a:solidFill>
              </a:rPr>
              <a:t>The main Outline  of subjects in the LCCS</a:t>
            </a:r>
            <a:endParaRPr lang="en-US" sz="4000" b="1" dirty="0">
              <a:solidFill>
                <a:schemeClr val="tx1">
                  <a:lumMod val="75000"/>
                  <a:lumOff val="25000"/>
                </a:schemeClr>
              </a:solidFill>
            </a:endParaRPr>
          </a:p>
        </p:txBody>
      </p:sp>
      <p:sp>
        <p:nvSpPr>
          <p:cNvPr id="97283" name="Content Placeholder 2"/>
          <p:cNvSpPr>
            <a:spLocks noGrp="1"/>
          </p:cNvSpPr>
          <p:nvPr>
            <p:ph idx="1"/>
          </p:nvPr>
        </p:nvSpPr>
        <p:spPr>
          <a:xfrm>
            <a:off x="2346325" y="2073276"/>
            <a:ext cx="7543800" cy="4022725"/>
          </a:xfrm>
        </p:spPr>
        <p:txBody>
          <a:bodyPr rtlCol="0">
            <a:normAutofit fontScale="85000" lnSpcReduction="20000"/>
          </a:bodyPr>
          <a:lstStyle/>
          <a:p>
            <a:pPr marL="91440" indent="-91440" eaLnBrk="1" fontAlgn="auto" hangingPunct="1">
              <a:defRPr/>
            </a:pPr>
            <a:r>
              <a:rPr lang="en-US" sz="3300" b="1" dirty="0">
                <a:solidFill>
                  <a:schemeClr val="tx1">
                    <a:lumMod val="75000"/>
                    <a:lumOff val="25000"/>
                  </a:schemeClr>
                </a:solidFill>
              </a:rPr>
              <a:t>J</a:t>
            </a:r>
            <a:r>
              <a:rPr lang="en-US" sz="3300" dirty="0">
                <a:solidFill>
                  <a:schemeClr val="tx1">
                    <a:lumMod val="75000"/>
                    <a:lumOff val="25000"/>
                  </a:schemeClr>
                </a:solidFill>
              </a:rPr>
              <a:t> – Political Science</a:t>
            </a:r>
            <a:endParaRPr lang="en-US" sz="3300" dirty="0">
              <a:solidFill>
                <a:schemeClr val="tx1">
                  <a:lumMod val="75000"/>
                  <a:lumOff val="25000"/>
                </a:schemeClr>
              </a:solidFill>
            </a:endParaRPr>
          </a:p>
          <a:p>
            <a:pPr marL="91440" indent="-91440" eaLnBrk="1" fontAlgn="auto" hangingPunct="1">
              <a:defRPr/>
            </a:pPr>
            <a:r>
              <a:rPr lang="en-US" sz="3300" b="1" dirty="0">
                <a:solidFill>
                  <a:schemeClr val="tx1">
                    <a:lumMod val="75000"/>
                    <a:lumOff val="25000"/>
                  </a:schemeClr>
                </a:solidFill>
              </a:rPr>
              <a:t>K</a:t>
            </a:r>
            <a:r>
              <a:rPr lang="en-US" sz="3300" dirty="0">
                <a:solidFill>
                  <a:schemeClr val="tx1">
                    <a:lumMod val="75000"/>
                    <a:lumOff val="25000"/>
                  </a:schemeClr>
                </a:solidFill>
              </a:rPr>
              <a:t> – Law in General</a:t>
            </a:r>
            <a:endParaRPr lang="en-US" sz="3300" dirty="0">
              <a:solidFill>
                <a:schemeClr val="tx1">
                  <a:lumMod val="75000"/>
                  <a:lumOff val="25000"/>
                </a:schemeClr>
              </a:solidFill>
            </a:endParaRPr>
          </a:p>
          <a:p>
            <a:pPr marL="91440" indent="-91440" eaLnBrk="1" fontAlgn="auto" hangingPunct="1">
              <a:defRPr/>
            </a:pPr>
            <a:r>
              <a:rPr lang="en-US" sz="3300" b="1" dirty="0">
                <a:solidFill>
                  <a:schemeClr val="tx1">
                    <a:lumMod val="75000"/>
                    <a:lumOff val="25000"/>
                  </a:schemeClr>
                </a:solidFill>
              </a:rPr>
              <a:t>L </a:t>
            </a:r>
            <a:r>
              <a:rPr lang="en-US" sz="3300" dirty="0">
                <a:solidFill>
                  <a:schemeClr val="tx1">
                    <a:lumMod val="75000"/>
                    <a:lumOff val="25000"/>
                  </a:schemeClr>
                </a:solidFill>
              </a:rPr>
              <a:t>– Education</a:t>
            </a:r>
            <a:endParaRPr lang="en-US" sz="3300" dirty="0">
              <a:solidFill>
                <a:schemeClr val="tx1">
                  <a:lumMod val="75000"/>
                  <a:lumOff val="25000"/>
                </a:schemeClr>
              </a:solidFill>
            </a:endParaRPr>
          </a:p>
          <a:p>
            <a:pPr marL="91440" indent="-91440" eaLnBrk="1" fontAlgn="auto" hangingPunct="1">
              <a:defRPr/>
            </a:pPr>
            <a:r>
              <a:rPr lang="en-US" sz="3300" b="1" dirty="0">
                <a:solidFill>
                  <a:schemeClr val="tx1">
                    <a:lumMod val="75000"/>
                    <a:lumOff val="25000"/>
                  </a:schemeClr>
                </a:solidFill>
              </a:rPr>
              <a:t>M</a:t>
            </a:r>
            <a:r>
              <a:rPr lang="en-US" sz="3300" dirty="0">
                <a:solidFill>
                  <a:schemeClr val="tx1">
                    <a:lumMod val="75000"/>
                    <a:lumOff val="25000"/>
                  </a:schemeClr>
                </a:solidFill>
              </a:rPr>
              <a:t> – Music</a:t>
            </a:r>
            <a:endParaRPr lang="en-US" sz="3300" dirty="0">
              <a:solidFill>
                <a:schemeClr val="tx1">
                  <a:lumMod val="75000"/>
                  <a:lumOff val="25000"/>
                </a:schemeClr>
              </a:solidFill>
            </a:endParaRPr>
          </a:p>
          <a:p>
            <a:pPr marL="91440" indent="-91440" eaLnBrk="1" fontAlgn="auto" hangingPunct="1">
              <a:defRPr/>
            </a:pPr>
            <a:r>
              <a:rPr lang="en-US" sz="3300" b="1" dirty="0">
                <a:solidFill>
                  <a:schemeClr val="tx1">
                    <a:lumMod val="75000"/>
                    <a:lumOff val="25000"/>
                  </a:schemeClr>
                </a:solidFill>
              </a:rPr>
              <a:t>N</a:t>
            </a:r>
            <a:r>
              <a:rPr lang="en-US" sz="3300" dirty="0">
                <a:solidFill>
                  <a:schemeClr val="tx1">
                    <a:lumMod val="75000"/>
                    <a:lumOff val="25000"/>
                  </a:schemeClr>
                </a:solidFill>
              </a:rPr>
              <a:t> – Fine Art</a:t>
            </a:r>
            <a:endParaRPr lang="en-US" sz="3300" dirty="0">
              <a:solidFill>
                <a:schemeClr val="tx1">
                  <a:lumMod val="75000"/>
                  <a:lumOff val="25000"/>
                </a:schemeClr>
              </a:solidFill>
            </a:endParaRPr>
          </a:p>
          <a:p>
            <a:pPr marL="91440" indent="-91440" eaLnBrk="1" fontAlgn="auto" hangingPunct="1">
              <a:defRPr/>
            </a:pPr>
            <a:r>
              <a:rPr lang="en-US" sz="3300" b="1" dirty="0">
                <a:solidFill>
                  <a:schemeClr val="tx1">
                    <a:lumMod val="75000"/>
                    <a:lumOff val="25000"/>
                  </a:schemeClr>
                </a:solidFill>
              </a:rPr>
              <a:t>P</a:t>
            </a:r>
            <a:r>
              <a:rPr lang="en-US" sz="3300" dirty="0">
                <a:solidFill>
                  <a:schemeClr val="tx1">
                    <a:lumMod val="75000"/>
                    <a:lumOff val="25000"/>
                  </a:schemeClr>
                </a:solidFill>
              </a:rPr>
              <a:t> – Language and Literature</a:t>
            </a:r>
            <a:endParaRPr lang="en-US" sz="3300" dirty="0">
              <a:solidFill>
                <a:schemeClr val="tx1">
                  <a:lumMod val="75000"/>
                  <a:lumOff val="25000"/>
                </a:schemeClr>
              </a:solidFill>
            </a:endParaRPr>
          </a:p>
          <a:p>
            <a:pPr marL="91440" indent="-91440" eaLnBrk="1" fontAlgn="auto" hangingPunct="1">
              <a:defRPr/>
            </a:pPr>
            <a:r>
              <a:rPr lang="en-US" sz="3300" b="1" dirty="0">
                <a:solidFill>
                  <a:schemeClr val="tx1">
                    <a:lumMod val="75000"/>
                    <a:lumOff val="25000"/>
                  </a:schemeClr>
                </a:solidFill>
              </a:rPr>
              <a:t>Q</a:t>
            </a:r>
            <a:r>
              <a:rPr lang="en-US" sz="3300" dirty="0">
                <a:solidFill>
                  <a:schemeClr val="tx1">
                    <a:lumMod val="75000"/>
                    <a:lumOff val="25000"/>
                  </a:schemeClr>
                </a:solidFill>
              </a:rPr>
              <a:t> – Science</a:t>
            </a:r>
            <a:endParaRPr lang="en-US" sz="3300"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p:txBody>
      </p:sp>
    </p:spTree>
  </p:cSld>
  <p:clrMapOvr>
    <a:masterClrMapping/>
  </p:clrMapOvr>
  <p:transition>
    <p:cut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2363788" y="762000"/>
            <a:ext cx="7543800" cy="762000"/>
          </a:xfrm>
        </p:spPr>
        <p:txBody>
          <a:bodyPr anchor="t">
            <a:noAutofit/>
          </a:bodyPr>
          <a:lstStyle/>
          <a:p>
            <a:pPr eaLnBrk="1" fontAlgn="auto" hangingPunct="1">
              <a:spcAft>
                <a:spcPts val="0"/>
              </a:spcAft>
              <a:defRPr/>
            </a:pPr>
            <a:r>
              <a:rPr lang="en-US" sz="3600" b="1" dirty="0">
                <a:solidFill>
                  <a:schemeClr val="tx1">
                    <a:lumMod val="75000"/>
                    <a:lumOff val="25000"/>
                  </a:schemeClr>
                </a:solidFill>
              </a:rPr>
              <a:t>The main Outline  of subjects in the LCCS</a:t>
            </a:r>
            <a:endParaRPr lang="en-US" sz="3600" b="1" dirty="0">
              <a:solidFill>
                <a:schemeClr val="tx1">
                  <a:lumMod val="75000"/>
                  <a:lumOff val="25000"/>
                </a:schemeClr>
              </a:solidFill>
            </a:endParaRPr>
          </a:p>
        </p:txBody>
      </p:sp>
      <p:sp>
        <p:nvSpPr>
          <p:cNvPr id="86019" name="Content Placeholder 2"/>
          <p:cNvSpPr>
            <a:spLocks noGrp="1"/>
          </p:cNvSpPr>
          <p:nvPr>
            <p:ph idx="1"/>
          </p:nvPr>
        </p:nvSpPr>
        <p:spPr>
          <a:xfrm>
            <a:off x="2363789" y="1905000"/>
            <a:ext cx="7926387" cy="4191000"/>
          </a:xfrm>
        </p:spPr>
        <p:txBody>
          <a:bodyPr>
            <a:normAutofit fontScale="92500" lnSpcReduction="20000"/>
          </a:bodyPr>
          <a:lstStyle/>
          <a:p>
            <a:pPr eaLnBrk="1" hangingPunct="1"/>
            <a:r>
              <a:rPr lang="en-US" altLang="en-US" sz="3300" b="1"/>
              <a:t>R</a:t>
            </a:r>
            <a:r>
              <a:rPr lang="en-US" altLang="en-US" sz="3300"/>
              <a:t> – Medicine</a:t>
            </a:r>
            <a:endParaRPr lang="en-US" altLang="en-US" sz="3300"/>
          </a:p>
          <a:p>
            <a:pPr eaLnBrk="1" hangingPunct="1"/>
            <a:r>
              <a:rPr lang="en-US" altLang="en-US" sz="3300" b="1"/>
              <a:t>S</a:t>
            </a:r>
            <a:r>
              <a:rPr lang="en-US" altLang="en-US" sz="3300"/>
              <a:t> – Agriculture</a:t>
            </a:r>
            <a:endParaRPr lang="en-US" altLang="en-US" sz="3300"/>
          </a:p>
          <a:p>
            <a:pPr eaLnBrk="1" hangingPunct="1"/>
            <a:r>
              <a:rPr lang="en-US" altLang="en-US" sz="3300" b="1"/>
              <a:t>T</a:t>
            </a:r>
            <a:r>
              <a:rPr lang="en-US" altLang="en-US" sz="3300"/>
              <a:t> – Technology</a:t>
            </a:r>
            <a:endParaRPr lang="en-US" altLang="en-US" sz="3300"/>
          </a:p>
          <a:p>
            <a:pPr eaLnBrk="1" hangingPunct="1"/>
            <a:r>
              <a:rPr lang="en-US" altLang="en-US" sz="3300" b="1"/>
              <a:t>U</a:t>
            </a:r>
            <a:r>
              <a:rPr lang="en-US" altLang="en-US" sz="3300"/>
              <a:t> – Military Science</a:t>
            </a:r>
            <a:endParaRPr lang="en-US" altLang="en-US" sz="3300"/>
          </a:p>
          <a:p>
            <a:pPr eaLnBrk="1" hangingPunct="1"/>
            <a:r>
              <a:rPr lang="en-US" altLang="en-US" sz="3300" b="1"/>
              <a:t>V</a:t>
            </a:r>
            <a:r>
              <a:rPr lang="en-US" altLang="en-US" sz="3300"/>
              <a:t> – Naval Science</a:t>
            </a:r>
            <a:endParaRPr lang="en-US" altLang="en-US" sz="3300"/>
          </a:p>
          <a:p>
            <a:pPr eaLnBrk="1" hangingPunct="1"/>
            <a:r>
              <a:rPr lang="en-US" altLang="en-US" sz="3300" b="1"/>
              <a:t>Z</a:t>
            </a:r>
            <a:r>
              <a:rPr lang="en-US" altLang="en-US" sz="3300"/>
              <a:t> – Bibliography, Library Science, Information 	Resources</a:t>
            </a:r>
            <a:endParaRPr lang="en-US" altLang="en-US" sz="3300"/>
          </a:p>
          <a:p>
            <a:pPr eaLnBrk="1" hangingPunct="1"/>
            <a:endParaRPr lang="en-US" altLang="en-US"/>
          </a:p>
        </p:txBody>
      </p:sp>
    </p:spTree>
  </p:cSld>
  <p:clrMapOvr>
    <a:masterClrMapping/>
  </p:clrMapOvr>
  <p:transition>
    <p:cut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2286000" y="533401"/>
            <a:ext cx="7543800" cy="855663"/>
          </a:xfrm>
        </p:spPr>
        <p:txBody>
          <a:bodyPr anchor="t"/>
          <a:lstStyle/>
          <a:p>
            <a:pPr eaLnBrk="1" fontAlgn="auto" hangingPunct="1">
              <a:spcAft>
                <a:spcPts val="0"/>
              </a:spcAft>
              <a:defRPr/>
            </a:pPr>
            <a:r>
              <a:rPr lang="en-US" b="1" dirty="0">
                <a:solidFill>
                  <a:schemeClr val="tx1">
                    <a:lumMod val="75000"/>
                    <a:lumOff val="25000"/>
                  </a:schemeClr>
                </a:solidFill>
              </a:rPr>
              <a:t>Missing Alphabets in LCCS</a:t>
            </a:r>
            <a:endParaRPr lang="en-US" b="1" dirty="0">
              <a:solidFill>
                <a:schemeClr val="tx1">
                  <a:lumMod val="75000"/>
                  <a:lumOff val="25000"/>
                </a:schemeClr>
              </a:solidFill>
            </a:endParaRPr>
          </a:p>
        </p:txBody>
      </p:sp>
      <p:sp>
        <p:nvSpPr>
          <p:cNvPr id="87043" name="Content Placeholder 2"/>
          <p:cNvSpPr>
            <a:spLocks noGrp="1"/>
          </p:cNvSpPr>
          <p:nvPr>
            <p:ph idx="1"/>
          </p:nvPr>
        </p:nvSpPr>
        <p:spPr>
          <a:xfrm>
            <a:off x="2136775" y="1981200"/>
            <a:ext cx="8153400" cy="4267200"/>
          </a:xfrm>
        </p:spPr>
        <p:txBody>
          <a:bodyPr>
            <a:normAutofit lnSpcReduction="10000"/>
          </a:bodyPr>
          <a:lstStyle/>
          <a:p>
            <a:pPr eaLnBrk="1" hangingPunct="1"/>
            <a:r>
              <a:rPr lang="en-US" altLang="en-US" sz="3600"/>
              <a:t>A close look at the main outline shows that some of the letters have not been accounted for.</a:t>
            </a:r>
            <a:endParaRPr lang="en-US" altLang="en-US" sz="3600"/>
          </a:p>
          <a:p>
            <a:pPr eaLnBrk="1" hangingPunct="1"/>
            <a:endParaRPr lang="en-US" altLang="en-US"/>
          </a:p>
          <a:p>
            <a:pPr eaLnBrk="1" hangingPunct="1"/>
            <a:r>
              <a:rPr lang="en-US" altLang="en-US" sz="3600"/>
              <a:t>These are ‘I, O, W, X, Y’. These letters are reserved for new subject areas as man’s knowledge expands</a:t>
            </a:r>
            <a:endParaRPr lang="en-US" altLang="en-US" sz="3600"/>
          </a:p>
        </p:txBody>
      </p:sp>
    </p:spTree>
  </p:cSld>
  <p:clrMapOvr>
    <a:masterClrMapping/>
  </p:clrMapOvr>
  <p:transition>
    <p:cut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chor="t"/>
          <a:lstStyle/>
          <a:p>
            <a:pPr eaLnBrk="1" fontAlgn="auto" hangingPunct="1">
              <a:spcAft>
                <a:spcPts val="0"/>
              </a:spcAft>
              <a:defRPr/>
            </a:pPr>
            <a:r>
              <a:rPr lang="en-US" b="1">
                <a:solidFill>
                  <a:schemeClr val="tx1">
                    <a:lumMod val="75000"/>
                    <a:lumOff val="25000"/>
                  </a:schemeClr>
                </a:solidFill>
              </a:rPr>
              <a:t>SUB-DIVISION 1 IN LCCS</a:t>
            </a:r>
            <a:endParaRPr lang="en-US" b="1">
              <a:solidFill>
                <a:schemeClr val="tx1">
                  <a:lumMod val="75000"/>
                  <a:lumOff val="25000"/>
                </a:schemeClr>
              </a:solidFill>
            </a:endParaRPr>
          </a:p>
        </p:txBody>
      </p:sp>
      <p:sp>
        <p:nvSpPr>
          <p:cNvPr id="100355" name="Content Placeholder 2"/>
          <p:cNvSpPr>
            <a:spLocks noGrp="1"/>
          </p:cNvSpPr>
          <p:nvPr>
            <p:ph idx="1"/>
          </p:nvPr>
        </p:nvSpPr>
        <p:spPr>
          <a:xfrm>
            <a:off x="2346325" y="1981200"/>
            <a:ext cx="7543800" cy="3887788"/>
          </a:xfrm>
        </p:spPr>
        <p:txBody>
          <a:bodyPr rtlCol="0">
            <a:normAutofit fontScale="92500" lnSpcReduction="20000"/>
          </a:bodyPr>
          <a:lstStyle/>
          <a:p>
            <a:pPr marL="91440" indent="-91440" eaLnBrk="1" fontAlgn="auto" hangingPunct="1">
              <a:buFont typeface="Wingdings" panose="05000000000000000000" pitchFamily="2" charset="2"/>
              <a:buChar char="q"/>
              <a:defRPr/>
            </a:pPr>
            <a:r>
              <a:rPr lang="en-US" sz="3600" dirty="0">
                <a:solidFill>
                  <a:schemeClr val="tx1">
                    <a:lumMod val="75000"/>
                    <a:lumOff val="25000"/>
                  </a:schemeClr>
                </a:solidFill>
              </a:rPr>
              <a:t>A combination of two letters is used to signify the sub-divisions of the Main Subjects/Outline.</a:t>
            </a:r>
            <a:endParaRPr lang="en-US" sz="3600" dirty="0">
              <a:solidFill>
                <a:schemeClr val="tx1">
                  <a:lumMod val="75000"/>
                  <a:lumOff val="25000"/>
                </a:schemeClr>
              </a:solidFill>
            </a:endParaRPr>
          </a:p>
          <a:p>
            <a:pPr marL="91440" indent="-91440" eaLnBrk="1" fontAlgn="auto" hangingPunct="1">
              <a:buFont typeface="Wingdings" panose="05000000000000000000" pitchFamily="2" charset="2"/>
              <a:buChar char="q"/>
              <a:defRPr/>
            </a:pPr>
            <a:endParaRPr lang="en-US" sz="36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3600" dirty="0">
                <a:solidFill>
                  <a:schemeClr val="tx1">
                    <a:lumMod val="75000"/>
                    <a:lumOff val="25000"/>
                  </a:schemeClr>
                </a:solidFill>
              </a:rPr>
              <a:t>With the exception of Law section where the notation can rise to three letters of the alphabet.</a:t>
            </a:r>
            <a:endParaRPr lang="en-US" sz="3600" dirty="0">
              <a:solidFill>
                <a:schemeClr val="tx1">
                  <a:lumMod val="75000"/>
                  <a:lumOff val="25000"/>
                </a:schemeClr>
              </a:solidFill>
            </a:endParaRPr>
          </a:p>
        </p:txBody>
      </p:sp>
    </p:spTree>
  </p:cSld>
  <p:clrMapOvr>
    <a:masterClrMapping/>
  </p:clrMapOvr>
  <p:transition>
    <p:cut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2346325" y="533400"/>
            <a:ext cx="7543800" cy="990600"/>
          </a:xfrm>
        </p:spPr>
        <p:txBody>
          <a:bodyPr anchor="t">
            <a:normAutofit fontScale="90000"/>
          </a:bodyPr>
          <a:lstStyle/>
          <a:p>
            <a:pPr eaLnBrk="1" fontAlgn="auto" hangingPunct="1">
              <a:spcAft>
                <a:spcPts val="0"/>
              </a:spcAft>
              <a:defRPr/>
            </a:pPr>
            <a:r>
              <a:rPr lang="en-US" sz="4200" b="1" dirty="0">
                <a:solidFill>
                  <a:schemeClr val="tx1">
                    <a:lumMod val="75000"/>
                    <a:lumOff val="25000"/>
                  </a:schemeClr>
                </a:solidFill>
              </a:rPr>
              <a:t>Random Examples of Sub-Divisions</a:t>
            </a:r>
            <a:endParaRPr lang="en-US" sz="4200" b="1" dirty="0">
              <a:solidFill>
                <a:schemeClr val="tx1">
                  <a:lumMod val="75000"/>
                  <a:lumOff val="25000"/>
                </a:schemeClr>
              </a:solidFill>
            </a:endParaRPr>
          </a:p>
        </p:txBody>
      </p:sp>
      <p:sp>
        <p:nvSpPr>
          <p:cNvPr id="101379" name="Content Placeholder 2"/>
          <p:cNvSpPr>
            <a:spLocks noGrp="1"/>
          </p:cNvSpPr>
          <p:nvPr>
            <p:ph idx="1"/>
          </p:nvPr>
        </p:nvSpPr>
        <p:spPr>
          <a:xfrm>
            <a:off x="2346325" y="1981200"/>
            <a:ext cx="7543800" cy="4114800"/>
          </a:xfrm>
        </p:spPr>
        <p:txBody>
          <a:bodyPr rtlCol="0">
            <a:normAutofit fontScale="85000" lnSpcReduction="10000"/>
          </a:bodyPr>
          <a:lstStyle/>
          <a:p>
            <a:pPr marL="91440" indent="-91440" eaLnBrk="1" fontAlgn="auto" hangingPunct="1">
              <a:defRPr/>
            </a:pPr>
            <a:r>
              <a:rPr lang="en-US" sz="3300" dirty="0">
                <a:solidFill>
                  <a:schemeClr val="tx1">
                    <a:lumMod val="75000"/>
                    <a:lumOff val="25000"/>
                  </a:schemeClr>
                </a:solidFill>
              </a:rPr>
              <a:t>K- Law (General) </a:t>
            </a:r>
            <a:endParaRPr lang="en-US" sz="3300" dirty="0">
              <a:solidFill>
                <a:schemeClr val="tx1">
                  <a:lumMod val="75000"/>
                  <a:lumOff val="25000"/>
                </a:schemeClr>
              </a:solidFill>
            </a:endParaRPr>
          </a:p>
          <a:p>
            <a:pPr marL="91440" indent="-91440" eaLnBrk="1" fontAlgn="auto" hangingPunct="1">
              <a:defRPr/>
            </a:pPr>
            <a:r>
              <a:rPr lang="en-US" sz="3300" dirty="0">
                <a:solidFill>
                  <a:schemeClr val="tx1">
                    <a:lumMod val="75000"/>
                    <a:lumOff val="25000"/>
                  </a:schemeClr>
                </a:solidFill>
              </a:rPr>
              <a:t>KD- Law of the United Kingdom and Ireland</a:t>
            </a:r>
            <a:endParaRPr lang="en-US" sz="3300" dirty="0">
              <a:solidFill>
                <a:schemeClr val="tx1">
                  <a:lumMod val="75000"/>
                  <a:lumOff val="25000"/>
                </a:schemeClr>
              </a:solidFill>
            </a:endParaRPr>
          </a:p>
          <a:p>
            <a:pPr marL="91440" indent="-91440" eaLnBrk="1" fontAlgn="auto" hangingPunct="1">
              <a:defRPr/>
            </a:pPr>
            <a:r>
              <a:rPr lang="en-US" sz="3300" dirty="0">
                <a:solidFill>
                  <a:schemeClr val="tx1">
                    <a:lumMod val="75000"/>
                    <a:lumOff val="25000"/>
                  </a:schemeClr>
                </a:solidFill>
              </a:rPr>
              <a:t>KE- Law of Canada</a:t>
            </a:r>
            <a:endParaRPr lang="en-US" sz="3300" dirty="0">
              <a:solidFill>
                <a:schemeClr val="tx1">
                  <a:lumMod val="75000"/>
                  <a:lumOff val="25000"/>
                </a:schemeClr>
              </a:solidFill>
            </a:endParaRPr>
          </a:p>
          <a:p>
            <a:pPr marL="91440" indent="-91440" eaLnBrk="1" fontAlgn="auto" hangingPunct="1">
              <a:defRPr/>
            </a:pPr>
            <a:r>
              <a:rPr lang="en-US" sz="3300" dirty="0">
                <a:solidFill>
                  <a:schemeClr val="tx1">
                    <a:lumMod val="75000"/>
                    <a:lumOff val="25000"/>
                  </a:schemeClr>
                </a:solidFill>
              </a:rPr>
              <a:t>KJ-KKZ- Law of Europe</a:t>
            </a:r>
            <a:endParaRPr lang="en-US" sz="3300" dirty="0">
              <a:solidFill>
                <a:schemeClr val="tx1">
                  <a:lumMod val="75000"/>
                  <a:lumOff val="25000"/>
                </a:schemeClr>
              </a:solidFill>
            </a:endParaRPr>
          </a:p>
          <a:p>
            <a:pPr marL="91440" indent="-91440" eaLnBrk="1" fontAlgn="auto" hangingPunct="1">
              <a:defRPr/>
            </a:pPr>
            <a:r>
              <a:rPr lang="en-US" sz="3300" dirty="0">
                <a:solidFill>
                  <a:schemeClr val="tx1">
                    <a:lumMod val="75000"/>
                    <a:lumOff val="25000"/>
                  </a:schemeClr>
                </a:solidFill>
              </a:rPr>
              <a:t>KJV-KJW-Law of France</a:t>
            </a:r>
            <a:endParaRPr lang="en-US" sz="3300" dirty="0">
              <a:solidFill>
                <a:schemeClr val="tx1">
                  <a:lumMod val="75000"/>
                  <a:lumOff val="25000"/>
                </a:schemeClr>
              </a:solidFill>
            </a:endParaRPr>
          </a:p>
          <a:p>
            <a:pPr marL="91440" indent="-91440" eaLnBrk="1" fontAlgn="auto" hangingPunct="1">
              <a:defRPr/>
            </a:pPr>
            <a:r>
              <a:rPr lang="en-US" sz="3300" dirty="0">
                <a:solidFill>
                  <a:schemeClr val="tx1">
                    <a:lumMod val="75000"/>
                    <a:lumOff val="25000"/>
                  </a:schemeClr>
                </a:solidFill>
              </a:rPr>
              <a:t>KK-KKC-Law of Germany</a:t>
            </a:r>
            <a:endParaRPr lang="en-US" sz="3300" dirty="0">
              <a:solidFill>
                <a:schemeClr val="tx1">
                  <a:lumMod val="75000"/>
                  <a:lumOff val="25000"/>
                </a:schemeClr>
              </a:solidFill>
            </a:endParaRPr>
          </a:p>
          <a:p>
            <a:pPr marL="91440" indent="-91440" eaLnBrk="1" fontAlgn="auto" hangingPunct="1">
              <a:defRPr/>
            </a:pPr>
            <a:r>
              <a:rPr lang="en-US" sz="3300" dirty="0">
                <a:solidFill>
                  <a:schemeClr val="tx1">
                    <a:lumMod val="75000"/>
                    <a:lumOff val="25000"/>
                  </a:schemeClr>
                </a:solidFill>
              </a:rPr>
              <a:t>KL-KWX- Law of Asia, Africa etc</a:t>
            </a:r>
            <a:endParaRPr lang="en-US" sz="3300" dirty="0">
              <a:solidFill>
                <a:schemeClr val="tx1">
                  <a:lumMod val="75000"/>
                  <a:lumOff val="25000"/>
                </a:schemeClr>
              </a:solidFill>
            </a:endParaRPr>
          </a:p>
        </p:txBody>
      </p:sp>
    </p:spTree>
  </p:cSld>
  <p:clrMapOvr>
    <a:masterClrMapping/>
  </p:clrMapOvr>
  <p:transition>
    <p:cut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2346325" y="533400"/>
            <a:ext cx="7543800" cy="914400"/>
          </a:xfrm>
        </p:spPr>
        <p:txBody>
          <a:bodyPr anchor="t"/>
          <a:lstStyle/>
          <a:p>
            <a:pPr eaLnBrk="1" fontAlgn="auto" hangingPunct="1">
              <a:spcAft>
                <a:spcPts val="0"/>
              </a:spcAft>
              <a:defRPr/>
            </a:pPr>
            <a:r>
              <a:rPr lang="en-US" b="1" dirty="0">
                <a:solidFill>
                  <a:schemeClr val="tx1">
                    <a:lumMod val="75000"/>
                    <a:lumOff val="25000"/>
                  </a:schemeClr>
                </a:solidFill>
              </a:rPr>
              <a:t>Example 2</a:t>
            </a:r>
            <a:endParaRPr lang="en-US" b="1" dirty="0">
              <a:solidFill>
                <a:schemeClr val="tx1">
                  <a:lumMod val="75000"/>
                  <a:lumOff val="25000"/>
                </a:schemeClr>
              </a:solidFill>
            </a:endParaRPr>
          </a:p>
        </p:txBody>
      </p:sp>
      <p:sp>
        <p:nvSpPr>
          <p:cNvPr id="102403" name="Content Placeholder 2"/>
          <p:cNvSpPr>
            <a:spLocks noGrp="1"/>
          </p:cNvSpPr>
          <p:nvPr>
            <p:ph idx="1"/>
          </p:nvPr>
        </p:nvSpPr>
        <p:spPr>
          <a:xfrm>
            <a:off x="2346325" y="1981200"/>
            <a:ext cx="7943850" cy="4267200"/>
          </a:xfrm>
        </p:spPr>
        <p:txBody>
          <a:bodyPr rtlCol="0">
            <a:normAutofit fontScale="77500" lnSpcReduction="20000"/>
          </a:bodyPr>
          <a:lstStyle/>
          <a:p>
            <a:pPr marL="91440" indent="-91440" eaLnBrk="1" fontAlgn="auto" hangingPunct="1">
              <a:defRPr/>
            </a:pPr>
            <a:r>
              <a:rPr lang="en-US" sz="3600" dirty="0">
                <a:solidFill>
                  <a:schemeClr val="tx1">
                    <a:lumMod val="75000"/>
                    <a:lumOff val="25000"/>
                  </a:schemeClr>
                </a:solidFill>
              </a:rPr>
              <a:t>L- Education (General)</a:t>
            </a:r>
            <a:endParaRPr lang="en-US" sz="3600" dirty="0">
              <a:solidFill>
                <a:schemeClr val="tx1">
                  <a:lumMod val="75000"/>
                  <a:lumOff val="25000"/>
                </a:schemeClr>
              </a:solidFill>
            </a:endParaRPr>
          </a:p>
          <a:p>
            <a:pPr marL="91440" indent="-91440" eaLnBrk="1" fontAlgn="auto" hangingPunct="1">
              <a:defRPr/>
            </a:pPr>
            <a:endParaRPr lang="en-US" sz="1400" dirty="0">
              <a:solidFill>
                <a:schemeClr val="tx1">
                  <a:lumMod val="75000"/>
                  <a:lumOff val="25000"/>
                </a:schemeClr>
              </a:solidFill>
            </a:endParaRPr>
          </a:p>
          <a:p>
            <a:pPr marL="91440" indent="-91440" eaLnBrk="1" fontAlgn="auto" hangingPunct="1">
              <a:defRPr/>
            </a:pPr>
            <a:r>
              <a:rPr lang="en-US" sz="3600" dirty="0">
                <a:solidFill>
                  <a:schemeClr val="tx1">
                    <a:lumMod val="75000"/>
                    <a:lumOff val="25000"/>
                  </a:schemeClr>
                </a:solidFill>
              </a:rPr>
              <a:t>LA- History of Education</a:t>
            </a:r>
            <a:endParaRPr lang="en-US" sz="3600" dirty="0">
              <a:solidFill>
                <a:schemeClr val="tx1">
                  <a:lumMod val="75000"/>
                  <a:lumOff val="25000"/>
                </a:schemeClr>
              </a:solidFill>
            </a:endParaRPr>
          </a:p>
          <a:p>
            <a:pPr marL="91440" indent="-91440" eaLnBrk="1" fontAlgn="auto" hangingPunct="1">
              <a:defRPr/>
            </a:pPr>
            <a:endParaRPr lang="en-US" sz="1600" dirty="0">
              <a:solidFill>
                <a:schemeClr val="tx1">
                  <a:lumMod val="75000"/>
                  <a:lumOff val="25000"/>
                </a:schemeClr>
              </a:solidFill>
            </a:endParaRPr>
          </a:p>
          <a:p>
            <a:pPr marL="91440" indent="-91440" eaLnBrk="1" fontAlgn="auto" hangingPunct="1">
              <a:defRPr/>
            </a:pPr>
            <a:r>
              <a:rPr lang="en-US" sz="3600" dirty="0">
                <a:solidFill>
                  <a:schemeClr val="tx1">
                    <a:lumMod val="75000"/>
                    <a:lumOff val="25000"/>
                  </a:schemeClr>
                </a:solidFill>
              </a:rPr>
              <a:t>LB- Theory and Practice of Education</a:t>
            </a:r>
            <a:endParaRPr lang="en-US" sz="3600" dirty="0">
              <a:solidFill>
                <a:schemeClr val="tx1">
                  <a:lumMod val="75000"/>
                  <a:lumOff val="25000"/>
                </a:schemeClr>
              </a:solidFill>
            </a:endParaRPr>
          </a:p>
          <a:p>
            <a:pPr marL="91440" indent="-91440" eaLnBrk="1" fontAlgn="auto" hangingPunct="1">
              <a:defRPr/>
            </a:pPr>
            <a:endParaRPr lang="en-US" sz="1600" dirty="0">
              <a:solidFill>
                <a:schemeClr val="tx1">
                  <a:lumMod val="75000"/>
                  <a:lumOff val="25000"/>
                </a:schemeClr>
              </a:solidFill>
            </a:endParaRPr>
          </a:p>
          <a:p>
            <a:pPr marL="91440" indent="-91440" eaLnBrk="1" fontAlgn="auto" hangingPunct="1">
              <a:defRPr/>
            </a:pPr>
            <a:r>
              <a:rPr lang="en-US" sz="3600" dirty="0">
                <a:solidFill>
                  <a:schemeClr val="tx1">
                    <a:lumMod val="75000"/>
                    <a:lumOff val="25000"/>
                  </a:schemeClr>
                </a:solidFill>
              </a:rPr>
              <a:t>LC- Special Aspects of Education</a:t>
            </a:r>
            <a:endParaRPr lang="en-US" sz="3600" dirty="0">
              <a:solidFill>
                <a:schemeClr val="tx1">
                  <a:lumMod val="75000"/>
                  <a:lumOff val="25000"/>
                </a:schemeClr>
              </a:solidFill>
            </a:endParaRPr>
          </a:p>
          <a:p>
            <a:pPr marL="91440" indent="-91440" eaLnBrk="1" fontAlgn="auto" hangingPunct="1">
              <a:defRPr/>
            </a:pPr>
            <a:endParaRPr lang="en-US" sz="1800" dirty="0">
              <a:solidFill>
                <a:schemeClr val="tx1">
                  <a:lumMod val="75000"/>
                  <a:lumOff val="25000"/>
                </a:schemeClr>
              </a:solidFill>
            </a:endParaRPr>
          </a:p>
          <a:p>
            <a:pPr marL="91440" indent="-91440" eaLnBrk="1" fontAlgn="auto" hangingPunct="1">
              <a:defRPr/>
            </a:pPr>
            <a:r>
              <a:rPr lang="en-US" sz="3600" dirty="0">
                <a:solidFill>
                  <a:schemeClr val="tx1">
                    <a:lumMod val="75000"/>
                    <a:lumOff val="25000"/>
                  </a:schemeClr>
                </a:solidFill>
              </a:rPr>
              <a:t>LD-LG- Individual Institutions</a:t>
            </a:r>
            <a:endParaRPr lang="en-US" sz="3600" dirty="0">
              <a:solidFill>
                <a:schemeClr val="tx1">
                  <a:lumMod val="75000"/>
                  <a:lumOff val="25000"/>
                </a:schemeClr>
              </a:solidFill>
            </a:endParaRPr>
          </a:p>
        </p:txBody>
      </p:sp>
    </p:spTree>
  </p:cSld>
  <p:clrMapOvr>
    <a:masterClrMapping/>
  </p:clrMapOvr>
  <p:transition>
    <p:cut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2346325" y="457200"/>
            <a:ext cx="7543800" cy="914400"/>
          </a:xfrm>
        </p:spPr>
        <p:txBody>
          <a:bodyPr anchor="t"/>
          <a:lstStyle/>
          <a:p>
            <a:pPr eaLnBrk="1" fontAlgn="auto" hangingPunct="1">
              <a:spcAft>
                <a:spcPts val="0"/>
              </a:spcAft>
              <a:defRPr/>
            </a:pPr>
            <a:r>
              <a:rPr lang="en-US" b="1" dirty="0">
                <a:solidFill>
                  <a:schemeClr val="tx1">
                    <a:lumMod val="75000"/>
                    <a:lumOff val="25000"/>
                  </a:schemeClr>
                </a:solidFill>
              </a:rPr>
              <a:t>SUB-DIVISION 2 IN LCCS</a:t>
            </a:r>
            <a:endParaRPr lang="en-US" b="1" dirty="0">
              <a:solidFill>
                <a:schemeClr val="tx1">
                  <a:lumMod val="75000"/>
                  <a:lumOff val="25000"/>
                </a:schemeClr>
              </a:solidFill>
            </a:endParaRPr>
          </a:p>
        </p:txBody>
      </p:sp>
      <p:sp>
        <p:nvSpPr>
          <p:cNvPr id="103427" name="Content Placeholder 2"/>
          <p:cNvSpPr>
            <a:spLocks noGrp="1"/>
          </p:cNvSpPr>
          <p:nvPr>
            <p:ph idx="1"/>
          </p:nvPr>
        </p:nvSpPr>
        <p:spPr>
          <a:xfrm>
            <a:off x="2346325" y="2133600"/>
            <a:ext cx="7543800" cy="3735388"/>
          </a:xfrm>
        </p:spPr>
        <p:txBody>
          <a:bodyPr rtlCol="0">
            <a:normAutofit fontScale="77500" lnSpcReduction="20000"/>
          </a:bodyPr>
          <a:lstStyle/>
          <a:p>
            <a:pPr marL="91440" indent="-91440" eaLnBrk="1" fontAlgn="auto" hangingPunct="1">
              <a:buFont typeface="Wingdings" panose="05000000000000000000" pitchFamily="2" charset="2"/>
              <a:buChar char="q"/>
              <a:defRPr/>
            </a:pPr>
            <a:r>
              <a:rPr lang="en-US" sz="3600" dirty="0">
                <a:solidFill>
                  <a:schemeClr val="tx1">
                    <a:lumMod val="75000"/>
                    <a:lumOff val="25000"/>
                  </a:schemeClr>
                </a:solidFill>
              </a:rPr>
              <a:t>Sub-Division 2 is secured by the use of Arabic numerals beginning from 1-9999 with the main division.</a:t>
            </a:r>
            <a:endParaRPr lang="en-US" sz="3600" dirty="0">
              <a:solidFill>
                <a:schemeClr val="tx1">
                  <a:lumMod val="75000"/>
                  <a:lumOff val="25000"/>
                </a:schemeClr>
              </a:solidFill>
            </a:endParaRPr>
          </a:p>
          <a:p>
            <a:pPr marL="91440" indent="-91440" eaLnBrk="1" fontAlgn="auto" hangingPunct="1">
              <a:buFont typeface="Wingdings" panose="05000000000000000000" pitchFamily="2" charset="2"/>
              <a:buChar char="q"/>
              <a:defRPr/>
            </a:pPr>
            <a:endParaRPr lang="en-US" sz="6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3600" dirty="0">
                <a:solidFill>
                  <a:schemeClr val="tx1">
                    <a:lumMod val="75000"/>
                    <a:lumOff val="25000"/>
                  </a:schemeClr>
                </a:solidFill>
              </a:rPr>
              <a:t>At this stage one or two letters of the alphabet (or three in the case of ‘k’ Section) and Arabic numbers, up to a maximum of four digits, make up the main class of the subject content of works.</a:t>
            </a:r>
            <a:endParaRPr lang="en-US" sz="3600"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p:txBody>
      </p:sp>
    </p:spTree>
  </p:cSld>
  <p:clrMapOvr>
    <a:masterClrMapping/>
  </p:clrMapOvr>
  <p:transition>
    <p:cut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Primary Sources</a:t>
            </a:r>
            <a:endParaRPr lang="en-US" dirty="0"/>
          </a:p>
        </p:txBody>
      </p:sp>
      <p:sp>
        <p:nvSpPr>
          <p:cNvPr id="3" name="Content Placeholder 2"/>
          <p:cNvSpPr>
            <a:spLocks noGrp="1"/>
          </p:cNvSpPr>
          <p:nvPr>
            <p:ph idx="1"/>
          </p:nvPr>
        </p:nvSpPr>
        <p:spPr/>
        <p:txBody>
          <a:bodyPr>
            <a:normAutofit fontScale="77500" lnSpcReduction="20000"/>
          </a:bodyPr>
          <a:lstStyle/>
          <a:p>
            <a:pPr marL="859790" lvl="1" indent="-457200" eaLnBrk="1" fontAlgn="auto" hangingPunct="1">
              <a:spcAft>
                <a:spcPts val="0"/>
              </a:spcAft>
              <a:buClr>
                <a:schemeClr val="accent3"/>
              </a:buClr>
              <a:buFont typeface="Wingdings" panose="05000000000000000000" pitchFamily="2" charset="2"/>
              <a:buChar char="§"/>
              <a:defRPr/>
            </a:pPr>
            <a:r>
              <a:rPr lang="en-US" sz="2600" dirty="0">
                <a:solidFill>
                  <a:schemeClr val="tx1">
                    <a:lumMod val="75000"/>
                    <a:lumOff val="25000"/>
                  </a:schemeClr>
                </a:solidFill>
              </a:rPr>
              <a:t>Report of scientific discoveries</a:t>
            </a:r>
            <a:endParaRPr lang="en-US" sz="2600" dirty="0">
              <a:solidFill>
                <a:schemeClr val="tx1">
                  <a:lumMod val="75000"/>
                  <a:lumOff val="25000"/>
                </a:schemeClr>
              </a:solidFill>
            </a:endParaRPr>
          </a:p>
          <a:p>
            <a:pPr marL="859790" lvl="1" indent="-457200" eaLnBrk="1" fontAlgn="auto" hangingPunct="1">
              <a:spcAft>
                <a:spcPts val="0"/>
              </a:spcAft>
              <a:buClr>
                <a:schemeClr val="accent3"/>
              </a:buClr>
              <a:buFont typeface="Wingdings" panose="05000000000000000000" pitchFamily="2" charset="2"/>
              <a:buChar char="§"/>
              <a:defRPr/>
            </a:pPr>
            <a:r>
              <a:rPr lang="en-US" sz="2600" dirty="0">
                <a:solidFill>
                  <a:schemeClr val="tx1">
                    <a:lumMod val="75000"/>
                    <a:lumOff val="25000"/>
                  </a:schemeClr>
                </a:solidFill>
              </a:rPr>
              <a:t>Results of experiments</a:t>
            </a:r>
            <a:endParaRPr lang="en-US" sz="2600" dirty="0">
              <a:solidFill>
                <a:schemeClr val="tx1">
                  <a:lumMod val="75000"/>
                  <a:lumOff val="25000"/>
                </a:schemeClr>
              </a:solidFill>
            </a:endParaRPr>
          </a:p>
          <a:p>
            <a:pPr marL="859790" lvl="1" indent="-457200" eaLnBrk="1" fontAlgn="auto" hangingPunct="1">
              <a:spcAft>
                <a:spcPts val="0"/>
              </a:spcAft>
              <a:buClr>
                <a:schemeClr val="accent3"/>
              </a:buClr>
              <a:buFont typeface="Wingdings" panose="05000000000000000000" pitchFamily="2" charset="2"/>
              <a:buChar char="§"/>
              <a:defRPr/>
            </a:pPr>
            <a:r>
              <a:rPr lang="en-US" sz="2600" dirty="0">
                <a:solidFill>
                  <a:schemeClr val="tx1">
                    <a:lumMod val="75000"/>
                    <a:lumOff val="25000"/>
                  </a:schemeClr>
                </a:solidFill>
              </a:rPr>
              <a:t>Results of clinical trials</a:t>
            </a:r>
            <a:endParaRPr lang="en-US" sz="2600" dirty="0">
              <a:solidFill>
                <a:schemeClr val="tx1">
                  <a:lumMod val="75000"/>
                  <a:lumOff val="25000"/>
                </a:schemeClr>
              </a:solidFill>
            </a:endParaRPr>
          </a:p>
          <a:p>
            <a:pPr marL="859790" lvl="1" indent="-457200" eaLnBrk="1" fontAlgn="auto" hangingPunct="1">
              <a:spcAft>
                <a:spcPts val="0"/>
              </a:spcAft>
              <a:buClr>
                <a:schemeClr val="accent3"/>
              </a:buClr>
              <a:buFont typeface="Wingdings" panose="05000000000000000000" pitchFamily="2" charset="2"/>
              <a:buChar char="§"/>
              <a:defRPr/>
            </a:pPr>
            <a:r>
              <a:rPr lang="en-US" sz="2400" dirty="0">
                <a:solidFill>
                  <a:schemeClr val="tx1">
                    <a:lumMod val="75000"/>
                    <a:lumOff val="25000"/>
                  </a:schemeClr>
                </a:solidFill>
              </a:rPr>
              <a:t>Original creative writing or works of art</a:t>
            </a:r>
            <a:endParaRPr lang="en-US" sz="2400" dirty="0">
              <a:solidFill>
                <a:schemeClr val="tx1">
                  <a:lumMod val="75000"/>
                  <a:lumOff val="25000"/>
                </a:schemeClr>
              </a:solidFill>
            </a:endParaRPr>
          </a:p>
          <a:p>
            <a:pPr marL="859790" lvl="1" indent="-457200" eaLnBrk="1" fontAlgn="auto" hangingPunct="1">
              <a:spcAft>
                <a:spcPts val="0"/>
              </a:spcAft>
              <a:buClr>
                <a:schemeClr val="accent3"/>
              </a:buClr>
              <a:buFont typeface="Wingdings" panose="05000000000000000000" pitchFamily="2" charset="2"/>
              <a:buChar char="§"/>
              <a:defRPr/>
            </a:pPr>
            <a:r>
              <a:rPr lang="en-US" sz="2600" dirty="0">
                <a:solidFill>
                  <a:schemeClr val="tx1">
                    <a:lumMod val="75000"/>
                    <a:lumOff val="25000"/>
                  </a:schemeClr>
                </a:solidFill>
              </a:rPr>
              <a:t>Political and social sciences research results</a:t>
            </a:r>
            <a:endParaRPr lang="en-US" sz="2600" dirty="0">
              <a:solidFill>
                <a:schemeClr val="tx1">
                  <a:lumMod val="75000"/>
                  <a:lumOff val="25000"/>
                </a:schemeClr>
              </a:solidFill>
            </a:endParaRPr>
          </a:p>
          <a:p>
            <a:pPr marL="859790" lvl="1" indent="-457200" eaLnBrk="1" fontAlgn="auto" hangingPunct="1">
              <a:spcAft>
                <a:spcPts val="0"/>
              </a:spcAft>
              <a:buClr>
                <a:schemeClr val="accent3"/>
              </a:buClr>
              <a:buFont typeface="Wingdings" panose="05000000000000000000" pitchFamily="2" charset="2"/>
              <a:buChar char="§"/>
              <a:defRPr/>
            </a:pPr>
            <a:r>
              <a:rPr lang="en-US" sz="2600" dirty="0">
                <a:solidFill>
                  <a:schemeClr val="tx1">
                    <a:lumMod val="75000"/>
                    <a:lumOff val="25000"/>
                  </a:schemeClr>
                </a:solidFill>
              </a:rPr>
              <a:t>Patents</a:t>
            </a:r>
            <a:endParaRPr lang="en-US" sz="2600" dirty="0">
              <a:solidFill>
                <a:schemeClr val="tx1">
                  <a:lumMod val="75000"/>
                  <a:lumOff val="25000"/>
                </a:schemeClr>
              </a:solidFill>
            </a:endParaRPr>
          </a:p>
          <a:p>
            <a:pPr marL="859790" lvl="1" indent="-457200" eaLnBrk="1" fontAlgn="auto" hangingPunct="1">
              <a:spcAft>
                <a:spcPts val="0"/>
              </a:spcAft>
              <a:buClr>
                <a:schemeClr val="accent3"/>
              </a:buClr>
              <a:buFont typeface="Wingdings" panose="05000000000000000000" pitchFamily="2" charset="2"/>
              <a:buChar char="§"/>
              <a:defRPr/>
            </a:pPr>
            <a:r>
              <a:rPr lang="en-US" sz="2600" dirty="0">
                <a:solidFill>
                  <a:schemeClr val="tx1">
                    <a:lumMod val="75000"/>
                    <a:lumOff val="25000"/>
                  </a:schemeClr>
                </a:solidFill>
              </a:rPr>
              <a:t>Statistics, interviews, observations, surveys, memoirs, and transcripts of speeches</a:t>
            </a:r>
            <a:endParaRPr lang="en-US" sz="2600" dirty="0">
              <a:solidFill>
                <a:schemeClr val="tx1">
                  <a:lumMod val="75000"/>
                  <a:lumOff val="25000"/>
                </a:schemeClr>
              </a:solidFill>
            </a:endParaRPr>
          </a:p>
          <a:p>
            <a:pPr marL="859790" lvl="1" indent="-457200" eaLnBrk="1" fontAlgn="auto" hangingPunct="1">
              <a:spcAft>
                <a:spcPts val="0"/>
              </a:spcAft>
              <a:buClr>
                <a:schemeClr val="accent3"/>
              </a:buClr>
              <a:buFont typeface="Wingdings" panose="05000000000000000000" pitchFamily="2" charset="2"/>
              <a:buChar char="§"/>
              <a:defRPr/>
            </a:pPr>
            <a:r>
              <a:rPr lang="en-US" sz="2600" dirty="0">
                <a:solidFill>
                  <a:schemeClr val="tx1">
                    <a:lumMod val="75000"/>
                    <a:lumOff val="25000"/>
                  </a:schemeClr>
                </a:solidFill>
              </a:rPr>
              <a:t>Autobiographies, diaries and original writing</a:t>
            </a:r>
            <a:endParaRPr lang="en-US" sz="2600" dirty="0">
              <a:solidFill>
                <a:schemeClr val="tx1">
                  <a:lumMod val="75000"/>
                  <a:lumOff val="25000"/>
                </a:schemeClr>
              </a:solidFill>
            </a:endParaRPr>
          </a:p>
          <a:p>
            <a:pPr marL="859790" lvl="1" indent="-457200" eaLnBrk="1" fontAlgn="auto" hangingPunct="1">
              <a:spcAft>
                <a:spcPts val="0"/>
              </a:spcAft>
              <a:buClr>
                <a:schemeClr val="accent3"/>
              </a:buClr>
              <a:buFont typeface="Wingdings" panose="05000000000000000000" pitchFamily="2" charset="2"/>
              <a:buChar char="§"/>
              <a:defRPr/>
            </a:pPr>
            <a:endParaRPr lang="en-US" sz="2600"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nchor="t"/>
          <a:lstStyle/>
          <a:p>
            <a:pPr eaLnBrk="1" fontAlgn="auto" hangingPunct="1">
              <a:spcAft>
                <a:spcPts val="0"/>
              </a:spcAft>
              <a:defRPr/>
            </a:pPr>
            <a:r>
              <a:rPr lang="en-US" b="1">
                <a:solidFill>
                  <a:schemeClr val="tx1">
                    <a:lumMod val="75000"/>
                    <a:lumOff val="25000"/>
                  </a:schemeClr>
                </a:solidFill>
              </a:rPr>
              <a:t>Examples of Sub-Division 2</a:t>
            </a:r>
            <a:endParaRPr lang="en-US" b="1">
              <a:solidFill>
                <a:schemeClr val="tx1">
                  <a:lumMod val="75000"/>
                  <a:lumOff val="25000"/>
                </a:schemeClr>
              </a:solidFill>
            </a:endParaRPr>
          </a:p>
        </p:txBody>
      </p:sp>
      <p:sp>
        <p:nvSpPr>
          <p:cNvPr id="104451" name="Content Placeholder 2"/>
          <p:cNvSpPr>
            <a:spLocks noGrp="1"/>
          </p:cNvSpPr>
          <p:nvPr>
            <p:ph idx="1"/>
          </p:nvPr>
        </p:nvSpPr>
        <p:spPr>
          <a:xfrm>
            <a:off x="2136775" y="1981200"/>
            <a:ext cx="8153400" cy="4267200"/>
          </a:xfrm>
        </p:spPr>
        <p:txBody>
          <a:bodyPr rtlCol="0">
            <a:normAutofit fontScale="92500" lnSpcReduction="20000"/>
          </a:bodyPr>
          <a:lstStyle/>
          <a:p>
            <a:pPr marL="91440" indent="-91440" eaLnBrk="1" fontAlgn="auto" hangingPunct="1">
              <a:lnSpc>
                <a:spcPct val="150000"/>
              </a:lnSpc>
              <a:defRPr/>
            </a:pPr>
            <a:r>
              <a:rPr lang="en-US" sz="3200" dirty="0">
                <a:solidFill>
                  <a:schemeClr val="tx1">
                    <a:lumMod val="75000"/>
                    <a:lumOff val="25000"/>
                  </a:schemeClr>
                </a:solidFill>
              </a:rPr>
              <a:t>L 		- 	Education</a:t>
            </a:r>
            <a:endParaRPr lang="en-US" sz="3200" dirty="0">
              <a:solidFill>
                <a:schemeClr val="tx1">
                  <a:lumMod val="75000"/>
                  <a:lumOff val="25000"/>
                </a:schemeClr>
              </a:solidFill>
            </a:endParaRPr>
          </a:p>
          <a:p>
            <a:pPr marL="91440" indent="-91440" eaLnBrk="1" fontAlgn="auto" hangingPunct="1">
              <a:lnSpc>
                <a:spcPct val="150000"/>
              </a:lnSpc>
              <a:defRPr/>
            </a:pPr>
            <a:r>
              <a:rPr lang="en-US" sz="3200" dirty="0">
                <a:solidFill>
                  <a:schemeClr val="tx1">
                    <a:lumMod val="75000"/>
                    <a:lumOff val="25000"/>
                  </a:schemeClr>
                </a:solidFill>
              </a:rPr>
              <a:t>L7		- 	History, Organizations, etc</a:t>
            </a:r>
            <a:endParaRPr lang="en-US" sz="3200" dirty="0">
              <a:solidFill>
                <a:schemeClr val="tx1">
                  <a:lumMod val="75000"/>
                  <a:lumOff val="25000"/>
                </a:schemeClr>
              </a:solidFill>
            </a:endParaRPr>
          </a:p>
          <a:p>
            <a:pPr marL="91440" indent="-91440" eaLnBrk="1" fontAlgn="auto" hangingPunct="1">
              <a:lnSpc>
                <a:spcPct val="150000"/>
              </a:lnSpc>
              <a:defRPr/>
            </a:pPr>
            <a:r>
              <a:rPr lang="en-US" sz="3200" dirty="0">
                <a:solidFill>
                  <a:schemeClr val="tx1">
                    <a:lumMod val="75000"/>
                    <a:lumOff val="25000"/>
                  </a:schemeClr>
                </a:solidFill>
              </a:rPr>
              <a:t>LA13		- 	Textbooks, Compounds, etc</a:t>
            </a:r>
            <a:endParaRPr lang="en-US" sz="3200" dirty="0">
              <a:solidFill>
                <a:schemeClr val="tx1">
                  <a:lumMod val="75000"/>
                  <a:lumOff val="25000"/>
                </a:schemeClr>
              </a:solidFill>
            </a:endParaRPr>
          </a:p>
          <a:p>
            <a:pPr marL="91440" indent="-91440" eaLnBrk="1" fontAlgn="auto" hangingPunct="1">
              <a:lnSpc>
                <a:spcPct val="150000"/>
              </a:lnSpc>
              <a:defRPr/>
            </a:pPr>
            <a:r>
              <a:rPr lang="en-US" sz="3200" dirty="0">
                <a:solidFill>
                  <a:schemeClr val="tx1">
                    <a:lumMod val="75000"/>
                    <a:lumOff val="25000"/>
                  </a:schemeClr>
                </a:solidFill>
              </a:rPr>
              <a:t>LB475	- 	Individual Educators</a:t>
            </a:r>
            <a:endParaRPr lang="en-US" sz="3200" dirty="0">
              <a:solidFill>
                <a:schemeClr val="tx1">
                  <a:lumMod val="75000"/>
                  <a:lumOff val="25000"/>
                </a:schemeClr>
              </a:solidFill>
            </a:endParaRPr>
          </a:p>
          <a:p>
            <a:pPr marL="91440" indent="-91440" eaLnBrk="1" fontAlgn="auto" hangingPunct="1">
              <a:lnSpc>
                <a:spcPct val="150000"/>
              </a:lnSpc>
              <a:defRPr/>
            </a:pPr>
            <a:r>
              <a:rPr lang="en-US" sz="3200" dirty="0">
                <a:solidFill>
                  <a:schemeClr val="tx1">
                    <a:lumMod val="75000"/>
                    <a:lumOff val="25000"/>
                  </a:schemeClr>
                </a:solidFill>
              </a:rPr>
              <a:t>LC1036	- 	Community Education- General Works</a:t>
            </a:r>
            <a:endParaRPr lang="en-US" sz="3200"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p:txBody>
      </p:sp>
    </p:spTree>
  </p:cSld>
  <p:clrMapOvr>
    <a:masterClrMapping/>
  </p:clrMapOvr>
  <p:transition>
    <p:cut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a:xfrm>
            <a:off x="2438401" y="533400"/>
            <a:ext cx="7853363" cy="990600"/>
          </a:xfrm>
        </p:spPr>
        <p:txBody>
          <a:bodyPr/>
          <a:lstStyle/>
          <a:p>
            <a:pPr eaLnBrk="1" fontAlgn="auto" hangingPunct="1">
              <a:spcAft>
                <a:spcPts val="0"/>
              </a:spcAft>
              <a:defRPr/>
            </a:pPr>
            <a:r>
              <a:rPr lang="en-US" b="1" dirty="0">
                <a:solidFill>
                  <a:schemeClr val="tx1">
                    <a:lumMod val="75000"/>
                    <a:lumOff val="25000"/>
                  </a:schemeClr>
                </a:solidFill>
              </a:rPr>
              <a:t>How to find a book in the Library</a:t>
            </a:r>
            <a:endParaRPr lang="en-US" b="1" dirty="0">
              <a:solidFill>
                <a:schemeClr val="tx1">
                  <a:lumMod val="75000"/>
                  <a:lumOff val="25000"/>
                </a:schemeClr>
              </a:solidFill>
            </a:endParaRPr>
          </a:p>
        </p:txBody>
      </p:sp>
      <p:sp>
        <p:nvSpPr>
          <p:cNvPr id="93187" name="Content Placeholder 2"/>
          <p:cNvSpPr>
            <a:spLocks noGrp="1"/>
          </p:cNvSpPr>
          <p:nvPr>
            <p:ph idx="1"/>
          </p:nvPr>
        </p:nvSpPr>
        <p:spPr>
          <a:xfrm>
            <a:off x="2286001" y="1981200"/>
            <a:ext cx="8004175" cy="4114800"/>
          </a:xfrm>
        </p:spPr>
        <p:txBody>
          <a:bodyPr>
            <a:normAutofit fontScale="92500" lnSpcReduction="10000"/>
          </a:bodyPr>
          <a:lstStyle/>
          <a:p>
            <a:pPr eaLnBrk="1" hangingPunct="1">
              <a:buFont typeface="Wingdings" panose="05000000000000000000" pitchFamily="2" charset="2"/>
              <a:buChar char="q"/>
            </a:pPr>
            <a:r>
              <a:rPr lang="en-US" altLang="en-US" sz="2800">
                <a:ea typeface="MS PGothic" panose="020B0600070205080204" pitchFamily="34" charset="-128"/>
              </a:rPr>
              <a:t>Each book has a </a:t>
            </a:r>
            <a:r>
              <a:rPr lang="en-US" altLang="en-US" sz="2800" b="1">
                <a:ea typeface="MS PGothic" panose="020B0600070205080204" pitchFamily="34" charset="-128"/>
              </a:rPr>
              <a:t>call mark</a:t>
            </a:r>
            <a:r>
              <a:rPr lang="en-US" altLang="en-US" sz="2800">
                <a:ea typeface="MS PGothic" panose="020B0600070205080204" pitchFamily="34" charset="-128"/>
              </a:rPr>
              <a:t>, which is written on either the spine or the upper left-hand corner of the front cover of the book.  </a:t>
            </a:r>
            <a:endParaRPr lang="en-US" altLang="en-US" sz="2800">
              <a:ea typeface="MS PGothic" panose="020B0600070205080204" pitchFamily="34" charset="-128"/>
            </a:endParaRPr>
          </a:p>
          <a:p>
            <a:pPr eaLnBrk="1" hangingPunct="1">
              <a:buFont typeface="Wingdings" panose="05000000000000000000" pitchFamily="2" charset="2"/>
              <a:buChar char="q"/>
            </a:pPr>
            <a:r>
              <a:rPr lang="en-US" altLang="en-US" sz="2800">
                <a:ea typeface="MS PGothic" panose="020B0600070205080204" pitchFamily="34" charset="-128"/>
              </a:rPr>
              <a:t>The call mark is a location device, the </a:t>
            </a:r>
            <a:r>
              <a:rPr lang="en-US" altLang="en-US" sz="2800" b="1">
                <a:ea typeface="MS PGothic" panose="020B0600070205080204" pitchFamily="34" charset="-128"/>
              </a:rPr>
              <a:t>address</a:t>
            </a:r>
            <a:r>
              <a:rPr lang="en-US" altLang="en-US" sz="2800">
                <a:ea typeface="MS PGothic" panose="020B0600070205080204" pitchFamily="34" charset="-128"/>
              </a:rPr>
              <a:t> of the book within the library.  </a:t>
            </a:r>
            <a:endParaRPr lang="en-US" altLang="en-US" sz="2800">
              <a:ea typeface="MS PGothic" panose="020B0600070205080204" pitchFamily="34" charset="-128"/>
            </a:endParaRPr>
          </a:p>
          <a:p>
            <a:pPr eaLnBrk="1" hangingPunct="1">
              <a:buFont typeface="Wingdings" panose="05000000000000000000" pitchFamily="2" charset="2"/>
              <a:buChar char="q"/>
            </a:pPr>
            <a:r>
              <a:rPr lang="en-US" altLang="en-US" sz="2800">
                <a:ea typeface="MS PGothic" panose="020B0600070205080204" pitchFamily="34" charset="-128"/>
              </a:rPr>
              <a:t>It is made up of the class number and the author/title mark.  </a:t>
            </a:r>
            <a:endParaRPr lang="en-US" altLang="en-US" sz="2800">
              <a:ea typeface="MS PGothic" panose="020B0600070205080204" pitchFamily="34" charset="-128"/>
            </a:endParaRPr>
          </a:p>
          <a:p>
            <a:pPr eaLnBrk="1" hangingPunct="1">
              <a:buFont typeface="Wingdings" panose="05000000000000000000" pitchFamily="2" charset="2"/>
              <a:buChar char="q"/>
            </a:pPr>
            <a:r>
              <a:rPr lang="en-US" altLang="en-US" sz="2800">
                <a:ea typeface="MS PGothic" panose="020B0600070205080204" pitchFamily="34" charset="-128"/>
              </a:rPr>
              <a:t>Copy the entire call mark in order to find the book.</a:t>
            </a:r>
            <a:endParaRPr lang="en-US" altLang="en-US" sz="2800">
              <a:ea typeface="MS PGothic" panose="020B0600070205080204" pitchFamily="34" charset="-128"/>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noGrp="1"/>
          </p:cNvSpPr>
          <p:nvPr>
            <p:ph type="title"/>
          </p:nvPr>
        </p:nvSpPr>
        <p:spPr>
          <a:xfrm>
            <a:off x="2136775" y="457200"/>
            <a:ext cx="8153400" cy="990600"/>
          </a:xfrm>
        </p:spPr>
        <p:txBody>
          <a:bodyPr/>
          <a:lstStyle/>
          <a:p>
            <a:pPr eaLnBrk="1" fontAlgn="auto" hangingPunct="1">
              <a:spcAft>
                <a:spcPts val="0"/>
              </a:spcAft>
              <a:defRPr/>
            </a:pPr>
            <a:r>
              <a:rPr lang="en-US" b="1" dirty="0">
                <a:solidFill>
                  <a:schemeClr val="tx1">
                    <a:lumMod val="75000"/>
                    <a:lumOff val="25000"/>
                  </a:schemeClr>
                </a:solidFill>
              </a:rPr>
              <a:t>How to find a book in the Library</a:t>
            </a:r>
            <a:endParaRPr lang="en-US" b="1" dirty="0">
              <a:solidFill>
                <a:schemeClr val="tx1">
                  <a:lumMod val="75000"/>
                  <a:lumOff val="25000"/>
                </a:schemeClr>
              </a:solidFill>
            </a:endParaRPr>
          </a:p>
        </p:txBody>
      </p:sp>
      <p:sp>
        <p:nvSpPr>
          <p:cNvPr id="151555" name="Content Placeholder 2"/>
          <p:cNvSpPr>
            <a:spLocks noGrp="1"/>
          </p:cNvSpPr>
          <p:nvPr>
            <p:ph idx="1"/>
          </p:nvPr>
        </p:nvSpPr>
        <p:spPr>
          <a:xfrm>
            <a:off x="1981201" y="1981200"/>
            <a:ext cx="8308975" cy="4114800"/>
          </a:xfrm>
        </p:spPr>
        <p:txBody>
          <a:bodyPr rtlCol="0">
            <a:normAutofit/>
          </a:bodyPr>
          <a:lstStyle/>
          <a:p>
            <a:pPr marL="91440" indent="-91440" eaLnBrk="1" fontAlgn="auto" hangingPunct="1">
              <a:buFont typeface="Wingdings" panose="05000000000000000000" pitchFamily="2" charset="2"/>
              <a:buChar char="q"/>
              <a:defRPr/>
            </a:pPr>
            <a:r>
              <a:rPr lang="en-US" sz="3200" dirty="0">
                <a:solidFill>
                  <a:schemeClr val="tx1">
                    <a:lumMod val="75000"/>
                    <a:lumOff val="25000"/>
                  </a:schemeClr>
                </a:solidFill>
                <a:ea typeface="MS PGothic" panose="020B0600070205080204" pitchFamily="34" charset="-128"/>
              </a:rPr>
              <a:t>The book </a:t>
            </a:r>
            <a:r>
              <a:rPr lang="en-US" sz="3200" b="1" dirty="0">
                <a:solidFill>
                  <a:schemeClr val="tx1">
                    <a:lumMod val="75000"/>
                    <a:lumOff val="25000"/>
                  </a:schemeClr>
                </a:solidFill>
                <a:ea typeface="MS PGothic" panose="020B0600070205080204" pitchFamily="34" charset="-128"/>
              </a:rPr>
              <a:t>Man and his environment </a:t>
            </a:r>
            <a:r>
              <a:rPr lang="en-US" sz="3200" dirty="0">
                <a:solidFill>
                  <a:schemeClr val="tx1">
                    <a:lumMod val="75000"/>
                    <a:lumOff val="25000"/>
                  </a:schemeClr>
                </a:solidFill>
                <a:ea typeface="MS PGothic" panose="020B0600070205080204" pitchFamily="34" charset="-128"/>
              </a:rPr>
              <a:t>by </a:t>
            </a:r>
            <a:r>
              <a:rPr lang="en-US" sz="3200" dirty="0" err="1">
                <a:solidFill>
                  <a:schemeClr val="tx1">
                    <a:lumMod val="75000"/>
                    <a:lumOff val="25000"/>
                  </a:schemeClr>
                </a:solidFill>
                <a:ea typeface="MS PGothic" panose="020B0600070205080204" pitchFamily="34" charset="-128"/>
              </a:rPr>
              <a:t>Asabere-Ameyaw</a:t>
            </a:r>
            <a:r>
              <a:rPr lang="en-US" sz="3200" dirty="0">
                <a:solidFill>
                  <a:schemeClr val="tx1">
                    <a:lumMod val="75000"/>
                    <a:lumOff val="25000"/>
                  </a:schemeClr>
                </a:solidFill>
                <a:ea typeface="MS PGothic" panose="020B0600070205080204" pitchFamily="34" charset="-128"/>
              </a:rPr>
              <a:t> and </a:t>
            </a:r>
            <a:r>
              <a:rPr lang="en-US" sz="3200" dirty="0" err="1">
                <a:solidFill>
                  <a:schemeClr val="tx1">
                    <a:lumMod val="75000"/>
                    <a:lumOff val="25000"/>
                  </a:schemeClr>
                </a:solidFill>
                <a:ea typeface="MS PGothic" panose="020B0600070205080204" pitchFamily="34" charset="-128"/>
              </a:rPr>
              <a:t>Anamuah</a:t>
            </a:r>
            <a:r>
              <a:rPr lang="en-US" sz="3200" dirty="0">
                <a:solidFill>
                  <a:schemeClr val="tx1">
                    <a:lumMod val="75000"/>
                    <a:lumOff val="25000"/>
                  </a:schemeClr>
                </a:solidFill>
                <a:ea typeface="MS PGothic" panose="020B0600070205080204" pitchFamily="34" charset="-128"/>
              </a:rPr>
              <a:t>-Mensah will have this call mark: </a:t>
            </a:r>
            <a:endParaRPr lang="en-US" sz="3200" dirty="0">
              <a:solidFill>
                <a:schemeClr val="tx1">
                  <a:lumMod val="75000"/>
                  <a:lumOff val="25000"/>
                </a:schemeClr>
              </a:solidFill>
              <a:ea typeface="MS PGothic" panose="020B0600070205080204" pitchFamily="34" charset="-128"/>
            </a:endParaRPr>
          </a:p>
          <a:p>
            <a:pPr marL="36195" indent="0" eaLnBrk="1" fontAlgn="auto" hangingPunct="1">
              <a:buNone/>
              <a:defRPr/>
            </a:pPr>
            <a:r>
              <a:rPr lang="en-US" sz="3200" dirty="0">
                <a:solidFill>
                  <a:schemeClr val="tx1">
                    <a:lumMod val="75000"/>
                    <a:lumOff val="25000"/>
                  </a:schemeClr>
                </a:solidFill>
                <a:ea typeface="MS PGothic" panose="020B0600070205080204" pitchFamily="34" charset="-128"/>
              </a:rPr>
              <a:t>		</a:t>
            </a:r>
            <a:r>
              <a:rPr lang="en-US" sz="3200" b="1" dirty="0">
                <a:solidFill>
                  <a:schemeClr val="tx1">
                    <a:lumMod val="75000"/>
                    <a:lumOff val="25000"/>
                  </a:schemeClr>
                </a:solidFill>
                <a:ea typeface="MS PGothic" panose="020B0600070205080204" pitchFamily="34" charset="-128"/>
              </a:rPr>
              <a:t>GF43.As1</a:t>
            </a:r>
            <a:endParaRPr lang="en-US" sz="3200" b="1" dirty="0">
              <a:solidFill>
                <a:schemeClr val="tx1">
                  <a:lumMod val="75000"/>
                  <a:lumOff val="25000"/>
                </a:schemeClr>
              </a:solidFill>
              <a:ea typeface="MS PGothic" panose="020B0600070205080204" pitchFamily="34" charset="-128"/>
            </a:endParaRPr>
          </a:p>
          <a:p>
            <a:pPr marL="91440" indent="-91440" eaLnBrk="1" fontAlgn="auto" hangingPunct="1">
              <a:buFont typeface="Wingdings" panose="05000000000000000000" pitchFamily="2" charset="2"/>
              <a:buChar char="q"/>
              <a:defRPr/>
            </a:pPr>
            <a:r>
              <a:rPr lang="en-US" sz="3200" dirty="0">
                <a:solidFill>
                  <a:schemeClr val="tx1">
                    <a:lumMod val="75000"/>
                    <a:lumOff val="25000"/>
                  </a:schemeClr>
                </a:solidFill>
                <a:ea typeface="MS PGothic" panose="020B0600070205080204" pitchFamily="34" charset="-128"/>
              </a:rPr>
              <a:t>GF: represents the broad subject:</a:t>
            </a:r>
            <a:endParaRPr lang="en-US" sz="3200" dirty="0">
              <a:solidFill>
                <a:schemeClr val="tx1">
                  <a:lumMod val="75000"/>
                  <a:lumOff val="25000"/>
                </a:schemeClr>
              </a:solidFill>
              <a:ea typeface="MS PGothic" panose="020B0600070205080204" pitchFamily="34" charset="-128"/>
            </a:endParaRPr>
          </a:p>
          <a:p>
            <a:pPr marL="36195" indent="0" eaLnBrk="1" fontAlgn="auto" hangingPunct="1">
              <a:buNone/>
              <a:defRPr/>
            </a:pPr>
            <a:r>
              <a:rPr lang="en-US" sz="3200" b="1" dirty="0">
                <a:solidFill>
                  <a:schemeClr val="tx1">
                    <a:lumMod val="75000"/>
                    <a:lumOff val="25000"/>
                  </a:schemeClr>
                </a:solidFill>
                <a:ea typeface="MS PGothic" panose="020B0600070205080204" pitchFamily="34" charset="-128"/>
              </a:rPr>
              <a:t>	Human Ecology, Anthropogeography</a:t>
            </a:r>
            <a:endParaRPr lang="en-GB" sz="3200" b="1"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a:xfrm>
            <a:off x="2147888" y="457200"/>
            <a:ext cx="8153400" cy="990600"/>
          </a:xfrm>
        </p:spPr>
        <p:txBody>
          <a:bodyPr/>
          <a:lstStyle/>
          <a:p>
            <a:pPr eaLnBrk="1" fontAlgn="auto" hangingPunct="1">
              <a:spcAft>
                <a:spcPts val="0"/>
              </a:spcAft>
              <a:defRPr/>
            </a:pPr>
            <a:r>
              <a:rPr lang="en-US" b="1" dirty="0">
                <a:solidFill>
                  <a:schemeClr val="tx1">
                    <a:lumMod val="75000"/>
                    <a:lumOff val="25000"/>
                  </a:schemeClr>
                </a:solidFill>
              </a:rPr>
              <a:t>How to find a book in the Library</a:t>
            </a:r>
            <a:endParaRPr lang="en-US" dirty="0">
              <a:solidFill>
                <a:schemeClr val="tx1">
                  <a:lumMod val="75000"/>
                  <a:lumOff val="25000"/>
                </a:schemeClr>
              </a:solidFill>
            </a:endParaRPr>
          </a:p>
        </p:txBody>
      </p:sp>
      <p:sp>
        <p:nvSpPr>
          <p:cNvPr id="95235" name="Content Placeholder 2"/>
          <p:cNvSpPr>
            <a:spLocks noGrp="1"/>
          </p:cNvSpPr>
          <p:nvPr>
            <p:ph idx="1"/>
          </p:nvPr>
        </p:nvSpPr>
        <p:spPr>
          <a:xfrm>
            <a:off x="2136775" y="1981200"/>
            <a:ext cx="8153400" cy="4114800"/>
          </a:xfrm>
        </p:spPr>
        <p:txBody>
          <a:bodyPr>
            <a:normAutofit lnSpcReduction="10000"/>
          </a:bodyPr>
          <a:lstStyle/>
          <a:p>
            <a:pPr eaLnBrk="1" hangingPunct="1">
              <a:buFont typeface="Wingdings" panose="05000000000000000000" pitchFamily="2" charset="2"/>
              <a:buChar char="q"/>
            </a:pPr>
            <a:r>
              <a:rPr lang="en-US" altLang="en-US" sz="3200" b="1">
                <a:ea typeface="MS PGothic" panose="020B0600070205080204" pitchFamily="34" charset="-128"/>
              </a:rPr>
              <a:t>43</a:t>
            </a:r>
            <a:r>
              <a:rPr lang="en-US" altLang="en-US" sz="3200">
                <a:ea typeface="MS PGothic" panose="020B0600070205080204" pitchFamily="34" charset="-128"/>
              </a:rPr>
              <a:t>: represents the narrower aspect of the subject </a:t>
            </a:r>
            <a:r>
              <a:rPr lang="en-US" altLang="en-US" sz="3200" b="1">
                <a:ea typeface="MS PGothic" panose="020B0600070205080204" pitchFamily="34" charset="-128"/>
              </a:rPr>
              <a:t>Human Ecology.</a:t>
            </a:r>
            <a:endParaRPr lang="en-US" altLang="en-US" sz="3200" b="1">
              <a:ea typeface="MS PGothic" panose="020B0600070205080204" pitchFamily="34" charset="-128"/>
            </a:endParaRPr>
          </a:p>
          <a:p>
            <a:pPr eaLnBrk="1" hangingPunct="1">
              <a:buFont typeface="Wingdings" panose="05000000000000000000" pitchFamily="2" charset="2"/>
              <a:buChar char="q"/>
            </a:pPr>
            <a:r>
              <a:rPr lang="en-US" altLang="en-US" sz="3200" b="1">
                <a:ea typeface="MS PGothic" panose="020B0600070205080204" pitchFamily="34" charset="-128"/>
              </a:rPr>
              <a:t>.As1</a:t>
            </a:r>
            <a:r>
              <a:rPr lang="en-US" altLang="en-US" sz="3200">
                <a:ea typeface="MS PGothic" panose="020B0600070205080204" pitchFamily="34" charset="-128"/>
              </a:rPr>
              <a:t>: represents the Author.</a:t>
            </a:r>
            <a:endParaRPr lang="en-US" altLang="en-US" sz="3200">
              <a:ea typeface="MS PGothic" panose="020B0600070205080204" pitchFamily="34" charset="-128"/>
            </a:endParaRPr>
          </a:p>
          <a:p>
            <a:pPr eaLnBrk="1" hangingPunct="1">
              <a:buFont typeface="Wingdings" panose="05000000000000000000" pitchFamily="2" charset="2"/>
              <a:buChar char="q"/>
            </a:pPr>
            <a:r>
              <a:rPr lang="en-US" altLang="en-US" sz="3200" b="1">
                <a:ea typeface="MS PGothic" panose="020B0600070205080204" pitchFamily="34" charset="-128"/>
              </a:rPr>
              <a:t>GF43.As1: </a:t>
            </a:r>
            <a:r>
              <a:rPr lang="en-US" altLang="en-US" sz="3200">
                <a:ea typeface="MS PGothic" panose="020B0600070205080204" pitchFamily="34" charset="-128"/>
              </a:rPr>
              <a:t>This Call Mark that you will obtain from the Library Catalogue will lead you to the exact location of the book on the shelves in the library.</a:t>
            </a:r>
            <a:endParaRPr lang="en-GB" altLang="en-US" sz="32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2514600" y="609601"/>
            <a:ext cx="7696200" cy="803275"/>
          </a:xfrm>
        </p:spPr>
        <p:txBody>
          <a:bodyPr anchor="t"/>
          <a:lstStyle/>
          <a:p>
            <a:pPr algn="ctr" eaLnBrk="1" fontAlgn="auto" hangingPunct="1">
              <a:spcAft>
                <a:spcPts val="0"/>
              </a:spcAft>
              <a:defRPr/>
            </a:pPr>
            <a:r>
              <a:rPr lang="en-GB" b="1" dirty="0">
                <a:solidFill>
                  <a:schemeClr val="tx1">
                    <a:lumMod val="75000"/>
                    <a:lumOff val="25000"/>
                  </a:schemeClr>
                </a:solidFill>
                <a:ea typeface="MS PGothic" panose="020B0600070205080204" pitchFamily="34" charset="-128"/>
              </a:rPr>
              <a:t>THE LIBRARY CATALOGUE</a:t>
            </a:r>
            <a:endParaRPr lang="en-US" sz="3600" b="1" dirty="0">
              <a:solidFill>
                <a:schemeClr val="tx1">
                  <a:lumMod val="75000"/>
                  <a:lumOff val="25000"/>
                </a:schemeClr>
              </a:solidFill>
              <a:ea typeface="MS PGothic" panose="020B0600070205080204" pitchFamily="34" charset="-128"/>
            </a:endParaRPr>
          </a:p>
        </p:txBody>
      </p:sp>
      <p:sp>
        <p:nvSpPr>
          <p:cNvPr id="58371" name="Content Placeholder 2"/>
          <p:cNvSpPr>
            <a:spLocks noGrp="1"/>
          </p:cNvSpPr>
          <p:nvPr>
            <p:ph idx="1"/>
          </p:nvPr>
        </p:nvSpPr>
        <p:spPr>
          <a:xfrm>
            <a:off x="1973263" y="1981200"/>
            <a:ext cx="8458200" cy="4267200"/>
          </a:xfrm>
        </p:spPr>
        <p:txBody>
          <a:bodyPr rtlCol="0">
            <a:normAutofit fontScale="92500" lnSpcReduction="20000"/>
          </a:bodyPr>
          <a:lstStyle/>
          <a:p>
            <a:pPr marL="420370" indent="-384175" eaLnBrk="1" fontAlgn="auto" hangingPunct="1">
              <a:spcAft>
                <a:spcPts val="0"/>
              </a:spcAft>
              <a:buFont typeface="Wingdings" panose="05000000000000000000" pitchFamily="2" charset="2"/>
              <a:buChar char="q"/>
              <a:defRPr/>
            </a:pPr>
            <a:r>
              <a:rPr lang="en-US" sz="2800" dirty="0">
                <a:solidFill>
                  <a:schemeClr val="tx1">
                    <a:lumMod val="75000"/>
                    <a:lumOff val="25000"/>
                  </a:schemeClr>
                </a:solidFill>
              </a:rPr>
              <a:t>A library catalogue is a register of items in the collection usually arranged by Author, Title or Subject. It is an index of the collection of a library.</a:t>
            </a:r>
            <a:endParaRPr lang="en-US" sz="2800" dirty="0">
              <a:solidFill>
                <a:schemeClr val="tx1">
                  <a:lumMod val="75000"/>
                  <a:lumOff val="25000"/>
                </a:schemeClr>
              </a:solidFill>
            </a:endParaRPr>
          </a:p>
          <a:p>
            <a:pPr marL="36830" indent="0" eaLnBrk="1" fontAlgn="auto" hangingPunct="1">
              <a:spcAft>
                <a:spcPts val="0"/>
              </a:spcAft>
              <a:buNone/>
              <a:defRPr/>
            </a:pPr>
            <a:endParaRPr lang="en-US" sz="1100" dirty="0">
              <a:solidFill>
                <a:schemeClr val="tx1">
                  <a:lumMod val="75000"/>
                  <a:lumOff val="25000"/>
                </a:schemeClr>
              </a:solidFill>
            </a:endParaRPr>
          </a:p>
          <a:p>
            <a:pPr marL="420370" indent="-384175" eaLnBrk="1" fontAlgn="auto" hangingPunct="1">
              <a:spcAft>
                <a:spcPts val="0"/>
              </a:spcAft>
              <a:buFont typeface="Wingdings" panose="05000000000000000000" pitchFamily="2" charset="2"/>
              <a:buChar char="q"/>
              <a:defRPr/>
            </a:pPr>
            <a:r>
              <a:rPr lang="en-US" sz="2800" dirty="0">
                <a:solidFill>
                  <a:schemeClr val="tx1">
                    <a:lumMod val="75000"/>
                    <a:lumOff val="25000"/>
                  </a:schemeClr>
                </a:solidFill>
              </a:rPr>
              <a:t>The physical card catalogue has been replaced with a computerized catalogue called an Online Public Access Catalogue (OPAC).</a:t>
            </a:r>
            <a:endParaRPr lang="en-US" sz="2800" dirty="0">
              <a:solidFill>
                <a:schemeClr val="tx1">
                  <a:lumMod val="75000"/>
                  <a:lumOff val="25000"/>
                </a:schemeClr>
              </a:solidFill>
            </a:endParaRPr>
          </a:p>
          <a:p>
            <a:pPr marL="420370" indent="-384175" eaLnBrk="1" fontAlgn="auto" hangingPunct="1">
              <a:spcAft>
                <a:spcPts val="0"/>
              </a:spcAft>
              <a:buFont typeface="Wingdings" panose="05000000000000000000" pitchFamily="2" charset="2"/>
              <a:buChar char="q"/>
              <a:defRPr/>
            </a:pPr>
            <a:endParaRPr lang="en-US" sz="1050" dirty="0">
              <a:solidFill>
                <a:schemeClr val="tx1">
                  <a:lumMod val="75000"/>
                  <a:lumOff val="25000"/>
                </a:schemeClr>
              </a:solidFill>
            </a:endParaRPr>
          </a:p>
          <a:p>
            <a:pPr marL="420370" indent="-384175" eaLnBrk="1" fontAlgn="auto" hangingPunct="1">
              <a:spcAft>
                <a:spcPts val="0"/>
              </a:spcAft>
              <a:buFont typeface="Wingdings" panose="05000000000000000000" pitchFamily="2" charset="2"/>
              <a:buChar char="q"/>
              <a:defRPr/>
            </a:pPr>
            <a:r>
              <a:rPr lang="en-US" sz="2800" dirty="0">
                <a:solidFill>
                  <a:schemeClr val="tx1">
                    <a:lumMod val="75000"/>
                    <a:lumOff val="25000"/>
                  </a:schemeClr>
                </a:solidFill>
              </a:rPr>
              <a:t>Users search a library catalogue principally to locate books and other materials physically located in a library.</a:t>
            </a:r>
            <a:endParaRPr lang="en-US" sz="2800" dirty="0">
              <a:solidFill>
                <a:schemeClr val="tx1">
                  <a:lumMod val="75000"/>
                  <a:lumOff val="25000"/>
                </a:schemeClr>
              </a:solidFill>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2"/>
          <p:cNvSpPr>
            <a:spLocks noGrp="1"/>
          </p:cNvSpPr>
          <p:nvPr>
            <p:ph type="title"/>
          </p:nvPr>
        </p:nvSpPr>
        <p:spPr>
          <a:xfrm>
            <a:off x="2514600" y="838200"/>
            <a:ext cx="7315200" cy="5638800"/>
          </a:xfrm>
        </p:spPr>
        <p:txBody>
          <a:bodyPr anchor="ctr"/>
          <a:lstStyle/>
          <a:p>
            <a:pPr algn="ctr" eaLnBrk="1" fontAlgn="auto" hangingPunct="1">
              <a:spcAft>
                <a:spcPts val="0"/>
              </a:spcAft>
              <a:defRPr/>
            </a:pPr>
            <a:r>
              <a:rPr lang="en-GB" b="1" dirty="0">
                <a:ea typeface="MS PGothic" panose="020B0600070205080204" pitchFamily="34" charset="-128"/>
              </a:rPr>
              <a:t>The UEW Online Library Catalogue </a:t>
            </a:r>
            <a:br>
              <a:rPr lang="en-GB" b="1" dirty="0">
                <a:ea typeface="MS PGothic" panose="020B0600070205080204" pitchFamily="34" charset="-128"/>
              </a:rPr>
            </a:br>
            <a:br>
              <a:rPr lang="en-GB" b="1" dirty="0">
                <a:ea typeface="MS PGothic" panose="020B0600070205080204" pitchFamily="34" charset="-128"/>
              </a:rPr>
            </a:br>
            <a:r>
              <a:rPr lang="en-GB" b="1" dirty="0">
                <a:solidFill>
                  <a:srgbClr val="C00000"/>
                </a:solidFill>
                <a:ea typeface="MS PGothic" panose="020B0600070205080204" pitchFamily="34" charset="-128"/>
              </a:rPr>
              <a:t>The WINNOPAC</a:t>
            </a:r>
            <a:endParaRPr lang="en-US" b="1" dirty="0">
              <a:solidFill>
                <a:srgbClr val="C0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2209800" y="609601"/>
            <a:ext cx="7543800" cy="855663"/>
          </a:xfrm>
        </p:spPr>
        <p:txBody>
          <a:bodyPr anchor="t"/>
          <a:lstStyle/>
          <a:p>
            <a:pPr eaLnBrk="1" fontAlgn="auto" hangingPunct="1">
              <a:spcAft>
                <a:spcPts val="0"/>
              </a:spcAft>
              <a:defRPr/>
            </a:pPr>
            <a:r>
              <a:rPr lang="en-US" dirty="0">
                <a:solidFill>
                  <a:schemeClr val="tx1">
                    <a:lumMod val="75000"/>
                    <a:lumOff val="25000"/>
                  </a:schemeClr>
                </a:solidFill>
                <a:ea typeface="MS PGothic" panose="020B0600070205080204" pitchFamily="34" charset="-128"/>
              </a:rPr>
              <a:t>OPAC- WINNOPAC</a:t>
            </a:r>
            <a:endParaRPr lang="en-US" dirty="0">
              <a:solidFill>
                <a:schemeClr val="tx1">
                  <a:lumMod val="75000"/>
                  <a:lumOff val="25000"/>
                </a:schemeClr>
              </a:solidFill>
              <a:ea typeface="MS PGothic" panose="020B0600070205080204" pitchFamily="34" charset="-128"/>
            </a:endParaRPr>
          </a:p>
        </p:txBody>
      </p:sp>
      <p:sp>
        <p:nvSpPr>
          <p:cNvPr id="25603" name="Content Placeholder 2"/>
          <p:cNvSpPr>
            <a:spLocks noGrp="1"/>
          </p:cNvSpPr>
          <p:nvPr>
            <p:ph idx="1"/>
          </p:nvPr>
        </p:nvSpPr>
        <p:spPr>
          <a:xfrm>
            <a:off x="2209800" y="1981200"/>
            <a:ext cx="8153400" cy="4191000"/>
          </a:xfrm>
        </p:spPr>
        <p:txBody>
          <a:bodyPr rtlCol="0">
            <a:normAutofit fontScale="92500" lnSpcReduction="10000"/>
          </a:bodyPr>
          <a:lstStyle/>
          <a:p>
            <a:pPr marL="420370" indent="-384175" eaLnBrk="1" fontAlgn="auto" hangingPunct="1">
              <a:spcAft>
                <a:spcPts val="0"/>
              </a:spcAft>
              <a:buFont typeface="Wingdings" panose="05000000000000000000" pitchFamily="2" charset="2"/>
              <a:buChar char="q"/>
              <a:defRPr/>
            </a:pPr>
            <a:r>
              <a:rPr lang="en-US" sz="3200" dirty="0">
                <a:solidFill>
                  <a:schemeClr val="tx1">
                    <a:lumMod val="75000"/>
                    <a:lumOff val="25000"/>
                  </a:schemeClr>
                </a:solidFill>
              </a:rPr>
              <a:t>OPAC stands for </a:t>
            </a:r>
            <a:r>
              <a:rPr lang="en-US" sz="3200" u="sng" dirty="0">
                <a:solidFill>
                  <a:schemeClr val="tx1">
                    <a:lumMod val="75000"/>
                    <a:lumOff val="25000"/>
                  </a:schemeClr>
                </a:solidFill>
              </a:rPr>
              <a:t>Online Public Access Catalogue</a:t>
            </a:r>
            <a:r>
              <a:rPr lang="en-US" sz="3200" dirty="0">
                <a:solidFill>
                  <a:schemeClr val="tx1">
                    <a:lumMod val="75000"/>
                    <a:lumOff val="25000"/>
                  </a:schemeClr>
                </a:solidFill>
              </a:rPr>
              <a:t>. </a:t>
            </a:r>
            <a:endParaRPr lang="en-US" sz="3200" dirty="0">
              <a:solidFill>
                <a:schemeClr val="tx1">
                  <a:lumMod val="75000"/>
                  <a:lumOff val="25000"/>
                </a:schemeClr>
              </a:solidFill>
            </a:endParaRPr>
          </a:p>
          <a:p>
            <a:pPr marL="420370" indent="-384175" eaLnBrk="1" fontAlgn="auto" hangingPunct="1">
              <a:spcAft>
                <a:spcPts val="0"/>
              </a:spcAft>
              <a:buFont typeface="Wingdings" panose="05000000000000000000" pitchFamily="2" charset="2"/>
              <a:buChar char="q"/>
              <a:defRPr/>
            </a:pPr>
            <a:endParaRPr lang="en-US" sz="1200" dirty="0">
              <a:solidFill>
                <a:schemeClr val="tx1">
                  <a:lumMod val="75000"/>
                  <a:lumOff val="25000"/>
                </a:schemeClr>
              </a:solidFill>
            </a:endParaRPr>
          </a:p>
          <a:p>
            <a:pPr marL="420370" indent="-384175" eaLnBrk="1" fontAlgn="auto" hangingPunct="1">
              <a:spcAft>
                <a:spcPts val="0"/>
              </a:spcAft>
              <a:buFont typeface="Wingdings" panose="05000000000000000000" pitchFamily="2" charset="2"/>
              <a:buChar char="q"/>
              <a:defRPr/>
            </a:pPr>
            <a:r>
              <a:rPr lang="en-US" sz="3200" dirty="0">
                <a:solidFill>
                  <a:schemeClr val="tx1">
                    <a:lumMod val="75000"/>
                    <a:lumOff val="25000"/>
                  </a:schemeClr>
                </a:solidFill>
              </a:rPr>
              <a:t>It is an online database of materials held by a library or group of libraries. </a:t>
            </a:r>
            <a:endParaRPr lang="en-US" sz="3200" dirty="0">
              <a:solidFill>
                <a:schemeClr val="tx1">
                  <a:lumMod val="75000"/>
                  <a:lumOff val="25000"/>
                </a:schemeClr>
              </a:solidFill>
            </a:endParaRPr>
          </a:p>
          <a:p>
            <a:pPr marL="420370" indent="-384175" eaLnBrk="1" fontAlgn="auto" hangingPunct="1">
              <a:spcAft>
                <a:spcPts val="0"/>
              </a:spcAft>
              <a:buFont typeface="Wingdings" panose="05000000000000000000" pitchFamily="2" charset="2"/>
              <a:buChar char="q"/>
              <a:defRPr/>
            </a:pPr>
            <a:endParaRPr lang="en-US" sz="1200" dirty="0">
              <a:solidFill>
                <a:schemeClr val="tx1">
                  <a:lumMod val="75000"/>
                  <a:lumOff val="25000"/>
                </a:schemeClr>
              </a:solidFill>
            </a:endParaRPr>
          </a:p>
          <a:p>
            <a:pPr marL="420370" indent="-384175" eaLnBrk="1" fontAlgn="auto" hangingPunct="1">
              <a:spcAft>
                <a:spcPts val="0"/>
              </a:spcAft>
              <a:buFont typeface="Wingdings" panose="05000000000000000000" pitchFamily="2" charset="2"/>
              <a:buChar char="q"/>
              <a:defRPr/>
            </a:pPr>
            <a:r>
              <a:rPr lang="en-US" sz="3200" b="1" dirty="0">
                <a:solidFill>
                  <a:schemeClr val="accent1">
                    <a:lumMod val="75000"/>
                  </a:schemeClr>
                </a:solidFill>
              </a:rPr>
              <a:t>WINNOPAC</a:t>
            </a:r>
            <a:r>
              <a:rPr lang="en-US" sz="3200" dirty="0">
                <a:solidFill>
                  <a:schemeClr val="tx1">
                    <a:lumMod val="75000"/>
                    <a:lumOff val="25000"/>
                  </a:schemeClr>
                </a:solidFill>
              </a:rPr>
              <a:t>- University of Education, Winneba Online Public Access Catalogue</a:t>
            </a:r>
            <a:endParaRPr lang="en-US" sz="3200" dirty="0">
              <a:solidFill>
                <a:schemeClr val="tx1">
                  <a:lumMod val="75000"/>
                  <a:lumOff val="25000"/>
                </a:schemeClr>
              </a:solidFill>
            </a:endParaRPr>
          </a:p>
          <a:p>
            <a:pPr marL="420370" indent="-384175" eaLnBrk="1" fontAlgn="auto" hangingPunct="1">
              <a:spcAft>
                <a:spcPts val="0"/>
              </a:spcAft>
              <a:buFont typeface="Wingdings 2" panose="05020102010507070707"/>
              <a:buChar char=""/>
              <a:defRPr/>
            </a:pPr>
            <a:endParaRPr lang="en-US" dirty="0">
              <a:solidFill>
                <a:schemeClr val="tx1">
                  <a:lumMod val="75000"/>
                  <a:lumOff val="25000"/>
                </a:schemeClr>
              </a:solidFill>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1752600" y="228600"/>
            <a:ext cx="8686800" cy="990600"/>
          </a:xfrm>
        </p:spPr>
        <p:txBody>
          <a:bodyPr anchor="t">
            <a:normAutofit fontScale="90000"/>
          </a:bodyPr>
          <a:lstStyle/>
          <a:p>
            <a:pPr eaLnBrk="1" fontAlgn="auto" hangingPunct="1">
              <a:spcAft>
                <a:spcPts val="0"/>
              </a:spcAft>
              <a:defRPr/>
            </a:pPr>
            <a:r>
              <a:rPr lang="en-US" sz="3200" b="1">
                <a:solidFill>
                  <a:schemeClr val="tx1">
                    <a:lumMod val="75000"/>
                    <a:lumOff val="25000"/>
                  </a:schemeClr>
                </a:solidFill>
                <a:ea typeface="MS PGothic" panose="020B0600070205080204" pitchFamily="34" charset="-128"/>
              </a:rPr>
              <a:t>HOW TO GET TO WINNOPAC</a:t>
            </a:r>
            <a:br>
              <a:rPr lang="en-US" sz="2400">
                <a:solidFill>
                  <a:schemeClr val="tx1">
                    <a:lumMod val="75000"/>
                    <a:lumOff val="25000"/>
                  </a:schemeClr>
                </a:solidFill>
                <a:ea typeface="MS PGothic" panose="020B0600070205080204" pitchFamily="34" charset="-128"/>
              </a:rPr>
            </a:br>
            <a:r>
              <a:rPr lang="en-US" sz="2000">
                <a:solidFill>
                  <a:schemeClr val="tx1">
                    <a:lumMod val="75000"/>
                    <a:lumOff val="25000"/>
                  </a:schemeClr>
                </a:solidFill>
                <a:ea typeface="MS PGothic" panose="020B0600070205080204" pitchFamily="34" charset="-128"/>
              </a:rPr>
              <a:t>G</a:t>
            </a:r>
            <a:r>
              <a:rPr lang="en-US" sz="2000">
                <a:solidFill>
                  <a:schemeClr val="tx1">
                    <a:lumMod val="75000"/>
                    <a:lumOff val="25000"/>
                  </a:schemeClr>
                </a:solidFill>
                <a:latin typeface="Arial Rounded MT Bold" panose="020F0704030504030204" pitchFamily="34" charset="0"/>
                <a:ea typeface="MS PGothic" panose="020B0600070205080204" pitchFamily="34" charset="-128"/>
              </a:rPr>
              <a:t>o</a:t>
            </a:r>
            <a:r>
              <a:rPr lang="en-US" sz="2000">
                <a:solidFill>
                  <a:schemeClr val="tx1">
                    <a:lumMod val="75000"/>
                    <a:lumOff val="25000"/>
                  </a:schemeClr>
                </a:solidFill>
                <a:ea typeface="MS PGothic" panose="020B0600070205080204" pitchFamily="34" charset="-128"/>
              </a:rPr>
              <a:t> to the University Website </a:t>
            </a:r>
            <a:r>
              <a:rPr lang="en-US" sz="2000" u="sng">
                <a:solidFill>
                  <a:schemeClr val="tx1">
                    <a:lumMod val="75000"/>
                    <a:lumOff val="25000"/>
                  </a:schemeClr>
                </a:solidFill>
                <a:ea typeface="MS PGothic" panose="020B0600070205080204" pitchFamily="34" charset="-128"/>
                <a:hlinkClick r:id="rId1"/>
              </a:rPr>
              <a:t>www.uew.edu.gh</a:t>
            </a:r>
            <a:r>
              <a:rPr lang="en-US" sz="2000">
                <a:solidFill>
                  <a:schemeClr val="tx1">
                    <a:lumMod val="75000"/>
                    <a:lumOff val="25000"/>
                  </a:schemeClr>
                </a:solidFill>
                <a:ea typeface="MS PGothic" panose="020B0600070205080204" pitchFamily="34" charset="-128"/>
              </a:rPr>
              <a:t> and  click on </a:t>
            </a:r>
            <a:r>
              <a:rPr lang="en-US" sz="2000" b="1">
                <a:solidFill>
                  <a:schemeClr val="tx1">
                    <a:lumMod val="75000"/>
                    <a:lumOff val="25000"/>
                  </a:schemeClr>
                </a:solidFill>
                <a:ea typeface="MS PGothic" panose="020B0600070205080204" pitchFamily="34" charset="-128"/>
              </a:rPr>
              <a:t>Library</a:t>
            </a:r>
            <a:endParaRPr lang="en-US" sz="2400" b="1">
              <a:solidFill>
                <a:schemeClr val="tx1">
                  <a:lumMod val="75000"/>
                  <a:lumOff val="25000"/>
                </a:schemeClr>
              </a:solidFill>
              <a:ea typeface="MS PGothic" panose="020B0600070205080204" pitchFamily="34" charset="-128"/>
            </a:endParaRPr>
          </a:p>
        </p:txBody>
      </p:sp>
      <p:pic>
        <p:nvPicPr>
          <p:cNvPr id="99331" name="Picture 4" descr="C:\Users\Library\Pictures\Ho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95401"/>
            <a:ext cx="8915400" cy="543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1828800" y="381000"/>
            <a:ext cx="8534400" cy="685800"/>
          </a:xfrm>
        </p:spPr>
        <p:txBody>
          <a:bodyPr anchor="t">
            <a:normAutofit fontScale="90000"/>
          </a:bodyPr>
          <a:lstStyle/>
          <a:p>
            <a:pPr eaLnBrk="1" fontAlgn="auto" hangingPunct="1">
              <a:spcAft>
                <a:spcPts val="0"/>
              </a:spcAft>
              <a:defRPr/>
            </a:pPr>
            <a:r>
              <a:rPr lang="en-US" sz="3200">
                <a:solidFill>
                  <a:schemeClr val="tx1">
                    <a:lumMod val="75000"/>
                    <a:lumOff val="25000"/>
                  </a:schemeClr>
                </a:solidFill>
                <a:ea typeface="MS PGothic" panose="020B0600070205080204" pitchFamily="34" charset="-128"/>
              </a:rPr>
              <a:t>From the Library’s Homepage, click “</a:t>
            </a:r>
            <a:r>
              <a:rPr lang="en-US" sz="3200" b="1">
                <a:solidFill>
                  <a:schemeClr val="tx1">
                    <a:lumMod val="75000"/>
                    <a:lumOff val="25000"/>
                  </a:schemeClr>
                </a:solidFill>
                <a:ea typeface="MS PGothic" panose="020B0600070205080204" pitchFamily="34" charset="-128"/>
              </a:rPr>
              <a:t>WINNOPAC</a:t>
            </a:r>
            <a:r>
              <a:rPr lang="en-US" sz="3200">
                <a:solidFill>
                  <a:schemeClr val="tx1">
                    <a:lumMod val="75000"/>
                    <a:lumOff val="25000"/>
                  </a:schemeClr>
                </a:solidFill>
                <a:ea typeface="MS PGothic" panose="020B0600070205080204" pitchFamily="34" charset="-128"/>
              </a:rPr>
              <a:t>”</a:t>
            </a:r>
            <a:endParaRPr lang="en-US" sz="3200">
              <a:solidFill>
                <a:schemeClr val="tx1">
                  <a:lumMod val="75000"/>
                  <a:lumOff val="25000"/>
                </a:schemeClr>
              </a:solidFill>
              <a:ea typeface="MS PGothic" panose="020B0600070205080204" pitchFamily="34" charset="-128"/>
            </a:endParaRPr>
          </a:p>
        </p:txBody>
      </p:sp>
      <p:sp>
        <p:nvSpPr>
          <p:cNvPr id="100355" name="Content Placeholder 3"/>
          <p:cNvSpPr>
            <a:spLocks noGrp="1"/>
          </p:cNvSpPr>
          <p:nvPr>
            <p:ph idx="1"/>
          </p:nvPr>
        </p:nvSpPr>
        <p:spPr/>
        <p:txBody>
          <a:bodyPr/>
          <a:lstStyle/>
          <a:p>
            <a:pPr eaLnBrk="1" hangingPunct="1"/>
            <a:endParaRPr lang="en-GB" altLang="en-US"/>
          </a:p>
        </p:txBody>
      </p:sp>
      <p:pic>
        <p:nvPicPr>
          <p:cNvPr id="100356" name="Content Placeholder 3" descr="E-resources.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76400" y="1295400"/>
            <a:ext cx="8915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1828801" y="228600"/>
            <a:ext cx="8461375" cy="990600"/>
          </a:xfrm>
        </p:spPr>
        <p:txBody>
          <a:bodyPr anchor="t">
            <a:normAutofit fontScale="90000"/>
          </a:bodyPr>
          <a:lstStyle/>
          <a:p>
            <a:pPr eaLnBrk="1" fontAlgn="auto" hangingPunct="1">
              <a:spcAft>
                <a:spcPts val="0"/>
              </a:spcAft>
              <a:defRPr/>
            </a:pPr>
            <a:r>
              <a:rPr lang="en-US" sz="2800" b="1">
                <a:solidFill>
                  <a:schemeClr val="tx1">
                    <a:lumMod val="75000"/>
                    <a:lumOff val="25000"/>
                  </a:schemeClr>
                </a:solidFill>
                <a:ea typeface="MS PGothic" panose="020B0600070205080204" pitchFamily="34" charset="-128"/>
              </a:rPr>
              <a:t>This will then take you to the WINNOPAC</a:t>
            </a:r>
            <a:br>
              <a:rPr lang="en-US" sz="2400">
                <a:solidFill>
                  <a:schemeClr val="tx1">
                    <a:lumMod val="75000"/>
                    <a:lumOff val="25000"/>
                  </a:schemeClr>
                </a:solidFill>
                <a:ea typeface="MS PGothic" panose="020B0600070205080204" pitchFamily="34" charset="-128"/>
              </a:rPr>
            </a:br>
            <a:r>
              <a:rPr lang="en-US" sz="2400">
                <a:solidFill>
                  <a:schemeClr val="tx1">
                    <a:lumMod val="75000"/>
                    <a:lumOff val="25000"/>
                  </a:schemeClr>
                </a:solidFill>
                <a:ea typeface="MS PGothic" panose="020B0600070205080204" pitchFamily="34" charset="-128"/>
              </a:rPr>
              <a:t>or type in the URL: </a:t>
            </a:r>
            <a:r>
              <a:rPr lang="en-US" sz="1800">
                <a:solidFill>
                  <a:schemeClr val="tx1">
                    <a:lumMod val="75000"/>
                    <a:lumOff val="25000"/>
                  </a:schemeClr>
                </a:solidFill>
                <a:ea typeface="MS PGothic" panose="020B0600070205080204" pitchFamily="34" charset="-128"/>
                <a:hlinkClick r:id="rId1"/>
              </a:rPr>
              <a:t>http://library2.uew.edu.gh:8080/search/query?theme=UEW</a:t>
            </a:r>
            <a:r>
              <a:rPr lang="en-US" sz="1800">
                <a:solidFill>
                  <a:schemeClr val="tx1">
                    <a:lumMod val="75000"/>
                    <a:lumOff val="25000"/>
                  </a:schemeClr>
                </a:solidFill>
                <a:ea typeface="MS PGothic" panose="020B0600070205080204" pitchFamily="34" charset="-128"/>
              </a:rPr>
              <a:t> </a:t>
            </a:r>
            <a:br>
              <a:rPr lang="en-US" sz="2800">
                <a:solidFill>
                  <a:schemeClr val="tx1">
                    <a:lumMod val="75000"/>
                    <a:lumOff val="25000"/>
                  </a:schemeClr>
                </a:solidFill>
                <a:ea typeface="MS PGothic" panose="020B0600070205080204" pitchFamily="34" charset="-128"/>
              </a:rPr>
            </a:br>
            <a:endParaRPr lang="en-US" sz="2800">
              <a:solidFill>
                <a:schemeClr val="tx1">
                  <a:lumMod val="75000"/>
                  <a:lumOff val="25000"/>
                </a:schemeClr>
              </a:solidFill>
              <a:ea typeface="MS PGothic" panose="020B0600070205080204" pitchFamily="34" charset="-128"/>
            </a:endParaRPr>
          </a:p>
        </p:txBody>
      </p:sp>
      <p:pic>
        <p:nvPicPr>
          <p:cNvPr id="101379" name="Picture 4" descr="C:\Users\Library\Pictures\Winnop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8915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en-US" dirty="0"/>
          </a:p>
        </p:txBody>
      </p:sp>
      <p:sp>
        <p:nvSpPr>
          <p:cNvPr id="3" name="Content Placeholder 2"/>
          <p:cNvSpPr>
            <a:spLocks noGrp="1"/>
          </p:cNvSpPr>
          <p:nvPr>
            <p:ph idx="1"/>
          </p:nvPr>
        </p:nvSpPr>
        <p:spPr/>
        <p:txBody>
          <a:bodyPr>
            <a:normAutofit fontScale="77500" lnSpcReduction="20000"/>
          </a:bodyPr>
          <a:lstStyle/>
          <a:p>
            <a:pPr marL="365760" indent="-255905" eaLnBrk="1" fontAlgn="auto" hangingPunct="1">
              <a:spcAft>
                <a:spcPts val="0"/>
              </a:spcAft>
              <a:buClr>
                <a:schemeClr val="accent3"/>
              </a:buClr>
              <a:buFont typeface="Wingdings 2" panose="05020102010507070707"/>
              <a:buChar char=""/>
              <a:defRPr/>
            </a:pPr>
            <a:endParaRPr lang="en-US" sz="2800" dirty="0">
              <a:solidFill>
                <a:schemeClr val="tx1">
                  <a:lumMod val="75000"/>
                  <a:lumOff val="25000"/>
                </a:schemeClr>
              </a:solidFill>
            </a:endParaRPr>
          </a:p>
          <a:p>
            <a:pPr marL="717550" lvl="1" indent="-3429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rPr>
              <a:t>Newspaper articles (when written at the time of an event), and </a:t>
            </a:r>
            <a:r>
              <a:rPr lang="en-US" sz="2800" dirty="0">
                <a:solidFill>
                  <a:schemeClr val="tx1">
                    <a:lumMod val="75000"/>
                    <a:lumOff val="25000"/>
                  </a:schemeClr>
                </a:solidFill>
                <a:ea typeface="MS PGothic" panose="020B0600070205080204" pitchFamily="34" charset="-128"/>
              </a:rPr>
              <a:t>works of literature</a:t>
            </a:r>
            <a:endParaRPr lang="en-US" sz="2800" dirty="0">
              <a:solidFill>
                <a:schemeClr val="tx1">
                  <a:lumMod val="75000"/>
                  <a:lumOff val="25000"/>
                </a:schemeClr>
              </a:solidFill>
            </a:endParaRPr>
          </a:p>
          <a:p>
            <a:pPr marL="717550" lvl="1" indent="-3429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rPr>
              <a:t>Artifacts such as furniture, buildings, tools and clothes</a:t>
            </a:r>
            <a:endParaRPr lang="en-US" sz="2800" dirty="0">
              <a:solidFill>
                <a:schemeClr val="tx1">
                  <a:lumMod val="75000"/>
                  <a:lumOff val="25000"/>
                </a:schemeClr>
              </a:solidFill>
            </a:endParaRPr>
          </a:p>
          <a:p>
            <a:pPr marL="717550" lvl="1" indent="-3429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rPr>
              <a:t>Photographs, music and artwork</a:t>
            </a:r>
            <a:endParaRPr lang="en-US" sz="2800" dirty="0">
              <a:solidFill>
                <a:schemeClr val="tx1">
                  <a:lumMod val="75000"/>
                  <a:lumOff val="25000"/>
                </a:schemeClr>
              </a:solidFill>
            </a:endParaRPr>
          </a:p>
          <a:p>
            <a:pPr marL="717550" lvl="1" indent="-3429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rPr>
              <a:t>Legislation and law reports</a:t>
            </a:r>
            <a:endParaRPr lang="en-US" sz="2800" dirty="0">
              <a:solidFill>
                <a:schemeClr val="tx1">
                  <a:lumMod val="75000"/>
                  <a:lumOff val="25000"/>
                </a:schemeClr>
              </a:solidFill>
            </a:endParaRPr>
          </a:p>
          <a:p>
            <a:pPr marL="717550" lvl="1" indent="-3429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rPr>
              <a:t>Novels, poems, plays</a:t>
            </a:r>
            <a:endParaRPr lang="en-US" sz="2800" dirty="0">
              <a:solidFill>
                <a:schemeClr val="tx1">
                  <a:lumMod val="75000"/>
                  <a:lumOff val="25000"/>
                </a:schemeClr>
              </a:solidFill>
            </a:endParaRPr>
          </a:p>
          <a:p>
            <a:pPr marL="717550" lvl="1" indent="-3429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ea typeface="MS PGothic" panose="020B0600070205080204" pitchFamily="34" charset="-128"/>
              </a:rPr>
              <a:t>Letters, e-mails, memos, blogs</a:t>
            </a:r>
            <a:endParaRPr lang="en-US" sz="2800" dirty="0">
              <a:solidFill>
                <a:schemeClr val="tx1">
                  <a:lumMod val="75000"/>
                  <a:lumOff val="25000"/>
                </a:schemeClr>
              </a:solidFill>
              <a:ea typeface="MS PGothic" panose="020B0600070205080204" pitchFamily="34" charset="-128"/>
            </a:endParaRPr>
          </a:p>
          <a:p>
            <a:pPr marL="717550" lvl="1" indent="-342900" eaLnBrk="1" fontAlgn="auto" hangingPunct="1">
              <a:spcBef>
                <a:spcPts val="325"/>
              </a:spcBef>
              <a:spcAft>
                <a:spcPts val="0"/>
              </a:spcAft>
              <a:buFont typeface="Wingdings" panose="05000000000000000000" pitchFamily="2" charset="2"/>
              <a:buChar char="§"/>
              <a:defRPr/>
            </a:pPr>
            <a:r>
              <a:rPr lang="en-US" sz="2800" dirty="0">
                <a:solidFill>
                  <a:schemeClr val="tx1">
                    <a:lumMod val="75000"/>
                    <a:lumOff val="25000"/>
                  </a:schemeClr>
                </a:solidFill>
              </a:rPr>
              <a:t>Parliamentary papers and debates</a:t>
            </a:r>
            <a:endParaRPr lang="en-US" sz="2800" dirty="0">
              <a:solidFill>
                <a:schemeClr val="tx1">
                  <a:lumMod val="75000"/>
                  <a:lumOff val="25000"/>
                </a:schemeClr>
              </a:solidFill>
            </a:endParaRP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2346326" y="762000"/>
            <a:ext cx="7712075" cy="685800"/>
          </a:xfrm>
        </p:spPr>
        <p:txBody>
          <a:bodyPr anchor="t">
            <a:normAutofit fontScale="90000"/>
          </a:bodyPr>
          <a:lstStyle/>
          <a:p>
            <a:pPr eaLnBrk="1" fontAlgn="auto" hangingPunct="1">
              <a:spcAft>
                <a:spcPts val="0"/>
              </a:spcAft>
              <a:defRPr/>
            </a:pPr>
            <a:r>
              <a:rPr lang="en-US" sz="3600" b="1" dirty="0">
                <a:solidFill>
                  <a:schemeClr val="tx1">
                    <a:lumMod val="75000"/>
                    <a:lumOff val="25000"/>
                  </a:schemeClr>
                </a:solidFill>
                <a:ea typeface="MS PGothic" panose="020B0600070205080204" pitchFamily="34" charset="-128"/>
              </a:rPr>
              <a:t>How to search the WINNOPAC</a:t>
            </a:r>
            <a:endParaRPr lang="en-US" sz="3600" b="1" dirty="0">
              <a:solidFill>
                <a:schemeClr val="tx1">
                  <a:lumMod val="75000"/>
                  <a:lumOff val="25000"/>
                </a:schemeClr>
              </a:solidFill>
              <a:ea typeface="MS PGothic" panose="020B0600070205080204" pitchFamily="34" charset="-128"/>
            </a:endParaRPr>
          </a:p>
        </p:txBody>
      </p:sp>
      <p:sp>
        <p:nvSpPr>
          <p:cNvPr id="29699" name="Content Placeholder 2"/>
          <p:cNvSpPr>
            <a:spLocks noGrp="1"/>
          </p:cNvSpPr>
          <p:nvPr>
            <p:ph idx="1"/>
          </p:nvPr>
        </p:nvSpPr>
        <p:spPr>
          <a:xfrm>
            <a:off x="2346325" y="2057400"/>
            <a:ext cx="7543800" cy="4038600"/>
          </a:xfrm>
        </p:spPr>
        <p:txBody>
          <a:bodyPr rtlCol="0">
            <a:normAutofit fontScale="85000" lnSpcReduction="20000"/>
          </a:bodyPr>
          <a:lstStyle/>
          <a:p>
            <a:pPr marL="420370" indent="-384175" eaLnBrk="1" fontAlgn="auto" hangingPunct="1">
              <a:spcAft>
                <a:spcPts val="0"/>
              </a:spcAft>
              <a:buFont typeface="Wingdings" panose="05000000000000000000" pitchFamily="2" charset="2"/>
              <a:buChar char="q"/>
              <a:defRPr/>
            </a:pPr>
            <a:r>
              <a:rPr lang="en-US" sz="2800" dirty="0">
                <a:solidFill>
                  <a:schemeClr val="tx1">
                    <a:lumMod val="75000"/>
                    <a:lumOff val="25000"/>
                  </a:schemeClr>
                </a:solidFill>
              </a:rPr>
              <a:t>You can use either </a:t>
            </a:r>
            <a:r>
              <a:rPr lang="en-US" sz="2800" b="1" dirty="0">
                <a:solidFill>
                  <a:schemeClr val="accent1">
                    <a:lumMod val="75000"/>
                  </a:schemeClr>
                </a:solidFill>
              </a:rPr>
              <a:t>QUICK SEARCH, HEADING SEARCH, </a:t>
            </a:r>
            <a:r>
              <a:rPr lang="en-US" sz="2800" dirty="0">
                <a:solidFill>
                  <a:schemeClr val="tx1">
                    <a:lumMod val="75000"/>
                    <a:lumOff val="25000"/>
                  </a:schemeClr>
                </a:solidFill>
              </a:rPr>
              <a:t>or </a:t>
            </a:r>
            <a:r>
              <a:rPr lang="en-US" sz="2800" b="1" dirty="0">
                <a:solidFill>
                  <a:schemeClr val="accent1">
                    <a:lumMod val="75000"/>
                  </a:schemeClr>
                </a:solidFill>
              </a:rPr>
              <a:t>ADVANCE SEARCH </a:t>
            </a:r>
            <a:r>
              <a:rPr lang="en-US" sz="2800" dirty="0">
                <a:solidFill>
                  <a:schemeClr val="tx1">
                    <a:lumMod val="75000"/>
                    <a:lumOff val="25000"/>
                  </a:schemeClr>
                </a:solidFill>
              </a:rPr>
              <a:t>to search for a book, journal, report etc.</a:t>
            </a:r>
            <a:endParaRPr lang="en-US" sz="2800" dirty="0">
              <a:solidFill>
                <a:schemeClr val="tx1">
                  <a:lumMod val="75000"/>
                  <a:lumOff val="25000"/>
                </a:schemeClr>
              </a:solidFill>
            </a:endParaRPr>
          </a:p>
          <a:p>
            <a:pPr marL="420370" indent="-384175" eaLnBrk="1" fontAlgn="auto" hangingPunct="1">
              <a:spcAft>
                <a:spcPts val="0"/>
              </a:spcAft>
              <a:buFont typeface="Wingdings" panose="05000000000000000000" pitchFamily="2" charset="2"/>
              <a:buChar char="q"/>
              <a:defRPr/>
            </a:pPr>
            <a:endParaRPr lang="en-US" sz="1600" dirty="0">
              <a:solidFill>
                <a:schemeClr val="tx1">
                  <a:lumMod val="75000"/>
                  <a:lumOff val="25000"/>
                </a:schemeClr>
              </a:solidFill>
            </a:endParaRPr>
          </a:p>
          <a:p>
            <a:pPr marL="420370" indent="-384175" eaLnBrk="1" fontAlgn="auto" hangingPunct="1">
              <a:spcAft>
                <a:spcPts val="0"/>
              </a:spcAft>
              <a:buFont typeface="Wingdings" panose="05000000000000000000" pitchFamily="2" charset="2"/>
              <a:buChar char="q"/>
              <a:defRPr/>
            </a:pPr>
            <a:r>
              <a:rPr lang="en-US" sz="2800" dirty="0">
                <a:solidFill>
                  <a:schemeClr val="tx1">
                    <a:lumMod val="75000"/>
                    <a:lumOff val="25000"/>
                  </a:schemeClr>
                </a:solidFill>
              </a:rPr>
              <a:t>For a known AUTHOR type the Surname.</a:t>
            </a:r>
            <a:endParaRPr lang="en-US" sz="2800" dirty="0">
              <a:solidFill>
                <a:schemeClr val="tx1">
                  <a:lumMod val="75000"/>
                  <a:lumOff val="25000"/>
                </a:schemeClr>
              </a:solidFill>
            </a:endParaRPr>
          </a:p>
          <a:p>
            <a:pPr marL="420370" indent="-384175" eaLnBrk="1" fontAlgn="auto" hangingPunct="1">
              <a:spcAft>
                <a:spcPts val="0"/>
              </a:spcAft>
              <a:buFont typeface="Wingdings" panose="05000000000000000000" pitchFamily="2" charset="2"/>
              <a:buChar char="q"/>
              <a:defRPr/>
            </a:pPr>
            <a:endParaRPr lang="en-US" sz="1400" dirty="0">
              <a:solidFill>
                <a:schemeClr val="tx1">
                  <a:lumMod val="75000"/>
                  <a:lumOff val="25000"/>
                </a:schemeClr>
              </a:solidFill>
            </a:endParaRPr>
          </a:p>
          <a:p>
            <a:pPr marL="420370" indent="-384175" eaLnBrk="1" fontAlgn="auto" hangingPunct="1">
              <a:spcAft>
                <a:spcPts val="0"/>
              </a:spcAft>
              <a:buFont typeface="Wingdings" panose="05000000000000000000" pitchFamily="2" charset="2"/>
              <a:buChar char="q"/>
              <a:defRPr/>
            </a:pPr>
            <a:r>
              <a:rPr lang="en-US" sz="2800" dirty="0">
                <a:solidFill>
                  <a:schemeClr val="tx1">
                    <a:lumMod val="75000"/>
                    <a:lumOff val="25000"/>
                  </a:schemeClr>
                </a:solidFill>
              </a:rPr>
              <a:t>For a known TITLE, ignore articles such as a, an, the etc  at the beginning of the title. For example, to search for the book “An introduction to Education”, type “Introduction to Education” without “An”.</a:t>
            </a:r>
            <a:endParaRPr lang="en-US" sz="2800" dirty="0">
              <a:solidFill>
                <a:schemeClr val="tx1">
                  <a:lumMod val="75000"/>
                  <a:lumOff val="25000"/>
                </a:schemeClr>
              </a:solidFill>
            </a:endParaRPr>
          </a:p>
          <a:p>
            <a:pPr marL="420370" indent="-384175" eaLnBrk="1" fontAlgn="auto" hangingPunct="1">
              <a:spcAft>
                <a:spcPts val="0"/>
              </a:spcAft>
              <a:buFont typeface="Wingdings 2" panose="05020102010507070707"/>
              <a:buChar char=""/>
              <a:defRPr/>
            </a:pPr>
            <a:endParaRPr lang="en-US" dirty="0">
              <a:solidFill>
                <a:schemeClr val="tx1">
                  <a:lumMod val="75000"/>
                  <a:lumOff val="25000"/>
                </a:schemeClr>
              </a:solidFill>
              <a:ea typeface="MS PGothic" panose="020B0600070205080204" pitchFamily="34" charset="-128"/>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2136776" y="838200"/>
            <a:ext cx="7845425" cy="838200"/>
          </a:xfrm>
        </p:spPr>
        <p:txBody>
          <a:bodyPr anchor="t">
            <a:noAutofit/>
          </a:bodyPr>
          <a:lstStyle/>
          <a:p>
            <a:pPr marL="342900" indent="-342900" eaLnBrk="1" fontAlgn="auto" hangingPunct="1">
              <a:spcAft>
                <a:spcPts val="0"/>
              </a:spcAft>
              <a:defRPr/>
            </a:pPr>
            <a:r>
              <a:rPr lang="en-US" sz="4000" b="1" dirty="0">
                <a:solidFill>
                  <a:schemeClr val="accent1">
                    <a:lumMod val="75000"/>
                  </a:schemeClr>
                </a:solidFill>
              </a:rPr>
              <a:t>Electronic Information Retrieval</a:t>
            </a:r>
            <a:endParaRPr lang="en-US" sz="3600" b="1" dirty="0">
              <a:solidFill>
                <a:schemeClr val="tx1">
                  <a:lumMod val="75000"/>
                  <a:lumOff val="25000"/>
                </a:schemeClr>
              </a:solidFill>
              <a:ea typeface="MS PGothic" panose="020B0600070205080204" pitchFamily="34" charset="-128"/>
            </a:endParaRPr>
          </a:p>
        </p:txBody>
      </p:sp>
      <p:sp>
        <p:nvSpPr>
          <p:cNvPr id="115715" name="Content Placeholder 2"/>
          <p:cNvSpPr>
            <a:spLocks noGrp="1"/>
          </p:cNvSpPr>
          <p:nvPr>
            <p:ph idx="1"/>
          </p:nvPr>
        </p:nvSpPr>
        <p:spPr>
          <a:xfrm>
            <a:off x="2136775" y="2286000"/>
            <a:ext cx="8153400" cy="3810000"/>
          </a:xfrm>
        </p:spPr>
        <p:txBody>
          <a:bodyPr rtlCol="0">
            <a:normAutofit fontScale="85000" lnSpcReduction="10000"/>
          </a:bodyPr>
          <a:lstStyle/>
          <a:p>
            <a:pPr marL="91440" indent="-91440" eaLnBrk="1" fontAlgn="auto" hangingPunct="1">
              <a:buNone/>
              <a:defRPr/>
            </a:pPr>
            <a:r>
              <a:rPr lang="en-US" altLang="en-US" sz="4000" dirty="0">
                <a:solidFill>
                  <a:schemeClr val="tx1">
                    <a:lumMod val="75000"/>
                    <a:lumOff val="25000"/>
                  </a:schemeClr>
                </a:solidFill>
                <a:ea typeface="MS PGothic" panose="020B0600070205080204" pitchFamily="34" charset="-128"/>
              </a:rPr>
              <a:t>Information can also be accessed from the Internet through the use of tools such as:</a:t>
            </a:r>
            <a:endParaRPr lang="en-US" altLang="en-US" sz="4000" dirty="0">
              <a:solidFill>
                <a:schemeClr val="tx1">
                  <a:lumMod val="75000"/>
                  <a:lumOff val="25000"/>
                </a:schemeClr>
              </a:solidFill>
              <a:ea typeface="MS PGothic" panose="020B0600070205080204" pitchFamily="34" charset="-128"/>
            </a:endParaRPr>
          </a:p>
          <a:p>
            <a:pPr marL="567055" lvl="2" indent="-182880" eaLnBrk="1" fontAlgn="auto" hangingPunct="1">
              <a:buFont typeface="Wingdings" panose="05000000000000000000" pitchFamily="2" charset="2"/>
              <a:buChar char="§"/>
              <a:defRPr/>
            </a:pPr>
            <a:r>
              <a:rPr lang="en-US" altLang="en-US" sz="3400" dirty="0">
                <a:solidFill>
                  <a:schemeClr val="tx1">
                    <a:lumMod val="75000"/>
                    <a:lumOff val="25000"/>
                  </a:schemeClr>
                </a:solidFill>
                <a:ea typeface="MS PGothic" panose="020B0600070205080204" pitchFamily="34" charset="-128"/>
              </a:rPr>
              <a:t>Search Engines</a:t>
            </a:r>
            <a:endParaRPr lang="en-US" altLang="en-US" sz="3400" dirty="0">
              <a:solidFill>
                <a:schemeClr val="tx1">
                  <a:lumMod val="75000"/>
                  <a:lumOff val="25000"/>
                </a:schemeClr>
              </a:solidFill>
              <a:ea typeface="MS PGothic" panose="020B0600070205080204" pitchFamily="34" charset="-128"/>
            </a:endParaRPr>
          </a:p>
          <a:p>
            <a:pPr marL="567055" lvl="2" indent="-182880" eaLnBrk="1" fontAlgn="auto" hangingPunct="1">
              <a:buFont typeface="Wingdings" panose="05000000000000000000" pitchFamily="2" charset="2"/>
              <a:buChar char="§"/>
              <a:defRPr/>
            </a:pPr>
            <a:r>
              <a:rPr lang="en-US" altLang="en-US" sz="3400" dirty="0">
                <a:solidFill>
                  <a:schemeClr val="tx1">
                    <a:lumMod val="75000"/>
                    <a:lumOff val="25000"/>
                  </a:schemeClr>
                </a:solidFill>
                <a:ea typeface="MS PGothic" panose="020B0600070205080204" pitchFamily="34" charset="-128"/>
              </a:rPr>
              <a:t>The Web</a:t>
            </a:r>
            <a:endParaRPr lang="en-US" altLang="en-US" sz="3400" dirty="0">
              <a:solidFill>
                <a:schemeClr val="tx1">
                  <a:lumMod val="75000"/>
                  <a:lumOff val="25000"/>
                </a:schemeClr>
              </a:solidFill>
              <a:ea typeface="MS PGothic" panose="020B0600070205080204" pitchFamily="34" charset="-128"/>
            </a:endParaRPr>
          </a:p>
          <a:p>
            <a:pPr marL="567055" lvl="2" indent="-182880" eaLnBrk="1" fontAlgn="auto" hangingPunct="1">
              <a:buFont typeface="Wingdings" panose="05000000000000000000" pitchFamily="2" charset="2"/>
              <a:buChar char="§"/>
              <a:defRPr/>
            </a:pPr>
            <a:r>
              <a:rPr lang="en-US" altLang="en-US" sz="3400" dirty="0">
                <a:solidFill>
                  <a:schemeClr val="tx1">
                    <a:lumMod val="75000"/>
                    <a:lumOff val="25000"/>
                  </a:schemeClr>
                </a:solidFill>
                <a:ea typeface="MS PGothic" panose="020B0600070205080204" pitchFamily="34" charset="-128"/>
              </a:rPr>
              <a:t>Databases</a:t>
            </a:r>
            <a:endParaRPr lang="en-US" altLang="en-US" sz="3400" dirty="0">
              <a:solidFill>
                <a:schemeClr val="tx1">
                  <a:lumMod val="75000"/>
                  <a:lumOff val="25000"/>
                </a:schemeClr>
              </a:solidFill>
              <a:ea typeface="MS PGothic" panose="020B0600070205080204" pitchFamily="34" charset="-128"/>
            </a:endParaRPr>
          </a:p>
          <a:p>
            <a:pPr marL="567055" lvl="2" indent="-182880" eaLnBrk="1" fontAlgn="auto" hangingPunct="1">
              <a:buFont typeface="Wingdings" panose="05000000000000000000" pitchFamily="2" charset="2"/>
              <a:buChar char="§"/>
              <a:defRPr/>
            </a:pPr>
            <a:r>
              <a:rPr lang="en-US" altLang="en-US" sz="3400" dirty="0">
                <a:solidFill>
                  <a:schemeClr val="tx1">
                    <a:lumMod val="75000"/>
                    <a:lumOff val="25000"/>
                  </a:schemeClr>
                </a:solidFill>
                <a:ea typeface="MS PGothic" panose="020B0600070205080204" pitchFamily="34" charset="-128"/>
              </a:rPr>
              <a:t>Social Media</a:t>
            </a:r>
            <a:endParaRPr lang="en-US" altLang="en-US" sz="3400" dirty="0">
              <a:solidFill>
                <a:schemeClr val="tx1">
                  <a:lumMod val="75000"/>
                  <a:lumOff val="25000"/>
                </a:schemeClr>
              </a:solidFill>
              <a:ea typeface="MS PGothic" panose="020B0600070205080204" pitchFamily="34" charset="-128"/>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2286000" y="609601"/>
            <a:ext cx="8153400" cy="836613"/>
          </a:xfrm>
        </p:spPr>
        <p:txBody>
          <a:bodyPr anchor="t"/>
          <a:lstStyle/>
          <a:p>
            <a:pPr marL="36195" eaLnBrk="1" fontAlgn="auto" hangingPunct="1">
              <a:lnSpc>
                <a:spcPct val="90000"/>
              </a:lnSpc>
              <a:spcAft>
                <a:spcPts val="0"/>
              </a:spcAft>
              <a:defRPr/>
            </a:pPr>
            <a:r>
              <a:rPr lang="en-US" b="1" dirty="0">
                <a:solidFill>
                  <a:schemeClr val="tx1">
                    <a:lumMod val="75000"/>
                    <a:lumOff val="25000"/>
                  </a:schemeClr>
                </a:solidFill>
              </a:rPr>
              <a:t>The Internet</a:t>
            </a:r>
            <a:endParaRPr lang="en-US" b="1" dirty="0">
              <a:solidFill>
                <a:schemeClr val="tx1">
                  <a:lumMod val="75000"/>
                  <a:lumOff val="25000"/>
                </a:schemeClr>
              </a:solidFill>
            </a:endParaRPr>
          </a:p>
        </p:txBody>
      </p:sp>
      <p:sp>
        <p:nvSpPr>
          <p:cNvPr id="116739" name="Content Placeholder 2"/>
          <p:cNvSpPr>
            <a:spLocks noGrp="1"/>
          </p:cNvSpPr>
          <p:nvPr>
            <p:ph idx="1"/>
          </p:nvPr>
        </p:nvSpPr>
        <p:spPr>
          <a:xfrm>
            <a:off x="2136775" y="1981200"/>
            <a:ext cx="8153400" cy="4191000"/>
          </a:xfrm>
        </p:spPr>
        <p:txBody>
          <a:bodyPr rtlCol="0">
            <a:normAutofit fontScale="85000" lnSpcReduction="10000"/>
          </a:bodyPr>
          <a:lstStyle/>
          <a:p>
            <a:pPr marL="91440" indent="-91440" eaLnBrk="1" fontAlgn="auto" hangingPunct="1">
              <a:buFont typeface="Wingdings" panose="05000000000000000000" pitchFamily="2" charset="2"/>
              <a:buChar char="q"/>
              <a:defRPr/>
            </a:pPr>
            <a:r>
              <a:rPr lang="en-US" sz="3200" dirty="0">
                <a:solidFill>
                  <a:schemeClr val="tx1">
                    <a:lumMod val="75000"/>
                    <a:lumOff val="25000"/>
                  </a:schemeClr>
                </a:solidFill>
              </a:rPr>
              <a:t>The Internet is a high-speed electronic network that connects personal computers and organizational computer facilities around the world. </a:t>
            </a:r>
            <a:endParaRPr lang="en-US" sz="32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3200" dirty="0">
                <a:solidFill>
                  <a:schemeClr val="tx1">
                    <a:lumMod val="75000"/>
                    <a:lumOff val="25000"/>
                  </a:schemeClr>
                </a:solidFill>
              </a:rPr>
              <a:t>This network is connected by fiber optics such as telephone lines, cables, and communication satellites. </a:t>
            </a:r>
            <a:endParaRPr lang="en-US" sz="32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3200" dirty="0">
                <a:solidFill>
                  <a:schemeClr val="tx1">
                    <a:lumMod val="75000"/>
                    <a:lumOff val="25000"/>
                  </a:schemeClr>
                </a:solidFill>
              </a:rPr>
              <a:t>The Internet is available to anyone with a computer, connection, and the internet service provider, example Vodafone</a:t>
            </a:r>
            <a:r>
              <a:rPr lang="en-US" dirty="0">
                <a:solidFill>
                  <a:schemeClr val="tx1">
                    <a:lumMod val="75000"/>
                    <a:lumOff val="25000"/>
                  </a:schemeClr>
                </a:solidFill>
              </a:rPr>
              <a:t>.</a:t>
            </a:r>
            <a:endParaRPr lang="en-US" dirty="0">
              <a:solidFill>
                <a:schemeClr val="tx1">
                  <a:lumMod val="75000"/>
                  <a:lumOff val="25000"/>
                </a:schemeClr>
              </a:solidFill>
            </a:endParaRPr>
          </a:p>
        </p:txBody>
      </p:sp>
    </p:spTree>
  </p:cSld>
  <p:clrMapOvr>
    <a:masterClrMapping/>
  </p:clrMapOvr>
  <p:transition>
    <p:cut thruBlk="1"/>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2209800" y="914400"/>
            <a:ext cx="8153400" cy="685800"/>
          </a:xfrm>
        </p:spPr>
        <p:txBody>
          <a:bodyPr anchor="t">
            <a:normAutofit fontScale="90000"/>
          </a:bodyPr>
          <a:lstStyle/>
          <a:p>
            <a:pPr eaLnBrk="1" fontAlgn="auto" hangingPunct="1">
              <a:spcAft>
                <a:spcPts val="0"/>
              </a:spcAft>
              <a:defRPr/>
            </a:pPr>
            <a:r>
              <a:rPr lang="en-US" sz="4000" b="1" dirty="0">
                <a:solidFill>
                  <a:schemeClr val="tx1">
                    <a:lumMod val="75000"/>
                    <a:lumOff val="25000"/>
                  </a:schemeClr>
                </a:solidFill>
              </a:rPr>
              <a:t>The Uniform Resource Locator</a:t>
            </a:r>
            <a:r>
              <a:rPr lang="en-US" sz="4000" dirty="0">
                <a:solidFill>
                  <a:schemeClr val="tx1">
                    <a:lumMod val="75000"/>
                    <a:lumOff val="25000"/>
                  </a:schemeClr>
                </a:solidFill>
              </a:rPr>
              <a:t> (</a:t>
            </a:r>
            <a:r>
              <a:rPr lang="en-US" sz="4000" b="1" dirty="0">
                <a:solidFill>
                  <a:schemeClr val="tx1">
                    <a:lumMod val="75000"/>
                    <a:lumOff val="25000"/>
                  </a:schemeClr>
                </a:solidFill>
              </a:rPr>
              <a:t>URL)</a:t>
            </a:r>
            <a:br>
              <a:rPr lang="en-US" sz="4000" dirty="0">
                <a:solidFill>
                  <a:schemeClr val="tx1">
                    <a:lumMod val="75000"/>
                    <a:lumOff val="25000"/>
                  </a:schemeClr>
                </a:solidFill>
              </a:rPr>
            </a:br>
            <a:endParaRPr lang="en-US" sz="4000" dirty="0">
              <a:solidFill>
                <a:schemeClr val="tx1">
                  <a:lumMod val="75000"/>
                  <a:lumOff val="25000"/>
                </a:schemeClr>
              </a:solidFill>
            </a:endParaRPr>
          </a:p>
        </p:txBody>
      </p:sp>
      <p:sp>
        <p:nvSpPr>
          <p:cNvPr id="105475" name="Content Placeholder 2"/>
          <p:cNvSpPr>
            <a:spLocks noGrp="1"/>
          </p:cNvSpPr>
          <p:nvPr>
            <p:ph idx="1"/>
          </p:nvPr>
        </p:nvSpPr>
        <p:spPr>
          <a:xfrm>
            <a:off x="2136775" y="2057400"/>
            <a:ext cx="8153400" cy="4038600"/>
          </a:xfrm>
        </p:spPr>
        <p:txBody>
          <a:bodyPr>
            <a:normAutofit lnSpcReduction="10000"/>
          </a:bodyPr>
          <a:lstStyle/>
          <a:p>
            <a:pPr marL="0" indent="0" eaLnBrk="1" hangingPunct="1">
              <a:buNone/>
            </a:pPr>
            <a:r>
              <a:rPr lang="en-US" altLang="en-US" sz="3200"/>
              <a:t>Every Web page has its own address called a </a:t>
            </a:r>
            <a:r>
              <a:rPr lang="en-US" altLang="en-US" sz="3200" b="1"/>
              <a:t>Uniform Resource Locator </a:t>
            </a:r>
            <a:r>
              <a:rPr lang="en-US" altLang="en-US" sz="3200"/>
              <a:t>(URL). Much like the address on an envelope with a name, street address, city, state, and zip code, each part of a URL provides information about the Web page.	</a:t>
            </a:r>
            <a:endParaRPr lang="en-US" altLang="en-US" sz="3200"/>
          </a:p>
          <a:p>
            <a:pPr marL="0" indent="0" algn="ctr" eaLnBrk="1" hangingPunct="1">
              <a:buNone/>
            </a:pPr>
            <a:r>
              <a:rPr lang="en-US" altLang="en-US" sz="3200">
                <a:solidFill>
                  <a:srgbClr val="0000FF"/>
                </a:solidFill>
              </a:rPr>
              <a:t>https://www.uew.edu.gh</a:t>
            </a:r>
            <a:endParaRPr lang="en-US" altLang="en-US" sz="3200">
              <a:solidFill>
                <a:srgbClr val="0000FF"/>
              </a:solidFill>
            </a:endParaRPr>
          </a:p>
        </p:txBody>
      </p:sp>
    </p:spTree>
  </p:cSld>
  <p:clrMapOvr>
    <a:masterClrMapping/>
  </p:clrMapOvr>
  <p:transition>
    <p:cut thruBlk="1"/>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1905000" y="838200"/>
            <a:ext cx="8382000" cy="685800"/>
          </a:xfrm>
        </p:spPr>
        <p:txBody>
          <a:bodyPr>
            <a:normAutofit fontScale="90000"/>
          </a:bodyPr>
          <a:lstStyle/>
          <a:p>
            <a:pPr eaLnBrk="1" fontAlgn="auto" hangingPunct="1">
              <a:spcAft>
                <a:spcPts val="0"/>
              </a:spcAft>
              <a:defRPr/>
            </a:pPr>
            <a:r>
              <a:rPr lang="en-US" sz="1800" dirty="0">
                <a:solidFill>
                  <a:schemeClr val="tx1"/>
                </a:solidFill>
              </a:rPr>
              <a:t>The domain name tells you the type of organization sponsoring a page. It is a three-letter code that is part of the URL and preceded by a "dot(.)" Here are the most common domains:</a:t>
            </a:r>
            <a:endParaRPr lang="en-US" sz="1800" dirty="0">
              <a:solidFill>
                <a:schemeClr val="tx1"/>
              </a:solidFill>
            </a:endParaRPr>
          </a:p>
        </p:txBody>
      </p:sp>
      <p:sp>
        <p:nvSpPr>
          <p:cNvPr id="112643" name="Text Placeholder 2"/>
          <p:cNvSpPr>
            <a:spLocks noGrp="1"/>
          </p:cNvSpPr>
          <p:nvPr>
            <p:ph type="body" idx="1"/>
          </p:nvPr>
        </p:nvSpPr>
        <p:spPr>
          <a:xfrm>
            <a:off x="1905000" y="287338"/>
            <a:ext cx="8305800" cy="533400"/>
          </a:xfrm>
        </p:spPr>
        <p:txBody>
          <a:bodyPr rtlCol="0">
            <a:normAutofit fontScale="62500" lnSpcReduction="20000"/>
          </a:bodyPr>
          <a:lstStyle/>
          <a:p>
            <a:pPr algn="ctr" eaLnBrk="1" fontAlgn="auto" hangingPunct="1">
              <a:buFont typeface="Wingdings" panose="05000000000000000000" pitchFamily="2" charset="2"/>
              <a:buNone/>
              <a:defRPr/>
            </a:pPr>
            <a:r>
              <a:rPr lang="en-US" sz="4000" b="1" dirty="0">
                <a:ea typeface="+mj-ea"/>
                <a:cs typeface="+mj-cs"/>
              </a:rPr>
              <a:t>Domain Names</a:t>
            </a:r>
            <a:endParaRPr lang="en-US" sz="4000" b="1" dirty="0">
              <a:ea typeface="+mj-ea"/>
              <a:cs typeface="+mj-cs"/>
            </a:endParaRPr>
          </a:p>
        </p:txBody>
      </p:sp>
      <p:graphicFrame>
        <p:nvGraphicFramePr>
          <p:cNvPr id="5" name="Table 4"/>
          <p:cNvGraphicFramePr>
            <a:graphicFrameLocks noGrp="1"/>
          </p:cNvGraphicFramePr>
          <p:nvPr/>
        </p:nvGraphicFramePr>
        <p:xfrm>
          <a:off x="1752600" y="1676400"/>
          <a:ext cx="8763000" cy="5086352"/>
        </p:xfrm>
        <a:graphic>
          <a:graphicData uri="http://schemas.openxmlformats.org/drawingml/2006/table">
            <a:tbl>
              <a:tblPr/>
              <a:tblGrid>
                <a:gridCol w="1408339"/>
                <a:gridCol w="7354661"/>
              </a:tblGrid>
              <a:tr h="48463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rgbClr val="FFFFFF"/>
                          </a:solidFill>
                          <a:effectLst/>
                          <a:latin typeface="Calibri" panose="020F0502020204030204" pitchFamily="34" charset="0"/>
                          <a:cs typeface="Arial" panose="020B0604020202020204" pitchFamily="34" charset="0"/>
                        </a:rPr>
                        <a:t>Domain</a:t>
                      </a:r>
                      <a:endParaRPr kumimoji="0" lang="en-US" sz="2000" b="1" i="0" u="none" strike="noStrike" cap="none" normalizeH="0" baseline="0" dirty="0">
                        <a:ln>
                          <a:noFill/>
                        </a:ln>
                        <a:solidFill>
                          <a:srgbClr val="FFFFFF"/>
                        </a:solidFill>
                        <a:effectLst/>
                        <a:latin typeface="Calibri" panose="020F0502020204030204" pitchFamily="34" charset="0"/>
                        <a:cs typeface="Arial" panose="020B060402020202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rgbClr val="FFFFFF"/>
                          </a:solidFill>
                          <a:effectLst/>
                          <a:latin typeface="Calibri" panose="020F0502020204030204" pitchFamily="34" charset="0"/>
                          <a:cs typeface="Arial" panose="020B0604020202020204" pitchFamily="34" charset="0"/>
                        </a:rPr>
                        <a:t>Description</a:t>
                      </a:r>
                      <a:endParaRPr kumimoji="0" lang="en-US" sz="2000" b="1" i="0" u="none" strike="noStrike" cap="none" normalizeH="0" baseline="0" dirty="0">
                        <a:ln>
                          <a:noFill/>
                        </a:ln>
                        <a:solidFill>
                          <a:srgbClr val="FFFFFF"/>
                        </a:solidFill>
                        <a:effectLst/>
                        <a:latin typeface="Calibri" panose="020F0502020204030204" pitchFamily="34" charset="0"/>
                        <a:cs typeface="Arial" panose="020B060402020202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822956">
                <a:tc>
                  <a:txBody>
                    <a:bodyPr/>
                    <a:lstStyle/>
                    <a:p>
                      <a:pPr marL="0" marR="0" lvl="0" indent="0" algn="l" defTabSz="9144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rgbClr val="000000"/>
                          </a:solidFill>
                          <a:effectLst/>
                          <a:latin typeface="Times New Roman" panose="02020603050405020304" charset="0"/>
                          <a:cs typeface="Times New Roman" panose="02020603050405020304" charset="0"/>
                        </a:rPr>
                        <a:t>.</a:t>
                      </a:r>
                      <a:r>
                        <a:rPr kumimoji="0" lang="en-US" sz="1600" b="1" i="0" u="none" strike="noStrike" cap="none" normalizeH="0" baseline="0" dirty="0" err="1">
                          <a:ln>
                            <a:noFill/>
                          </a:ln>
                          <a:solidFill>
                            <a:srgbClr val="000000"/>
                          </a:solidFill>
                          <a:effectLst/>
                          <a:latin typeface="Times New Roman" panose="02020603050405020304" charset="0"/>
                          <a:cs typeface="Times New Roman" panose="02020603050405020304" charset="0"/>
                        </a:rPr>
                        <a:t>edu</a:t>
                      </a:r>
                      <a:r>
                        <a:rPr kumimoji="0" lang="en-US" sz="1600" b="1" i="0" u="none" strike="noStrike" cap="none" normalizeH="0" baseline="0" dirty="0">
                          <a:ln>
                            <a:noFill/>
                          </a:ln>
                          <a:solidFill>
                            <a:srgbClr val="000000"/>
                          </a:solidFill>
                          <a:effectLst/>
                          <a:latin typeface="Times New Roman" panose="02020603050405020304" charset="0"/>
                          <a:cs typeface="Times New Roman" panose="02020603050405020304" charset="0"/>
                        </a:rPr>
                        <a:t> / .ac</a:t>
                      </a:r>
                      <a:endParaRPr kumimoji="0" lang="en-US" sz="1600" b="0" i="0" u="none" strike="noStrike" cap="none" normalizeH="0" baseline="0" dirty="0">
                        <a:ln>
                          <a:noFill/>
                        </a:ln>
                        <a:solidFill>
                          <a:srgbClr val="000000"/>
                        </a:solidFill>
                        <a:effectLst/>
                        <a:latin typeface="Calibri" panose="020F0502020204030204" pitchFamily="34" charset="0"/>
                        <a:cs typeface="Arial" panose="020B0604020202020204" pitchFamily="34" charset="0"/>
                      </a:endParaRPr>
                    </a:p>
                  </a:txBody>
                  <a:tcPr marL="47625" marR="47625" marT="47623" marB="47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a:ln>
                            <a:noFill/>
                          </a:ln>
                          <a:solidFill>
                            <a:srgbClr val="000000"/>
                          </a:solidFill>
                          <a:effectLst/>
                          <a:latin typeface="Calibri" panose="020F0502020204030204" pitchFamily="34" charset="0"/>
                          <a:cs typeface="Arial" panose="020B0604020202020204" pitchFamily="34" charset="0"/>
                        </a:rPr>
                        <a:t>educational institution </a:t>
                      </a:r>
                      <a:br>
                        <a:rPr kumimoji="0" lang="en-US" sz="16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br>
                      <a:r>
                        <a:rPr kumimoji="0" lang="en-US" sz="16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Even though a page comes from an educational institution, it does not mean the institution endorses the views published by students or faculty members</a:t>
                      </a:r>
                      <a:endParaRPr kumimoji="0" lang="en-US" sz="1600" b="0" i="0" u="none" strike="noStrike" cap="none" normalizeH="0" baseline="0" dirty="0">
                        <a:ln>
                          <a:noFill/>
                        </a:ln>
                        <a:solidFill>
                          <a:srgbClr val="000000"/>
                        </a:solidFill>
                        <a:effectLst/>
                        <a:latin typeface="Calibri" panose="020F0502020204030204" pitchFamily="34" charset="0"/>
                        <a:cs typeface="Arial" panose="020B060402020202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36493">
                <a:tc>
                  <a:txBody>
                    <a:bodyPr/>
                    <a:lstStyle/>
                    <a:p>
                      <a:pPr marL="0" marR="0" lvl="0" indent="0" algn="l" defTabSz="9144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rgbClr val="000000"/>
                          </a:solidFill>
                          <a:effectLst/>
                          <a:latin typeface="Times New Roman" panose="02020603050405020304" charset="0"/>
                          <a:cs typeface="Times New Roman" panose="02020603050405020304" charset="0"/>
                        </a:rPr>
                        <a:t>.com</a:t>
                      </a:r>
                      <a:endParaRPr kumimoji="0" lang="en-US" sz="1600" b="0" i="0" u="none" strike="noStrike" cap="none" normalizeH="0" baseline="0">
                        <a:ln>
                          <a:noFill/>
                        </a:ln>
                        <a:solidFill>
                          <a:srgbClr val="000000"/>
                        </a:solidFill>
                        <a:effectLst/>
                        <a:latin typeface="Calibri" panose="020F0502020204030204" pitchFamily="34" charset="0"/>
                        <a:cs typeface="Arial" panose="020B0604020202020204" pitchFamily="34" charset="0"/>
                      </a:endParaRPr>
                    </a:p>
                  </a:txBody>
                  <a:tcPr marL="47625" marR="47625" marT="47623" marB="47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rgbClr val="000000"/>
                          </a:solidFill>
                          <a:effectLst/>
                          <a:latin typeface="Times New Roman" panose="02020603050405020304" charset="0"/>
                          <a:cs typeface="Times New Roman" panose="02020603050405020304" charset="0"/>
                        </a:rPr>
                        <a:t>commercial entity </a:t>
                      </a:r>
                      <a:br>
                        <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rPr>
                      </a:br>
                      <a:r>
                        <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rPr>
                        <a:t>Companies advertise, sell products, and publish annual reports and other company information on the Web. Many online newspapers or journals also have .com names. </a:t>
                      </a:r>
                      <a:endParaRPr kumimoji="0" lang="en-US" sz="1600" b="0" i="0" u="none" strike="noStrike" cap="none" normalizeH="0" baseline="0" dirty="0">
                        <a:ln>
                          <a:noFill/>
                        </a:ln>
                        <a:solidFill>
                          <a:srgbClr val="000000"/>
                        </a:solidFill>
                        <a:effectLst/>
                        <a:latin typeface="Calibri" panose="020F0502020204030204" pitchFamily="34" charset="0"/>
                        <a:cs typeface="Arial" panose="020B0604020202020204" pitchFamily="34" charset="0"/>
                      </a:endParaRPr>
                    </a:p>
                  </a:txBody>
                  <a:tcPr marL="47625" marR="47625" marT="47623" marB="47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36493">
                <a:tc>
                  <a:txBody>
                    <a:bodyPr/>
                    <a:lstStyle/>
                    <a:p>
                      <a:pPr marL="0" marR="0" lvl="0" indent="0" algn="l" defTabSz="9144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rgbClr val="000000"/>
                          </a:solidFill>
                          <a:effectLst/>
                          <a:latin typeface="Times New Roman" panose="02020603050405020304" charset="0"/>
                          <a:cs typeface="Times New Roman" panose="02020603050405020304" charset="0"/>
                        </a:rPr>
                        <a:t>.gov</a:t>
                      </a:r>
                      <a:endParaRPr kumimoji="0" lang="en-US" sz="1600" b="0" i="0" u="none" strike="noStrike" cap="none" normalizeH="0" baseline="0">
                        <a:ln>
                          <a:noFill/>
                        </a:ln>
                        <a:solidFill>
                          <a:srgbClr val="000000"/>
                        </a:solidFill>
                        <a:effectLst/>
                        <a:latin typeface="Calibri" panose="020F0502020204030204" pitchFamily="34" charset="0"/>
                        <a:cs typeface="Arial" panose="020B0604020202020204" pitchFamily="34" charset="0"/>
                      </a:endParaRPr>
                    </a:p>
                  </a:txBody>
                  <a:tcPr marL="47625" marR="47625" marT="47623" marB="47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rgbClr val="000000"/>
                          </a:solidFill>
                          <a:effectLst/>
                          <a:latin typeface="Times New Roman" panose="02020603050405020304" charset="0"/>
                          <a:cs typeface="Times New Roman" panose="02020603050405020304" charset="0"/>
                        </a:rPr>
                        <a:t>government </a:t>
                      </a:r>
                      <a:br>
                        <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rPr>
                      </a:br>
                      <a:r>
                        <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rPr>
                        <a:t>Federal and state government agencies use the Web to publish legislation, census information, weather data, tax forms and many other documents. </a:t>
                      </a:r>
                      <a:endParaRPr kumimoji="0" lang="en-US" sz="1600" b="0" i="0" u="none" strike="noStrike" cap="none" normalizeH="0" baseline="0" dirty="0">
                        <a:ln>
                          <a:noFill/>
                        </a:ln>
                        <a:solidFill>
                          <a:srgbClr val="000000"/>
                        </a:solidFill>
                        <a:effectLst/>
                        <a:latin typeface="Calibri" panose="020F0502020204030204" pitchFamily="34" charset="0"/>
                        <a:cs typeface="Arial" panose="020B0604020202020204" pitchFamily="34" charset="0"/>
                      </a:endParaRPr>
                    </a:p>
                  </a:txBody>
                  <a:tcPr marL="47625" marR="47625" marT="47623" marB="47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36493">
                <a:tc>
                  <a:txBody>
                    <a:bodyPr/>
                    <a:lstStyle/>
                    <a:p>
                      <a:pPr marL="0" marR="0" lvl="0" indent="0" algn="l" defTabSz="9144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rgbClr val="000000"/>
                          </a:solidFill>
                          <a:effectLst/>
                          <a:latin typeface="Times New Roman" panose="02020603050405020304" charset="0"/>
                          <a:cs typeface="Times New Roman" panose="02020603050405020304" charset="0"/>
                        </a:rPr>
                        <a:t>.org</a:t>
                      </a:r>
                      <a:endParaRPr kumimoji="0" lang="en-US" sz="1600" b="0" i="0" u="none" strike="noStrike" cap="none" normalizeH="0" baseline="0">
                        <a:ln>
                          <a:noFill/>
                        </a:ln>
                        <a:solidFill>
                          <a:srgbClr val="000000"/>
                        </a:solidFill>
                        <a:effectLst/>
                        <a:latin typeface="Calibri" panose="020F0502020204030204" pitchFamily="34" charset="0"/>
                        <a:cs typeface="Arial" panose="020B0604020202020204" pitchFamily="34" charset="0"/>
                      </a:endParaRPr>
                    </a:p>
                  </a:txBody>
                  <a:tcPr marL="47625" marR="47625" marT="47623" marB="47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rgbClr val="000000"/>
                          </a:solidFill>
                          <a:effectLst/>
                          <a:latin typeface="Times New Roman" panose="02020603050405020304" charset="0"/>
                          <a:cs typeface="Times New Roman" panose="02020603050405020304" charset="0"/>
                        </a:rPr>
                        <a:t>non-profit organization </a:t>
                      </a:r>
                      <a:br>
                        <a:rPr kumimoji="0" lang="en-US" sz="1600" b="0" i="0" u="none" strike="noStrike" cap="none" normalizeH="0" baseline="0">
                          <a:ln>
                            <a:noFill/>
                          </a:ln>
                          <a:solidFill>
                            <a:srgbClr val="000000"/>
                          </a:solidFill>
                          <a:effectLst/>
                          <a:latin typeface="Times New Roman" panose="02020603050405020304" charset="0"/>
                          <a:cs typeface="Times New Roman" panose="02020603050405020304" charset="0"/>
                        </a:rPr>
                      </a:br>
                      <a:r>
                        <a:rPr kumimoji="0" lang="en-US" sz="1600" b="0" i="0" u="none" strike="noStrike" cap="none" normalizeH="0" baseline="0">
                          <a:ln>
                            <a:noFill/>
                          </a:ln>
                          <a:solidFill>
                            <a:srgbClr val="000000"/>
                          </a:solidFill>
                          <a:effectLst/>
                          <a:latin typeface="Times New Roman" panose="02020603050405020304" charset="0"/>
                          <a:cs typeface="Times New Roman" panose="02020603050405020304" charset="0"/>
                        </a:rPr>
                        <a:t>Nonprofit organizations use the Web to promote their causes. These pages are good sources to use when comparing different sides of an issue. </a:t>
                      </a:r>
                      <a:endParaRPr kumimoji="0" lang="en-US" sz="1600" b="0" i="0" u="none" strike="noStrike" cap="none" normalizeH="0" baseline="0">
                        <a:ln>
                          <a:noFill/>
                        </a:ln>
                        <a:solidFill>
                          <a:srgbClr val="000000"/>
                        </a:solidFill>
                        <a:effectLst/>
                        <a:latin typeface="Calibri" panose="020F0502020204030204" pitchFamily="34" charset="0"/>
                        <a:cs typeface="Arial" panose="020B0604020202020204" pitchFamily="34" charset="0"/>
                      </a:endParaRPr>
                    </a:p>
                  </a:txBody>
                  <a:tcPr marL="47625" marR="47625" marT="47623" marB="47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4639">
                <a:tc>
                  <a:txBody>
                    <a:bodyPr/>
                    <a:lstStyle/>
                    <a:p>
                      <a:pPr marL="0" marR="0" lvl="0" indent="0" algn="l" defTabSz="9144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rgbClr val="000000"/>
                          </a:solidFill>
                          <a:effectLst/>
                          <a:latin typeface="Times New Roman" panose="02020603050405020304" charset="0"/>
                          <a:cs typeface="Times New Roman" panose="02020603050405020304" charset="0"/>
                        </a:rPr>
                        <a:t>.net</a:t>
                      </a:r>
                      <a:endParaRPr kumimoji="0" lang="en-US" sz="1600" b="0" i="0" u="none" strike="noStrike" cap="none" normalizeH="0" baseline="0">
                        <a:ln>
                          <a:noFill/>
                        </a:ln>
                        <a:solidFill>
                          <a:srgbClr val="000000"/>
                        </a:solidFill>
                        <a:effectLst/>
                        <a:latin typeface="Calibri" panose="020F0502020204030204" pitchFamily="34" charset="0"/>
                        <a:cs typeface="Arial" panose="020B0604020202020204" pitchFamily="34" charset="0"/>
                      </a:endParaRPr>
                    </a:p>
                  </a:txBody>
                  <a:tcPr marL="47625" marR="47625" marT="47623" marB="47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rgbClr val="000000"/>
                          </a:solidFill>
                          <a:effectLst/>
                          <a:latin typeface="Times New Roman" panose="02020603050405020304" charset="0"/>
                          <a:cs typeface="Times New Roman" panose="02020603050405020304" charset="0"/>
                        </a:rPr>
                        <a:t>internet service providers</a:t>
                      </a:r>
                      <a:endParaRPr kumimoji="0" lang="en-US" sz="1600" b="0" i="0" u="none" strike="noStrike" cap="none" normalizeH="0" baseline="0">
                        <a:ln>
                          <a:noFill/>
                        </a:ln>
                        <a:solidFill>
                          <a:srgbClr val="000000"/>
                        </a:solidFill>
                        <a:effectLst/>
                        <a:latin typeface="Calibri" panose="020F0502020204030204" pitchFamily="34" charset="0"/>
                        <a:cs typeface="Arial" panose="020B0604020202020204" pitchFamily="34" charset="0"/>
                      </a:endParaRPr>
                    </a:p>
                  </a:txBody>
                  <a:tcPr marL="47625" marR="47625" marT="47623" marB="47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4639">
                <a:tc>
                  <a:txBody>
                    <a:bodyPr/>
                    <a:lstStyle/>
                    <a:p>
                      <a:pPr marL="0" marR="0" lvl="0" indent="0" algn="l" defTabSz="9144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rgbClr val="000000"/>
                          </a:solidFill>
                          <a:effectLst/>
                          <a:latin typeface="Times New Roman" panose="02020603050405020304" charset="0"/>
                          <a:cs typeface="Times New Roman" panose="02020603050405020304" charset="0"/>
                        </a:rPr>
                        <a:t>.mil</a:t>
                      </a:r>
                      <a:endParaRPr kumimoji="0" lang="en-US" sz="1600" b="0" i="0" u="none" strike="noStrike" cap="none" normalizeH="0" baseline="0">
                        <a:ln>
                          <a:noFill/>
                        </a:ln>
                        <a:solidFill>
                          <a:srgbClr val="000000"/>
                        </a:solidFill>
                        <a:effectLst/>
                        <a:latin typeface="Calibri" panose="020F0502020204030204" pitchFamily="34" charset="0"/>
                        <a:cs typeface="Arial" panose="020B0604020202020204" pitchFamily="34" charset="0"/>
                      </a:endParaRPr>
                    </a:p>
                  </a:txBody>
                  <a:tcPr marL="47625" marR="47625" marT="47623" marB="47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rgbClr val="000000"/>
                          </a:solidFill>
                          <a:effectLst/>
                          <a:latin typeface="Times New Roman" panose="02020603050405020304" charset="0"/>
                          <a:cs typeface="Times New Roman" panose="02020603050405020304" charset="0"/>
                        </a:rPr>
                        <a:t>U.S. military</a:t>
                      </a:r>
                      <a:endParaRPr kumimoji="0" lang="en-US" sz="1600" b="0" i="0" u="none" strike="noStrike" cap="none" normalizeH="0" baseline="0" dirty="0">
                        <a:ln>
                          <a:noFill/>
                        </a:ln>
                        <a:solidFill>
                          <a:srgbClr val="000000"/>
                        </a:solidFill>
                        <a:effectLst/>
                        <a:latin typeface="Calibri" panose="020F0502020204030204" pitchFamily="34" charset="0"/>
                        <a:cs typeface="Arial" panose="020B0604020202020204" pitchFamily="34" charset="0"/>
                      </a:endParaRPr>
                    </a:p>
                  </a:txBody>
                  <a:tcPr marL="47625" marR="47625" marT="47623" marB="47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p:cut thruBlk="1"/>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2171700" y="609600"/>
            <a:ext cx="8153400" cy="990600"/>
          </a:xfrm>
        </p:spPr>
        <p:txBody>
          <a:bodyPr anchor="t"/>
          <a:lstStyle/>
          <a:p>
            <a:pPr eaLnBrk="1" fontAlgn="auto" hangingPunct="1">
              <a:spcAft>
                <a:spcPts val="0"/>
              </a:spcAft>
              <a:defRPr/>
            </a:pPr>
            <a:r>
              <a:rPr lang="en-US" b="1" dirty="0">
                <a:solidFill>
                  <a:schemeClr val="tx1">
                    <a:lumMod val="75000"/>
                    <a:lumOff val="25000"/>
                  </a:schemeClr>
                </a:solidFill>
              </a:rPr>
              <a:t>Search Engines </a:t>
            </a:r>
            <a:endParaRPr lang="en-US" dirty="0">
              <a:solidFill>
                <a:schemeClr val="tx1">
                  <a:lumMod val="75000"/>
                  <a:lumOff val="25000"/>
                </a:schemeClr>
              </a:solidFill>
            </a:endParaRPr>
          </a:p>
        </p:txBody>
      </p:sp>
      <p:sp>
        <p:nvSpPr>
          <p:cNvPr id="107523" name="Content Placeholder 2"/>
          <p:cNvSpPr>
            <a:spLocks noGrp="1"/>
          </p:cNvSpPr>
          <p:nvPr>
            <p:ph idx="1"/>
          </p:nvPr>
        </p:nvSpPr>
        <p:spPr>
          <a:xfrm>
            <a:off x="1981200" y="1981200"/>
            <a:ext cx="8534400" cy="4191000"/>
          </a:xfrm>
        </p:spPr>
        <p:txBody>
          <a:bodyPr>
            <a:normAutofit fontScale="92500"/>
          </a:bodyPr>
          <a:lstStyle/>
          <a:p>
            <a:pPr eaLnBrk="1" hangingPunct="1">
              <a:buFont typeface="Wingdings" panose="05000000000000000000" pitchFamily="2" charset="2"/>
              <a:buChar char="q"/>
            </a:pPr>
            <a:r>
              <a:rPr lang="en-GB" altLang="en-US" sz="3200"/>
              <a:t> These are computer programs that search documents for specified keywords and returns a list of documents where the keywords were found.  </a:t>
            </a:r>
            <a:endParaRPr lang="en-GB" altLang="en-US" sz="3200"/>
          </a:p>
          <a:p>
            <a:pPr eaLnBrk="1" hangingPunct="1">
              <a:buFont typeface="Wingdings" panose="05000000000000000000" pitchFamily="2" charset="2"/>
              <a:buChar char="q"/>
            </a:pPr>
            <a:endParaRPr lang="en-GB" altLang="en-US" sz="1000"/>
          </a:p>
          <a:p>
            <a:pPr eaLnBrk="1" hangingPunct="1">
              <a:buFont typeface="Wingdings" panose="05000000000000000000" pitchFamily="2" charset="2"/>
              <a:buChar char="q"/>
            </a:pPr>
            <a:r>
              <a:rPr lang="en-GB" altLang="en-US" sz="3200"/>
              <a:t> On the World Wide Web, the search engine utilizes automated robots to gather information and automatically index sites. </a:t>
            </a:r>
            <a:endParaRPr lang="en-GB" altLang="en-US" sz="3200"/>
          </a:p>
        </p:txBody>
      </p:sp>
    </p:spTree>
  </p:cSld>
  <p:clrMapOvr>
    <a:masterClrMapping/>
  </p:clrMapOvr>
  <p:transition>
    <p:cut thruBlk="1"/>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2362200" y="914400"/>
            <a:ext cx="7620000" cy="762000"/>
          </a:xfrm>
        </p:spPr>
        <p:txBody>
          <a:bodyPr anchor="t">
            <a:normAutofit fontScale="90000"/>
          </a:bodyPr>
          <a:lstStyle/>
          <a:p>
            <a:pPr eaLnBrk="1" fontAlgn="auto" hangingPunct="1">
              <a:spcAft>
                <a:spcPts val="0"/>
              </a:spcAft>
              <a:defRPr/>
            </a:pPr>
            <a:r>
              <a:rPr lang="en-GB" sz="4000" b="1" dirty="0">
                <a:solidFill>
                  <a:schemeClr val="tx1">
                    <a:lumMod val="75000"/>
                    <a:lumOff val="25000"/>
                  </a:schemeClr>
                </a:solidFill>
              </a:rPr>
              <a:t>Examples of Search Engines  </a:t>
            </a:r>
            <a:endParaRPr lang="en-US" sz="4000" dirty="0">
              <a:solidFill>
                <a:schemeClr val="tx1">
                  <a:lumMod val="75000"/>
                  <a:lumOff val="25000"/>
                </a:schemeClr>
              </a:solidFill>
            </a:endParaRPr>
          </a:p>
        </p:txBody>
      </p:sp>
      <p:sp>
        <p:nvSpPr>
          <p:cNvPr id="108547" name="Content Placeholder 2"/>
          <p:cNvSpPr>
            <a:spLocks noGrp="1"/>
          </p:cNvSpPr>
          <p:nvPr>
            <p:ph idx="1"/>
          </p:nvPr>
        </p:nvSpPr>
        <p:spPr>
          <a:xfrm>
            <a:off x="2362200" y="2362200"/>
            <a:ext cx="7772400" cy="3886200"/>
          </a:xfrm>
        </p:spPr>
        <p:txBody>
          <a:bodyPr/>
          <a:lstStyle/>
          <a:p>
            <a:pPr eaLnBrk="1" hangingPunct="1">
              <a:lnSpc>
                <a:spcPct val="80000"/>
              </a:lnSpc>
            </a:pPr>
            <a:r>
              <a:rPr lang="en-US" altLang="en-US" sz="3600"/>
              <a:t>Google 			Yahoo</a:t>
            </a:r>
            <a:endParaRPr lang="en-US" altLang="en-US" sz="3600"/>
          </a:p>
          <a:p>
            <a:pPr eaLnBrk="1" hangingPunct="1">
              <a:lnSpc>
                <a:spcPct val="80000"/>
              </a:lnSpc>
            </a:pPr>
            <a:r>
              <a:rPr lang="en-US" altLang="en-US" sz="3600"/>
              <a:t>Bing 			Yandex</a:t>
            </a:r>
            <a:endParaRPr lang="en-US" altLang="en-US" sz="3600"/>
          </a:p>
          <a:p>
            <a:pPr eaLnBrk="1" hangingPunct="1">
              <a:lnSpc>
                <a:spcPct val="80000"/>
              </a:lnSpc>
            </a:pPr>
            <a:r>
              <a:rPr lang="en-US" altLang="en-US" sz="3600"/>
              <a:t>Alta Vista		Ask.com</a:t>
            </a:r>
            <a:endParaRPr lang="en-US" altLang="en-US" sz="3600"/>
          </a:p>
          <a:p>
            <a:pPr eaLnBrk="1" hangingPunct="1">
              <a:lnSpc>
                <a:spcPct val="80000"/>
              </a:lnSpc>
            </a:pPr>
            <a:r>
              <a:rPr lang="en-US" altLang="en-US" sz="3600"/>
              <a:t>Dogpile			Hotbot	</a:t>
            </a:r>
            <a:endParaRPr lang="en-US" altLang="en-US" sz="3600"/>
          </a:p>
          <a:p>
            <a:pPr eaLnBrk="1" hangingPunct="1">
              <a:lnSpc>
                <a:spcPct val="80000"/>
              </a:lnSpc>
            </a:pPr>
            <a:r>
              <a:rPr lang="en-US" altLang="en-US" sz="3600"/>
              <a:t>DuckDuckGo</a:t>
            </a:r>
            <a:endParaRPr lang="en-US" altLang="en-US" sz="2200"/>
          </a:p>
        </p:txBody>
      </p:sp>
    </p:spTree>
  </p:cSld>
  <p:clrMapOvr>
    <a:masterClrMapping/>
  </p:clrMapOvr>
  <p:transition>
    <p:cut thruBlk="1"/>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2211388" y="609600"/>
            <a:ext cx="8153400" cy="990600"/>
          </a:xfrm>
        </p:spPr>
        <p:txBody>
          <a:bodyPr anchor="t"/>
          <a:lstStyle/>
          <a:p>
            <a:pPr eaLnBrk="1" fontAlgn="auto" hangingPunct="1">
              <a:spcAft>
                <a:spcPts val="0"/>
              </a:spcAft>
              <a:defRPr/>
            </a:pPr>
            <a:r>
              <a:rPr lang="en-US" sz="5400" b="1" dirty="0">
                <a:solidFill>
                  <a:schemeClr val="tx1">
                    <a:lumMod val="75000"/>
                    <a:lumOff val="25000"/>
                  </a:schemeClr>
                </a:solidFill>
              </a:rPr>
              <a:t>Databases</a:t>
            </a:r>
            <a:endParaRPr lang="en-US" sz="5400" b="1" dirty="0">
              <a:solidFill>
                <a:schemeClr val="tx1">
                  <a:lumMod val="75000"/>
                  <a:lumOff val="25000"/>
                </a:schemeClr>
              </a:solidFill>
            </a:endParaRPr>
          </a:p>
        </p:txBody>
      </p:sp>
      <p:sp>
        <p:nvSpPr>
          <p:cNvPr id="109571" name="Content Placeholder 2"/>
          <p:cNvSpPr>
            <a:spLocks noGrp="1"/>
          </p:cNvSpPr>
          <p:nvPr>
            <p:ph idx="1"/>
          </p:nvPr>
        </p:nvSpPr>
        <p:spPr>
          <a:xfrm>
            <a:off x="2136776" y="1905000"/>
            <a:ext cx="8302625" cy="4267200"/>
          </a:xfrm>
        </p:spPr>
        <p:txBody>
          <a:bodyPr>
            <a:normAutofit fontScale="92500" lnSpcReduction="20000"/>
          </a:bodyPr>
          <a:lstStyle/>
          <a:p>
            <a:pPr eaLnBrk="1" hangingPunct="1">
              <a:buFont typeface="Wingdings" panose="05000000000000000000" pitchFamily="2" charset="2"/>
              <a:buChar char="q"/>
            </a:pPr>
            <a:r>
              <a:rPr lang="en-US" altLang="en-US" sz="3200"/>
              <a:t>Databases are collections of digitized information organized for simplified, fast searching and retrieval.</a:t>
            </a:r>
            <a:endParaRPr lang="en-US" altLang="en-US" sz="3200"/>
          </a:p>
          <a:p>
            <a:pPr eaLnBrk="1" hangingPunct="1">
              <a:buFont typeface="Wingdings" panose="05000000000000000000" pitchFamily="2" charset="2"/>
              <a:buChar char="q"/>
            </a:pPr>
            <a:r>
              <a:rPr lang="en-US" altLang="en-US" sz="3200"/>
              <a:t>Databases may be full text or bibliographic.</a:t>
            </a:r>
            <a:endParaRPr lang="en-US" altLang="en-US" sz="3200"/>
          </a:p>
          <a:p>
            <a:pPr eaLnBrk="1" hangingPunct="1">
              <a:buFont typeface="Wingdings" panose="05000000000000000000" pitchFamily="2" charset="2"/>
              <a:buChar char="q"/>
            </a:pPr>
            <a:r>
              <a:rPr lang="en-US" altLang="en-US" sz="3200"/>
              <a:t>Databases contain scholarly journals, books, reports etc.</a:t>
            </a:r>
            <a:endParaRPr lang="en-US" altLang="en-US" sz="3200"/>
          </a:p>
          <a:p>
            <a:pPr eaLnBrk="1" hangingPunct="1">
              <a:buFont typeface="Wingdings" panose="05000000000000000000" pitchFamily="2" charset="2"/>
              <a:buChar char="q"/>
            </a:pPr>
            <a:r>
              <a:rPr lang="en-US" altLang="en-US" sz="3200"/>
              <a:t>They may be general or subject specific. </a:t>
            </a:r>
            <a:endParaRPr lang="en-US" altLang="en-US" sz="3200"/>
          </a:p>
          <a:p>
            <a:pPr eaLnBrk="1" hangingPunct="1">
              <a:buFont typeface="Wingdings" panose="05000000000000000000" pitchFamily="2" charset="2"/>
              <a:buChar char="q"/>
            </a:pPr>
            <a:r>
              <a:rPr lang="en-US" altLang="en-US" sz="3200"/>
              <a:t>Databases are updated regularly. </a:t>
            </a:r>
            <a:endParaRPr lang="en-US" altLang="en-US" sz="3200"/>
          </a:p>
        </p:txBody>
      </p:sp>
    </p:spTree>
  </p:cSld>
  <p:clrMapOvr>
    <a:masterClrMapping/>
  </p:clrMapOvr>
  <p:transition>
    <p:cut thruBlk="1"/>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2136775" y="228600"/>
            <a:ext cx="8153400" cy="990600"/>
          </a:xfrm>
        </p:spPr>
        <p:txBody>
          <a:bodyPr anchor="t"/>
          <a:lstStyle/>
          <a:p>
            <a:pPr eaLnBrk="1" fontAlgn="auto" hangingPunct="1">
              <a:spcAft>
                <a:spcPts val="0"/>
              </a:spcAft>
              <a:defRPr/>
            </a:pPr>
            <a:r>
              <a:rPr lang="en-US" b="1" dirty="0">
                <a:solidFill>
                  <a:schemeClr val="tx1">
                    <a:lumMod val="75000"/>
                    <a:lumOff val="25000"/>
                  </a:schemeClr>
                </a:solidFill>
              </a:rPr>
              <a:t>Examples of some Databases</a:t>
            </a:r>
            <a:endParaRPr lang="en-US" dirty="0">
              <a:solidFill>
                <a:schemeClr val="tx1">
                  <a:lumMod val="75000"/>
                  <a:lumOff val="25000"/>
                </a:schemeClr>
              </a:solidFill>
            </a:endParaRPr>
          </a:p>
        </p:txBody>
      </p:sp>
      <p:sp>
        <p:nvSpPr>
          <p:cNvPr id="110595" name="Content Placeholder 2"/>
          <p:cNvSpPr>
            <a:spLocks noGrp="1"/>
          </p:cNvSpPr>
          <p:nvPr>
            <p:ph idx="1"/>
          </p:nvPr>
        </p:nvSpPr>
        <p:spPr>
          <a:xfrm>
            <a:off x="2136775" y="1981200"/>
            <a:ext cx="8153400" cy="4267200"/>
          </a:xfrm>
        </p:spPr>
        <p:txBody>
          <a:bodyPr>
            <a:normAutofit lnSpcReduction="10000"/>
          </a:bodyPr>
          <a:lstStyle/>
          <a:p>
            <a:pPr eaLnBrk="1" hangingPunct="1">
              <a:lnSpc>
                <a:spcPct val="80000"/>
              </a:lnSpc>
            </a:pPr>
            <a:r>
              <a:rPr lang="en-US" altLang="en-US" sz="2400" b="1"/>
              <a:t>Britannica Online Academic Edition	</a:t>
            </a:r>
            <a:r>
              <a:rPr lang="en-US" altLang="en-US" sz="2400" u="sng">
                <a:hlinkClick r:id="rId1"/>
              </a:rPr>
              <a:t>http://www.search.eb.com</a:t>
            </a:r>
            <a:endParaRPr lang="en-US" altLang="en-US" sz="2400" u="sng"/>
          </a:p>
          <a:p>
            <a:pPr eaLnBrk="1" hangingPunct="1">
              <a:lnSpc>
                <a:spcPct val="80000"/>
              </a:lnSpc>
              <a:buFont typeface="Arial" panose="020B0604020202020204" pitchFamily="34" charset="0"/>
              <a:buNone/>
            </a:pPr>
            <a:endParaRPr lang="en-US" altLang="en-US" sz="2400" u="sng"/>
          </a:p>
          <a:p>
            <a:pPr eaLnBrk="1" hangingPunct="1">
              <a:lnSpc>
                <a:spcPct val="80000"/>
              </a:lnSpc>
            </a:pPr>
            <a:r>
              <a:rPr lang="en-US" altLang="en-US" sz="2400" b="1"/>
              <a:t>EBSCO 	</a:t>
            </a:r>
            <a:r>
              <a:rPr lang="en-US" altLang="en-US" sz="2400" u="sng">
                <a:hlinkClick r:id="rId2"/>
              </a:rPr>
              <a:t>http://search.epnet.com</a:t>
            </a:r>
            <a:endParaRPr lang="en-US" altLang="en-US" sz="2400" u="sng"/>
          </a:p>
          <a:p>
            <a:pPr eaLnBrk="1" hangingPunct="1">
              <a:lnSpc>
                <a:spcPct val="80000"/>
              </a:lnSpc>
              <a:buFont typeface="Arial" panose="020B0604020202020204" pitchFamily="34" charset="0"/>
              <a:buNone/>
            </a:pPr>
            <a:endParaRPr lang="en-US" altLang="en-US" sz="2400"/>
          </a:p>
          <a:p>
            <a:pPr eaLnBrk="1" hangingPunct="1">
              <a:lnSpc>
                <a:spcPct val="80000"/>
              </a:lnSpc>
            </a:pPr>
            <a:r>
              <a:rPr lang="en-US" altLang="en-US" sz="2400" b="1"/>
              <a:t>Emerald Press 	</a:t>
            </a:r>
            <a:r>
              <a:rPr lang="en-US" altLang="en-US" sz="2400">
                <a:hlinkClick r:id="rId3"/>
              </a:rPr>
              <a:t>http://www.emeraldinsight.com</a:t>
            </a:r>
            <a:endParaRPr lang="en-US" altLang="en-US" sz="2400"/>
          </a:p>
          <a:p>
            <a:pPr eaLnBrk="1" hangingPunct="1">
              <a:lnSpc>
                <a:spcPct val="80000"/>
              </a:lnSpc>
              <a:buFont typeface="Arial" panose="020B0604020202020204" pitchFamily="34" charset="0"/>
              <a:buNone/>
            </a:pPr>
            <a:endParaRPr lang="en-US" altLang="en-US" sz="2400" b="1"/>
          </a:p>
          <a:p>
            <a:pPr eaLnBrk="1" hangingPunct="1">
              <a:lnSpc>
                <a:spcPct val="80000"/>
              </a:lnSpc>
              <a:buFont typeface="Arial" panose="020B0604020202020204" pitchFamily="34" charset="0"/>
              <a:buNone/>
            </a:pPr>
            <a:r>
              <a:rPr lang="en-US" altLang="en-US" sz="2400" b="1"/>
              <a:t>JSTOR (archive) 	</a:t>
            </a:r>
            <a:r>
              <a:rPr lang="en-US" altLang="en-US" sz="2400">
                <a:hlinkClick r:id="rId4"/>
              </a:rPr>
              <a:t>http://www.jstor.org/logon</a:t>
            </a:r>
            <a:endParaRPr lang="en-US" altLang="en-US" sz="2400"/>
          </a:p>
          <a:p>
            <a:pPr eaLnBrk="1" hangingPunct="1">
              <a:lnSpc>
                <a:spcPct val="80000"/>
              </a:lnSpc>
            </a:pPr>
            <a:endParaRPr lang="en-US" altLang="en-US" sz="2400" b="1"/>
          </a:p>
          <a:p>
            <a:pPr eaLnBrk="1" hangingPunct="1">
              <a:lnSpc>
                <a:spcPct val="80000"/>
              </a:lnSpc>
            </a:pPr>
            <a:r>
              <a:rPr lang="en-US" altLang="en-US" sz="2400" b="1"/>
              <a:t>Taylor and Francis Online 	</a:t>
            </a:r>
            <a:r>
              <a:rPr lang="en-US" altLang="en-US" sz="2400" u="sng">
                <a:hlinkClick r:id="rId5"/>
              </a:rPr>
              <a:t>https://www.tandfonline.com</a:t>
            </a:r>
            <a:endParaRPr lang="en-US" altLang="en-US" sz="2400" u="sng"/>
          </a:p>
          <a:p>
            <a:pPr eaLnBrk="1" hangingPunct="1">
              <a:lnSpc>
                <a:spcPct val="80000"/>
              </a:lnSpc>
            </a:pPr>
            <a:endParaRPr lang="en-US" altLang="en-US" sz="400"/>
          </a:p>
        </p:txBody>
      </p:sp>
    </p:spTree>
  </p:cSld>
  <p:clrMapOvr>
    <a:masterClrMapping/>
  </p:clrMapOvr>
  <p:transition>
    <p:cut thruBlk="1"/>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6" y="838201"/>
            <a:ext cx="7788275" cy="746125"/>
          </a:xfrm>
        </p:spPr>
        <p:txBody>
          <a:bodyPr>
            <a:noAutofit/>
          </a:bodyPr>
          <a:lstStyle/>
          <a:p>
            <a:pPr eaLnBrk="1" fontAlgn="auto" hangingPunct="1">
              <a:spcAft>
                <a:spcPts val="0"/>
              </a:spcAft>
              <a:defRPr/>
            </a:pPr>
            <a:r>
              <a:rPr lang="en-US" b="1" dirty="0">
                <a:solidFill>
                  <a:schemeClr val="tx1">
                    <a:lumMod val="75000"/>
                    <a:lumOff val="25000"/>
                  </a:schemeClr>
                </a:solidFill>
              </a:rPr>
              <a:t>Information Search Strategies</a:t>
            </a:r>
            <a:endParaRPr lang="en-US" b="1" dirty="0">
              <a:solidFill>
                <a:schemeClr val="tx1">
                  <a:lumMod val="75000"/>
                  <a:lumOff val="25000"/>
                </a:schemeClr>
              </a:solidFill>
            </a:endParaRPr>
          </a:p>
        </p:txBody>
      </p:sp>
      <p:sp>
        <p:nvSpPr>
          <p:cNvPr id="111619" name="Content Placeholder 2"/>
          <p:cNvSpPr>
            <a:spLocks noGrp="1"/>
          </p:cNvSpPr>
          <p:nvPr>
            <p:ph idx="1"/>
          </p:nvPr>
        </p:nvSpPr>
        <p:spPr/>
        <p:txBody>
          <a:bodyPr/>
          <a:lstStyle/>
          <a:p>
            <a:pPr algn="ctr" eaLnBrk="1" hangingPunct="1"/>
            <a:r>
              <a:rPr lang="en-US" altLang="en-US" sz="3600"/>
              <a:t>Search strategies are ways of using search terms in finding required information from search tools, such as search engines (Google), the online library catalogue (WINNOPAC) and online databases</a:t>
            </a:r>
            <a:endParaRPr lang="en-US"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a:xfrm>
            <a:off x="2286000" y="533400"/>
            <a:ext cx="7391400" cy="914400"/>
          </a:xfrm>
        </p:spPr>
        <p:txBody>
          <a:bodyPr/>
          <a:lstStyle/>
          <a:p>
            <a:pPr marL="342900" indent="-342900" eaLnBrk="1" fontAlgn="auto" hangingPunct="1">
              <a:spcBef>
                <a:spcPts val="700"/>
              </a:spcBef>
              <a:spcAft>
                <a:spcPts val="0"/>
              </a:spcAft>
              <a:defRPr/>
            </a:pPr>
            <a:r>
              <a:rPr lang="en-US" b="1" dirty="0">
                <a:solidFill>
                  <a:srgbClr val="0B5395"/>
                </a:solidFill>
              </a:rPr>
              <a:t>Secondary Sources</a:t>
            </a:r>
            <a:endParaRPr lang="en-US" b="1" dirty="0">
              <a:solidFill>
                <a:srgbClr val="0B5395"/>
              </a:solidFill>
            </a:endParaRPr>
          </a:p>
        </p:txBody>
      </p:sp>
      <p:sp>
        <p:nvSpPr>
          <p:cNvPr id="24579" name="Content Placeholder 1"/>
          <p:cNvSpPr>
            <a:spLocks noGrp="1"/>
          </p:cNvSpPr>
          <p:nvPr>
            <p:ph idx="1"/>
          </p:nvPr>
        </p:nvSpPr>
        <p:spPr>
          <a:xfrm>
            <a:off x="2057401" y="1905000"/>
            <a:ext cx="8232775" cy="4114800"/>
          </a:xfrm>
        </p:spPr>
        <p:txBody>
          <a:bodyPr/>
          <a:lstStyle/>
          <a:p>
            <a:pPr marL="374650" lvl="1" indent="0" eaLnBrk="1" hangingPunct="1">
              <a:spcBef>
                <a:spcPts val="325"/>
              </a:spcBef>
              <a:spcAft>
                <a:spcPct val="0"/>
              </a:spcAft>
              <a:buNone/>
            </a:pPr>
            <a:r>
              <a:rPr lang="en-US" altLang="en-US" sz="3200" dirty="0"/>
              <a:t>Secondary sources analyze, interpret and comment on primary information sources</a:t>
            </a:r>
            <a:br>
              <a:rPr lang="en-US" altLang="en-US" sz="3200" dirty="0"/>
            </a:br>
            <a:endParaRPr lang="en-US" altLang="en-US" sz="1600" dirty="0"/>
          </a:p>
          <a:p>
            <a:pPr marL="1014730" lvl="2" indent="-457200" eaLnBrk="1" hangingPunct="1">
              <a:spcBef>
                <a:spcPts val="325"/>
              </a:spcBef>
              <a:spcAft>
                <a:spcPct val="0"/>
              </a:spcAft>
              <a:buFont typeface="Wingdings" panose="05000000000000000000" pitchFamily="2" charset="2"/>
              <a:buChar char="§"/>
            </a:pPr>
            <a:r>
              <a:rPr lang="en-US" altLang="en-US" sz="2800" dirty="0"/>
              <a:t>Not original = Secondary = Not first.</a:t>
            </a:r>
            <a:endParaRPr lang="en-US" altLang="en-US" sz="2800" dirty="0"/>
          </a:p>
          <a:p>
            <a:pPr marL="1014730" lvl="2" indent="-457200" eaLnBrk="1" hangingPunct="1">
              <a:spcBef>
                <a:spcPts val="325"/>
              </a:spcBef>
              <a:spcAft>
                <a:spcPct val="0"/>
              </a:spcAft>
              <a:buFont typeface="Wingdings" panose="05000000000000000000" pitchFamily="2" charset="2"/>
              <a:buChar char="§"/>
            </a:pPr>
            <a:r>
              <a:rPr lang="en-US" altLang="en-US" sz="2800" dirty="0"/>
              <a:t>Second-hand account of events.</a:t>
            </a:r>
            <a:endParaRPr lang="en-US" altLang="en-US" sz="2800" dirty="0"/>
          </a:p>
          <a:p>
            <a:pPr marL="1014730" lvl="2" indent="-457200" eaLnBrk="1" hangingPunct="1">
              <a:spcBef>
                <a:spcPts val="325"/>
              </a:spcBef>
              <a:spcAft>
                <a:spcPct val="0"/>
              </a:spcAft>
              <a:buFont typeface="Wingdings" panose="05000000000000000000" pitchFamily="2" charset="2"/>
              <a:buChar char="§"/>
            </a:pPr>
            <a:r>
              <a:rPr lang="en-US" altLang="en-US" sz="2800" dirty="0"/>
              <a:t>Analyzes and interprets creative works, research results, and scientific discoveries.</a:t>
            </a:r>
            <a:endParaRPr lang="en-US" altLang="en-US" sz="2800" dirty="0"/>
          </a:p>
        </p:txBody>
      </p:sp>
      <p:pic>
        <p:nvPicPr>
          <p:cNvPr id="24580" name="Picture 9" descr="Image result for new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64700" y="1938338"/>
            <a:ext cx="8207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Image result for boo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7839" y="5410200"/>
            <a:ext cx="7080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7" descr="Image result for literature 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5387975"/>
            <a:ext cx="6127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9" descr="Image result for libr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8800" y="401638"/>
            <a:ext cx="9271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609600"/>
            <a:ext cx="7543800" cy="914400"/>
          </a:xfrm>
        </p:spPr>
        <p:txBody>
          <a:bodyPr/>
          <a:lstStyle/>
          <a:p>
            <a:pPr eaLnBrk="1" fontAlgn="auto" hangingPunct="1">
              <a:spcAft>
                <a:spcPts val="0"/>
              </a:spcAft>
              <a:defRPr/>
            </a:pPr>
            <a:r>
              <a:rPr lang="en-US" b="1" dirty="0">
                <a:solidFill>
                  <a:schemeClr val="tx1">
                    <a:lumMod val="75000"/>
                    <a:lumOff val="25000"/>
                  </a:schemeClr>
                </a:solidFill>
              </a:rPr>
              <a:t>Planning a Search Strategy</a:t>
            </a:r>
            <a:endParaRPr lang="en-US" b="1" dirty="0">
              <a:solidFill>
                <a:schemeClr val="tx1">
                  <a:lumMod val="75000"/>
                  <a:lumOff val="25000"/>
                </a:schemeClr>
              </a:solidFill>
            </a:endParaRPr>
          </a:p>
        </p:txBody>
      </p:sp>
      <p:sp>
        <p:nvSpPr>
          <p:cNvPr id="112643" name="Content Placeholder 2"/>
          <p:cNvSpPr>
            <a:spLocks noGrp="1"/>
          </p:cNvSpPr>
          <p:nvPr>
            <p:ph idx="1"/>
          </p:nvPr>
        </p:nvSpPr>
        <p:spPr>
          <a:xfrm>
            <a:off x="2209800" y="1846264"/>
            <a:ext cx="7848600" cy="4325937"/>
          </a:xfrm>
        </p:spPr>
        <p:txBody>
          <a:bodyPr>
            <a:normAutofit fontScale="92500"/>
          </a:bodyPr>
          <a:lstStyle/>
          <a:p>
            <a:pPr eaLnBrk="1" hangingPunct="1"/>
            <a:r>
              <a:rPr lang="en-US" altLang="en-US" sz="3600"/>
              <a:t>Plan the next five steps before proceeding with the search.</a:t>
            </a:r>
            <a:endParaRPr lang="en-US" altLang="en-US" sz="3600"/>
          </a:p>
          <a:p>
            <a:pPr marL="1206500" lvl="2" indent="-457200" eaLnBrk="1" hangingPunct="1">
              <a:buFont typeface="Arial" panose="020B0604020202020204" pitchFamily="34" charset="0"/>
              <a:buAutoNum type="arabicPeriod"/>
            </a:pPr>
            <a:r>
              <a:rPr lang="en-US" altLang="en-US" sz="3200"/>
              <a:t>Identify search terms</a:t>
            </a:r>
            <a:endParaRPr lang="en-US" altLang="en-US" sz="3200"/>
          </a:p>
          <a:p>
            <a:pPr marL="1206500" lvl="2" indent="-457200" eaLnBrk="1" hangingPunct="1">
              <a:buFont typeface="Arial" panose="020B0604020202020204" pitchFamily="34" charset="0"/>
              <a:buAutoNum type="arabicPeriod"/>
            </a:pPr>
            <a:r>
              <a:rPr lang="en-US" altLang="en-US" sz="3200"/>
              <a:t>Limit the search</a:t>
            </a:r>
            <a:endParaRPr lang="en-US" altLang="en-US" sz="3200"/>
          </a:p>
          <a:p>
            <a:pPr marL="1206500" lvl="2" indent="-457200" eaLnBrk="1" hangingPunct="1">
              <a:buFont typeface="Arial" panose="020B0604020202020204" pitchFamily="34" charset="0"/>
              <a:buAutoNum type="arabicPeriod"/>
            </a:pPr>
            <a:r>
              <a:rPr lang="en-US" altLang="en-US" sz="3200"/>
              <a:t>Apply Truncation, Wildcards And Phrases</a:t>
            </a:r>
            <a:endParaRPr lang="en-US" altLang="en-US" sz="3200"/>
          </a:p>
          <a:p>
            <a:pPr marL="1206500" lvl="2" indent="-457200" eaLnBrk="1" hangingPunct="1">
              <a:buFont typeface="Arial" panose="020B0604020202020204" pitchFamily="34" charset="0"/>
              <a:buAutoNum type="arabicPeriod"/>
            </a:pPr>
            <a:r>
              <a:rPr lang="en-US" altLang="en-US" sz="3200"/>
              <a:t>Combine terms using Boolean logic </a:t>
            </a:r>
            <a:endParaRPr lang="en-US" altLang="en-US" sz="3200"/>
          </a:p>
          <a:p>
            <a:pPr marL="1206500" lvl="2" indent="-457200" eaLnBrk="1" hangingPunct="1">
              <a:buFont typeface="Arial" panose="020B0604020202020204" pitchFamily="34" charset="0"/>
              <a:buAutoNum type="arabicPeriod"/>
            </a:pPr>
            <a:r>
              <a:rPr lang="en-US" altLang="en-US" sz="3200"/>
              <a:t>Combine terms using other connectors </a:t>
            </a:r>
            <a:endParaRPr lang="en-US" altLang="en-US" sz="32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Content Placeholder 3"/>
          <p:cNvPicPr>
            <a:picLocks noGrp="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286000" y="381000"/>
            <a:ext cx="8153400" cy="5867400"/>
          </a:xfrm>
        </p:spPr>
      </p:pic>
      <p:sp>
        <p:nvSpPr>
          <p:cNvPr id="113667" name="TextBox 2"/>
          <p:cNvSpPr txBox="1">
            <a:spLocks noChangeArrowheads="1"/>
          </p:cNvSpPr>
          <p:nvPr/>
        </p:nvSpPr>
        <p:spPr bwMode="auto">
          <a:xfrm>
            <a:off x="1981200" y="6400800"/>
            <a:ext cx="845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0" fontAlgn="base" hangingPunct="0">
              <a:spcBef>
                <a:spcPct val="0"/>
              </a:spcBef>
              <a:spcAft>
                <a:spcPct val="0"/>
              </a:spcAft>
            </a:pPr>
            <a:r>
              <a:rPr lang="en-US" altLang="en-US" b="1">
                <a:solidFill>
                  <a:prstClr val="black"/>
                </a:solidFill>
              </a:rPr>
              <a:t>Source: The Five Search Steps (Rumsey, S., 2008)</a:t>
            </a:r>
            <a:endParaRPr lang="en-US" altLang="en-US" b="1">
              <a:solidFill>
                <a:prstClr val="black"/>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2136775" y="457200"/>
            <a:ext cx="8153400" cy="990600"/>
          </a:xfrm>
        </p:spPr>
        <p:txBody>
          <a:bodyPr>
            <a:noAutofit/>
          </a:bodyPr>
          <a:lstStyle/>
          <a:p>
            <a:pPr eaLnBrk="1" fontAlgn="auto" hangingPunct="1">
              <a:spcAft>
                <a:spcPts val="0"/>
              </a:spcAft>
              <a:defRPr/>
            </a:pPr>
            <a:r>
              <a:rPr lang="en-GB" altLang="en-US" sz="3200" b="1" dirty="0">
                <a:solidFill>
                  <a:schemeClr val="tx1">
                    <a:lumMod val="75000"/>
                    <a:lumOff val="25000"/>
                  </a:schemeClr>
                </a:solidFill>
              </a:rPr>
              <a:t>Strategies for Conducting Academic Searches: Analysis &amp; Synthesis</a:t>
            </a:r>
            <a:endParaRPr lang="en-GB" altLang="en-US" sz="3200" b="1" dirty="0">
              <a:solidFill>
                <a:schemeClr val="tx1">
                  <a:lumMod val="75000"/>
                  <a:lumOff val="25000"/>
                </a:schemeClr>
              </a:solidFill>
            </a:endParaRPr>
          </a:p>
        </p:txBody>
      </p:sp>
      <p:sp>
        <p:nvSpPr>
          <p:cNvPr id="114691" name="Content Placeholder 2"/>
          <p:cNvSpPr>
            <a:spLocks noGrp="1"/>
          </p:cNvSpPr>
          <p:nvPr>
            <p:ph idx="1"/>
          </p:nvPr>
        </p:nvSpPr>
        <p:spPr>
          <a:xfrm>
            <a:off x="2136775" y="2057400"/>
            <a:ext cx="8153400" cy="4038600"/>
          </a:xfrm>
        </p:spPr>
        <p:txBody>
          <a:bodyPr>
            <a:normAutofit fontScale="92500"/>
          </a:bodyPr>
          <a:lstStyle/>
          <a:p>
            <a:pPr eaLnBrk="1" hangingPunct="1">
              <a:buFont typeface="Wingdings" panose="05000000000000000000" pitchFamily="2" charset="2"/>
              <a:buChar char="q"/>
            </a:pPr>
            <a:r>
              <a:rPr lang="en-GB" altLang="en-US" sz="2400"/>
              <a:t>What is the problem? The problem is the research problem; the reason why you need the information.</a:t>
            </a:r>
            <a:endParaRPr lang="en-GB" altLang="en-US" sz="2400"/>
          </a:p>
          <a:p>
            <a:pPr eaLnBrk="1" hangingPunct="1">
              <a:buFont typeface="Wingdings" panose="05000000000000000000" pitchFamily="2" charset="2"/>
              <a:buChar char="q"/>
            </a:pPr>
            <a:r>
              <a:rPr lang="en-GB" altLang="en-US" sz="2400"/>
              <a:t>Create a research topic out of your research problem. Your assignment topic or project topic may be your research topic.</a:t>
            </a:r>
            <a:endParaRPr lang="en-GB" altLang="en-US" sz="2400"/>
          </a:p>
          <a:p>
            <a:pPr eaLnBrk="1" hangingPunct="1">
              <a:buFont typeface="Wingdings" panose="05000000000000000000" pitchFamily="2" charset="2"/>
              <a:buChar char="q"/>
            </a:pPr>
            <a:r>
              <a:rPr lang="en-GB" altLang="en-US" sz="2400"/>
              <a:t>Re-write your research topic as a research question.</a:t>
            </a:r>
            <a:endParaRPr lang="en-GB" altLang="en-US" sz="2400"/>
          </a:p>
          <a:p>
            <a:pPr eaLnBrk="1" hangingPunct="1">
              <a:buFont typeface="Wingdings" panose="05000000000000000000" pitchFamily="2" charset="2"/>
              <a:buChar char="q"/>
            </a:pPr>
            <a:r>
              <a:rPr lang="en-GB" altLang="en-US" sz="2400"/>
              <a:t>Break main research question into smaller research questions. Try to re-write the questions back into smaller thesis statements.</a:t>
            </a:r>
            <a:endParaRPr lang="en-GB" altLang="en-US" sz="2400"/>
          </a:p>
          <a:p>
            <a:pPr eaLnBrk="1" hangingPunct="1">
              <a:buFont typeface="Wingdings" panose="05000000000000000000" pitchFamily="2" charset="2"/>
              <a:buChar char="q"/>
            </a:pPr>
            <a:r>
              <a:rPr lang="en-GB" altLang="en-US" sz="2400"/>
              <a:t>Finally, create thesis statements out of each research question.</a:t>
            </a:r>
            <a:endParaRPr lang="en-GB" altLang="en-US" sz="2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2154238" y="457200"/>
            <a:ext cx="8153400" cy="990600"/>
          </a:xfrm>
        </p:spPr>
        <p:txBody>
          <a:bodyPr>
            <a:noAutofit/>
          </a:bodyPr>
          <a:lstStyle/>
          <a:p>
            <a:pPr eaLnBrk="1" fontAlgn="auto" hangingPunct="1">
              <a:spcAft>
                <a:spcPts val="0"/>
              </a:spcAft>
              <a:defRPr/>
            </a:pPr>
            <a:r>
              <a:rPr lang="en-GB" altLang="en-US" sz="3200" b="1" dirty="0">
                <a:solidFill>
                  <a:schemeClr val="tx1">
                    <a:lumMod val="75000"/>
                    <a:lumOff val="25000"/>
                  </a:schemeClr>
                </a:solidFill>
              </a:rPr>
              <a:t>Strategies for Conducting Academic Searches: Create Concept Charts</a:t>
            </a:r>
            <a:endParaRPr lang="en-GB" altLang="en-US" sz="3200" b="1" dirty="0">
              <a:solidFill>
                <a:schemeClr val="tx1">
                  <a:lumMod val="75000"/>
                  <a:lumOff val="25000"/>
                </a:schemeClr>
              </a:solidFill>
            </a:endParaRPr>
          </a:p>
        </p:txBody>
      </p:sp>
      <p:sp>
        <p:nvSpPr>
          <p:cNvPr id="116739" name="Content Placeholder 2"/>
          <p:cNvSpPr>
            <a:spLocks noGrp="1"/>
          </p:cNvSpPr>
          <p:nvPr>
            <p:ph idx="1"/>
          </p:nvPr>
        </p:nvSpPr>
        <p:spPr>
          <a:xfrm>
            <a:off x="2136775" y="1905000"/>
            <a:ext cx="8153400" cy="4267200"/>
          </a:xfrm>
        </p:spPr>
        <p:txBody>
          <a:bodyPr/>
          <a:lstStyle/>
          <a:p>
            <a:pPr eaLnBrk="1" hangingPunct="1">
              <a:buFont typeface="Wingdings" panose="05000000000000000000" pitchFamily="2" charset="2"/>
              <a:buChar char="q"/>
            </a:pPr>
            <a:r>
              <a:rPr lang="en-GB" altLang="en-US" sz="2400"/>
              <a:t>Keywords are major concept terms.</a:t>
            </a:r>
            <a:endParaRPr lang="en-GB" altLang="en-US" sz="2400"/>
          </a:p>
          <a:p>
            <a:pPr eaLnBrk="1" hangingPunct="1">
              <a:buFont typeface="Wingdings" panose="05000000000000000000" pitchFamily="2" charset="2"/>
              <a:buChar char="q"/>
            </a:pPr>
            <a:r>
              <a:rPr lang="en-GB" altLang="en-US" sz="2400"/>
              <a:t>They are used to match words that are used in already publicly available published/unpublished works.</a:t>
            </a:r>
            <a:endParaRPr lang="en-GB" altLang="en-US" sz="2400"/>
          </a:p>
          <a:p>
            <a:pPr eaLnBrk="1" hangingPunct="1">
              <a:buFont typeface="Wingdings" panose="05000000000000000000" pitchFamily="2" charset="2"/>
              <a:buChar char="q"/>
            </a:pPr>
            <a:r>
              <a:rPr lang="en-GB" altLang="en-US" sz="2400"/>
              <a:t>Garbage in; Garbage out!</a:t>
            </a:r>
            <a:endParaRPr lang="en-GB" altLang="en-US" sz="2400"/>
          </a:p>
          <a:p>
            <a:pPr eaLnBrk="1" hangingPunct="1">
              <a:buFont typeface="Wingdings" panose="05000000000000000000" pitchFamily="2" charset="2"/>
              <a:buChar char="q"/>
            </a:pPr>
            <a:r>
              <a:rPr lang="en-GB" altLang="en-US" sz="2400"/>
              <a:t>Identify your keywords from thesis statement</a:t>
            </a:r>
            <a:endParaRPr lang="en-GB" altLang="en-US" sz="2400"/>
          </a:p>
          <a:p>
            <a:pPr eaLnBrk="1" hangingPunct="1">
              <a:buFont typeface="Wingdings" panose="05000000000000000000" pitchFamily="2" charset="2"/>
              <a:buChar char="q"/>
            </a:pPr>
            <a:r>
              <a:rPr lang="en-GB" altLang="en-US" sz="2400"/>
              <a:t>Develop concept charts out of keywords to identify PREFERRED TERMS (synonyms) and un/related terms </a:t>
            </a:r>
            <a:endParaRPr lang="en-GB" altLang="en-US" sz="2400"/>
          </a:p>
          <a:p>
            <a:pPr eaLnBrk="1" hangingPunct="1">
              <a:buFont typeface="Wingdings" panose="05000000000000000000" pitchFamily="2" charset="2"/>
              <a:buChar char="q"/>
            </a:pPr>
            <a:r>
              <a:rPr lang="en-GB" altLang="en-US" sz="2400"/>
              <a:t>Leave out adwords: articles, prepositions, conjunctions, etc.</a:t>
            </a:r>
            <a:endParaRPr lang="en-GB" altLang="en-US" sz="24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2136775" y="685800"/>
            <a:ext cx="8153400" cy="838200"/>
          </a:xfrm>
        </p:spPr>
        <p:txBody>
          <a:bodyPr>
            <a:noAutofit/>
          </a:bodyPr>
          <a:lstStyle/>
          <a:p>
            <a:pPr eaLnBrk="1" fontAlgn="auto" hangingPunct="1">
              <a:spcAft>
                <a:spcPts val="0"/>
              </a:spcAft>
              <a:defRPr/>
            </a:pPr>
            <a:r>
              <a:rPr lang="en-GB" altLang="en-US" sz="3200" b="1" dirty="0">
                <a:solidFill>
                  <a:schemeClr val="tx1">
                    <a:lumMod val="75000"/>
                    <a:lumOff val="25000"/>
                  </a:schemeClr>
                </a:solidFill>
              </a:rPr>
              <a:t>Strategies for Conducting Academic Searches: Create Search String</a:t>
            </a:r>
            <a:endParaRPr lang="en-GB" altLang="en-US" sz="3200" b="1" dirty="0">
              <a:solidFill>
                <a:schemeClr val="tx1">
                  <a:lumMod val="75000"/>
                  <a:lumOff val="25000"/>
                </a:schemeClr>
              </a:solidFill>
            </a:endParaRPr>
          </a:p>
        </p:txBody>
      </p:sp>
      <p:sp>
        <p:nvSpPr>
          <p:cNvPr id="118787" name="Content Placeholder 2"/>
          <p:cNvSpPr>
            <a:spLocks noGrp="1"/>
          </p:cNvSpPr>
          <p:nvPr>
            <p:ph idx="1"/>
          </p:nvPr>
        </p:nvSpPr>
        <p:spPr>
          <a:xfrm>
            <a:off x="2136775" y="1981200"/>
            <a:ext cx="8153400" cy="4343400"/>
          </a:xfrm>
        </p:spPr>
        <p:txBody>
          <a:bodyPr>
            <a:normAutofit fontScale="92500" lnSpcReduction="20000"/>
          </a:bodyPr>
          <a:lstStyle/>
          <a:p>
            <a:pPr eaLnBrk="1" hangingPunct="1">
              <a:buFont typeface="Wingdings" panose="05000000000000000000" pitchFamily="2" charset="2"/>
              <a:buChar char="q"/>
            </a:pPr>
            <a:r>
              <a:rPr lang="en-GB" altLang="en-US" sz="2400"/>
              <a:t>Using Boolean operators, create a search string by combining your keywords.</a:t>
            </a:r>
            <a:endParaRPr lang="en-GB" altLang="en-US" sz="2400"/>
          </a:p>
          <a:p>
            <a:pPr eaLnBrk="1" hangingPunct="1">
              <a:buFont typeface="Wingdings" panose="05000000000000000000" pitchFamily="2" charset="2"/>
              <a:buChar char="q"/>
            </a:pPr>
            <a:r>
              <a:rPr lang="en-GB" altLang="en-US" sz="2400"/>
              <a:t>Boolean Operators are AND (+), OR (*), NOT (-)</a:t>
            </a:r>
            <a:endParaRPr lang="en-GB" altLang="en-US" sz="2400"/>
          </a:p>
          <a:p>
            <a:pPr eaLnBrk="1" hangingPunct="1">
              <a:buFont typeface="Wingdings" panose="05000000000000000000" pitchFamily="2" charset="2"/>
              <a:buChar char="q"/>
            </a:pPr>
            <a:r>
              <a:rPr lang="en-GB" altLang="en-US" sz="2400"/>
              <a:t>Do not combine more than three keywords in a single search, such as: </a:t>
            </a:r>
            <a:endParaRPr lang="en-GB" altLang="en-US" sz="2400"/>
          </a:p>
          <a:p>
            <a:pPr eaLnBrk="1" hangingPunct="1">
              <a:buFont typeface="Wingdings" panose="05000000000000000000" pitchFamily="2" charset="2"/>
              <a:buChar char="q"/>
            </a:pPr>
            <a:r>
              <a:rPr lang="en-GB" altLang="en-US" sz="2400"/>
              <a:t>“Climate change” AND food OR crop AND Africa</a:t>
            </a:r>
            <a:endParaRPr lang="en-GB" altLang="en-US" sz="2400"/>
          </a:p>
          <a:p>
            <a:pPr eaLnBrk="1" hangingPunct="1">
              <a:buFont typeface="Wingdings" panose="05000000000000000000" pitchFamily="2" charset="2"/>
              <a:buChar char="q"/>
            </a:pPr>
            <a:r>
              <a:rPr lang="en-GB" altLang="en-US" sz="2400"/>
              <a:t>Keywords can be compound words, hyphenated words, or very short phrases.</a:t>
            </a:r>
            <a:endParaRPr lang="en-GB" altLang="en-US" sz="2400"/>
          </a:p>
          <a:p>
            <a:pPr eaLnBrk="1" hangingPunct="1">
              <a:buFont typeface="Wingdings" panose="05000000000000000000" pitchFamily="2" charset="2"/>
              <a:buChar char="q"/>
            </a:pPr>
            <a:r>
              <a:rPr lang="en-GB" altLang="en-US" sz="2400"/>
              <a:t>The fewer keywords combined, the more relevant your results, the more your results too!</a:t>
            </a:r>
            <a:endParaRPr lang="en-GB" altLang="en-US" sz="2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2133600" y="609600"/>
            <a:ext cx="8382000" cy="838200"/>
          </a:xfrm>
        </p:spPr>
        <p:txBody>
          <a:bodyPr anchor="t">
            <a:normAutofit fontScale="90000"/>
          </a:bodyPr>
          <a:lstStyle/>
          <a:p>
            <a:pPr eaLnBrk="1" fontAlgn="auto" hangingPunct="1">
              <a:spcAft>
                <a:spcPts val="0"/>
              </a:spcAft>
              <a:defRPr/>
            </a:pPr>
            <a:r>
              <a:rPr lang="en-US" sz="4400" b="1" dirty="0">
                <a:solidFill>
                  <a:schemeClr val="tx1">
                    <a:lumMod val="75000"/>
                    <a:lumOff val="25000"/>
                  </a:schemeClr>
                </a:solidFill>
                <a:ea typeface="MS PGothic" panose="020B0600070205080204" pitchFamily="34" charset="-128"/>
              </a:rPr>
              <a:t>Boolean Search Strategy</a:t>
            </a:r>
            <a:endParaRPr lang="en-US" sz="4400" b="1" dirty="0">
              <a:solidFill>
                <a:schemeClr val="tx1">
                  <a:lumMod val="75000"/>
                  <a:lumOff val="25000"/>
                </a:schemeClr>
              </a:solidFill>
              <a:ea typeface="MS PGothic" panose="020B0600070205080204" pitchFamily="34" charset="-128"/>
            </a:endParaRPr>
          </a:p>
        </p:txBody>
      </p:sp>
      <p:sp>
        <p:nvSpPr>
          <p:cNvPr id="143363" name="Content Placeholder 2"/>
          <p:cNvSpPr>
            <a:spLocks noGrp="1"/>
          </p:cNvSpPr>
          <p:nvPr>
            <p:ph idx="1"/>
          </p:nvPr>
        </p:nvSpPr>
        <p:spPr>
          <a:xfrm>
            <a:off x="1981200" y="1981201"/>
            <a:ext cx="7772400" cy="4144963"/>
          </a:xfrm>
        </p:spPr>
        <p:txBody>
          <a:bodyPr rtlCol="0">
            <a:noAutofit/>
          </a:bodyPr>
          <a:lstStyle/>
          <a:p>
            <a:pPr marL="91440" indent="-91440" eaLnBrk="1" fontAlgn="auto" hangingPunct="1">
              <a:buFont typeface="Wingdings" panose="05000000000000000000" pitchFamily="2" charset="2"/>
              <a:buChar char="q"/>
              <a:defRPr/>
            </a:pPr>
            <a:endParaRPr lang="en-US" sz="500" dirty="0">
              <a:solidFill>
                <a:schemeClr val="tx1">
                  <a:lumMod val="75000"/>
                  <a:lumOff val="25000"/>
                </a:schemeClr>
              </a:solidFill>
              <a:ea typeface="MS PGothic" panose="020B0600070205080204" pitchFamily="34" charset="-128"/>
            </a:endParaRPr>
          </a:p>
          <a:p>
            <a:pPr marL="91440" indent="-91440" eaLnBrk="1" fontAlgn="auto" hangingPunct="1">
              <a:buFont typeface="Wingdings" panose="05000000000000000000" pitchFamily="2" charset="2"/>
              <a:buChar char="q"/>
              <a:defRPr/>
            </a:pPr>
            <a:r>
              <a:rPr lang="en-US" sz="2800" dirty="0">
                <a:solidFill>
                  <a:schemeClr val="tx1">
                    <a:lumMod val="75000"/>
                    <a:lumOff val="25000"/>
                  </a:schemeClr>
                </a:solidFill>
                <a:ea typeface="MS PGothic" panose="020B0600070205080204" pitchFamily="34" charset="-128"/>
              </a:rPr>
              <a:t>Boolean search is a type of search that allows you to use keywords with operators such as: </a:t>
            </a:r>
            <a:endParaRPr lang="en-US" sz="2800" dirty="0">
              <a:solidFill>
                <a:schemeClr val="tx1">
                  <a:lumMod val="75000"/>
                  <a:lumOff val="25000"/>
                </a:schemeClr>
              </a:solidFill>
              <a:ea typeface="MS PGothic" panose="020B0600070205080204" pitchFamily="34" charset="-128"/>
            </a:endParaRPr>
          </a:p>
          <a:p>
            <a:pPr marL="0" indent="0" algn="ctr" eaLnBrk="1" fontAlgn="auto" hangingPunct="1">
              <a:buNone/>
              <a:defRPr/>
            </a:pPr>
            <a:r>
              <a:rPr lang="en-US" sz="3600" b="1" dirty="0">
                <a:solidFill>
                  <a:schemeClr val="tx1">
                    <a:lumMod val="75000"/>
                    <a:lumOff val="25000"/>
                  </a:schemeClr>
                </a:solidFill>
                <a:ea typeface="MS PGothic" panose="020B0600070205080204" pitchFamily="34" charset="-128"/>
              </a:rPr>
              <a:t>AND, OR, NOT</a:t>
            </a:r>
            <a:endParaRPr lang="en-US" sz="3600" b="1" dirty="0">
              <a:solidFill>
                <a:schemeClr val="tx1">
                  <a:lumMod val="75000"/>
                  <a:lumOff val="25000"/>
                </a:schemeClr>
              </a:solidFill>
              <a:ea typeface="MS PGothic" panose="020B0600070205080204" pitchFamily="34" charset="-128"/>
            </a:endParaRPr>
          </a:p>
          <a:p>
            <a:pPr marL="0" indent="0" algn="ctr" eaLnBrk="1" fontAlgn="auto" hangingPunct="1">
              <a:buNone/>
              <a:defRPr/>
            </a:pPr>
            <a:endParaRPr lang="en-US" sz="1100" dirty="0">
              <a:solidFill>
                <a:schemeClr val="tx1">
                  <a:lumMod val="75000"/>
                  <a:lumOff val="25000"/>
                </a:schemeClr>
              </a:solidFill>
              <a:ea typeface="MS PGothic" panose="020B0600070205080204" pitchFamily="34" charset="-128"/>
            </a:endParaRPr>
          </a:p>
          <a:p>
            <a:pPr marL="384175" lvl="1" indent="-182880" eaLnBrk="1" fontAlgn="auto" hangingPunct="1">
              <a:buFont typeface="Wingdings" panose="05000000000000000000" pitchFamily="2" charset="2"/>
              <a:buChar char="q"/>
              <a:defRPr/>
            </a:pPr>
            <a:r>
              <a:rPr lang="en-US" sz="2800" dirty="0">
                <a:solidFill>
                  <a:schemeClr val="tx1">
                    <a:lumMod val="75000"/>
                    <a:lumOff val="25000"/>
                  </a:schemeClr>
                </a:solidFill>
                <a:ea typeface="MS PGothic" panose="020B0600070205080204" pitchFamily="34" charset="-128"/>
              </a:rPr>
              <a:t>The Boolean operators combine keywords to broaden or narrow search results</a:t>
            </a:r>
            <a:endParaRPr lang="en-US" sz="2800" dirty="0">
              <a:solidFill>
                <a:schemeClr val="tx1">
                  <a:lumMod val="75000"/>
                  <a:lumOff val="25000"/>
                </a:schemeClr>
              </a:solidFill>
              <a:ea typeface="MS PGothic" panose="020B0600070205080204" pitchFamily="34" charset="-128"/>
            </a:endParaRPr>
          </a:p>
          <a:p>
            <a:pPr marL="384175" lvl="1" indent="-182880" eaLnBrk="1" fontAlgn="auto" hangingPunct="1">
              <a:buFont typeface="Wingdings" panose="05000000000000000000" pitchFamily="2" charset="2"/>
              <a:buChar char="q"/>
              <a:defRPr/>
            </a:pPr>
            <a:r>
              <a:rPr lang="en-US" sz="2800" dirty="0">
                <a:solidFill>
                  <a:schemeClr val="tx1">
                    <a:lumMod val="75000"/>
                    <a:lumOff val="25000"/>
                  </a:schemeClr>
                </a:solidFill>
                <a:ea typeface="MS PGothic" panose="020B0600070205080204" pitchFamily="34" charset="-128"/>
              </a:rPr>
              <a:t>They can be used with most search engines, databases, and OPACs</a:t>
            </a:r>
            <a:endParaRPr lang="en-US" sz="2800" dirty="0">
              <a:solidFill>
                <a:schemeClr val="tx1">
                  <a:lumMod val="75000"/>
                  <a:lumOff val="25000"/>
                </a:schemeClr>
              </a:solidFill>
              <a:ea typeface="MS PGothic" panose="020B0600070205080204" pitchFamily="34" charset="-128"/>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136775" y="457200"/>
            <a:ext cx="8153400" cy="762000"/>
          </a:xfrm>
        </p:spPr>
        <p:txBody>
          <a:bodyPr anchor="t"/>
          <a:lstStyle/>
          <a:p>
            <a:pPr eaLnBrk="1" fontAlgn="auto" hangingPunct="1">
              <a:spcAft>
                <a:spcPts val="0"/>
              </a:spcAft>
              <a:defRPr/>
            </a:pPr>
            <a:r>
              <a:rPr lang="en-US" sz="4000" b="1" dirty="0">
                <a:solidFill>
                  <a:schemeClr val="accent1">
                    <a:lumMod val="75000"/>
                  </a:schemeClr>
                </a:solidFill>
              </a:rPr>
              <a:t>AND</a:t>
            </a:r>
            <a:endParaRPr lang="en-US" sz="4000" b="1" dirty="0">
              <a:solidFill>
                <a:schemeClr val="accent1">
                  <a:lumMod val="75000"/>
                </a:schemeClr>
              </a:solidFill>
            </a:endParaRPr>
          </a:p>
        </p:txBody>
      </p:sp>
      <p:sp>
        <p:nvSpPr>
          <p:cNvPr id="66563" name="Content Placeholder 2"/>
          <p:cNvSpPr>
            <a:spLocks noGrp="1"/>
          </p:cNvSpPr>
          <p:nvPr>
            <p:ph idx="1"/>
          </p:nvPr>
        </p:nvSpPr>
        <p:spPr>
          <a:xfrm>
            <a:off x="2136776" y="1981200"/>
            <a:ext cx="7921625" cy="4114800"/>
          </a:xfrm>
        </p:spPr>
        <p:txBody>
          <a:bodyPr rtlCol="0">
            <a:normAutofit fontScale="77500" lnSpcReduction="20000"/>
          </a:bodyPr>
          <a:lstStyle/>
          <a:p>
            <a:pPr marL="493395" indent="-457200" eaLnBrk="1" fontAlgn="auto" hangingPunct="1">
              <a:buFont typeface="Wingdings" panose="05000000000000000000" pitchFamily="2" charset="2"/>
              <a:buChar char="q"/>
              <a:defRPr/>
            </a:pPr>
            <a:r>
              <a:rPr lang="en-US" sz="2600" dirty="0">
                <a:solidFill>
                  <a:schemeClr val="tx1">
                    <a:lumMod val="75000"/>
                    <a:lumOff val="25000"/>
                  </a:schemeClr>
                </a:solidFill>
                <a:ea typeface="MS PGothic" panose="020B0600070205080204" pitchFamily="34" charset="-128"/>
              </a:rPr>
              <a:t>In this search we retrieve records in which both search terms are present.</a:t>
            </a:r>
            <a:endParaRPr lang="en-US" sz="2600" dirty="0">
              <a:solidFill>
                <a:schemeClr val="tx1">
                  <a:lumMod val="75000"/>
                  <a:lumOff val="25000"/>
                </a:schemeClr>
              </a:solidFill>
              <a:ea typeface="MS PGothic" panose="020B0600070205080204" pitchFamily="34" charset="-128"/>
            </a:endParaRPr>
          </a:p>
          <a:p>
            <a:pPr marL="91440" indent="-91440" eaLnBrk="1" fontAlgn="auto" hangingPunct="1">
              <a:buFont typeface="Wingdings" panose="05000000000000000000" pitchFamily="2" charset="2"/>
              <a:buChar char="q"/>
              <a:defRPr/>
            </a:pPr>
            <a:r>
              <a:rPr lang="en-US" sz="2600" dirty="0">
                <a:solidFill>
                  <a:schemeClr val="tx1">
                    <a:lumMod val="75000"/>
                    <a:lumOff val="25000"/>
                  </a:schemeClr>
                </a:solidFill>
              </a:rPr>
              <a:t>Use </a:t>
            </a:r>
            <a:r>
              <a:rPr lang="en-US" sz="2600" b="1" dirty="0">
                <a:solidFill>
                  <a:schemeClr val="tx1">
                    <a:lumMod val="75000"/>
                    <a:lumOff val="25000"/>
                  </a:schemeClr>
                </a:solidFill>
              </a:rPr>
              <a:t>AND</a:t>
            </a:r>
            <a:r>
              <a:rPr lang="en-US" sz="2600" dirty="0">
                <a:solidFill>
                  <a:schemeClr val="tx1">
                    <a:lumMod val="75000"/>
                    <a:lumOff val="25000"/>
                  </a:schemeClr>
                </a:solidFill>
              </a:rPr>
              <a:t> to narrow your search and retrieve fewer records.</a:t>
            </a:r>
            <a:endParaRPr lang="en-US" sz="2600" dirty="0">
              <a:solidFill>
                <a:schemeClr val="tx1">
                  <a:lumMod val="75000"/>
                  <a:lumOff val="25000"/>
                </a:schemeClr>
              </a:solidFill>
            </a:endParaRPr>
          </a:p>
          <a:p>
            <a:pPr marL="91440" indent="-91440" eaLnBrk="1" fontAlgn="auto" hangingPunct="1">
              <a:buFont typeface="Wingdings" panose="05000000000000000000" pitchFamily="2" charset="2"/>
              <a:buChar char="q"/>
              <a:defRPr/>
            </a:pPr>
            <a:r>
              <a:rPr lang="en-US" sz="2600" b="1" dirty="0">
                <a:solidFill>
                  <a:schemeClr val="tx1">
                    <a:lumMod val="75000"/>
                    <a:lumOff val="25000"/>
                  </a:schemeClr>
                </a:solidFill>
                <a:ea typeface="MS PGothic" panose="020B0600070205080204" pitchFamily="34" charset="-128"/>
              </a:rPr>
              <a:t>For example,</a:t>
            </a:r>
            <a:r>
              <a:rPr lang="en-US" sz="2600" dirty="0">
                <a:solidFill>
                  <a:schemeClr val="tx1">
                    <a:lumMod val="75000"/>
                    <a:lumOff val="25000"/>
                  </a:schemeClr>
                </a:solidFill>
                <a:ea typeface="MS PGothic" panose="020B0600070205080204" pitchFamily="34" charset="-128"/>
              </a:rPr>
              <a:t> </a:t>
            </a:r>
            <a:r>
              <a:rPr lang="en-US" sz="2800" dirty="0">
                <a:solidFill>
                  <a:schemeClr val="tx1">
                    <a:lumMod val="75000"/>
                    <a:lumOff val="25000"/>
                  </a:schemeClr>
                </a:solidFill>
                <a:ea typeface="MS PGothic" panose="020B0600070205080204" pitchFamily="34" charset="-128"/>
              </a:rPr>
              <a:t>Exercise </a:t>
            </a:r>
            <a:r>
              <a:rPr lang="en-US" sz="2600" b="1" dirty="0">
                <a:solidFill>
                  <a:schemeClr val="tx1">
                    <a:lumMod val="75000"/>
                    <a:lumOff val="25000"/>
                  </a:schemeClr>
                </a:solidFill>
                <a:ea typeface="MS PGothic" panose="020B0600070205080204" pitchFamily="34" charset="-128"/>
              </a:rPr>
              <a:t>AND</a:t>
            </a:r>
            <a:r>
              <a:rPr lang="en-US" sz="2600" dirty="0">
                <a:solidFill>
                  <a:schemeClr val="tx1">
                    <a:lumMod val="75000"/>
                    <a:lumOff val="25000"/>
                  </a:schemeClr>
                </a:solidFill>
                <a:ea typeface="MS PGothic" panose="020B0600070205080204" pitchFamily="34" charset="-128"/>
              </a:rPr>
              <a:t> </a:t>
            </a:r>
            <a:r>
              <a:rPr lang="en-US" sz="2800" dirty="0">
                <a:solidFill>
                  <a:schemeClr val="tx1">
                    <a:lumMod val="75000"/>
                    <a:lumOff val="25000"/>
                  </a:schemeClr>
                </a:solidFill>
                <a:ea typeface="MS PGothic" panose="020B0600070205080204" pitchFamily="34" charset="-128"/>
              </a:rPr>
              <a:t>Health </a:t>
            </a:r>
            <a:r>
              <a:rPr lang="en-US" sz="2600" dirty="0">
                <a:solidFill>
                  <a:schemeClr val="tx1">
                    <a:lumMod val="75000"/>
                    <a:lumOff val="25000"/>
                  </a:schemeClr>
                </a:solidFill>
                <a:ea typeface="MS PGothic" panose="020B0600070205080204" pitchFamily="34" charset="-128"/>
              </a:rPr>
              <a:t>retrieves records containing both keywords. </a:t>
            </a:r>
            <a:endParaRPr lang="en-US" sz="2600" dirty="0">
              <a:solidFill>
                <a:schemeClr val="tx1">
                  <a:lumMod val="75000"/>
                  <a:lumOff val="25000"/>
                </a:schemeClr>
              </a:solidFill>
              <a:ea typeface="MS PGothic" panose="020B0600070205080204" pitchFamily="34" charset="-128"/>
            </a:endParaRPr>
          </a:p>
          <a:p>
            <a:pPr marL="91440" indent="-91440" eaLnBrk="1" fontAlgn="auto" hangingPunct="1">
              <a:buFont typeface="Wingdings" panose="05000000000000000000" pitchFamily="2" charset="2"/>
              <a:buChar char="q"/>
              <a:defRPr/>
            </a:pPr>
            <a:endParaRPr lang="en-US" sz="400" dirty="0">
              <a:solidFill>
                <a:schemeClr val="tx1">
                  <a:lumMod val="75000"/>
                  <a:lumOff val="25000"/>
                </a:schemeClr>
              </a:solidFill>
              <a:ea typeface="MS PGothic" panose="020B0600070205080204" pitchFamily="34" charset="-128"/>
            </a:endParaRPr>
          </a:p>
          <a:p>
            <a:pPr marL="567055" lvl="2" indent="-182880" eaLnBrk="1" fontAlgn="auto" hangingPunct="1">
              <a:buFont typeface="Wingdings" panose="05000000000000000000" pitchFamily="2" charset="2"/>
              <a:buChar char="q"/>
              <a:defRPr/>
            </a:pPr>
            <a:r>
              <a:rPr lang="en-US" sz="2800" dirty="0">
                <a:solidFill>
                  <a:schemeClr val="tx1">
                    <a:lumMod val="75000"/>
                    <a:lumOff val="25000"/>
                  </a:schemeClr>
                </a:solidFill>
                <a:ea typeface="MS PGothic" panose="020B0600070205080204" pitchFamily="34" charset="-128"/>
              </a:rPr>
              <a:t>Exercise 		52,600,000 </a:t>
            </a:r>
            <a:endParaRPr lang="en-US" sz="2800" dirty="0">
              <a:solidFill>
                <a:schemeClr val="tx1">
                  <a:lumMod val="75000"/>
                  <a:lumOff val="25000"/>
                </a:schemeClr>
              </a:solidFill>
              <a:ea typeface="MS PGothic" panose="020B0600070205080204" pitchFamily="34" charset="-128"/>
            </a:endParaRPr>
          </a:p>
          <a:p>
            <a:pPr marL="567055" lvl="2" indent="-182880" eaLnBrk="1" fontAlgn="auto" hangingPunct="1">
              <a:buFont typeface="Wingdings" panose="05000000000000000000" pitchFamily="2" charset="2"/>
              <a:buChar char="q"/>
              <a:defRPr/>
            </a:pPr>
            <a:r>
              <a:rPr lang="en-US" sz="2800" dirty="0">
                <a:solidFill>
                  <a:schemeClr val="tx1">
                    <a:lumMod val="75000"/>
                    <a:lumOff val="25000"/>
                  </a:schemeClr>
                </a:solidFill>
                <a:ea typeface="MS PGothic" panose="020B0600070205080204" pitchFamily="34" charset="-128"/>
              </a:rPr>
              <a:t>Health			182,000,000</a:t>
            </a:r>
            <a:endParaRPr lang="en-US" sz="2800" dirty="0">
              <a:solidFill>
                <a:schemeClr val="tx1">
                  <a:lumMod val="75000"/>
                  <a:lumOff val="25000"/>
                </a:schemeClr>
              </a:solidFill>
              <a:ea typeface="MS PGothic" panose="020B0600070205080204" pitchFamily="34" charset="-128"/>
            </a:endParaRPr>
          </a:p>
          <a:p>
            <a:pPr marL="567055" lvl="2" indent="-182880" eaLnBrk="1" fontAlgn="auto" hangingPunct="1">
              <a:buFont typeface="Wingdings" panose="05000000000000000000" pitchFamily="2" charset="2"/>
              <a:buChar char="q"/>
              <a:defRPr/>
            </a:pPr>
            <a:r>
              <a:rPr lang="en-US" sz="2800" dirty="0">
                <a:solidFill>
                  <a:schemeClr val="tx1">
                    <a:lumMod val="75000"/>
                    <a:lumOff val="25000"/>
                  </a:schemeClr>
                </a:solidFill>
                <a:ea typeface="MS PGothic" panose="020B0600070205080204" pitchFamily="34" charset="-128"/>
              </a:rPr>
              <a:t>Exercise </a:t>
            </a:r>
            <a:r>
              <a:rPr lang="en-US" sz="2800" b="1" dirty="0">
                <a:solidFill>
                  <a:schemeClr val="tx1">
                    <a:lumMod val="75000"/>
                    <a:lumOff val="25000"/>
                  </a:schemeClr>
                </a:solidFill>
                <a:ea typeface="MS PGothic" panose="020B0600070205080204" pitchFamily="34" charset="-128"/>
              </a:rPr>
              <a:t>AND </a:t>
            </a:r>
            <a:r>
              <a:rPr lang="en-US" sz="2800" dirty="0">
                <a:solidFill>
                  <a:schemeClr val="tx1">
                    <a:lumMod val="75000"/>
                    <a:lumOff val="25000"/>
                  </a:schemeClr>
                </a:solidFill>
                <a:ea typeface="MS PGothic" panose="020B0600070205080204" pitchFamily="34" charset="-128"/>
              </a:rPr>
              <a:t>Health 	8,490,000</a:t>
            </a:r>
            <a:endParaRPr lang="en-US" sz="2800" dirty="0">
              <a:solidFill>
                <a:schemeClr val="tx1">
                  <a:lumMod val="75000"/>
                  <a:lumOff val="25000"/>
                </a:schemeClr>
              </a:solidFill>
              <a:ea typeface="MS PGothic" panose="020B0600070205080204" pitchFamily="34" charset="-128"/>
            </a:endParaRPr>
          </a:p>
          <a:p>
            <a:pPr marL="91440" indent="-91440" eaLnBrk="1" fontAlgn="auto" hangingPunct="1">
              <a:buFont typeface="Wingdings" panose="05000000000000000000" pitchFamily="2" charset="2"/>
              <a:buChar char="q"/>
              <a:defRPr/>
            </a:pPr>
            <a:endParaRPr lang="en-US" sz="1000" dirty="0">
              <a:solidFill>
                <a:schemeClr val="tx1">
                  <a:lumMod val="75000"/>
                  <a:lumOff val="25000"/>
                </a:schemeClr>
              </a:solidFill>
              <a:ea typeface="MS PGothic" panose="020B0600070205080204" pitchFamily="34" charset="-128"/>
            </a:endParaRPr>
          </a:p>
          <a:p>
            <a:pPr marL="91440" indent="-91440" eaLnBrk="1" fontAlgn="auto" hangingPunct="1">
              <a:buFont typeface="Wingdings" panose="05000000000000000000" pitchFamily="2" charset="2"/>
              <a:buChar char="q"/>
              <a:defRPr/>
            </a:pPr>
            <a:r>
              <a:rPr lang="en-US" sz="2600" dirty="0">
                <a:solidFill>
                  <a:schemeClr val="tx1">
                    <a:lumMod val="75000"/>
                    <a:lumOff val="25000"/>
                  </a:schemeClr>
                </a:solidFill>
                <a:ea typeface="MS PGothic" panose="020B0600070205080204" pitchFamily="34" charset="-128"/>
              </a:rPr>
              <a:t>You get fewer results the more terms you combine.</a:t>
            </a:r>
            <a:endParaRPr lang="en-US" sz="2600" dirty="0">
              <a:solidFill>
                <a:schemeClr val="tx1">
                  <a:lumMod val="75000"/>
                  <a:lumOff val="25000"/>
                </a:schemeClr>
              </a:solidFill>
              <a:ea typeface="MS PGothic" panose="020B0600070205080204" pitchFamily="34" charset="-128"/>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2667000" y="828675"/>
            <a:ext cx="7653338" cy="762000"/>
          </a:xfrm>
        </p:spPr>
        <p:txBody>
          <a:bodyPr anchor="t"/>
          <a:lstStyle/>
          <a:p>
            <a:pPr eaLnBrk="1" fontAlgn="auto" hangingPunct="1">
              <a:spcAft>
                <a:spcPts val="0"/>
              </a:spcAft>
              <a:defRPr/>
            </a:pPr>
            <a:r>
              <a:rPr lang="en-US" sz="4000" b="1" dirty="0">
                <a:solidFill>
                  <a:schemeClr val="accent1">
                    <a:lumMod val="75000"/>
                  </a:schemeClr>
                </a:solidFill>
              </a:rPr>
              <a:t>OR</a:t>
            </a:r>
            <a:endParaRPr lang="en-US" sz="4000" b="1" dirty="0">
              <a:solidFill>
                <a:schemeClr val="accent1">
                  <a:lumMod val="75000"/>
                </a:schemeClr>
              </a:solidFill>
            </a:endParaRPr>
          </a:p>
        </p:txBody>
      </p:sp>
      <p:sp>
        <p:nvSpPr>
          <p:cNvPr id="123907" name="Content Placeholder 2"/>
          <p:cNvSpPr>
            <a:spLocks noGrp="1"/>
          </p:cNvSpPr>
          <p:nvPr>
            <p:ph idx="1"/>
          </p:nvPr>
        </p:nvSpPr>
        <p:spPr>
          <a:xfrm>
            <a:off x="2136775" y="1981200"/>
            <a:ext cx="8153400" cy="4191000"/>
          </a:xfrm>
        </p:spPr>
        <p:txBody>
          <a:bodyPr>
            <a:normAutofit fontScale="92500" lnSpcReduction="20000"/>
          </a:bodyPr>
          <a:lstStyle/>
          <a:p>
            <a:pPr eaLnBrk="1" hangingPunct="1">
              <a:buFont typeface="Wingdings" panose="05000000000000000000" pitchFamily="2" charset="2"/>
              <a:buChar char="q"/>
            </a:pPr>
            <a:r>
              <a:rPr lang="en-US" altLang="en-US" sz="2800">
                <a:ea typeface="MS PGothic" panose="020B0600070205080204" pitchFamily="34" charset="-128"/>
              </a:rPr>
              <a:t>OR Logic is most commonly used to search for synonymous terms or concepts. It collates the results to retrieve all unique records containing either or both of them.</a:t>
            </a:r>
            <a:endParaRPr lang="en-US" altLang="en-US" sz="2800">
              <a:ea typeface="MS PGothic" panose="020B0600070205080204" pitchFamily="34" charset="-128"/>
            </a:endParaRPr>
          </a:p>
          <a:p>
            <a:pPr eaLnBrk="1" hangingPunct="1">
              <a:buFont typeface="Wingdings" panose="05000000000000000000" pitchFamily="2" charset="2"/>
              <a:buChar char="q"/>
            </a:pPr>
            <a:r>
              <a:rPr lang="en-US" altLang="en-US" sz="2800">
                <a:ea typeface="MS PGothic" panose="020B0600070205080204" pitchFamily="34" charset="-128"/>
              </a:rPr>
              <a:t>Use OR to broaden your search.</a:t>
            </a:r>
            <a:endParaRPr lang="en-US" altLang="en-US" sz="2800">
              <a:ea typeface="MS PGothic" panose="020B0600070205080204" pitchFamily="34" charset="-128"/>
            </a:endParaRPr>
          </a:p>
          <a:p>
            <a:pPr eaLnBrk="1" hangingPunct="1">
              <a:buFont typeface="Wingdings" panose="05000000000000000000" pitchFamily="2" charset="2"/>
              <a:buChar char="q"/>
            </a:pPr>
            <a:r>
              <a:rPr lang="en-US" altLang="en-US" sz="2800">
                <a:ea typeface="MS PGothic" panose="020B0600070205080204" pitchFamily="34" charset="-128"/>
              </a:rPr>
              <a:t>For example, Salary </a:t>
            </a:r>
            <a:r>
              <a:rPr lang="en-US" altLang="en-US" sz="2800" b="1">
                <a:ea typeface="MS PGothic" panose="020B0600070205080204" pitchFamily="34" charset="-128"/>
              </a:rPr>
              <a:t>OR</a:t>
            </a:r>
            <a:r>
              <a:rPr lang="en-US" altLang="en-US" sz="2800">
                <a:ea typeface="MS PGothic" panose="020B0600070205080204" pitchFamily="34" charset="-128"/>
              </a:rPr>
              <a:t> Income. </a:t>
            </a:r>
            <a:endParaRPr lang="en-GB" altLang="en-US" sz="2800">
              <a:ea typeface="MS PGothic" panose="020B0600070205080204" pitchFamily="34" charset="-128"/>
            </a:endParaRPr>
          </a:p>
          <a:p>
            <a:pPr lvl="2" eaLnBrk="1" hangingPunct="1">
              <a:buFont typeface="Wingdings" panose="05000000000000000000" pitchFamily="2" charset="2"/>
              <a:buChar char="§"/>
            </a:pPr>
            <a:r>
              <a:rPr lang="en-US" altLang="en-US" sz="2400">
                <a:ea typeface="MS PGothic" panose="020B0600070205080204" pitchFamily="34" charset="-128"/>
              </a:rPr>
              <a:t>Salary</a:t>
            </a:r>
            <a:r>
              <a:rPr lang="en-GB" altLang="en-US" sz="2400">
                <a:ea typeface="MS PGothic" panose="020B0600070205080204" pitchFamily="34" charset="-128"/>
              </a:rPr>
              <a:t>				368,000,000</a:t>
            </a:r>
            <a:endParaRPr lang="en-GB" altLang="en-US" sz="2400">
              <a:ea typeface="MS PGothic" panose="020B0600070205080204" pitchFamily="34" charset="-128"/>
            </a:endParaRPr>
          </a:p>
          <a:p>
            <a:pPr lvl="2" eaLnBrk="1" hangingPunct="1">
              <a:buFont typeface="Wingdings" panose="05000000000000000000" pitchFamily="2" charset="2"/>
              <a:buChar char="§"/>
            </a:pPr>
            <a:r>
              <a:rPr lang="en-US" altLang="en-US" sz="2400">
                <a:ea typeface="MS PGothic" panose="020B0600070205080204" pitchFamily="34" charset="-128"/>
              </a:rPr>
              <a:t>Income 		</a:t>
            </a:r>
            <a:r>
              <a:rPr lang="en-GB" altLang="en-US" sz="2400">
                <a:ea typeface="MS PGothic" panose="020B0600070205080204" pitchFamily="34" charset="-128"/>
              </a:rPr>
              <a:t>		196,000,000</a:t>
            </a:r>
            <a:endParaRPr lang="en-GB" altLang="en-US" sz="2400">
              <a:ea typeface="MS PGothic" panose="020B0600070205080204" pitchFamily="34" charset="-128"/>
            </a:endParaRPr>
          </a:p>
          <a:p>
            <a:pPr lvl="2" eaLnBrk="1" hangingPunct="1">
              <a:buFont typeface="Wingdings" panose="05000000000000000000" pitchFamily="2" charset="2"/>
              <a:buChar char="§"/>
            </a:pPr>
            <a:r>
              <a:rPr lang="en-US" altLang="en-US" sz="2400">
                <a:ea typeface="MS PGothic" panose="020B0600070205080204" pitchFamily="34" charset="-128"/>
              </a:rPr>
              <a:t>Salary </a:t>
            </a:r>
            <a:r>
              <a:rPr lang="en-GB" altLang="en-US" sz="2400" b="1">
                <a:ea typeface="MS PGothic" panose="020B0600070205080204" pitchFamily="34" charset="-128"/>
              </a:rPr>
              <a:t>OR</a:t>
            </a:r>
            <a:r>
              <a:rPr lang="en-GB" altLang="en-US" sz="2400">
                <a:ea typeface="MS PGothic" panose="020B0600070205080204" pitchFamily="34" charset="-128"/>
              </a:rPr>
              <a:t> </a:t>
            </a:r>
            <a:r>
              <a:rPr lang="en-US" altLang="en-US" sz="2400">
                <a:ea typeface="MS PGothic" panose="020B0600070205080204" pitchFamily="34" charset="-128"/>
              </a:rPr>
              <a:t>Income </a:t>
            </a:r>
            <a:r>
              <a:rPr lang="en-GB" altLang="en-US" sz="2400">
                <a:ea typeface="MS PGothic" panose="020B0600070205080204" pitchFamily="34" charset="-128"/>
              </a:rPr>
              <a:t>		570,000,000</a:t>
            </a:r>
            <a:endParaRPr lang="en-US" altLang="en-US" sz="2400">
              <a:ea typeface="MS PGothic" panose="020B0600070205080204" pitchFamily="34" charset="-128"/>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2286000" y="808038"/>
            <a:ext cx="7620000" cy="762000"/>
          </a:xfrm>
        </p:spPr>
        <p:txBody>
          <a:bodyPr anchor="t"/>
          <a:lstStyle/>
          <a:p>
            <a:pPr eaLnBrk="1" fontAlgn="auto" hangingPunct="1">
              <a:spcAft>
                <a:spcPts val="0"/>
              </a:spcAft>
              <a:defRPr/>
            </a:pPr>
            <a:r>
              <a:rPr lang="en-US" sz="4000" b="1" dirty="0">
                <a:solidFill>
                  <a:schemeClr val="accent1">
                    <a:lumMod val="75000"/>
                  </a:schemeClr>
                </a:solidFill>
              </a:rPr>
              <a:t>NOT</a:t>
            </a:r>
            <a:endParaRPr lang="en-US" sz="4000" b="1" dirty="0">
              <a:solidFill>
                <a:schemeClr val="accent1">
                  <a:lumMod val="75000"/>
                </a:schemeClr>
              </a:solidFill>
            </a:endParaRPr>
          </a:p>
        </p:txBody>
      </p:sp>
      <p:sp>
        <p:nvSpPr>
          <p:cNvPr id="125955" name="Content Placeholder 2"/>
          <p:cNvSpPr>
            <a:spLocks noGrp="1"/>
          </p:cNvSpPr>
          <p:nvPr>
            <p:ph idx="1"/>
          </p:nvPr>
        </p:nvSpPr>
        <p:spPr>
          <a:xfrm>
            <a:off x="2057400" y="1981200"/>
            <a:ext cx="8382000" cy="4191000"/>
          </a:xfrm>
        </p:spPr>
        <p:txBody>
          <a:bodyPr>
            <a:normAutofit fontScale="92500" lnSpcReduction="20000"/>
          </a:bodyPr>
          <a:lstStyle/>
          <a:p>
            <a:pPr eaLnBrk="1" hangingPunct="1"/>
            <a:r>
              <a:rPr lang="en-US" altLang="en-US" sz="2800">
                <a:ea typeface="MS PGothic" panose="020B0600070205080204" pitchFamily="34" charset="-128"/>
              </a:rPr>
              <a:t>In this search we retrieve records with only one of the terms present, the one we have selected with our search.</a:t>
            </a:r>
            <a:endParaRPr lang="en-US" altLang="en-US" sz="2800">
              <a:ea typeface="MS PGothic" panose="020B0600070205080204" pitchFamily="34" charset="-128"/>
            </a:endParaRPr>
          </a:p>
          <a:p>
            <a:pPr eaLnBrk="1" hangingPunct="1"/>
            <a:endParaRPr lang="en-US" altLang="en-US" sz="700">
              <a:ea typeface="MS PGothic" panose="020B0600070205080204" pitchFamily="34" charset="-128"/>
            </a:endParaRPr>
          </a:p>
          <a:p>
            <a:pPr eaLnBrk="1" hangingPunct="1"/>
            <a:r>
              <a:rPr lang="en-US" altLang="en-US" sz="2800" b="1">
                <a:ea typeface="MS PGothic" panose="020B0600070205080204" pitchFamily="34" charset="-128"/>
              </a:rPr>
              <a:t>For example</a:t>
            </a:r>
            <a:r>
              <a:rPr lang="en-US" altLang="en-US" sz="2800">
                <a:ea typeface="MS PGothic" panose="020B0600070205080204" pitchFamily="34" charset="-128"/>
              </a:rPr>
              <a:t>, </a:t>
            </a:r>
            <a:r>
              <a:rPr lang="en-GB" altLang="en-US" sz="2800"/>
              <a:t>Eating Disorders </a:t>
            </a:r>
            <a:r>
              <a:rPr lang="en-GB" altLang="en-US" sz="2800" b="1"/>
              <a:t>NOT </a:t>
            </a:r>
            <a:r>
              <a:rPr lang="en-GB" altLang="en-US" sz="2800"/>
              <a:t>Bulimia</a:t>
            </a:r>
            <a:r>
              <a:rPr lang="en-US" altLang="en-US" sz="2800">
                <a:ea typeface="MS PGothic" panose="020B0600070205080204" pitchFamily="34" charset="-128"/>
              </a:rPr>
              <a:t>. Note that this search shows fewer results for </a:t>
            </a:r>
            <a:r>
              <a:rPr lang="en-GB" altLang="en-US" sz="2800"/>
              <a:t>eating disorders </a:t>
            </a:r>
            <a:r>
              <a:rPr lang="en-US" altLang="en-US" sz="2800" b="1">
                <a:ea typeface="MS PGothic" panose="020B0600070205080204" pitchFamily="34" charset="-128"/>
              </a:rPr>
              <a:t>NOT</a:t>
            </a:r>
            <a:r>
              <a:rPr lang="en-US" altLang="en-US" sz="2800">
                <a:ea typeface="MS PGothic" panose="020B0600070205080204" pitchFamily="34" charset="-128"/>
              </a:rPr>
              <a:t> </a:t>
            </a:r>
            <a:r>
              <a:rPr lang="en-GB" altLang="en-US" sz="2800"/>
              <a:t>bulimia </a:t>
            </a:r>
            <a:r>
              <a:rPr lang="en-US" altLang="en-US" sz="2800">
                <a:ea typeface="MS PGothic" panose="020B0600070205080204" pitchFamily="34" charset="-128"/>
              </a:rPr>
              <a:t>than each term on its own.</a:t>
            </a:r>
            <a:endParaRPr lang="en-US" altLang="en-US" sz="2800">
              <a:ea typeface="MS PGothic" panose="020B0600070205080204" pitchFamily="34" charset="-128"/>
            </a:endParaRPr>
          </a:p>
          <a:p>
            <a:pPr eaLnBrk="1" hangingPunct="1"/>
            <a:endParaRPr lang="en-US" altLang="en-US" sz="1100">
              <a:ea typeface="MS PGothic" panose="020B0600070205080204" pitchFamily="34" charset="-128"/>
            </a:endParaRPr>
          </a:p>
          <a:p>
            <a:pPr lvl="2" eaLnBrk="1" hangingPunct="1">
              <a:buFont typeface="Wingdings" panose="05000000000000000000" pitchFamily="2" charset="2"/>
              <a:buChar char="q"/>
            </a:pPr>
            <a:r>
              <a:rPr lang="en-GB" altLang="en-US" sz="2400"/>
              <a:t> Eating disorders </a:t>
            </a:r>
            <a:r>
              <a:rPr lang="en-US" altLang="en-US" sz="2400">
                <a:ea typeface="MS PGothic" panose="020B0600070205080204" pitchFamily="34" charset="-128"/>
              </a:rPr>
              <a:t>			</a:t>
            </a:r>
            <a:r>
              <a:rPr lang="en-GB" altLang="en-US" sz="2400"/>
              <a:t>232,000,000</a:t>
            </a:r>
            <a:endParaRPr lang="en-GB" altLang="en-US" sz="2400"/>
          </a:p>
          <a:p>
            <a:pPr lvl="2" eaLnBrk="1" hangingPunct="1">
              <a:buFont typeface="Wingdings" panose="05000000000000000000" pitchFamily="2" charset="2"/>
              <a:buChar char="q"/>
            </a:pPr>
            <a:r>
              <a:rPr lang="en-GB" altLang="en-US" sz="2400"/>
              <a:t> Bulimia </a:t>
            </a:r>
            <a:r>
              <a:rPr lang="en-GB" altLang="en-US" sz="2400">
                <a:ea typeface="MS PGothic" panose="020B0600070205080204" pitchFamily="34" charset="-128"/>
              </a:rPr>
              <a:t>					241,000,000</a:t>
            </a:r>
            <a:endParaRPr lang="en-US" altLang="en-US" sz="2400">
              <a:ea typeface="MS PGothic" panose="020B0600070205080204" pitchFamily="34" charset="-128"/>
            </a:endParaRPr>
          </a:p>
          <a:p>
            <a:pPr lvl="2" eaLnBrk="1" hangingPunct="1">
              <a:buFont typeface="Wingdings" panose="05000000000000000000" pitchFamily="2" charset="2"/>
              <a:buChar char="q"/>
            </a:pPr>
            <a:r>
              <a:rPr lang="en-GB" altLang="en-US" sz="2400"/>
              <a:t> Eating disorders </a:t>
            </a:r>
            <a:r>
              <a:rPr lang="en-US" altLang="en-US" sz="2400" b="1">
                <a:ea typeface="MS PGothic" panose="020B0600070205080204" pitchFamily="34" charset="-128"/>
              </a:rPr>
              <a:t>NOT </a:t>
            </a:r>
            <a:r>
              <a:rPr lang="en-US" altLang="en-US" sz="2400">
                <a:ea typeface="MS PGothic" panose="020B0600070205080204" pitchFamily="34" charset="-128"/>
              </a:rPr>
              <a:t>B</a:t>
            </a:r>
            <a:r>
              <a:rPr lang="en-GB" altLang="en-US" sz="2400"/>
              <a:t>ulimia </a:t>
            </a:r>
            <a:r>
              <a:rPr lang="en-US" altLang="en-US" sz="2400">
                <a:ea typeface="MS PGothic" panose="020B0600070205080204" pitchFamily="34" charset="-128"/>
              </a:rPr>
              <a:t>		  </a:t>
            </a:r>
            <a:r>
              <a:rPr lang="en-GB" altLang="en-US" sz="2400"/>
              <a:t>26,600,000</a:t>
            </a:r>
            <a:endParaRPr lang="en-US" altLang="en-US" sz="2400">
              <a:ea typeface="MS PGothic" panose="020B0600070205080204" pitchFamily="34" charset="-128"/>
            </a:endParaRPr>
          </a:p>
          <a:p>
            <a:pPr eaLnBrk="1" hangingPunct="1"/>
            <a:endParaRPr lang="en-US" altLang="en-US">
              <a:solidFill>
                <a:srgbClr val="FF0000"/>
              </a:solidFill>
              <a:ea typeface="MS PGothic" panose="020B0600070205080204" pitchFamily="34" charset="-128"/>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381001"/>
            <a:ext cx="7756525" cy="811213"/>
          </a:xfrm>
        </p:spPr>
        <p:txBody>
          <a:bodyPr>
            <a:noAutofit/>
          </a:bodyPr>
          <a:lstStyle/>
          <a:p>
            <a:pPr eaLnBrk="1" fontAlgn="auto" hangingPunct="1">
              <a:spcAft>
                <a:spcPts val="0"/>
              </a:spcAft>
              <a:defRPr/>
            </a:pPr>
            <a:r>
              <a:rPr lang="en-US" sz="4000" b="1" dirty="0">
                <a:solidFill>
                  <a:schemeClr val="accent1">
                    <a:lumMod val="75000"/>
                  </a:schemeClr>
                </a:solidFill>
              </a:rPr>
              <a:t>BOOLEAN LOGIC/OPERATORS</a:t>
            </a:r>
            <a:endParaRPr lang="en-US" sz="4000" b="1" dirty="0">
              <a:solidFill>
                <a:schemeClr val="accent1">
                  <a:lumMod val="75000"/>
                </a:schemeClr>
              </a:solidFill>
            </a:endParaRPr>
          </a:p>
        </p:txBody>
      </p:sp>
      <p:pic>
        <p:nvPicPr>
          <p:cNvPr id="128003" name="Picture 3" descr="Boolean Operator Venn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0200" y="1736726"/>
            <a:ext cx="906780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34477</Words>
  <Application>WPS Presentation</Application>
  <PresentationFormat>Widescreen</PresentationFormat>
  <Paragraphs>1351</Paragraphs>
  <Slides>108</Slides>
  <Notes>13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108</vt:i4>
      </vt:variant>
    </vt:vector>
  </HeadingPairs>
  <TitlesOfParts>
    <vt:vector size="126" baseType="lpstr">
      <vt:lpstr>Arial</vt:lpstr>
      <vt:lpstr>SimSun</vt:lpstr>
      <vt:lpstr>Wingdings</vt:lpstr>
      <vt:lpstr>Calibri</vt:lpstr>
      <vt:lpstr>Wingdings 3</vt:lpstr>
      <vt:lpstr>Wingdings 2</vt:lpstr>
      <vt:lpstr>Wingdings 2</vt:lpstr>
      <vt:lpstr>MS PGothic</vt:lpstr>
      <vt:lpstr>Gill Sans MT</vt:lpstr>
      <vt:lpstr>Microsoft YaHei</vt:lpstr>
      <vt:lpstr>Arial Unicode MS</vt:lpstr>
      <vt:lpstr>Tw Cen MT</vt:lpstr>
      <vt:lpstr>Times New Roman</vt:lpstr>
      <vt:lpstr>Lucida Sans Unicode</vt:lpstr>
      <vt:lpstr>Calibri</vt:lpstr>
      <vt:lpstr>Arial Rounded MT Bold</vt:lpstr>
      <vt:lpstr>Arial</vt:lpstr>
      <vt:lpstr>Gallery</vt:lpstr>
      <vt:lpstr>objective</vt:lpstr>
      <vt:lpstr>Information Sources</vt:lpstr>
      <vt:lpstr>Type of Information Sources</vt:lpstr>
      <vt:lpstr>Information Sources</vt:lpstr>
      <vt:lpstr>Primary Sources</vt:lpstr>
      <vt:lpstr>Characteristics of Primary Sources</vt:lpstr>
      <vt:lpstr>Examples Of Primary Sources</vt:lpstr>
      <vt:lpstr>Cont……</vt:lpstr>
      <vt:lpstr>Secondary Sources</vt:lpstr>
      <vt:lpstr>Examples Secondary Sources</vt:lpstr>
      <vt:lpstr>Tertiary Sources</vt:lpstr>
      <vt:lpstr>Composite Examples</vt:lpstr>
      <vt:lpstr>Reference Sources</vt:lpstr>
      <vt:lpstr>Reference Sources</vt:lpstr>
      <vt:lpstr>Characteristics of Reference Sources</vt:lpstr>
      <vt:lpstr>Characteristics of Reference Sources</vt:lpstr>
      <vt:lpstr>Reference Sources - Examples</vt:lpstr>
      <vt:lpstr>Reference Sources - Examples</vt:lpstr>
      <vt:lpstr>Reference Sources - Examples</vt:lpstr>
      <vt:lpstr>Reference Sources - Examples</vt:lpstr>
      <vt:lpstr>Reference Sources - Examples</vt:lpstr>
      <vt:lpstr>Reference Sources - Examples</vt:lpstr>
      <vt:lpstr>Reference Sources - Examples</vt:lpstr>
      <vt:lpstr>Reference Sources - Examples</vt:lpstr>
      <vt:lpstr>Reference Sources - Examples</vt:lpstr>
      <vt:lpstr>Reference Sources - Examples</vt:lpstr>
      <vt:lpstr>Reference Sources - Examples</vt:lpstr>
      <vt:lpstr>Reference Sources - Examples</vt:lpstr>
      <vt:lpstr>Reference Sources - Examples</vt:lpstr>
      <vt:lpstr>Publication Formats</vt:lpstr>
      <vt:lpstr>Types of Publication Formats</vt:lpstr>
      <vt:lpstr>Books (monographs)</vt:lpstr>
      <vt:lpstr>Books (monographs)</vt:lpstr>
      <vt:lpstr>Books (monographs)</vt:lpstr>
      <vt:lpstr>Serials</vt:lpstr>
      <vt:lpstr>Serials </vt:lpstr>
      <vt:lpstr>Serials</vt:lpstr>
      <vt:lpstr>Serials </vt:lpstr>
      <vt:lpstr>Serials</vt:lpstr>
      <vt:lpstr>Uses of Serials</vt:lpstr>
      <vt:lpstr>Grey Literature</vt:lpstr>
      <vt:lpstr>Media/ audio-visual materials</vt:lpstr>
      <vt:lpstr>Conference Proceedings</vt:lpstr>
      <vt:lpstr>Theses/ Dissertations</vt:lpstr>
      <vt:lpstr>Web Pages</vt:lpstr>
      <vt:lpstr>Legislation and official/ government publications</vt:lpstr>
      <vt:lpstr>Choosing Information Sources</vt:lpstr>
      <vt:lpstr>Choosing Information Sources</vt:lpstr>
      <vt:lpstr>Points to Note!</vt:lpstr>
      <vt:lpstr>Points to Note!</vt:lpstr>
      <vt:lpstr>Points to Note!</vt:lpstr>
      <vt:lpstr>Information Retrieval and Evaluation of Information</vt:lpstr>
      <vt:lpstr>Information Retrieval</vt:lpstr>
      <vt:lpstr>Objectives</vt:lpstr>
      <vt:lpstr>What is Information Retrieval?</vt:lpstr>
      <vt:lpstr>Types of Information Retrieval</vt:lpstr>
      <vt:lpstr>Manual Information Retrieval</vt:lpstr>
      <vt:lpstr>Library Classification Scheme</vt:lpstr>
      <vt:lpstr>TYPES OF LIBRARY CLASSIFICATION SCHEMES</vt:lpstr>
      <vt:lpstr>The Case of UEW</vt:lpstr>
      <vt:lpstr>How to use the Library of Congress (LC)  Classification Scheme</vt:lpstr>
      <vt:lpstr>The main Outline  of subjects in the LCCS</vt:lpstr>
      <vt:lpstr>The main Outline  of subjects in the LCCS</vt:lpstr>
      <vt:lpstr>The main Outline  of subjects in the LCCS</vt:lpstr>
      <vt:lpstr>Missing Alphabets in LCCS</vt:lpstr>
      <vt:lpstr>SUB-DIVISION 1 IN LCCS</vt:lpstr>
      <vt:lpstr>Random Examples of Sub-Divisions</vt:lpstr>
      <vt:lpstr>Example 2</vt:lpstr>
      <vt:lpstr>SUB-DIVISION 2 IN LCCS</vt:lpstr>
      <vt:lpstr>Examples of Sub-Division 2</vt:lpstr>
      <vt:lpstr>How to find a book in the Library</vt:lpstr>
      <vt:lpstr>How to find a book in the Library</vt:lpstr>
      <vt:lpstr>How to find a book in the Library</vt:lpstr>
      <vt:lpstr>THE LIBRARY CATALOGUE</vt:lpstr>
      <vt:lpstr>The UEW Online Library Catalogue   The WINNOPAC</vt:lpstr>
      <vt:lpstr>OPAC- WINNOPAC</vt:lpstr>
      <vt:lpstr>HOW TO GET TO WINNOPAC Go to the University Website www.uew.edu.gh and  click on Library</vt:lpstr>
      <vt:lpstr>From the Library’s Homepage, click “WINNOPAC”</vt:lpstr>
      <vt:lpstr>This will then take you to the WINNOPAC or type in the URL: http://library2.uew.edu.gh:8080/search/query?theme=UEW  </vt:lpstr>
      <vt:lpstr>How to search the WINNOPAC</vt:lpstr>
      <vt:lpstr>Electronic Information Retrieval</vt:lpstr>
      <vt:lpstr>The Internet</vt:lpstr>
      <vt:lpstr>The Uniform Resource Locator (URL) </vt:lpstr>
      <vt:lpstr>The domain name tells you the type of organization sponsoring a page. It is a three-letter code that is part of the URL and preceded by a "dot(.)" Here are the most common domains:</vt:lpstr>
      <vt:lpstr>Search Engines </vt:lpstr>
      <vt:lpstr>Examples of Search Engines  </vt:lpstr>
      <vt:lpstr>Databases</vt:lpstr>
      <vt:lpstr>Examples of some Databases</vt:lpstr>
      <vt:lpstr>Information Search Strategies</vt:lpstr>
      <vt:lpstr>Planning a Search Strategy</vt:lpstr>
      <vt:lpstr>PowerPoint 演示文稿</vt:lpstr>
      <vt:lpstr>Strategies for Conducting Academic Searches: Analysis &amp; Synthesis</vt:lpstr>
      <vt:lpstr>Strategies for Conducting Academic Searches: Create Concept Charts</vt:lpstr>
      <vt:lpstr>Strategies for Conducting Academic Searches: Create Search String</vt:lpstr>
      <vt:lpstr>Boolean Search Strategy</vt:lpstr>
      <vt:lpstr>AND</vt:lpstr>
      <vt:lpstr>OR</vt:lpstr>
      <vt:lpstr>NOT</vt:lpstr>
      <vt:lpstr>BOOLEAN LOGIC/OPERATORS</vt:lpstr>
      <vt:lpstr>Combining three (3) terms for more complex searches </vt:lpstr>
      <vt:lpstr>e-Resources of the Library</vt:lpstr>
      <vt:lpstr>e-Resources of the Library</vt:lpstr>
      <vt:lpstr>e-Resources of the Library</vt:lpstr>
      <vt:lpstr>e-Resources of the Library</vt:lpstr>
      <vt:lpstr>e-Resources of the Library</vt:lpstr>
      <vt:lpstr>e-Resources of the Library</vt:lpstr>
      <vt:lpstr>e-Resources of the Library</vt:lpstr>
      <vt:lpstr>e-Resources of the Library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Wiredu</dc:creator>
  <cp:lastModifiedBy>dela Ashiadey</cp:lastModifiedBy>
  <cp:revision>3</cp:revision>
  <dcterms:created xsi:type="dcterms:W3CDTF">2022-04-05T05:27:00Z</dcterms:created>
  <dcterms:modified xsi:type="dcterms:W3CDTF">2025-06-09T20:29:35Z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3A26D44E109E4A80BE06E9FAD0C6DB5C_12</vt:lpwstr>
  </property>
  <property fmtid="{D5CDD505-2E9C-101B-9397-08002B2CF9AE}" pid="3" name="KSOProductBuildVer">
    <vt:lpwstr>2057-12.2.0.21179</vt:lpwstr>
  </property>
</Properties>
</file>