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718" r:id="rId4"/>
    <p:sldId id="723" r:id="rId5"/>
    <p:sldId id="724" r:id="rId6"/>
    <p:sldId id="725" r:id="rId7"/>
    <p:sldId id="726" r:id="rId8"/>
    <p:sldId id="727" r:id="rId9"/>
    <p:sldId id="731" r:id="rId10"/>
    <p:sldId id="732" r:id="rId11"/>
    <p:sldId id="744" r:id="rId12"/>
    <p:sldId id="745" r:id="rId13"/>
    <p:sldId id="746" r:id="rId14"/>
    <p:sldId id="719" r:id="rId15"/>
    <p:sldId id="720" r:id="rId16"/>
    <p:sldId id="722" r:id="rId17"/>
    <p:sldId id="597" r:id="rId18"/>
    <p:sldId id="599" r:id="rId19"/>
    <p:sldId id="598" r:id="rId20"/>
    <p:sldId id="600" r:id="rId21"/>
    <p:sldId id="753" r:id="rId22"/>
    <p:sldId id="666" r:id="rId23"/>
    <p:sldId id="603" r:id="rId24"/>
    <p:sldId id="604" r:id="rId25"/>
    <p:sldId id="605" r:id="rId26"/>
    <p:sldId id="610" r:id="rId27"/>
    <p:sldId id="606" r:id="rId28"/>
    <p:sldId id="60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2A135-4C1E-459C-B893-7A5069411EA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9A151-36F7-4FB4-AAA7-C1EF43F1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2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>
            <a:extLst>
              <a:ext uri="{FF2B5EF4-FFF2-40B4-BE49-F238E27FC236}">
                <a16:creationId xmlns:a16="http://schemas.microsoft.com/office/drawing/2014/main" id="{E5A3C97A-AAC9-458A-91FE-6E496FB5AB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>
            <a:extLst>
              <a:ext uri="{FF2B5EF4-FFF2-40B4-BE49-F238E27FC236}">
                <a16:creationId xmlns:a16="http://schemas.microsoft.com/office/drawing/2014/main" id="{F6D09158-3BBE-4574-8D35-07DA83F120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b="1"/>
              <a:t>Student Activity: In Groups</a:t>
            </a:r>
          </a:p>
          <a:p>
            <a:r>
              <a:rPr lang="en-GB" altLang="en-US"/>
              <a:t>1. Students brainstorm and give examples of a research problem and break them down into research questions.</a:t>
            </a:r>
          </a:p>
          <a:p>
            <a:r>
              <a:rPr lang="en-GB" altLang="en-US"/>
              <a:t>2. Conversely, students brainstorm and give examples of a research question and re-write them as thesis statements.</a:t>
            </a:r>
          </a:p>
        </p:txBody>
      </p:sp>
      <p:sp>
        <p:nvSpPr>
          <p:cNvPr id="115716" name="Slide Number Placeholder 3">
            <a:extLst>
              <a:ext uri="{FF2B5EF4-FFF2-40B4-BE49-F238E27FC236}">
                <a16:creationId xmlns:a16="http://schemas.microsoft.com/office/drawing/2014/main" id="{3B8D6021-97B3-468F-BADE-926E3C95B7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225A35-F280-4BB0-A197-9606EE901DC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>
            <a:extLst>
              <a:ext uri="{FF2B5EF4-FFF2-40B4-BE49-F238E27FC236}">
                <a16:creationId xmlns:a16="http://schemas.microsoft.com/office/drawing/2014/main" id="{80898B8E-905C-4C80-8932-1AECF29ECD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>
            <a:extLst>
              <a:ext uri="{FF2B5EF4-FFF2-40B4-BE49-F238E27FC236}">
                <a16:creationId xmlns:a16="http://schemas.microsoft.com/office/drawing/2014/main" id="{FFDB9FA8-5AB0-4A22-BAAC-09A2DCBE7E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b="1"/>
              <a:t>Student Activities</a:t>
            </a:r>
          </a:p>
          <a:p>
            <a:r>
              <a:rPr lang="en-GB" altLang="en-US"/>
              <a:t>Students write their thesis statements on board and select keywords.</a:t>
            </a:r>
          </a:p>
          <a:p>
            <a:endParaRPr lang="en-GB" altLang="en-US"/>
          </a:p>
        </p:txBody>
      </p:sp>
      <p:sp>
        <p:nvSpPr>
          <p:cNvPr id="117764" name="Slide Number Placeholder 3">
            <a:extLst>
              <a:ext uri="{FF2B5EF4-FFF2-40B4-BE49-F238E27FC236}">
                <a16:creationId xmlns:a16="http://schemas.microsoft.com/office/drawing/2014/main" id="{582DEFA0-0CBA-4B5A-9F4A-2447DE2897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215528-A1B9-4387-A222-7F4FC24F315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>
            <a:extLst>
              <a:ext uri="{FF2B5EF4-FFF2-40B4-BE49-F238E27FC236}">
                <a16:creationId xmlns:a16="http://schemas.microsoft.com/office/drawing/2014/main" id="{027E3EBC-1663-4D38-8115-BE563EB71B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>
            <a:extLst>
              <a:ext uri="{FF2B5EF4-FFF2-40B4-BE49-F238E27FC236}">
                <a16:creationId xmlns:a16="http://schemas.microsoft.com/office/drawing/2014/main" id="{0E474399-42D1-49B7-80D4-D4F3B4BC6C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b="1"/>
              <a:t>Student Activity</a:t>
            </a:r>
          </a:p>
          <a:p>
            <a:r>
              <a:rPr lang="en-GB" altLang="en-US"/>
              <a:t>Students practice combining their keywords</a:t>
            </a:r>
          </a:p>
        </p:txBody>
      </p:sp>
      <p:sp>
        <p:nvSpPr>
          <p:cNvPr id="119812" name="Slide Number Placeholder 3">
            <a:extLst>
              <a:ext uri="{FF2B5EF4-FFF2-40B4-BE49-F238E27FC236}">
                <a16:creationId xmlns:a16="http://schemas.microsoft.com/office/drawing/2014/main" id="{821AC4DE-C062-4A87-BBB1-F50D5BE90A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ADA844-507B-4941-B1B6-F0377DB3E3E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>
            <a:extLst>
              <a:ext uri="{FF2B5EF4-FFF2-40B4-BE49-F238E27FC236}">
                <a16:creationId xmlns:a16="http://schemas.microsoft.com/office/drawing/2014/main" id="{0C85F769-A182-4B7C-9F62-14A03691B9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>
            <a:extLst>
              <a:ext uri="{FF2B5EF4-FFF2-40B4-BE49-F238E27FC236}">
                <a16:creationId xmlns:a16="http://schemas.microsoft.com/office/drawing/2014/main" id="{114815A6-9E3F-4012-A881-446C22C04D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22884" name="Slide Number Placeholder 3">
            <a:extLst>
              <a:ext uri="{FF2B5EF4-FFF2-40B4-BE49-F238E27FC236}">
                <a16:creationId xmlns:a16="http://schemas.microsoft.com/office/drawing/2014/main" id="{DC768CBB-9AF4-405D-B440-E837CE0A0C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F57580-78CE-415D-9FF8-3F8CB04A18BA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>
            <a:extLst>
              <a:ext uri="{FF2B5EF4-FFF2-40B4-BE49-F238E27FC236}">
                <a16:creationId xmlns:a16="http://schemas.microsoft.com/office/drawing/2014/main" id="{91651CE4-BFB4-413D-B498-A8C44ED244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>
            <a:extLst>
              <a:ext uri="{FF2B5EF4-FFF2-40B4-BE49-F238E27FC236}">
                <a16:creationId xmlns:a16="http://schemas.microsoft.com/office/drawing/2014/main" id="{601D5B09-416B-4E88-8210-6316AEC61B7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>
                <a:ea typeface="ＭＳ Ｐゴシック" panose="020B0600070205080204" pitchFamily="34" charset="-128"/>
              </a:rPr>
              <a:t>memory loss or amnesia or Alzheimer's </a:t>
            </a: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GB" altLang="en-US">
                <a:ea typeface="ＭＳ Ｐゴシック" panose="020B0600070205080204" pitchFamily="34" charset="-128"/>
              </a:rPr>
              <a:t>aging or aged or elderly, seniors </a:t>
            </a:r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24932" name="Slide Number Placeholder 3">
            <a:extLst>
              <a:ext uri="{FF2B5EF4-FFF2-40B4-BE49-F238E27FC236}">
                <a16:creationId xmlns:a16="http://schemas.microsoft.com/office/drawing/2014/main" id="{96C8BEF7-1173-4731-9010-48417959FA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26EAC3-AA27-4E99-B989-685E324714CF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>
            <a:extLst>
              <a:ext uri="{FF2B5EF4-FFF2-40B4-BE49-F238E27FC236}">
                <a16:creationId xmlns:a16="http://schemas.microsoft.com/office/drawing/2014/main" id="{06CFFE07-1848-45AA-BB96-78640F1CC2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>
            <a:extLst>
              <a:ext uri="{FF2B5EF4-FFF2-40B4-BE49-F238E27FC236}">
                <a16:creationId xmlns:a16="http://schemas.microsoft.com/office/drawing/2014/main" id="{65750BC1-8E91-4F3F-9DF5-DC8E4892A9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26980" name="Slide Number Placeholder 3">
            <a:extLst>
              <a:ext uri="{FF2B5EF4-FFF2-40B4-BE49-F238E27FC236}">
                <a16:creationId xmlns:a16="http://schemas.microsoft.com/office/drawing/2014/main" id="{0766A1A7-BFD5-4AB2-89B9-DFDA818CB5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4EE5A2-B5A0-4F8F-87C6-7CFFE69F251C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>
            <a:extLst>
              <a:ext uri="{FF2B5EF4-FFF2-40B4-BE49-F238E27FC236}">
                <a16:creationId xmlns:a16="http://schemas.microsoft.com/office/drawing/2014/main" id="{A57C40BD-2C7E-434F-892D-64F0B01477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>
            <a:extLst>
              <a:ext uri="{FF2B5EF4-FFF2-40B4-BE49-F238E27FC236}">
                <a16:creationId xmlns:a16="http://schemas.microsoft.com/office/drawing/2014/main" id="{43BE14D0-E4C7-4931-82D5-FA0EA0F079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Boolean operators work like a Venn diagram with words</a:t>
            </a:r>
          </a:p>
        </p:txBody>
      </p:sp>
      <p:sp>
        <p:nvSpPr>
          <p:cNvPr id="129028" name="Slide Number Placeholder 3">
            <a:extLst>
              <a:ext uri="{FF2B5EF4-FFF2-40B4-BE49-F238E27FC236}">
                <a16:creationId xmlns:a16="http://schemas.microsoft.com/office/drawing/2014/main" id="{E3B9542C-76D4-4087-BA1E-DE3E55CCB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4B2037-8B5A-4B59-B1CE-7383C462321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>
            <a:extLst>
              <a:ext uri="{FF2B5EF4-FFF2-40B4-BE49-F238E27FC236}">
                <a16:creationId xmlns:a16="http://schemas.microsoft.com/office/drawing/2014/main" id="{8DE89944-4629-47BB-A8EF-7246BE1608A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>
            <a:extLst>
              <a:ext uri="{FF2B5EF4-FFF2-40B4-BE49-F238E27FC236}">
                <a16:creationId xmlns:a16="http://schemas.microsoft.com/office/drawing/2014/main" id="{826EFB54-2859-4EBC-9CA5-D1EF1EC5D7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/>
              <a:t>A = “Climate Change”</a:t>
            </a:r>
          </a:p>
          <a:p>
            <a:r>
              <a:rPr lang="en-GB" altLang="en-US"/>
              <a:t>B=  “Food Production”</a:t>
            </a:r>
          </a:p>
          <a:p>
            <a:r>
              <a:rPr lang="en-GB" altLang="en-US"/>
              <a:t>C= Africa</a:t>
            </a:r>
          </a:p>
        </p:txBody>
      </p:sp>
      <p:sp>
        <p:nvSpPr>
          <p:cNvPr id="131076" name="Slide Number Placeholder 3">
            <a:extLst>
              <a:ext uri="{FF2B5EF4-FFF2-40B4-BE49-F238E27FC236}">
                <a16:creationId xmlns:a16="http://schemas.microsoft.com/office/drawing/2014/main" id="{D645D99C-71A9-4DE3-A9F3-785736565E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0AFFAA-29F4-48B0-9B4B-8F2838CB8DC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714C-EFDE-4AF3-93FF-038E378E0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3ACE0-81F0-4D08-96CF-253A38F69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6F23C-B474-4FB5-B055-942D8A33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55AD-CE66-407E-8389-502782AC6B3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4E004-A3A1-429D-AC4F-FD3DBBD3C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7B84E-E705-439E-8D4F-A6C4DF3D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1B5-A4D2-4557-BAA1-8CDAA5B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DD44-130C-4394-B61B-A9265267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12FC0-4F6D-46E1-808E-0DEB90B26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59AE8-BE65-4CF0-8C87-8BB3CFFA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55AD-CE66-407E-8389-502782AC6B3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1A064-1D67-420F-BC0D-E44B937D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8D5BA-D077-472B-83A5-50478A7B0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1B5-A4D2-4557-BAA1-8CDAA5B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C17BD0-817D-46B0-B598-4E21CEEF5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6E086-6C9B-45AC-B9A9-89F304222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89796-3774-4BCE-97FC-00AD88BD1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55AD-CE66-407E-8389-502782AC6B3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D8870-B118-4507-B700-5B8FF2C4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30404-3D01-4F2A-AF21-BB8FAE96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1B5-A4D2-4557-BAA1-8CDAA5B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87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2959-4D84-491A-ACC7-BD9415F569F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EAAE244-37D3-4F23-997A-AFBB66436A6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338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2959-4D84-491A-ACC7-BD9415F569F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E244-37D3-4F23-997A-AFBB66436A6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21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2959-4D84-491A-ACC7-BD9415F569F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E244-37D3-4F23-997A-AFBB66436A6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897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2959-4D84-491A-ACC7-BD9415F569F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E244-37D3-4F23-997A-AFBB66436A6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79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2959-4D84-491A-ACC7-BD9415F569F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E244-37D3-4F23-997A-AFBB66436A6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979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2959-4D84-491A-ACC7-BD9415F569F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E244-37D3-4F23-997A-AFBB66436A6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945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2959-4D84-491A-ACC7-BD9415F569F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E244-37D3-4F23-997A-AFBB66436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420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2959-4D84-491A-ACC7-BD9415F569F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E244-37D3-4F23-997A-AFBB66436A6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94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C906-CA5E-4766-9868-9E0041FA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38DE-7A4B-4491-97C1-53A7930D1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49425-4DB8-4010-80C9-13D4F0DF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55AD-CE66-407E-8389-502782AC6B3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1949C-E5F1-4A0E-B3EE-C69EDE04E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E8C76-6768-415D-9773-4B89E1B2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1B5-A4D2-4557-BAA1-8CDAA5B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65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F352959-4D84-491A-ACC7-BD9415F569F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E244-37D3-4F23-997A-AFBB66436A6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0657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2959-4D84-491A-ACC7-BD9415F569F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E244-37D3-4F23-997A-AFBB66436A6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270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2959-4D84-491A-ACC7-BD9415F569F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E244-37D3-4F23-997A-AFBB66436A6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41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94DF-9AB9-46C7-86DC-17B963BB3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13B2A-08C3-49C6-AF62-D59865E08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D7BAD-5059-472A-89CB-7C95CE9CF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55AD-CE66-407E-8389-502782AC6B3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B3142-8EC1-4A8E-A998-CB632FB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C0E8B-E6FF-4BDD-AF61-C501113D8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1B5-A4D2-4557-BAA1-8CDAA5B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4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ABA9-61D4-48A8-88D6-4C78578B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38199-1176-4B1B-8BC2-F4519C033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3ED03-259A-488D-A5BC-9AA71A24A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26A84-925D-4B8A-AE5B-DF09D91A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55AD-CE66-407E-8389-502782AC6B3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1D0F9-B43E-4BA4-AAAD-79569FBC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8E88E-5885-488D-8419-35BE197D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1B5-A4D2-4557-BAA1-8CDAA5B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5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54F2-2E87-4B0C-A183-90284217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5F2A7-F0AB-4BAF-AD33-B98CF3B6D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FD8A7-7B20-4DF7-BA38-EBE715E5F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E2ADF-F7CE-4B28-85F1-783F9A162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974BA-CF86-4941-BCD6-12388F830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F266E-8A34-49B1-93F9-B1D65078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55AD-CE66-407E-8389-502782AC6B3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90498-701B-4210-8295-4FFB2EEA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F4670-21EB-4040-B912-DAD4500E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1B5-A4D2-4557-BAA1-8CDAA5B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0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6B2F-D852-4C6B-AB36-F8448FBD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11165-5F19-4199-8CAD-A8954005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55AD-CE66-407E-8389-502782AC6B3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A3976-6C66-4C82-877E-716652B6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1D920-EC6A-4B76-B09D-2D84396B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1B5-A4D2-4557-BAA1-8CDAA5B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7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ABC14A-BCA1-4ED7-B977-4F8A848D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55AD-CE66-407E-8389-502782AC6B3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0B751-758B-4B06-A919-BF6C348C0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42539-C5A3-4708-9FCF-7E20EE67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1B5-A4D2-4557-BAA1-8CDAA5B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2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6FEC-1885-481D-A5A9-B1866069C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B2D77-7AB0-4BBB-B59F-41AB4450A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D7B09-E9D8-46C6-9870-E0A022D9E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A2EC6-7D09-4E9E-9C09-8A52F4FE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55AD-CE66-407E-8389-502782AC6B3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04E06-E085-4F02-BF5B-7ABEF6CD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BA59F-07E1-47D6-8438-0E342A12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1B5-A4D2-4557-BAA1-8CDAA5B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3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378B-144E-4637-B0AE-2CA0FB47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E6C59-DB54-4ADC-B61C-51A7A8EB4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3AD7B-E48C-49B3-87A8-39093C553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468B2-47CB-4B53-B0A8-0CDEC677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55AD-CE66-407E-8389-502782AC6B3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EB339-CA1B-4738-99EC-D55DCC60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6746E-84CB-4FE1-A2A5-75703CF2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1B5-A4D2-4557-BAA1-8CDAA5B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0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FEC87A-9A8F-4872-87F0-9972C2FE8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1C0E8-C38E-4A0D-B261-A2917F024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5B09D-EE39-4759-AFC1-71C95F785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D55AD-CE66-407E-8389-502782AC6B3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DBFB2-BAB6-40FA-AAD1-B72F68F8A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AC722-6919-4965-9B9B-75D1941DA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E41B5-A4D2-4557-BAA1-8CDAA5B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7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52959-4D84-491A-ACC7-BD9415F569F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EAAE244-37D3-4F23-997A-AFBB66436A6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10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.epnet.com/" TargetMode="External"/><Relationship Id="rId2" Type="http://schemas.openxmlformats.org/officeDocument/2006/relationships/hyperlink" Target="http://www.search.eb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tandfonline.com/" TargetMode="External"/><Relationship Id="rId5" Type="http://schemas.openxmlformats.org/officeDocument/2006/relationships/hyperlink" Target="http://www.jstor.org/logon" TargetMode="External"/><Relationship Id="rId4" Type="http://schemas.openxmlformats.org/officeDocument/2006/relationships/hyperlink" Target="http://www.emeraldinsigh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3FC3-A351-4FF0-9034-49E9EF19D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CA261-DC01-4F48-95B1-E07A7A75FB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28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1059-28A3-4358-B5BD-219B070D1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26" y="838201"/>
            <a:ext cx="7788275" cy="74612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 Search Strategies</a:t>
            </a:r>
          </a:p>
        </p:txBody>
      </p:sp>
      <p:sp>
        <p:nvSpPr>
          <p:cNvPr id="111619" name="Content Placeholder 2">
            <a:extLst>
              <a:ext uri="{FF2B5EF4-FFF2-40B4-BE49-F238E27FC236}">
                <a16:creationId xmlns:a16="http://schemas.microsoft.com/office/drawing/2014/main" id="{0901FFDF-4DC6-47CD-8B7A-0658AD931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/>
            <a:r>
              <a:rPr lang="en-US" altLang="en-US" sz="3600"/>
              <a:t>Search strategies are ways of using search terms in finding required information from search tools, such as search engines (Google), the online library catalogue (WINNOPAC) and online databases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DE18-C358-4938-88E5-CED96EA0E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25" y="609600"/>
            <a:ext cx="75438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Planning a Search Strategy</a:t>
            </a:r>
          </a:p>
        </p:txBody>
      </p:sp>
      <p:sp>
        <p:nvSpPr>
          <p:cNvPr id="112643" name="Content Placeholder 2">
            <a:extLst>
              <a:ext uri="{FF2B5EF4-FFF2-40B4-BE49-F238E27FC236}">
                <a16:creationId xmlns:a16="http://schemas.microsoft.com/office/drawing/2014/main" id="{0D61D19F-1AA2-45C2-992C-549F7E20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846264"/>
            <a:ext cx="7848600" cy="4325937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sz="3600"/>
              <a:t>Plan the next five steps before proceeding with the search.</a:t>
            </a:r>
          </a:p>
          <a:p>
            <a:pPr marL="1206500" lvl="2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en-US" sz="3200"/>
              <a:t>Identify search terms</a:t>
            </a:r>
          </a:p>
          <a:p>
            <a:pPr marL="1206500" lvl="2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en-US" sz="3200"/>
              <a:t>Limit the search</a:t>
            </a:r>
          </a:p>
          <a:p>
            <a:pPr marL="1206500" lvl="2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en-US" sz="3200"/>
              <a:t>Apply Truncation, Wildcards And Phrases</a:t>
            </a:r>
          </a:p>
          <a:p>
            <a:pPr marL="1206500" lvl="2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en-US" sz="3200"/>
              <a:t>Combine terms using Boolean logic </a:t>
            </a:r>
          </a:p>
          <a:p>
            <a:pPr marL="1206500" lvl="2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en-US" sz="3200"/>
              <a:t>Combine terms using other connectors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Content Placeholder 3">
            <a:extLst>
              <a:ext uri="{FF2B5EF4-FFF2-40B4-BE49-F238E27FC236}">
                <a16:creationId xmlns:a16="http://schemas.microsoft.com/office/drawing/2014/main" id="{D459C4D0-7CF4-402B-B28D-DBE36B6EDAFC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381000"/>
            <a:ext cx="8153400" cy="5867400"/>
          </a:xfrm>
        </p:spPr>
      </p:pic>
      <p:sp>
        <p:nvSpPr>
          <p:cNvPr id="113667" name="TextBox 2">
            <a:extLst>
              <a:ext uri="{FF2B5EF4-FFF2-40B4-BE49-F238E27FC236}">
                <a16:creationId xmlns:a16="http://schemas.microsoft.com/office/drawing/2014/main" id="{791D8AA6-4A4F-4FD9-8E74-A9D05DA4D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6400800"/>
            <a:ext cx="845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Source: The Five Search Steps (Rumsey, S., 2008)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2C357B58-D20B-4DB4-AD53-3E5F1986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775" y="457200"/>
            <a:ext cx="8153400" cy="9906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Strategies for Conducting Academic Searches: Analysis &amp; Synthesis</a:t>
            </a:r>
          </a:p>
        </p:txBody>
      </p:sp>
      <p:sp>
        <p:nvSpPr>
          <p:cNvPr id="114691" name="Content Placeholder 2">
            <a:extLst>
              <a:ext uri="{FF2B5EF4-FFF2-40B4-BE49-F238E27FC236}">
                <a16:creationId xmlns:a16="http://schemas.microsoft.com/office/drawing/2014/main" id="{C526D51B-9131-4F04-A1B3-053A67114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775" y="2057400"/>
            <a:ext cx="8153400" cy="4038600"/>
          </a:xfrm>
        </p:spPr>
        <p:txBody>
          <a:bodyPr>
            <a:normAutofit fontScale="92500"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en-US" sz="2400"/>
              <a:t>What is the problem? The problem is the research problem; the reason why you need the information.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en-US" sz="2400"/>
              <a:t>Create a research topic out of your research problem. Your assignment topic or project topic may be your research topic.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en-US" sz="2400"/>
              <a:t>Re-write your research topic as a research question.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en-US" sz="2400"/>
              <a:t>Break main research question into smaller research questions. Try to re-write the questions back into smaller thesis statements.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en-US" sz="2400"/>
              <a:t>Finally, create thesis statements out of each research question.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7BF8C2A8-AD60-4203-898D-691DFFC9C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238" y="457200"/>
            <a:ext cx="8153400" cy="9906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Strategies for Conducting Academic Searches: Create Concept Charts</a:t>
            </a:r>
          </a:p>
        </p:txBody>
      </p:sp>
      <p:sp>
        <p:nvSpPr>
          <p:cNvPr id="116739" name="Content Placeholder 2">
            <a:extLst>
              <a:ext uri="{FF2B5EF4-FFF2-40B4-BE49-F238E27FC236}">
                <a16:creationId xmlns:a16="http://schemas.microsoft.com/office/drawing/2014/main" id="{7ECB61BB-F39D-410E-AB5E-BF3DCD908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775" y="1905000"/>
            <a:ext cx="8153400" cy="4267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en-US" sz="2400"/>
              <a:t>Keywords are major concept terms.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en-US" sz="2400"/>
              <a:t>They are used to match words that are used in already publicly available published/unpublished works.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en-US" sz="2400"/>
              <a:t>Garbage in; Garbage out!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en-US" sz="2400"/>
              <a:t>Identify your keywords from thesis statement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en-US" sz="2400"/>
              <a:t>Develop concept charts out of keywords to identify PREFERRED TERMS (synonyms) and un/related terms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en-US" sz="2400"/>
              <a:t>Leave out adwords: articles, prepositions, conjunctions, etc.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8E4C7C6C-FE5D-4226-AB50-5FC48654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775" y="685800"/>
            <a:ext cx="8153400" cy="8382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Strategies for Conducting Academic Searches: Create Search String</a:t>
            </a:r>
          </a:p>
        </p:txBody>
      </p:sp>
      <p:sp>
        <p:nvSpPr>
          <p:cNvPr id="118787" name="Content Placeholder 2">
            <a:extLst>
              <a:ext uri="{FF2B5EF4-FFF2-40B4-BE49-F238E27FC236}">
                <a16:creationId xmlns:a16="http://schemas.microsoft.com/office/drawing/2014/main" id="{E542A96C-719A-4F36-83EF-4CCF66E23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775" y="1981200"/>
            <a:ext cx="8153400" cy="4343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en-US" sz="2400"/>
              <a:t>Using Boolean operators, create a search string by combining your keywords.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en-US" sz="2400"/>
              <a:t>Boolean Operators are AND (+), OR (*), NOT (-)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en-US" sz="2400"/>
              <a:t>Do not combine more than three keywords in a single search, such as: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en-US" sz="2400"/>
              <a:t>“Climate change” AND food OR crop AND Africa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en-US" sz="2400"/>
              <a:t>Keywords can be compound words, hyphenated words, or very short phrases.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en-US" sz="2400"/>
              <a:t>The fewer keywords combined, the more relevant your results, the more your results too!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9DAC0D8D-86A5-4CCA-A46E-FC6CCACF6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609600"/>
            <a:ext cx="8382000" cy="838200"/>
          </a:xfrm>
        </p:spPr>
        <p:txBody>
          <a:bodyPr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ea typeface="MS PGothic" pitchFamily="34" charset="-128"/>
              </a:rPr>
              <a:t>Boolean Search Strategy</a:t>
            </a:r>
          </a:p>
        </p:txBody>
      </p:sp>
      <p:sp>
        <p:nvSpPr>
          <p:cNvPr id="143363" name="Content Placeholder 2">
            <a:extLst>
              <a:ext uri="{FF2B5EF4-FFF2-40B4-BE49-F238E27FC236}">
                <a16:creationId xmlns:a16="http://schemas.microsoft.com/office/drawing/2014/main" id="{47C03400-51EB-4277-8FA3-F3710E892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81201"/>
            <a:ext cx="7772400" cy="4144963"/>
          </a:xfrm>
        </p:spPr>
        <p:txBody>
          <a:bodyPr rtlCol="0">
            <a:noAutofit/>
          </a:bodyPr>
          <a:lstStyle/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endParaRPr lang="en-US" sz="500" dirty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</a:endParaRP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Boolean search is a type of search that allows you to use keywords with operators such as: </a:t>
            </a:r>
          </a:p>
          <a:p>
            <a:pPr marL="0" indent="0" algn="ctr" eaLnBrk="1" fontAlgn="auto" hangingPunct="1"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AND, OR, NOT</a:t>
            </a:r>
          </a:p>
          <a:p>
            <a:pPr marL="0" indent="0" algn="ctr" eaLnBrk="1" fontAlgn="auto" hangingPunct="1">
              <a:buNone/>
              <a:defRPr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</a:endParaRPr>
          </a:p>
          <a:p>
            <a:pPr marL="384048" lvl="1" indent="-18288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The Boolean operators combine keywords to broaden or narrow search results</a:t>
            </a:r>
          </a:p>
          <a:p>
            <a:pPr marL="384048" lvl="1" indent="-18288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They can be used with most search engines, databases, and OPACs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79E8AA89-C107-4BF9-8D6A-CC9EECD83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775" y="457200"/>
            <a:ext cx="8153400" cy="762000"/>
          </a:xfrm>
        </p:spPr>
        <p:txBody>
          <a:bodyPr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AND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E8E39064-1472-4CE2-9478-8711EBCD8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776" y="1981200"/>
            <a:ext cx="7921625" cy="4114800"/>
          </a:xfrm>
        </p:spPr>
        <p:txBody>
          <a:bodyPr rtlCol="0">
            <a:normAutofit fontScale="77500" lnSpcReduction="20000"/>
          </a:bodyPr>
          <a:lstStyle/>
          <a:p>
            <a:pPr marL="493712" indent="-45720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In this search we retrieve records in which both search terms are present.</a:t>
            </a: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 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to narrow your search and retrieve fewer records.</a:t>
            </a: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For example,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Exercise 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AND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Health 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retrieves records containing both keywords. </a:t>
            </a: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</a:endParaRPr>
          </a:p>
          <a:p>
            <a:pPr marL="566928" lvl="2" indent="-18288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Exercise 		52,600,000 </a:t>
            </a:r>
          </a:p>
          <a:p>
            <a:pPr marL="566928" lvl="2" indent="-18288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Health			182,000,000</a:t>
            </a:r>
          </a:p>
          <a:p>
            <a:pPr marL="566928" lvl="2" indent="-18288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Exercise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AND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Health 	8,490,000</a:t>
            </a: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</a:endParaRP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You get fewer results the more terms you combine.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732BFDD3-6FF2-4106-8740-71C6FF28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828675"/>
            <a:ext cx="7653338" cy="762000"/>
          </a:xfrm>
        </p:spPr>
        <p:txBody>
          <a:bodyPr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OR</a:t>
            </a:r>
          </a:p>
        </p:txBody>
      </p:sp>
      <p:sp>
        <p:nvSpPr>
          <p:cNvPr id="123907" name="Content Placeholder 2">
            <a:extLst>
              <a:ext uri="{FF2B5EF4-FFF2-40B4-BE49-F238E27FC236}">
                <a16:creationId xmlns:a16="http://schemas.microsoft.com/office/drawing/2014/main" id="{AF3FDDD5-4EE6-428C-93E0-4425186F4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775" y="1981200"/>
            <a:ext cx="8153400" cy="4191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>
                <a:ea typeface="ＭＳ Ｐゴシック" panose="020B0600070205080204" pitchFamily="34" charset="-128"/>
              </a:rPr>
              <a:t>OR Logic is most commonly used to search for synonymous terms or concepts. It collates the results to retrieve all unique records containing either or both of them.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>
                <a:ea typeface="ＭＳ Ｐゴシック" panose="020B0600070205080204" pitchFamily="34" charset="-128"/>
              </a:rPr>
              <a:t>Use OR to broaden your search.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>
                <a:ea typeface="ＭＳ Ｐゴシック" panose="020B0600070205080204" pitchFamily="34" charset="-128"/>
              </a:rPr>
              <a:t>For example, Salary </a:t>
            </a:r>
            <a:r>
              <a:rPr lang="en-US" altLang="en-US" sz="2800" b="1">
                <a:ea typeface="ＭＳ Ｐゴシック" panose="020B0600070205080204" pitchFamily="34" charset="-128"/>
              </a:rPr>
              <a:t>OR</a:t>
            </a:r>
            <a:r>
              <a:rPr lang="en-US" altLang="en-US" sz="2800">
                <a:ea typeface="ＭＳ Ｐゴシック" panose="020B0600070205080204" pitchFamily="34" charset="-128"/>
              </a:rPr>
              <a:t> Income. </a:t>
            </a:r>
            <a:endParaRPr lang="en-GB" altLang="en-US" sz="2800">
              <a:ea typeface="ＭＳ Ｐゴシック" panose="020B0600070205080204" pitchFamily="34" charset="-128"/>
            </a:endParaRP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2400">
                <a:ea typeface="ＭＳ Ｐゴシック" panose="020B0600070205080204" pitchFamily="34" charset="-128"/>
              </a:rPr>
              <a:t>Salary</a:t>
            </a:r>
            <a:r>
              <a:rPr lang="en-GB" altLang="en-US" sz="2400">
                <a:ea typeface="ＭＳ Ｐゴシック" panose="020B0600070205080204" pitchFamily="34" charset="-128"/>
              </a:rPr>
              <a:t>				368,000,000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2400">
                <a:ea typeface="ＭＳ Ｐゴシック" panose="020B0600070205080204" pitchFamily="34" charset="-128"/>
              </a:rPr>
              <a:t>Income 		</a:t>
            </a:r>
            <a:r>
              <a:rPr lang="en-GB" altLang="en-US" sz="2400">
                <a:ea typeface="ＭＳ Ｐゴシック" panose="020B0600070205080204" pitchFamily="34" charset="-128"/>
              </a:rPr>
              <a:t>		196,000,000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2400">
                <a:ea typeface="ＭＳ Ｐゴシック" panose="020B0600070205080204" pitchFamily="34" charset="-128"/>
              </a:rPr>
              <a:t>Salary </a:t>
            </a:r>
            <a:r>
              <a:rPr lang="en-GB" altLang="en-US" sz="2400" b="1">
                <a:ea typeface="ＭＳ Ｐゴシック" panose="020B0600070205080204" pitchFamily="34" charset="-128"/>
              </a:rPr>
              <a:t>OR</a:t>
            </a:r>
            <a:r>
              <a:rPr lang="en-GB" altLang="en-US" sz="2400">
                <a:ea typeface="ＭＳ Ｐゴシック" panose="020B0600070205080204" pitchFamily="34" charset="-128"/>
              </a:rPr>
              <a:t> </a:t>
            </a:r>
            <a:r>
              <a:rPr lang="en-US" altLang="en-US" sz="2400">
                <a:ea typeface="ＭＳ Ｐゴシック" panose="020B0600070205080204" pitchFamily="34" charset="-128"/>
              </a:rPr>
              <a:t>Income </a:t>
            </a:r>
            <a:r>
              <a:rPr lang="en-GB" altLang="en-US" sz="2400">
                <a:ea typeface="ＭＳ Ｐゴシック" panose="020B0600070205080204" pitchFamily="34" charset="-128"/>
              </a:rPr>
              <a:t>		570,000,000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8B19CA4C-2552-433C-9879-6FFF798BF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808038"/>
            <a:ext cx="7620000" cy="762000"/>
          </a:xfrm>
        </p:spPr>
        <p:txBody>
          <a:bodyPr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NOT</a:t>
            </a:r>
          </a:p>
        </p:txBody>
      </p:sp>
      <p:sp>
        <p:nvSpPr>
          <p:cNvPr id="125955" name="Content Placeholder 2">
            <a:extLst>
              <a:ext uri="{FF2B5EF4-FFF2-40B4-BE49-F238E27FC236}">
                <a16:creationId xmlns:a16="http://schemas.microsoft.com/office/drawing/2014/main" id="{488083BF-5CB1-4FC4-86C2-FC0FB3511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1981200"/>
            <a:ext cx="8382000" cy="41910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In this search we retrieve records with only one of the terms present, the one we have selected with our search.</a:t>
            </a:r>
          </a:p>
          <a:p>
            <a:pPr eaLnBrk="1" hangingPunct="1"/>
            <a:endParaRPr lang="en-US" altLang="en-US" sz="70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b="1">
                <a:ea typeface="ＭＳ Ｐゴシック" panose="020B0600070205080204" pitchFamily="34" charset="-128"/>
              </a:rPr>
              <a:t>For example</a:t>
            </a:r>
            <a:r>
              <a:rPr lang="en-US" altLang="en-US" sz="2800">
                <a:ea typeface="ＭＳ Ｐゴシック" panose="020B0600070205080204" pitchFamily="34" charset="-128"/>
              </a:rPr>
              <a:t>, </a:t>
            </a:r>
            <a:r>
              <a:rPr lang="en-GB" altLang="en-US" sz="2800"/>
              <a:t>Eating Disorders </a:t>
            </a:r>
            <a:r>
              <a:rPr lang="en-GB" altLang="en-US" sz="2800" b="1"/>
              <a:t>NOT </a:t>
            </a:r>
            <a:r>
              <a:rPr lang="en-GB" altLang="en-US" sz="2800"/>
              <a:t>Bulimia</a:t>
            </a:r>
            <a:r>
              <a:rPr lang="en-US" altLang="en-US" sz="2800">
                <a:ea typeface="ＭＳ Ｐゴシック" panose="020B0600070205080204" pitchFamily="34" charset="-128"/>
              </a:rPr>
              <a:t>. Note that this search shows fewer results for </a:t>
            </a:r>
            <a:r>
              <a:rPr lang="en-GB" altLang="en-US" sz="2800"/>
              <a:t>eating disorders </a:t>
            </a:r>
            <a:r>
              <a:rPr lang="en-US" altLang="en-US" sz="2800" b="1">
                <a:ea typeface="ＭＳ Ｐゴシック" panose="020B0600070205080204" pitchFamily="34" charset="-128"/>
              </a:rPr>
              <a:t>NOT</a:t>
            </a:r>
            <a:r>
              <a:rPr lang="en-US" altLang="en-US" sz="2800">
                <a:ea typeface="ＭＳ Ｐゴシック" panose="020B0600070205080204" pitchFamily="34" charset="-128"/>
              </a:rPr>
              <a:t> </a:t>
            </a:r>
            <a:r>
              <a:rPr lang="en-GB" altLang="en-US" sz="2800"/>
              <a:t>bulimia </a:t>
            </a:r>
            <a:r>
              <a:rPr lang="en-US" altLang="en-US" sz="2800">
                <a:ea typeface="ＭＳ Ｐゴシック" panose="020B0600070205080204" pitchFamily="34" charset="-128"/>
              </a:rPr>
              <a:t>than each term on its own.</a:t>
            </a:r>
          </a:p>
          <a:p>
            <a:pPr eaLnBrk="1" hangingPunct="1"/>
            <a:endParaRPr lang="en-US" altLang="en-US" sz="1100">
              <a:ea typeface="ＭＳ Ｐゴシック" panose="020B0600070205080204" pitchFamily="34" charset="-128"/>
            </a:endParaRP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GB" altLang="en-US" sz="2400"/>
              <a:t> Eating disorders </a:t>
            </a:r>
            <a:r>
              <a:rPr lang="en-US" altLang="en-US" sz="2400">
                <a:ea typeface="ＭＳ Ｐゴシック" panose="020B0600070205080204" pitchFamily="34" charset="-128"/>
              </a:rPr>
              <a:t>			</a:t>
            </a:r>
            <a:r>
              <a:rPr lang="en-GB" altLang="en-US" sz="2400"/>
              <a:t>232,000,000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GB" altLang="en-US" sz="2400"/>
              <a:t> Bulimia </a:t>
            </a:r>
            <a:r>
              <a:rPr lang="en-GB" altLang="en-US" sz="2400">
                <a:ea typeface="ＭＳ Ｐゴシック" panose="020B0600070205080204" pitchFamily="34" charset="-128"/>
              </a:rPr>
              <a:t>					241,000,000</a:t>
            </a:r>
            <a:endParaRPr lang="en-US" altLang="en-US" sz="2400">
              <a:ea typeface="ＭＳ Ｐゴシック" panose="020B0600070205080204" pitchFamily="34" charset="-128"/>
            </a:endParaRP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GB" altLang="en-US" sz="2400"/>
              <a:t> Eating disorders </a:t>
            </a:r>
            <a:r>
              <a:rPr lang="en-US" altLang="en-US" sz="2400" b="1">
                <a:ea typeface="ＭＳ Ｐゴシック" panose="020B0600070205080204" pitchFamily="34" charset="-128"/>
              </a:rPr>
              <a:t>NOT </a:t>
            </a:r>
            <a:r>
              <a:rPr lang="en-US" altLang="en-US" sz="2400">
                <a:ea typeface="ＭＳ Ｐゴシック" panose="020B0600070205080204" pitchFamily="34" charset="-128"/>
              </a:rPr>
              <a:t>B</a:t>
            </a:r>
            <a:r>
              <a:rPr lang="en-GB" altLang="en-US" sz="2400"/>
              <a:t>ulimia </a:t>
            </a:r>
            <a:r>
              <a:rPr lang="en-US" altLang="en-US" sz="2400">
                <a:ea typeface="ＭＳ Ｐゴシック" panose="020B0600070205080204" pitchFamily="34" charset="-128"/>
              </a:rPr>
              <a:t>		  </a:t>
            </a:r>
            <a:r>
              <a:rPr lang="en-GB" altLang="en-US" sz="2400"/>
              <a:t>26,600,000</a:t>
            </a:r>
            <a:endParaRPr lang="en-US" altLang="en-US" sz="24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21FB9A86-D67F-40C8-BF84-15117AB7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776" y="838200"/>
            <a:ext cx="7845425" cy="838200"/>
          </a:xfrm>
        </p:spPr>
        <p:txBody>
          <a:bodyPr anchor="t">
            <a:noAutofit/>
          </a:bodyPr>
          <a:lstStyle/>
          <a:p>
            <a:pPr marL="342900" indent="-342900"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Electronic Information Retrieval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115715" name="Content Placeholder 2">
            <a:extLst>
              <a:ext uri="{FF2B5EF4-FFF2-40B4-BE49-F238E27FC236}">
                <a16:creationId xmlns:a16="http://schemas.microsoft.com/office/drawing/2014/main" id="{E7F66EEC-6829-4263-B8C6-1B741C34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775" y="2286000"/>
            <a:ext cx="8153400" cy="3810000"/>
          </a:xfrm>
        </p:spPr>
        <p:txBody>
          <a:bodyPr rtlCol="0">
            <a:normAutofit fontScale="85000" lnSpcReduction="10000"/>
          </a:bodyPr>
          <a:lstStyle/>
          <a:p>
            <a:pPr marL="91440" indent="-91440" eaLnBrk="1" fontAlgn="auto" hangingPunct="1">
              <a:buNone/>
              <a:defRPr/>
            </a:pPr>
            <a:r>
              <a:rPr lang="en-US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Information can also be accessed from the Internet through the use of tools such as:</a:t>
            </a:r>
          </a:p>
          <a:p>
            <a:pPr marL="566928" lvl="2" indent="-182880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34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Search Engines</a:t>
            </a:r>
          </a:p>
          <a:p>
            <a:pPr marL="566928" lvl="2" indent="-182880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34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The Web</a:t>
            </a:r>
          </a:p>
          <a:p>
            <a:pPr marL="566928" lvl="2" indent="-182880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34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Databases</a:t>
            </a:r>
          </a:p>
          <a:p>
            <a:pPr marL="566928" lvl="2" indent="-182880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34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Social Media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D509C-2BBE-4678-97A5-88120973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1" y="381001"/>
            <a:ext cx="7756525" cy="811213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BOOLEAN LOGIC/OPERATORS</a:t>
            </a:r>
          </a:p>
        </p:txBody>
      </p:sp>
      <p:pic>
        <p:nvPicPr>
          <p:cNvPr id="128003" name="Picture 3" descr="Boolean Operator Venn Diagram">
            <a:extLst>
              <a:ext uri="{FF2B5EF4-FFF2-40B4-BE49-F238E27FC236}">
                <a16:creationId xmlns:a16="http://schemas.microsoft.com/office/drawing/2014/main" id="{3E412D93-3ED3-4647-A446-E06885811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36726"/>
            <a:ext cx="9067800" cy="458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88907B0A-21D9-40AA-8330-7646F822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1" y="287339"/>
            <a:ext cx="7832725" cy="12795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rgbClr val="FF0000"/>
                </a:solidFill>
              </a:rPr>
              <a:t>Combining three (3) terms for more complex searches </a:t>
            </a:r>
            <a:endParaRPr lang="en-GB" sz="4000" b="1" dirty="0">
              <a:solidFill>
                <a:srgbClr val="FF0000"/>
              </a:solidFill>
            </a:endParaRPr>
          </a:p>
        </p:txBody>
      </p:sp>
      <p:sp>
        <p:nvSpPr>
          <p:cNvPr id="130051" name="Content Placeholder 2">
            <a:extLst>
              <a:ext uri="{FF2B5EF4-FFF2-40B4-BE49-F238E27FC236}">
                <a16:creationId xmlns:a16="http://schemas.microsoft.com/office/drawing/2014/main" id="{08E9BBDC-BABC-469E-B082-1DA3E3961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/>
          </a:p>
        </p:txBody>
      </p:sp>
      <p:pic>
        <p:nvPicPr>
          <p:cNvPr id="130052" name="Picture 2" descr="C:\Users\Pearl\Desktop\Boolean Syntax.jpg">
            <a:extLst>
              <a:ext uri="{FF2B5EF4-FFF2-40B4-BE49-F238E27FC236}">
                <a16:creationId xmlns:a16="http://schemas.microsoft.com/office/drawing/2014/main" id="{2E7EABC3-B763-4DDE-A56A-ECDDF5A1D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66864"/>
            <a:ext cx="8915400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75E27D03-15DC-404E-B823-AC0811A1A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25" y="838200"/>
            <a:ext cx="75438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e-Resources of the Library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56E3A-38C3-445C-8A97-EAA95489B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905000"/>
            <a:ext cx="8153400" cy="4343400"/>
          </a:xfrm>
        </p:spPr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4000" b="1" dirty="0">
                <a:solidFill>
                  <a:srgbClr val="000099"/>
                </a:solidFill>
              </a:rPr>
              <a:t>Online Academic Databases: 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a web based filing system designed to store academic information. The database can be accessed by Web scripts and are purchased by subscription.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GB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Accessible from a local network or the </a:t>
            </a:r>
            <a:r>
              <a:rPr lang="en-GB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Internet.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Provides access to online journals</a:t>
            </a:r>
          </a:p>
          <a:p>
            <a:pPr marL="420624" indent="-384048" eaLnBrk="1" fontAlgn="auto" hangingPunct="1">
              <a:spcAft>
                <a:spcPts val="0"/>
              </a:spcAft>
              <a:buClr>
                <a:srgbClr val="009DD9"/>
              </a:buClr>
              <a:buFont typeface="Wingdings 2"/>
              <a:buChar char=""/>
              <a:defRPr/>
            </a:pPr>
            <a:endParaRPr lang="en-GB" sz="1100" b="1" dirty="0">
              <a:solidFill>
                <a:prstClr val="black"/>
              </a:solidFill>
            </a:endParaRPr>
          </a:p>
          <a:p>
            <a:pPr marL="420624" indent="-384048" eaLnBrk="1" fontAlgn="auto" hangingPunct="1">
              <a:spcAft>
                <a:spcPts val="0"/>
              </a:spcAft>
              <a:buClr>
                <a:srgbClr val="009DD9"/>
              </a:buClr>
              <a:buFont typeface="Wingdings 2"/>
              <a:buChar char=""/>
              <a:defRPr/>
            </a:pPr>
            <a:r>
              <a:rPr lang="en-GB" sz="2800" b="1" dirty="0">
                <a:solidFill>
                  <a:prstClr val="black"/>
                </a:solidFill>
              </a:rPr>
              <a:t>Scholarly</a:t>
            </a:r>
            <a:r>
              <a:rPr lang="en-GB" sz="2800" dirty="0">
                <a:solidFill>
                  <a:prstClr val="black"/>
                </a:solidFill>
              </a:rPr>
              <a:t> or peer-reviewed articles written by experts in academic or professional fields. 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7B091F07-32AA-4CC4-946C-A5B73583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25" y="609600"/>
            <a:ext cx="75438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e-Resources of the Library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3ADFB-0B93-4535-B61B-EEEB61DD8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2057400"/>
            <a:ext cx="8534400" cy="4495800"/>
          </a:xfrm>
        </p:spPr>
        <p:txBody>
          <a:bodyPr rtlCol="0">
            <a:normAutofit fontScale="92500" lnSpcReduction="20000"/>
          </a:bodyPr>
          <a:lstStyle/>
          <a:p>
            <a:pPr marL="420624" indent="-384048" eaLnBrk="1" fontAlgn="auto" hangingPunct="1">
              <a:spcAft>
                <a:spcPts val="0"/>
              </a:spcAft>
              <a:buNone/>
              <a:defRPr/>
            </a:pPr>
            <a:r>
              <a:rPr lang="en-US" sz="3200" b="1" dirty="0">
                <a:solidFill>
                  <a:srgbClr val="000099"/>
                </a:solidFill>
              </a:rPr>
              <a:t>Online Academic Databases: 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They are excellent sources for finding out what has been studied or researched on a topic.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GB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find bibliographies that point to other relevant sources of information.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GB" sz="11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GB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Example</a:t>
            </a:r>
            <a:r>
              <a:rPr lang="en-GB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EBSCO</a:t>
            </a: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Science Direct, </a:t>
            </a: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Ajol</a:t>
            </a: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Emerald, etc.</a:t>
            </a:r>
            <a:endParaRPr lang="en-GB" sz="28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3FC50C4F-2199-47B8-AF99-DBDBF710D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25" y="609600"/>
            <a:ext cx="75438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e-Resources of the Library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4DC69-9EF0-4A83-B56A-DD0873C0C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981200"/>
            <a:ext cx="8153400" cy="4267200"/>
          </a:xfrm>
        </p:spPr>
        <p:txBody>
          <a:bodyPr rtlCol="0">
            <a:normAutofit fontScale="77500" lnSpcReduction="20000"/>
          </a:bodyPr>
          <a:lstStyle/>
          <a:p>
            <a:pPr marL="420624" indent="-384048" eaLnBrk="1" fontAlgn="auto" hangingPunct="1">
              <a:spcAft>
                <a:spcPts val="0"/>
              </a:spcAft>
              <a:buNone/>
              <a:defRPr/>
            </a:pPr>
            <a:r>
              <a:rPr lang="en-GB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Accessing CU e-Resources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access e-resources in two ways:</a:t>
            </a:r>
          </a:p>
          <a:p>
            <a:pPr marL="0" lvl="1" indent="0" eaLnBrk="1" fontAlgn="auto" hangingPunct="1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None/>
              <a:defRPr/>
            </a:pPr>
            <a:r>
              <a:rPr lang="en-GB" sz="3600" b="1" dirty="0">
                <a:solidFill>
                  <a:srgbClr val="000099"/>
                </a:solidFill>
              </a:rPr>
              <a:t>1. On- Campus access (without password):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22376" lvl="1" indent="-274320" eaLnBrk="1" fontAlgn="auto" hangingPunct="1">
              <a:spcAft>
                <a:spcPts val="0"/>
              </a:spcAft>
              <a:buNone/>
              <a:defRPr/>
            </a:pPr>
            <a:r>
              <a:rPr lang="en-GB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Simply ...</a:t>
            </a:r>
          </a:p>
          <a:p>
            <a:pPr marL="1005840" lvl="2" indent="-256032" eaLnBrk="1" fontAlgn="auto" hangingPunct="1">
              <a:spcAft>
                <a:spcPts val="0"/>
              </a:spcAft>
              <a:buFont typeface="Arial"/>
              <a:buChar char="○"/>
              <a:defRPr/>
            </a:pPr>
            <a:r>
              <a:rPr lang="en-GB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Connect to </a:t>
            </a:r>
            <a:r>
              <a:rPr lang="en-GB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 network</a:t>
            </a:r>
          </a:p>
          <a:p>
            <a:pPr marL="1005840" lvl="2" indent="-256032" eaLnBrk="1" fontAlgn="auto" hangingPunct="1">
              <a:spcAft>
                <a:spcPts val="0"/>
              </a:spcAft>
              <a:buFont typeface="Arial"/>
              <a:buChar char="○"/>
              <a:defRPr/>
            </a:pPr>
            <a:r>
              <a:rPr lang="en-GB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 to </a:t>
            </a:r>
            <a:r>
              <a:rPr lang="en-GB" sz="30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http://central.edu.gh</a:t>
            </a:r>
            <a:r>
              <a:rPr lang="en-GB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1005840" lvl="2" indent="-256032" eaLnBrk="1" fontAlgn="auto" hangingPunct="1">
              <a:spcAft>
                <a:spcPts val="0"/>
              </a:spcAft>
              <a:buFont typeface="Arial"/>
              <a:buChar char="○"/>
              <a:defRPr/>
            </a:pPr>
            <a:r>
              <a:rPr lang="en-GB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on </a:t>
            </a:r>
            <a:r>
              <a:rPr lang="en-GB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Library</a:t>
            </a:r>
            <a:endParaRPr lang="en-GB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05840" lvl="2" indent="-256032" eaLnBrk="1" fontAlgn="auto" hangingPunct="1">
              <a:spcAft>
                <a:spcPts val="0"/>
              </a:spcAft>
              <a:buFont typeface="Arial"/>
              <a:buChar char="○"/>
              <a:defRPr/>
            </a:pPr>
            <a:r>
              <a:rPr lang="en-GB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on </a:t>
            </a:r>
            <a:r>
              <a:rPr lang="en-GB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e-Resources</a:t>
            </a:r>
            <a:r>
              <a:rPr lang="en-GB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Link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9A08C20B-AE6F-4ED8-83EE-50DACAB7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25" y="533400"/>
            <a:ext cx="75438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e-Resources of the Library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5171" name="Content Placeholder 2">
            <a:extLst>
              <a:ext uri="{FF2B5EF4-FFF2-40B4-BE49-F238E27FC236}">
                <a16:creationId xmlns:a16="http://schemas.microsoft.com/office/drawing/2014/main" id="{210311C6-5CB2-4064-A975-2722F7E2E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981200"/>
            <a:ext cx="7848600" cy="4267200"/>
          </a:xfrm>
        </p:spPr>
        <p:txBody>
          <a:bodyPr>
            <a:normAutofit fontScale="92500" lnSpcReduction="10000"/>
          </a:bodyPr>
          <a:lstStyle/>
          <a:p>
            <a:pPr marL="0" lvl="1" indent="0" eaLnBrk="1" hangingPunct="1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GB" altLang="en-US" sz="3600" b="1" dirty="0">
                <a:solidFill>
                  <a:srgbClr val="000099"/>
                </a:solidFill>
              </a:rPr>
              <a:t>2. Off- Campus access (with password)</a:t>
            </a:r>
          </a:p>
          <a:p>
            <a:pPr lvl="2" eaLnBrk="1" hangingPunct="1"/>
            <a:endParaRPr lang="en-GB" altLang="en-US" dirty="0"/>
          </a:p>
          <a:p>
            <a:pPr lvl="2" eaLnBrk="1" hangingPunct="1"/>
            <a:r>
              <a:rPr lang="en-GB" altLang="en-US" sz="2600" dirty="0"/>
              <a:t>Connect to the internet</a:t>
            </a:r>
          </a:p>
          <a:p>
            <a:pPr lvl="2" eaLnBrk="1" hangingPunct="1"/>
            <a:r>
              <a:rPr lang="en-GB" altLang="en-US" sz="2600" dirty="0"/>
              <a:t>Go to </a:t>
            </a:r>
            <a:r>
              <a:rPr lang="en-GB" altLang="en-US" sz="2600" b="1" u="sng" dirty="0"/>
              <a:t>http://offcampus.central.edu.gh</a:t>
            </a:r>
            <a:endParaRPr lang="en-GB" altLang="en-US" sz="2600" dirty="0"/>
          </a:p>
          <a:p>
            <a:pPr lvl="2" eaLnBrk="1" hangingPunct="1"/>
            <a:r>
              <a:rPr lang="en-GB" altLang="en-US" sz="2600" dirty="0"/>
              <a:t>Click on the </a:t>
            </a:r>
            <a:r>
              <a:rPr lang="en-GB" altLang="en-US" sz="2600" b="1" dirty="0"/>
              <a:t>Off-Campus Access</a:t>
            </a:r>
            <a:r>
              <a:rPr lang="en-GB" altLang="en-US" sz="2600" dirty="0"/>
              <a:t> Link</a:t>
            </a:r>
          </a:p>
          <a:p>
            <a:pPr lvl="2" eaLnBrk="1" hangingPunct="1"/>
            <a:r>
              <a:rPr lang="en-GB" altLang="en-US" sz="2600" dirty="0"/>
              <a:t>Login with the credential sent to your email</a:t>
            </a:r>
          </a:p>
          <a:p>
            <a:pPr lvl="2" eaLnBrk="1" hangingPunct="1"/>
            <a:r>
              <a:rPr lang="en-GB" altLang="en-US" sz="2200" b="1" dirty="0"/>
              <a:t>For example:</a:t>
            </a:r>
          </a:p>
          <a:p>
            <a:pPr lvl="3" eaLnBrk="1" hangingPunct="1"/>
            <a:r>
              <a:rPr lang="en-GB" altLang="en-US" sz="2200" dirty="0"/>
              <a:t>Username: </a:t>
            </a:r>
            <a:r>
              <a:rPr lang="en-GB" altLang="en-US" sz="2200" b="1" dirty="0"/>
              <a:t>mobile number or email</a:t>
            </a:r>
            <a:endParaRPr lang="en-GB" altLang="en-US" sz="2200" dirty="0"/>
          </a:p>
          <a:p>
            <a:pPr lvl="3" eaLnBrk="1" hangingPunct="1"/>
            <a:r>
              <a:rPr lang="en-GB" altLang="en-US" sz="2200" dirty="0"/>
              <a:t>Password: </a:t>
            </a:r>
            <a:r>
              <a:rPr lang="en-GB" altLang="en-US" sz="2200" b="1" dirty="0"/>
              <a:t>password</a:t>
            </a:r>
            <a:endParaRPr lang="en-GB" altLang="en-US" sz="2200" dirty="0"/>
          </a:p>
          <a:p>
            <a:pPr lvl="2" eaLnBrk="1" hangingPunct="1"/>
            <a:endParaRPr lang="en-GB" altLang="en-US" sz="3200" dirty="0"/>
          </a:p>
          <a:p>
            <a:pPr eaLnBrk="1" hangingPunct="1"/>
            <a:endParaRPr lang="en-GB" altLang="en-US" sz="3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D49A4BCA-7FA1-4C19-ABAD-2BD627CC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25" y="457200"/>
            <a:ext cx="75438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e-Resources of the Library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6195" name="Content Placeholder 3">
            <a:extLst>
              <a:ext uri="{FF2B5EF4-FFF2-40B4-BE49-F238E27FC236}">
                <a16:creationId xmlns:a16="http://schemas.microsoft.com/office/drawing/2014/main" id="{6B6E6234-20A2-4A8A-AB9F-404802EB43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7400" y="2112196"/>
            <a:ext cx="8077200" cy="3946472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3CE8FFB2-E121-430A-B819-01C5E87B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25" y="287338"/>
            <a:ext cx="7543800" cy="798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e-Resources of the Library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219" name="Content Placeholder 2">
            <a:extLst>
              <a:ext uri="{FF2B5EF4-FFF2-40B4-BE49-F238E27FC236}">
                <a16:creationId xmlns:a16="http://schemas.microsoft.com/office/drawing/2014/main" id="{09451178-1C0F-49D8-9A39-E8D3A839E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/>
          </a:p>
        </p:txBody>
      </p:sp>
      <p:pic>
        <p:nvPicPr>
          <p:cNvPr id="137220" name="Content Placeholder 3">
            <a:extLst>
              <a:ext uri="{FF2B5EF4-FFF2-40B4-BE49-F238E27FC236}">
                <a16:creationId xmlns:a16="http://schemas.microsoft.com/office/drawing/2014/main" id="{7AFB3044-87E5-44D4-B413-295923015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17391" y="1371600"/>
            <a:ext cx="815404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501ADF34-AFB5-4AC8-8464-E137FBE1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609601"/>
            <a:ext cx="8153400" cy="836613"/>
          </a:xfrm>
        </p:spPr>
        <p:txBody>
          <a:bodyPr anchor="t"/>
          <a:lstStyle/>
          <a:p>
            <a:pPr marL="36512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Internet</a:t>
            </a:r>
          </a:p>
        </p:txBody>
      </p:sp>
      <p:sp>
        <p:nvSpPr>
          <p:cNvPr id="116739" name="Content Placeholder 2">
            <a:extLst>
              <a:ext uri="{FF2B5EF4-FFF2-40B4-BE49-F238E27FC236}">
                <a16:creationId xmlns:a16="http://schemas.microsoft.com/office/drawing/2014/main" id="{9793E16A-C2BD-4507-9177-3B1BEFAB2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775" y="1981200"/>
            <a:ext cx="8153400" cy="4191000"/>
          </a:xfrm>
        </p:spPr>
        <p:txBody>
          <a:bodyPr rtlCol="0">
            <a:normAutofit fontScale="85000" lnSpcReduction="10000"/>
          </a:bodyPr>
          <a:lstStyle/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Internet is a high-speed electronic network that connects personal computers and organizational computer facilities around the world. </a:t>
            </a: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network is connected by fiber optics such as telephone lines, cables, and communication satellites. </a:t>
            </a: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Internet is available to anyone with a computer, connection, and the internet service provider, example Vodafone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ransition>
    <p:cut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D89810C1-CD97-457B-A583-F3DF72A7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914400"/>
            <a:ext cx="8153400" cy="685800"/>
          </a:xfrm>
        </p:spPr>
        <p:txBody>
          <a:bodyPr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Uniform Resource Locator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URL)</a:t>
            </a:r>
            <a:b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475" name="Content Placeholder 2">
            <a:extLst>
              <a:ext uri="{FF2B5EF4-FFF2-40B4-BE49-F238E27FC236}">
                <a16:creationId xmlns:a16="http://schemas.microsoft.com/office/drawing/2014/main" id="{000D737C-4555-4D6A-B86E-84561ED43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775" y="2057400"/>
            <a:ext cx="8153400" cy="40386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3200" dirty="0"/>
              <a:t>Every Web page has its own address called a </a:t>
            </a:r>
            <a:r>
              <a:rPr lang="en-US" altLang="en-US" sz="3200" b="1" dirty="0"/>
              <a:t>Uniform Resource Locator </a:t>
            </a:r>
            <a:r>
              <a:rPr lang="en-US" altLang="en-US" sz="3200" dirty="0"/>
              <a:t>(URL). Much like the address on an envelope with a name, street address, city, state, and zip code, each part of a URL provides information about the Web page.	</a:t>
            </a:r>
          </a:p>
          <a:p>
            <a:pPr marL="0" indent="0" algn="ctr" eaLnBrk="1" hangingPunct="1">
              <a:buNone/>
            </a:pPr>
            <a:r>
              <a:rPr lang="en-US" altLang="en-US" sz="3200" dirty="0">
                <a:solidFill>
                  <a:srgbClr val="0000FF"/>
                </a:solidFill>
              </a:rPr>
              <a:t>https://www.central.edu.gh</a:t>
            </a:r>
          </a:p>
        </p:txBody>
      </p:sp>
    </p:spTree>
  </p:cSld>
  <p:clrMapOvr>
    <a:masterClrMapping/>
  </p:clrMapOvr>
  <p:transition>
    <p:cut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75E869DB-B309-42C8-A882-96ED51F73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838200"/>
            <a:ext cx="83820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</a:rPr>
              <a:t>The domain name tells you the type of organization sponsoring a page. It is a three-letter code that is part of the URL and preceded by a "dot(.)" Here are the most common domains:</a:t>
            </a:r>
          </a:p>
        </p:txBody>
      </p:sp>
      <p:sp>
        <p:nvSpPr>
          <p:cNvPr id="112643" name="Text Placeholder 2">
            <a:extLst>
              <a:ext uri="{FF2B5EF4-FFF2-40B4-BE49-F238E27FC236}">
                <a16:creationId xmlns:a16="http://schemas.microsoft.com/office/drawing/2014/main" id="{85ED6119-87B5-407E-88E0-878A43A3C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0" y="287338"/>
            <a:ext cx="8305800" cy="533400"/>
          </a:xfrm>
        </p:spPr>
        <p:txBody>
          <a:bodyPr rtlCol="0">
            <a:normAutofit fontScale="62500" lnSpcReduction="20000"/>
          </a:bodyPr>
          <a:lstStyle/>
          <a:p>
            <a:pPr algn="ctr" eaLnBrk="1" fontAlgn="auto" hangingPunct="1">
              <a:buFont typeface="Wingdings" charset="2"/>
              <a:buNone/>
              <a:defRPr/>
            </a:pPr>
            <a:r>
              <a:rPr lang="en-US" sz="4000" b="1" dirty="0">
                <a:ea typeface="+mj-ea"/>
                <a:cs typeface="+mj-cs"/>
              </a:rPr>
              <a:t>Domain Names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43136A-2179-40AF-AC1A-264940D273BE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1676400"/>
          <a:ext cx="8763000" cy="5086352"/>
        </p:xfrm>
        <a:graphic>
          <a:graphicData uri="http://schemas.openxmlformats.org/drawingml/2006/table">
            <a:tbl>
              <a:tblPr/>
              <a:tblGrid>
                <a:gridCol w="1408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4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6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cs typeface="Arial" charset="0"/>
                        </a:rPr>
                        <a:t>Domain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cs typeface="Arial" charset="0"/>
                        </a:rPr>
                        <a:t>Description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.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edu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 / .ac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" charset="0"/>
                      </a:endParaRPr>
                    </a:p>
                  </a:txBody>
                  <a:tcPr marL="47625" marR="47625" marT="47623" marB="476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" charset="0"/>
                        </a:rPr>
                        <a:t>educational institution 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" charset="0"/>
                        </a:rPr>
                        <a:t>Even though a page comes from an educational institution, it does not mean the institution endorses the views published by students or faculty members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.com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" charset="0"/>
                      </a:endParaRPr>
                    </a:p>
                  </a:txBody>
                  <a:tcPr marL="47625" marR="47625" marT="47623" marB="476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commercial entity 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Companies advertise, sell products, and publish annual reports and other company information on the Web. Many online newspapers or journals also have .com names. 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" charset="0"/>
                      </a:endParaRPr>
                    </a:p>
                  </a:txBody>
                  <a:tcPr marL="47625" marR="47625" marT="47623" marB="476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.gov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" charset="0"/>
                      </a:endParaRPr>
                    </a:p>
                  </a:txBody>
                  <a:tcPr marL="47625" marR="47625" marT="47623" marB="476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government 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Federal and state government agencies use the Web to publish legislation, census information, weather data, tax forms and many other documents. 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" charset="0"/>
                      </a:endParaRPr>
                    </a:p>
                  </a:txBody>
                  <a:tcPr marL="47625" marR="47625" marT="47623" marB="476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.org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" charset="0"/>
                      </a:endParaRPr>
                    </a:p>
                  </a:txBody>
                  <a:tcPr marL="47625" marR="47625" marT="47623" marB="476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non-profit organization 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Nonprofit organizations use the Web to promote their causes. These pages are good sources to use when comparing different sides of an issue.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" charset="0"/>
                      </a:endParaRPr>
                    </a:p>
                  </a:txBody>
                  <a:tcPr marL="47625" marR="47625" marT="47623" marB="476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.net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" charset="0"/>
                      </a:endParaRPr>
                    </a:p>
                  </a:txBody>
                  <a:tcPr marL="47625" marR="47625" marT="47623" marB="476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internet service providers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" charset="0"/>
                      </a:endParaRPr>
                    </a:p>
                  </a:txBody>
                  <a:tcPr marL="47625" marR="47625" marT="47623" marB="476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.mil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" charset="0"/>
                      </a:endParaRPr>
                    </a:p>
                  </a:txBody>
                  <a:tcPr marL="47625" marR="47625" marT="47623" marB="476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U.S. military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" charset="0"/>
                      </a:endParaRPr>
                    </a:p>
                  </a:txBody>
                  <a:tcPr marL="47625" marR="47625" marT="47623" marB="476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686B2059-1C82-4ECB-A41C-656C50F12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609600"/>
            <a:ext cx="8153400" cy="990600"/>
          </a:xfrm>
        </p:spPr>
        <p:txBody>
          <a:bodyPr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Search Engines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523" name="Content Placeholder 2">
            <a:extLst>
              <a:ext uri="{FF2B5EF4-FFF2-40B4-BE49-F238E27FC236}">
                <a16:creationId xmlns:a16="http://schemas.microsoft.com/office/drawing/2014/main" id="{92F616C2-BD28-4A3D-8298-BB213331E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81200"/>
            <a:ext cx="8534400" cy="4191000"/>
          </a:xfrm>
        </p:spPr>
        <p:txBody>
          <a:bodyPr>
            <a:normAutofit fontScale="92500"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en-US" sz="3200"/>
              <a:t> These are computer programs that search documents for specified keywords and returns a list of documents where the keywords were found. 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GB" altLang="en-US" sz="100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en-US" sz="3200"/>
              <a:t> On the World Wide Web, the search engine utilizes automated robots to gather information and automatically index sites. </a:t>
            </a:r>
          </a:p>
        </p:txBody>
      </p:sp>
    </p:spTree>
  </p:cSld>
  <p:clrMapOvr>
    <a:masterClrMapping/>
  </p:clrMapOvr>
  <p:transition>
    <p:cut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84FC59A9-7955-4C25-B10B-A5ED6CCD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914400"/>
            <a:ext cx="7620000" cy="762000"/>
          </a:xfrm>
        </p:spPr>
        <p:txBody>
          <a:bodyPr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Examples of Search Engines  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547" name="Content Placeholder 2">
            <a:extLst>
              <a:ext uri="{FF2B5EF4-FFF2-40B4-BE49-F238E27FC236}">
                <a16:creationId xmlns:a16="http://schemas.microsoft.com/office/drawing/2014/main" id="{E9C1CEB1-045D-47B7-A9B7-F7764CD14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2362200"/>
            <a:ext cx="7772400" cy="3886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600"/>
              <a:t>Google 			Yahoo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600"/>
              <a:t>Bing 			Yandex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600"/>
              <a:t>Alta Vista		Ask.com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600"/>
              <a:t>Dogpile			Hotbot	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600"/>
              <a:t>DuckDuckGo</a:t>
            </a:r>
            <a:endParaRPr lang="en-US" altLang="en-US" sz="2200"/>
          </a:p>
        </p:txBody>
      </p:sp>
    </p:spTree>
  </p:cSld>
  <p:clrMapOvr>
    <a:masterClrMapping/>
  </p:clrMapOvr>
  <p:transition>
    <p:cut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231B6B2E-C058-4EE2-BD73-FE92B403A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388" y="609600"/>
            <a:ext cx="8153400" cy="990600"/>
          </a:xfrm>
        </p:spPr>
        <p:txBody>
          <a:bodyPr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Databases</a:t>
            </a:r>
          </a:p>
        </p:txBody>
      </p:sp>
      <p:sp>
        <p:nvSpPr>
          <p:cNvPr id="109571" name="Content Placeholder 2">
            <a:extLst>
              <a:ext uri="{FF2B5EF4-FFF2-40B4-BE49-F238E27FC236}">
                <a16:creationId xmlns:a16="http://schemas.microsoft.com/office/drawing/2014/main" id="{09D18ED4-8DC0-4F81-BACB-F2AFC36DF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776" y="1905000"/>
            <a:ext cx="8302625" cy="4267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3200"/>
              <a:t>Databases are collections of digitized information organized for simplified, fast searching and retrieval.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3200"/>
              <a:t>Databases may be full text or bibliographic.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3200"/>
              <a:t>Databases contain scholarly journals, books, reports etc.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3200"/>
              <a:t>They may be general or subject specific.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3200"/>
              <a:t>Databases are updated regularly. </a:t>
            </a:r>
          </a:p>
        </p:txBody>
      </p:sp>
    </p:spTree>
  </p:cSld>
  <p:clrMapOvr>
    <a:masterClrMapping/>
  </p:clrMapOvr>
  <p:transition>
    <p:cut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A2B85971-1734-4E30-9B4D-C0944684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Examples of some Databases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595" name="Content Placeholder 2">
            <a:extLst>
              <a:ext uri="{FF2B5EF4-FFF2-40B4-BE49-F238E27FC236}">
                <a16:creationId xmlns:a16="http://schemas.microsoft.com/office/drawing/2014/main" id="{5370B3FB-2FBD-440A-AF64-BBEDB0A5D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775" y="1981200"/>
            <a:ext cx="8153400" cy="4267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/>
              <a:t>Britannica Online Academic Edition	</a:t>
            </a:r>
            <a:r>
              <a:rPr lang="en-US" altLang="en-US" sz="2400" u="sng">
                <a:hlinkClick r:id="rId2"/>
              </a:rPr>
              <a:t>http://www.search.eb.com</a:t>
            </a:r>
            <a:endParaRPr lang="en-US" altLang="en-US" sz="2400" u="sng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2400" u="sng"/>
          </a:p>
          <a:p>
            <a:pPr eaLnBrk="1" hangingPunct="1">
              <a:lnSpc>
                <a:spcPct val="80000"/>
              </a:lnSpc>
            </a:pPr>
            <a:r>
              <a:rPr lang="en-US" altLang="en-US" sz="2400" b="1"/>
              <a:t>EBSCO 	</a:t>
            </a:r>
            <a:r>
              <a:rPr lang="en-US" altLang="en-US" sz="2400" u="sng">
                <a:hlinkClick r:id="rId3"/>
              </a:rPr>
              <a:t>http://search.epnet.com</a:t>
            </a:r>
            <a:endParaRPr lang="en-US" altLang="en-US" sz="2400" u="sng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 b="1"/>
              <a:t>Emerald Press 	</a:t>
            </a:r>
            <a:r>
              <a:rPr lang="en-US" altLang="en-US" sz="2400">
                <a:hlinkClick r:id="rId4"/>
              </a:rPr>
              <a:t>http://www.emeraldinsight.com</a:t>
            </a:r>
            <a:endParaRPr lang="en-US" altLang="en-US" sz="240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2400" b="1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b="1"/>
              <a:t>JSTOR (archive) 	</a:t>
            </a:r>
            <a:r>
              <a:rPr lang="en-US" altLang="en-US" sz="2400">
                <a:hlinkClick r:id="rId5"/>
              </a:rPr>
              <a:t>http://www.jstor.org/logon</a:t>
            </a:r>
            <a:endParaRPr lang="en-US" altLang="en-US" sz="2400"/>
          </a:p>
          <a:p>
            <a:pPr eaLnBrk="1" hangingPunct="1">
              <a:lnSpc>
                <a:spcPct val="80000"/>
              </a:lnSpc>
            </a:pPr>
            <a:endParaRPr lang="en-US" altLang="en-US" sz="2400" b="1"/>
          </a:p>
          <a:p>
            <a:pPr eaLnBrk="1" hangingPunct="1">
              <a:lnSpc>
                <a:spcPct val="80000"/>
              </a:lnSpc>
            </a:pPr>
            <a:r>
              <a:rPr lang="en-US" altLang="en-US" sz="2400" b="1"/>
              <a:t>Taylor and Francis Online 	</a:t>
            </a:r>
            <a:r>
              <a:rPr lang="en-US" altLang="en-US" sz="2400" u="sng">
                <a:hlinkClick r:id="rId6"/>
              </a:rPr>
              <a:t>https://www.tandfonline.com</a:t>
            </a:r>
            <a:endParaRPr lang="en-US" altLang="en-US" sz="2400" u="sng"/>
          </a:p>
          <a:p>
            <a:pPr eaLnBrk="1" hangingPunct="1">
              <a:lnSpc>
                <a:spcPct val="80000"/>
              </a:lnSpc>
            </a:pPr>
            <a:endParaRPr lang="en-US" altLang="en-US" sz="400"/>
          </a:p>
        </p:txBody>
      </p:sp>
    </p:spTree>
  </p:cSld>
  <p:clrMapOvr>
    <a:masterClrMapping/>
  </p:clrMapOvr>
  <p:transition>
    <p:cut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1454</Words>
  <Application>Microsoft Office PowerPoint</Application>
  <PresentationFormat>Widescreen</PresentationFormat>
  <Paragraphs>179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Gill Sans MT</vt:lpstr>
      <vt:lpstr>Times New Roman</vt:lpstr>
      <vt:lpstr>Wingdings</vt:lpstr>
      <vt:lpstr>Wingdings 2</vt:lpstr>
      <vt:lpstr>Office Theme</vt:lpstr>
      <vt:lpstr>Gallery</vt:lpstr>
      <vt:lpstr>PowerPoint Presentation</vt:lpstr>
      <vt:lpstr>Electronic Information Retrieval</vt:lpstr>
      <vt:lpstr>The Internet</vt:lpstr>
      <vt:lpstr>The Uniform Resource Locator (URL) </vt:lpstr>
      <vt:lpstr>The domain name tells you the type of organization sponsoring a page. It is a three-letter code that is part of the URL and preceded by a "dot(.)" Here are the most common domains:</vt:lpstr>
      <vt:lpstr>Search Engines </vt:lpstr>
      <vt:lpstr>Examples of Search Engines  </vt:lpstr>
      <vt:lpstr>Databases</vt:lpstr>
      <vt:lpstr>Examples of some Databases</vt:lpstr>
      <vt:lpstr>Information Search Strategies</vt:lpstr>
      <vt:lpstr>Planning a Search Strategy</vt:lpstr>
      <vt:lpstr>PowerPoint Presentation</vt:lpstr>
      <vt:lpstr>Strategies for Conducting Academic Searches: Analysis &amp; Synthesis</vt:lpstr>
      <vt:lpstr>Strategies for Conducting Academic Searches: Create Concept Charts</vt:lpstr>
      <vt:lpstr>Strategies for Conducting Academic Searches: Create Search String</vt:lpstr>
      <vt:lpstr>Boolean Search Strategy</vt:lpstr>
      <vt:lpstr>AND</vt:lpstr>
      <vt:lpstr>OR</vt:lpstr>
      <vt:lpstr>NOT</vt:lpstr>
      <vt:lpstr>BOOLEAN LOGIC/OPERATORS</vt:lpstr>
      <vt:lpstr>Combining three (3) terms for more complex searches </vt:lpstr>
      <vt:lpstr>e-Resources of the Library</vt:lpstr>
      <vt:lpstr>e-Resources of the Library</vt:lpstr>
      <vt:lpstr>e-Resources of the Library</vt:lpstr>
      <vt:lpstr>e-Resources of the Library</vt:lpstr>
      <vt:lpstr>e-Resources of the Library</vt:lpstr>
      <vt:lpstr>e-Resources of the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Wiredu</dc:creator>
  <cp:lastModifiedBy>Emmanuel Wiredu</cp:lastModifiedBy>
  <cp:revision>2</cp:revision>
  <dcterms:created xsi:type="dcterms:W3CDTF">2022-04-12T05:41:34Z</dcterms:created>
  <dcterms:modified xsi:type="dcterms:W3CDTF">2022-04-12T07:22:49Z</dcterms:modified>
</cp:coreProperties>
</file>