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767" r:id="rId3"/>
    <p:sldId id="764" r:id="rId4"/>
    <p:sldId id="257" r:id="rId5"/>
    <p:sldId id="258" r:id="rId6"/>
    <p:sldId id="259" r:id="rId7"/>
    <p:sldId id="765" r:id="rId8"/>
    <p:sldId id="766" r:id="rId9"/>
    <p:sldId id="260" r:id="rId10"/>
    <p:sldId id="261" r:id="rId11"/>
    <p:sldId id="763" r:id="rId12"/>
    <p:sldId id="519" r:id="rId13"/>
    <p:sldId id="754" r:id="rId14"/>
    <p:sldId id="520" r:id="rId15"/>
    <p:sldId id="521" r:id="rId16"/>
    <p:sldId id="523" r:id="rId17"/>
    <p:sldId id="524" r:id="rId18"/>
    <p:sldId id="663" r:id="rId19"/>
    <p:sldId id="262" r:id="rId20"/>
    <p:sldId id="263" r:id="rId21"/>
    <p:sldId id="264" r:id="rId22"/>
    <p:sldId id="265" r:id="rId23"/>
    <p:sldId id="266" r:id="rId24"/>
    <p:sldId id="267" r:id="rId25"/>
    <p:sldId id="769" r:id="rId26"/>
    <p:sldId id="7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4CB1-D45E-4147-86F1-301BC801621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8065F-456D-49D3-A803-4514CA94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C59A9FCD-9207-47FE-B6D0-CFDD5C30F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9E3D66E8-6D09-4027-8F6F-1798B82E7F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7F5ED883-C557-4597-969F-BDCAF7955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2FBB9D-A08D-40FD-9119-B3E2140DF9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E90F26BF-2A1C-4125-BBAE-128A50758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A2067146-4524-4804-929D-74DA080C43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85A4F5F6-FC5B-4F54-84C3-E813B47F2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5D8BA-9287-4F59-B6B7-804A51CCC9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4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A735B3E6-E0CF-4099-8E2E-CB3074B89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E6BAA190-4FE8-4B0C-88C6-9F32730264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D415240B-0904-4BC5-903D-CC3C8FFF8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3BD3B-F1F9-4904-948C-E97D4CBD85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6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7641BE4A-2870-4BB9-AC2D-ACC24E3FF9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B1434003-AB4A-4D8F-9014-3B63A00E7A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67E440DF-AC50-4942-9A2D-376F2C109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55E0D-E9DF-4625-813A-75C8CFDA9B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6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1F5974BB-78E8-42F8-95A7-494ECE197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4D8B0897-41CC-49F7-8470-4D083D64FD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1AEEC0F4-7CFD-483D-9D75-A3F434F8F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91414-50F8-4F24-94C2-360216039B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A3211739-AB0B-4C23-B45D-C2D6E86804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F497BCA6-7A53-4317-B6BB-7C8234E15D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/>
              <a:t>For example, if you need information on purchasing trends you will need to look at 5 or 10 years worth of data. Where as if you need ideas on predicting future technological development you will need to limit your search to the very </a:t>
            </a:r>
            <a:r>
              <a:rPr lang="en-US" altLang="en-US" b="1"/>
              <a:t>latest information</a:t>
            </a:r>
            <a:r>
              <a:rPr lang="en-US" altLang="en-US"/>
              <a:t>. In order words, some information remain valid over time, while others information may become discredited or obsolete.</a:t>
            </a:r>
          </a:p>
          <a:p>
            <a:endParaRPr lang="en-US" altLang="en-US"/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DEF49F6E-4D3B-4588-B6B0-CA4B89CA6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27C7D-7F12-4A75-B65E-1872727410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5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A8B1-710E-4C8A-8C17-4D9FD3707B1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76DC05-9B7B-46AC-AAF1-E17149A01C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u.ca/library/help-lib/writing-citing/general-essay-help/what-is-scholarl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42FB-AEDD-4A76-8288-74015CF4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748901"/>
            <a:ext cx="8637073" cy="1594828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       </a:t>
            </a: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Introduction to Information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Literacy</a:t>
            </a:r>
            <a:b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BEE25-3483-4453-AA69-9353EA7E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95" y="5644089"/>
            <a:ext cx="8637072" cy="977621"/>
          </a:xfrm>
        </p:spPr>
        <p:txBody>
          <a:bodyPr/>
          <a:lstStyle/>
          <a:p>
            <a:r>
              <a:rPr lang="en-US" dirty="0"/>
              <a:t>By Emmanuel Wiredu</a:t>
            </a:r>
          </a:p>
        </p:txBody>
      </p:sp>
    </p:spTree>
    <p:extLst>
      <p:ext uri="{BB962C8B-B14F-4D97-AF65-F5344CB8AC3E}">
        <p14:creationId xmlns:p14="http://schemas.microsoft.com/office/powerpoint/2010/main" val="44092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97C0-BB9E-42B1-8FF5-D5F6948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C645-13B6-41BE-83AD-2E95FB95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ability to verify or establish the validity acquired of the information to be credible, objective, reliable, etc.</a:t>
            </a:r>
          </a:p>
          <a:p>
            <a:r>
              <a:rPr lang="en-US" dirty="0"/>
              <a:t>Evaluation of information is done for both manual and electronic documents.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As a student, you will be gathering information from a variety of types of sources for your research projects including books, newspaper articles, magazine articles, specialized databases, and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1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33F03F2-E90C-4F82-A120-C77C7C04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85800"/>
            <a:ext cx="7924800" cy="9144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Evaluating Information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CCE5C8CC-793E-4868-8367-C3A34F28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05000"/>
            <a:ext cx="8610600" cy="4572000"/>
          </a:xfrm>
        </p:spPr>
        <p:txBody>
          <a:bodyPr rtlCol="0">
            <a:normAutofit fontScale="85000" lnSpcReduction="20000"/>
          </a:bodyPr>
          <a:lstStyle/>
          <a:p>
            <a:pPr marL="36576" indent="0" eaLnBrk="1" fontAlgn="auto" hangingPunct="1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Evaluation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is the ability to verify or establish the validity of the information acquired to be credible, objective, reliable etc.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marL="448056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To evaluate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document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use these criteria:</a:t>
            </a:r>
          </a:p>
          <a:p>
            <a:pPr marL="566928" lvl="2" indent="-182880" eaLnBrk="1" fontAlgn="auto" hangingPunct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Author </a:t>
            </a:r>
          </a:p>
          <a:p>
            <a:pPr marL="566928" lvl="2" indent="-182880" eaLnBrk="1" fontAlgn="auto" hangingPunct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Publisher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Currency </a:t>
            </a:r>
          </a:p>
          <a:p>
            <a:pPr marL="932688" lvl="4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Date of Publication</a:t>
            </a:r>
          </a:p>
          <a:p>
            <a:pPr marL="932688" lvl="4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Update</a:t>
            </a:r>
          </a:p>
          <a:p>
            <a:pPr marL="932688" lvl="4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9582756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BCB080E4-D6E4-47A2-B63B-33531C1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85800"/>
            <a:ext cx="7927975" cy="7620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Author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5B0426F8-BD74-4DF5-BE91-4C53A27C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981200"/>
            <a:ext cx="8001000" cy="4114800"/>
          </a:xfrm>
        </p:spPr>
        <p:txBody>
          <a:bodyPr rtlCol="0">
            <a:normAutofit fontScale="85000" lnSpcReduction="10000"/>
          </a:bodyPr>
          <a:lstStyle/>
          <a:p>
            <a:pPr marL="493776" indent="-4572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Authors may be individuals, or they may be organizations.</a:t>
            </a:r>
          </a:p>
          <a:p>
            <a:pPr marL="493776" indent="-4572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When evaluating a source, the  first thing you should figure out is: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</a:b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</a:b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Does the author have the expertise or the authority to give facts and opinions on this topic?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marL="36576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We find this out by: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marL="790956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using a reliable, biographical database – like Who's Who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marL="790956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searching the library's catalogue or to see what else they've published</a:t>
            </a:r>
          </a:p>
        </p:txBody>
      </p:sp>
    </p:spTree>
    <p:extLst>
      <p:ext uri="{BB962C8B-B14F-4D97-AF65-F5344CB8AC3E}">
        <p14:creationId xmlns:p14="http://schemas.microsoft.com/office/powerpoint/2010/main" val="9703851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83B5-A905-4752-9CC6-9E6451E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685800"/>
            <a:ext cx="7543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Author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99ED-EA26-4B79-A3DF-249A363E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1"/>
            <a:ext cx="7924800" cy="4144963"/>
          </a:xfrm>
        </p:spPr>
        <p:txBody>
          <a:bodyPr rtlCol="0">
            <a:normAutofit fontScale="92500" lnSpcReduction="20000"/>
          </a:bodyPr>
          <a:lstStyle/>
          <a:p>
            <a:pPr marL="36512" indent="0" eaLnBrk="1" fontAlgn="auto" hangingPunct="1">
              <a:buNone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to ask about evaluating authority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is the author?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author’s credentials related to the topic?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author’s experience related to the topic?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kind of credentials does the author have (e.g.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Licence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certificate of practice)?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author’s affiliation?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else has the author published?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information provided so that you can contact the author?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69BBC5EF-2E4D-4318-A2A4-32D3CFEB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762000"/>
            <a:ext cx="8153400" cy="8382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Author</a:t>
            </a:r>
          </a:p>
        </p:txBody>
      </p:sp>
      <p:sp>
        <p:nvSpPr>
          <p:cNvPr id="168963" name="Content Placeholder 2">
            <a:extLst>
              <a:ext uri="{FF2B5EF4-FFF2-40B4-BE49-F238E27FC236}">
                <a16:creationId xmlns:a16="http://schemas.microsoft.com/office/drawing/2014/main" id="{76B40038-E37D-444D-B0F2-156B9D80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981200"/>
            <a:ext cx="8153400" cy="4114800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the author's name in a  search engine along with any of these keywords –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biography, homepage, resume, or CV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the cover or preface of the book to find biographical data (if it's a print resource)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header or footer of the Web page to find the sponsoring organization (if it's a Web resource)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Web page  URL for 1 of these domain names -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gov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(government),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(education),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.org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(organization)</a:t>
            </a:r>
          </a:p>
        </p:txBody>
      </p:sp>
    </p:spTree>
    <p:extLst>
      <p:ext uri="{BB962C8B-B14F-4D97-AF65-F5344CB8AC3E}">
        <p14:creationId xmlns:p14="http://schemas.microsoft.com/office/powerpoint/2010/main" val="16278069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0FA08C29-4C0D-4712-BF5E-B67BB68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5" y="914400"/>
            <a:ext cx="8153400" cy="685800"/>
          </a:xfrm>
        </p:spPr>
        <p:txBody>
          <a:bodyPr anchor="t"/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Publisher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71011" name="Content Placeholder 2">
            <a:extLst>
              <a:ext uri="{FF2B5EF4-FFF2-40B4-BE49-F238E27FC236}">
                <a16:creationId xmlns:a16="http://schemas.microsoft.com/office/drawing/2014/main" id="{DC7E81CA-04D8-4851-AD7E-28A2C5DD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981200"/>
            <a:ext cx="8153400" cy="4191000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lnSpc>
                <a:spcPct val="7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Publisher is responsible for the actual publication or the website in which the information is located. E.g. university press, trade press, etc.</a:t>
            </a:r>
          </a:p>
          <a:p>
            <a:pPr marL="91440" indent="-91440" eaLnBrk="1" fontAlgn="auto" hangingPunct="1">
              <a:lnSpc>
                <a:spcPct val="70000"/>
              </a:lnSpc>
              <a:buFont typeface="Wingdings" panose="05000000000000000000" pitchFamily="2" charset="2"/>
              <a:buChar char="q"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91440" indent="-91440" eaLnBrk="1" fontAlgn="auto" hangingPunct="1">
              <a:lnSpc>
                <a:spcPct val="7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They package and distribute material that will promote the publisher's interests and/or  attract readers.</a:t>
            </a:r>
          </a:p>
          <a:p>
            <a:pPr marL="91440" indent="-91440" eaLnBrk="1" fontAlgn="auto" hangingPunct="1">
              <a:lnSpc>
                <a:spcPct val="70000"/>
              </a:lnSpc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0" indent="0" eaLnBrk="1" fontAlgn="auto" hangingPunct="1"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When evaluating a publisher, find out:</a:t>
            </a:r>
          </a:p>
          <a:p>
            <a:pPr marL="566928" lvl="2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What individual or group is responsible for the publication of this material?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682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F2DA91DF-7F8F-495D-939A-0C86D2B8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685800"/>
            <a:ext cx="7543800" cy="685800"/>
          </a:xfrm>
        </p:spPr>
        <p:txBody>
          <a:bodyPr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Publisher</a:t>
            </a:r>
          </a:p>
        </p:txBody>
      </p:sp>
      <p:sp>
        <p:nvSpPr>
          <p:cNvPr id="173059" name="Content Placeholder 2">
            <a:extLst>
              <a:ext uri="{FF2B5EF4-FFF2-40B4-BE49-F238E27FC236}">
                <a16:creationId xmlns:a16="http://schemas.microsoft.com/office/drawing/2014/main" id="{82212B43-1DCB-42A2-ABE1-C893595B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Look for the list of editors who reviewed the material before publication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Search the library's catalogue to see what else they've published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Enter the publisher's name in a  search engine along with any of these keywords –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homepage, about us, contact,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or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official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043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3A7612E5-C110-4BBB-8FFD-B426E6A9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050" y="762000"/>
            <a:ext cx="7467600" cy="76200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Currency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411AD6D5-AA67-4ECB-AC4E-8F604ED0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001000" cy="4191000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Currency refers to the timeliness of the information, e.g. date of publication, frequency and update.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  <a:p>
            <a:pPr marL="36512" indent="0" eaLnBrk="1" fontAlgn="auto" hangingPunct="1"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To evaluate the currency of a material: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Search the library catalogue to get the latest edition of a particular book or the latest publication on a particular topic.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Study the citation in the author's text and bibliography to see how current his/her sources were.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Refer to the packaging or first screen of an electronic database to see what period of time its contents cover.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Check the Web page or the site's homepage for the date the material was created and last updated.</a:t>
            </a:r>
          </a:p>
        </p:txBody>
      </p:sp>
    </p:spTree>
    <p:extLst>
      <p:ext uri="{BB962C8B-B14F-4D97-AF65-F5344CB8AC3E}">
        <p14:creationId xmlns:p14="http://schemas.microsoft.com/office/powerpoint/2010/main" val="7466484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BCE48734-E8E4-486F-95B4-DEFC82C3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762000"/>
            <a:ext cx="7543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63B0-17B3-4F3D-9E26-A9CFA7D8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001000" cy="4267200"/>
          </a:xfrm>
        </p:spPr>
        <p:txBody>
          <a:bodyPr rtlCol="0"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How current does the information have to be?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your requirements:</a:t>
            </a:r>
          </a:p>
          <a:p>
            <a:pPr marL="1004951" lvl="2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Depending on the topic you are researching, it may be necessary for you to choose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span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information you require. </a:t>
            </a:r>
          </a:p>
          <a:p>
            <a:pPr marL="1004951" lvl="2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Currency of information is more important in fields which are rapidly and continuously developing such as information technology or business. </a:t>
            </a:r>
          </a:p>
          <a:p>
            <a:pPr marL="1004951" lvl="2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uniqueness of a topic or in-depth analysis is sometimes more important than being on the cutting edge!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05840" lvl="2" indent="-256032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924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E42D-976F-4C88-B48A-B9D7B13E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Common evaluation criteria include: 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2BDC-53EF-4227-860C-126FC4E1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purpose and intended audience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authority and credibility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accuracy and reliability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currency and timeliness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objectivity or bias.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D356-E005-4174-8B82-F1C3A7A4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DB-7AB5-477A-8B62-2E926D4F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  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Introduction to Information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Literacy</a:t>
            </a:r>
            <a:endParaRPr lang="en-US" dirty="0"/>
          </a:p>
          <a:p>
            <a:r>
              <a:rPr lang="en-US" dirty="0"/>
              <a:t>Topic 2  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Locating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endParaRPr lang="en-US" dirty="0"/>
          </a:p>
          <a:p>
            <a:r>
              <a:rPr lang="en-US" dirty="0"/>
              <a:t>Topic 3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</a:p>
          <a:p>
            <a:r>
              <a:rPr lang="en-US" dirty="0"/>
              <a:t>Topic 4  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Evaluating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</a:p>
          <a:p>
            <a:r>
              <a:rPr lang="en-US" dirty="0"/>
              <a:t>Topic 5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Organisation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Use 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1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0937-4F33-49D1-838D-D9FB913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Purpose and intended audience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58C1-3EEC-482E-9204-5E98D245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What is the purpose of the source? 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To provide information (e.g., newspaper articles)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To persuade or advocate (e.g., editorials or opinion pieces)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To entertain (e.g., a viral video)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To sell a product or service (e.g., advertising or marketing materials on a company website)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Who is the intended audience? 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Scholars and academic researchers with specialized knowledge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The general public (without specialized knowledge)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Students in high school, college or university (e.g., textbooks for students learning a new subject).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E03-435D-4C00-9B02-47FD0C2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Authority and credibility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AFEB-AF3F-49C0-9CFC-43B8D8A5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Who is the author?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it a person?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it an organization such as a government agency, nonprofit organization, or a corporation?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What are the qualifications of the author?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What is the author's occupation, experience, or educational background?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Does the author have any subject matter expertise?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the author affiliated with an organization such as a university, government agency, nonprofit organization, or a corporation?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Who is the publisher?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For books, is it a university press or a commercial publisher? These types of publishers use editors in order to ensure a quality publication.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For journals or magazines, can you tell if it is popular or scholarly in nature? See:</a:t>
            </a:r>
            <a:r>
              <a:rPr lang="en-US" b="0" i="0" u="none" strike="noStrike" dirty="0">
                <a:solidFill>
                  <a:srgbClr val="CC0000"/>
                </a:solidFill>
                <a:effectLst/>
                <a:latin typeface="Trebuchet MS" panose="020B0603020202020204" pitchFamily="34" charset="0"/>
                <a:hlinkClick r:id="rId2" tooltip="peer reviewed?"/>
              </a:rPr>
              <a:t> Peer-reviewed, popular magazine, or journal?</a:t>
            </a:r>
            <a:endParaRPr lang="en-US" b="0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For websites, is it an organizational website, or a personal blog?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B424-0F56-49FF-98CA-6297C877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Accuracy and reliability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71EA-9645-43D8-870E-D7E5E9DC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the information well researched?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Are there references (e.g., citations, footnotes, or a bibliography) to sources that will provide evidence for the claims made?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If the source includes facts or statistical data, can this information be verified in another source?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If the data was gathered using original research (such as polling or surveys), what was the method of data collection? Has the author disclosed the validity or reliability of the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1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B988-7150-4927-A864-A7C686C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Currency and timeliness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93E0-7E93-4240-939C-6318FBC5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When was the information published?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For books and articles - you should be able to easily verify the publication date.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For websites, try to determine the date the web page was created or updated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current information required? If not, then accurate, yet historical, information may still be 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69D3-29AC-4C8A-AE71-723ACBC7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Objectivity or bias</a:t>
            </a:r>
            <a:b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0553-B387-49A2-8E2B-A9FEE38B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Does the source contain opinions or facts?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the information presented in the source objective (unbiased) or subjective (biased)?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Does the information promote a political, religious, or social agenda?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Is advertising content (usually found in business magazines or newspapers) clearly labelled?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8DD0-0C16-475B-9A1E-3391738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780-543F-4C53-B399-AE7FC0FF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organization, or organization, is an entity—such as a company, an institution, or an association—comprising one or more people and having a particular purpose.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organized group of people with a particular purpose, such as a business or government department.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8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3E21-2B89-4A80-B2B2-5D6ACDFC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INFORMATION in an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9E94-DABE-44F3-9FE1-6B5DC7B2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 is the result of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access, for example: decision-making, problem solving, innovation and learning.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organization uses information strategically in three areas: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make sense of change in its environment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create new knowledge for innovation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make decisions about courses of action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0E2-54E1-4587-ACBD-6C3EE669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Literacy?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8B92-3C95-46FE-8027-235925D6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Literacy is the ability to identify, understand, interpret, create, communicate and compute, using printed and written materials associated with varying context. 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Literacy involves a continuum of learning in enabling individuals to achieve their goals, to develop their knowledge and potential, and to participate fully in their community and wider society. (UNESCO, 2004, 2017)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7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F0FD-FC14-46EC-85B6-BE92F74E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What  is Information Literacy?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C585-40AB-4838-974C-3E18A499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22313" lvl="1" indent="-273050" algn="just" eaLnBrk="1" hangingPunct="1">
              <a:spcAft>
                <a:spcPct val="0"/>
              </a:spcAft>
              <a:buNone/>
            </a:pPr>
            <a:endParaRPr lang="en-US" altLang="en-US" sz="3200" dirty="0"/>
          </a:p>
          <a:p>
            <a:pPr marL="419100" indent="-382588" eaLnBrk="1" hangingPunct="1">
              <a:spcAft>
                <a:spcPct val="0"/>
              </a:spcAft>
              <a:buNone/>
            </a:pPr>
            <a:r>
              <a:rPr lang="en-US" altLang="en-US" sz="3500" dirty="0"/>
              <a:t>	</a:t>
            </a:r>
            <a:r>
              <a:rPr lang="en-GB" altLang="en-US" sz="3500" b="1" dirty="0"/>
              <a:t>“Information literacy is knowing when and why you need information, where to find it, and how to evaluate, use and communicate it in an ethical manner.” </a:t>
            </a:r>
          </a:p>
          <a:p>
            <a:pPr marL="419100" indent="-382588" algn="r" eaLnBrk="1" hangingPunct="1">
              <a:spcAft>
                <a:spcPct val="0"/>
              </a:spcAft>
              <a:buNone/>
            </a:pPr>
            <a:r>
              <a:rPr lang="en-GB" altLang="en-US" sz="2800" dirty="0"/>
              <a:t>Chartered Institute of Library and Information Professionals (2004, para. 5)</a:t>
            </a:r>
            <a:endParaRPr lang="en-GB" altLang="en-US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DD78-E847-4CCA-A055-5282B4DF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Information Literacy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B644-A2E5-4325-8AE4-E8B8824F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altLang="en-US" sz="2300" b="1" dirty="0"/>
              <a:t>According to CILIP (2004), the skills that are required to be information literate call for an understanding of: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altLang="en-US" sz="23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A need for information.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The resources available.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How to find information.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The need to evaluate results.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How to work with or exploit results.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Ethics and responsibility of use.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How to communicate or share your findings.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altLang="en-US" sz="2300" b="1" dirty="0"/>
              <a:t>How to manage your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8942-8BF8-4BF4-B1B4-175F6BB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Why is it important to be information literate?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0F2-B7F7-4182-B801-F5A5196A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Society has changed from an economy based on </a:t>
            </a:r>
            <a:r>
              <a:rPr lang="en-GB" altLang="en-US" b="1" dirty="0">
                <a:ea typeface="MS PGothic" panose="020B0600070205080204" pitchFamily="34" charset="-128"/>
              </a:rPr>
              <a:t>labour</a:t>
            </a:r>
            <a:r>
              <a:rPr lang="en-US" altLang="en-US" b="1" dirty="0">
                <a:ea typeface="MS PGothic" panose="020B0600070205080204" pitchFamily="34" charset="-128"/>
              </a:rPr>
              <a:t> and capital to an economy based on information and knowledge</a:t>
            </a:r>
          </a:p>
          <a:p>
            <a:endParaRPr lang="en-US" altLang="en-US" b="1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There is abundance of information in a variety of formats but not of the same quality</a:t>
            </a:r>
          </a:p>
          <a:p>
            <a:endParaRPr lang="en-US" altLang="en-US" b="1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In order for us to survive in this information and knowledge society</a:t>
            </a:r>
          </a:p>
          <a:p>
            <a:endParaRPr lang="en-US" altLang="en-US" b="1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Being information literate is vital for successful studies at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14ED-02C9-497D-BF38-64492E32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Why should students/researchers be information literate?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AC97-7A3E-4116-9077-B5C02697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" indent="-91440" eaLnBrk="1" fontAlgn="auto" hangingPunct="1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Being information literate is vital for successful studies at the university.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write an essay 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endParaRPr lang="en-GB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write a literature review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endParaRPr lang="en-GB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conduct research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endParaRPr lang="en-GB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write a long essay/ thesis/ dissertation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endParaRPr lang="en-GB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write an article</a:t>
            </a: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endParaRPr lang="en-GB" sz="5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66928" lvl="2" indent="-382588" eaLnBrk="1" fontAlgn="auto" hangingPunct="1">
              <a:buFont typeface="Wingdings 2" panose="05020102010507070707" pitchFamily="18" charset="2"/>
              <a:buChar char=""/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 teach their students after graduation and cope with their lives, etc.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8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8CB8-3354-44CB-9754-3D34DCC5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information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8F7E-4334-4262-80CB-CB8542E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Tunney and Wilson (2018) propose the following questions to ask before seeking for information:</a:t>
            </a:r>
          </a:p>
          <a:p>
            <a:pPr marL="91440" indent="-91440" eaLnBrk="1" fontAlgn="auto" hangingPunct="1"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kind of information do I need? (facts, figures, statistics, opinions, article, secondary, etc).</a:t>
            </a:r>
          </a:p>
          <a:p>
            <a:pPr marL="384048" lvl="1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information do I need? (limited scope, in-depth, summary, reviews etc).</a:t>
            </a:r>
          </a:p>
          <a:p>
            <a:pPr marL="384048" lvl="1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parameters are required? (Time, geographical, etc).</a:t>
            </a:r>
          </a:p>
          <a:p>
            <a:pPr marL="384048" lvl="1" indent="-18288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and what is this information for? (Lecturer/Essay, Supervisor/Thesis-Project Work, Self/Personal Study-Notes.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C307-A0D2-4184-A3D9-258E74A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Analyze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40AF-338A-4F0F-80CC-D094615F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the need for the information.</a:t>
            </a:r>
          </a:p>
          <a:p>
            <a:r>
              <a:rPr lang="en-US" dirty="0"/>
              <a:t>Decide where the needed information can be located(resources to locate the information from). </a:t>
            </a:r>
          </a:p>
          <a:p>
            <a:r>
              <a:rPr lang="en-US" dirty="0"/>
              <a:t>Gather the information needed from the resources identified.</a:t>
            </a:r>
          </a:p>
          <a:p>
            <a:r>
              <a:rPr lang="en-US" dirty="0"/>
              <a:t>Evaluate the information gathered</a:t>
            </a:r>
          </a:p>
          <a:p>
            <a:r>
              <a:rPr lang="en-US" dirty="0"/>
              <a:t> use the Ethics and responsibility of use to communicate your findings.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38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1892</Words>
  <Application>Microsoft Office PowerPoint</Application>
  <PresentationFormat>Widescreen</PresentationFormat>
  <Paragraphs>190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</vt:lpstr>
      <vt:lpstr>Calibri</vt:lpstr>
      <vt:lpstr>Gill Sans MT</vt:lpstr>
      <vt:lpstr>Times New Roman</vt:lpstr>
      <vt:lpstr>Trebuchet MS</vt:lpstr>
      <vt:lpstr>Wingdings</vt:lpstr>
      <vt:lpstr>Wingdings 2</vt:lpstr>
      <vt:lpstr>Gallery</vt:lpstr>
      <vt:lpstr>                                             Introduction to Information Literacy </vt:lpstr>
      <vt:lpstr>topics</vt:lpstr>
      <vt:lpstr>What is Literacy?</vt:lpstr>
      <vt:lpstr>What  is Information Literacy?</vt:lpstr>
      <vt:lpstr>Information Literacy Skills</vt:lpstr>
      <vt:lpstr>Why is it important to be information literate?</vt:lpstr>
      <vt:lpstr>Why should students/researchers be information literate?</vt:lpstr>
      <vt:lpstr>Determination of information need</vt:lpstr>
      <vt:lpstr>How to Analyze Information</vt:lpstr>
      <vt:lpstr>Evaluating Information</vt:lpstr>
      <vt:lpstr>Evaluating Information</vt:lpstr>
      <vt:lpstr>Author</vt:lpstr>
      <vt:lpstr>Author</vt:lpstr>
      <vt:lpstr>Author</vt:lpstr>
      <vt:lpstr>Publisher</vt:lpstr>
      <vt:lpstr>Publisher</vt:lpstr>
      <vt:lpstr>Currency</vt:lpstr>
      <vt:lpstr>Currency</vt:lpstr>
      <vt:lpstr>Common evaluation criteria include:  </vt:lpstr>
      <vt:lpstr>Purpose and intended audience </vt:lpstr>
      <vt:lpstr>Authority and credibility </vt:lpstr>
      <vt:lpstr>Accuracy and reliability </vt:lpstr>
      <vt:lpstr>Currency and timeliness </vt:lpstr>
      <vt:lpstr>Objectivity or bias </vt:lpstr>
      <vt:lpstr>organization</vt:lpstr>
      <vt:lpstr>USE OF INFORMATION in an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Wiredu</dc:creator>
  <cp:lastModifiedBy>Emmanuel Wiredu</cp:lastModifiedBy>
  <cp:revision>6</cp:revision>
  <dcterms:created xsi:type="dcterms:W3CDTF">2022-03-22T00:27:47Z</dcterms:created>
  <dcterms:modified xsi:type="dcterms:W3CDTF">2022-03-29T07:10:35Z</dcterms:modified>
</cp:coreProperties>
</file>