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302"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81" r:id="rId24"/>
    <p:sldId id="283" r:id="rId25"/>
    <p:sldId id="284" r:id="rId26"/>
    <p:sldId id="285" r:id="rId27"/>
    <p:sldId id="286" r:id="rId28"/>
    <p:sldId id="287" r:id="rId29"/>
    <p:sldId id="288" r:id="rId30"/>
    <p:sldId id="289" r:id="rId31"/>
    <p:sldId id="290" r:id="rId32"/>
    <p:sldId id="291" r:id="rId33"/>
    <p:sldId id="292" r:id="rId34"/>
    <p:sldId id="294" r:id="rId35"/>
    <p:sldId id="295" r:id="rId36"/>
    <p:sldId id="296" r:id="rId37"/>
    <p:sldId id="297" r:id="rId38"/>
    <p:sldId id="298" r:id="rId39"/>
    <p:sldId id="299" r:id="rId40"/>
    <p:sldId id="300" r:id="rId41"/>
    <p:sldId id="301"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258" r:id="rId64"/>
    <p:sldId id="324"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898D0C-A0FF-4F70-847D-3E8304343A27}" type="datetimeFigureOut">
              <a:rPr lang="en-US" smtClean="0"/>
              <a:pPr/>
              <a:t>12/29/2018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01D0D-BF2C-48D3-A2A1-C367E2A375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8915" name="Rectangle 1027"/>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813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915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017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120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222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325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427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529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632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837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993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939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765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867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969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072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17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277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379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481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584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096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686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78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891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993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096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198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198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301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403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505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608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710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8189F1-4E66-4A85-8158-3D5B22120262}" type="datetimeFigureOut">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8189F1-4E66-4A85-8158-3D5B22120262}" type="datetimeFigureOut">
              <a:rPr lang="en-US" smtClean="0"/>
              <a:pPr/>
              <a:t>12/29/2018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8189F1-4E66-4A85-8158-3D5B22120262}" type="datetimeFigureOut">
              <a:rPr lang="en-US" smtClean="0"/>
              <a:pPr/>
              <a:t>12/29/2018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8189F1-4E66-4A85-8158-3D5B22120262}" type="datetimeFigureOut">
              <a:rPr lang="en-US" smtClean="0"/>
              <a:pPr/>
              <a:t>12/29/2018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189F1-4E66-4A85-8158-3D5B22120262}" type="datetimeFigureOut">
              <a:rPr lang="en-US" smtClean="0"/>
              <a:pPr/>
              <a:t>12/29/2018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12/29/2018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12/29/2018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189F1-4E66-4A85-8158-3D5B22120262}" type="datetimeFigureOut">
              <a:rPr lang="en-US" smtClean="0"/>
              <a:pPr/>
              <a:t>12/29/2018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F97C3-962D-451B-88A2-9B05D768B1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ITEC 102 INTRODUCTION TO INFORMATION SYSTEMS</a:t>
            </a:r>
            <a:endParaRPr lang="en-US" dirty="0"/>
          </a:p>
        </p:txBody>
      </p:sp>
      <p:sp>
        <p:nvSpPr>
          <p:cNvPr id="3" name="Subtitle 2"/>
          <p:cNvSpPr>
            <a:spLocks noGrp="1"/>
          </p:cNvSpPr>
          <p:nvPr>
            <p:ph type="subTitle" idx="1"/>
          </p:nvPr>
        </p:nvSpPr>
        <p:spPr/>
        <p:txBody>
          <a:bodyPr/>
          <a:lstStyle/>
          <a:p>
            <a:r>
              <a:rPr lang="en-US" dirty="0" smtClean="0"/>
              <a:t>DANIEL OBUOBI, DCSIT, CU</a:t>
            </a:r>
          </a:p>
          <a:p>
            <a:r>
              <a:rPr lang="en-US" dirty="0" smtClean="0"/>
              <a:t>INFORMATION SYSTEMS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AU" smtClean="0"/>
              <a:t>Rich pictures</a:t>
            </a:r>
          </a:p>
        </p:txBody>
      </p:sp>
      <p:sp>
        <p:nvSpPr>
          <p:cNvPr id="20483" name="Rectangle 3"/>
          <p:cNvSpPr>
            <a:spLocks noGrp="1" noChangeArrowheads="1"/>
          </p:cNvSpPr>
          <p:nvPr>
            <p:ph type="body" idx="1"/>
          </p:nvPr>
        </p:nvSpPr>
        <p:spPr>
          <a:xfrm>
            <a:off x="411163" y="1457325"/>
            <a:ext cx="8315325" cy="4559300"/>
          </a:xfrm>
        </p:spPr>
        <p:txBody>
          <a:bodyPr>
            <a:normAutofit fontScale="92500" lnSpcReduction="10000"/>
          </a:bodyPr>
          <a:lstStyle/>
          <a:p>
            <a:pPr eaLnBrk="1" hangingPunct="1">
              <a:buFontTx/>
              <a:buChar char="•"/>
            </a:pPr>
            <a:r>
              <a:rPr lang="en-AU" smtClean="0"/>
              <a:t>rich pictures are about human activity systems</a:t>
            </a:r>
          </a:p>
          <a:p>
            <a:pPr eaLnBrk="1" hangingPunct="1">
              <a:buFontTx/>
              <a:buChar char="•"/>
            </a:pPr>
            <a:r>
              <a:rPr lang="en-AU" smtClean="0"/>
              <a:t>they are a way of starting with what people are doing, rather than what sort of IT system they need to help them do it</a:t>
            </a:r>
          </a:p>
          <a:p>
            <a:pPr eaLnBrk="1" hangingPunct="1">
              <a:buFontTx/>
              <a:buChar char="•"/>
            </a:pPr>
            <a:r>
              <a:rPr lang="en-AU" smtClean="0"/>
              <a:t>so they are about the environment in which such systems might find themselves embedded</a:t>
            </a:r>
          </a:p>
          <a:p>
            <a:pPr eaLnBrk="1" hangingPunct="1">
              <a:buFontTx/>
              <a:buChar char="•"/>
            </a:pPr>
            <a:r>
              <a:rPr lang="en-AU" smtClean="0"/>
              <a:t>Checkland noted that human affairs reveal a “rich moving pageant of relationships”, and pictures are better means for recording relationships than is linear prose</a:t>
            </a:r>
          </a:p>
        </p:txBody>
      </p:sp>
      <p:sp>
        <p:nvSpPr>
          <p:cNvPr id="4" name="Slide Number Placeholder 8"/>
          <p:cNvSpPr>
            <a:spLocks noGrp="1"/>
          </p:cNvSpPr>
          <p:nvPr>
            <p:ph type="sldNum" sz="quarter" idx="10"/>
          </p:nvPr>
        </p:nvSpPr>
        <p:spPr/>
        <p:txBody>
          <a:bodyPr/>
          <a:lstStyle>
            <a:lvl1pPr>
              <a:defRPr/>
            </a:lvl1pPr>
          </a:lstStyle>
          <a:p>
            <a:pPr>
              <a:defRPr/>
            </a:pPr>
            <a:fld id="{851A9C09-9F0C-4ED5-8C7D-A013C7A01A73}" type="slidenum">
              <a:rPr lang="en-AU"/>
              <a:pPr>
                <a:defRPr/>
              </a:pPr>
              <a:t>10</a:t>
            </a:fld>
            <a:endParaRPr lang="en-A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AU" smtClean="0"/>
              <a:t> </a:t>
            </a:r>
          </a:p>
        </p:txBody>
      </p:sp>
      <p:sp>
        <p:nvSpPr>
          <p:cNvPr id="21507" name="Rectangle 3"/>
          <p:cNvSpPr>
            <a:spLocks noGrp="1" noChangeArrowheads="1"/>
          </p:cNvSpPr>
          <p:nvPr>
            <p:ph type="body" idx="1"/>
          </p:nvPr>
        </p:nvSpPr>
        <p:spPr>
          <a:xfrm>
            <a:off x="411163" y="1457325"/>
            <a:ext cx="8315325" cy="4559300"/>
          </a:xfrm>
        </p:spPr>
        <p:txBody>
          <a:bodyPr>
            <a:normAutofit fontScale="92500" lnSpcReduction="10000"/>
          </a:bodyPr>
          <a:lstStyle/>
          <a:p>
            <a:pPr eaLnBrk="1" hangingPunct="1">
              <a:lnSpc>
                <a:spcPct val="80000"/>
              </a:lnSpc>
              <a:buFontTx/>
              <a:buChar char="•"/>
            </a:pPr>
            <a:r>
              <a:rPr lang="en-AU" sz="2400" smtClean="0"/>
              <a:t>rich pictures should stimulate ideas on all areas of the human activity situation under investigation:</a:t>
            </a:r>
          </a:p>
          <a:p>
            <a:pPr lvl="1" eaLnBrk="1" hangingPunct="1">
              <a:lnSpc>
                <a:spcPct val="80000"/>
              </a:lnSpc>
            </a:pPr>
            <a:r>
              <a:rPr lang="en-AU" smtClean="0"/>
              <a:t>work goals </a:t>
            </a:r>
          </a:p>
          <a:p>
            <a:pPr lvl="1" eaLnBrk="1" hangingPunct="1">
              <a:lnSpc>
                <a:spcPct val="80000"/>
              </a:lnSpc>
            </a:pPr>
            <a:r>
              <a:rPr lang="en-AU" smtClean="0"/>
              <a:t>work processes and activities </a:t>
            </a:r>
          </a:p>
          <a:p>
            <a:pPr lvl="1" eaLnBrk="1" hangingPunct="1">
              <a:lnSpc>
                <a:spcPct val="80000"/>
              </a:lnSpc>
            </a:pPr>
            <a:r>
              <a:rPr lang="en-AU" smtClean="0"/>
              <a:t>work-related problems </a:t>
            </a:r>
          </a:p>
          <a:p>
            <a:pPr lvl="1" eaLnBrk="1" hangingPunct="1">
              <a:lnSpc>
                <a:spcPct val="80000"/>
              </a:lnSpc>
            </a:pPr>
            <a:r>
              <a:rPr lang="en-AU" smtClean="0"/>
              <a:t>the relationship between groups of people - various workers, other stakeholders, and other organisations </a:t>
            </a:r>
          </a:p>
          <a:p>
            <a:pPr lvl="1" eaLnBrk="1" hangingPunct="1">
              <a:lnSpc>
                <a:spcPct val="80000"/>
              </a:lnSpc>
            </a:pPr>
            <a:r>
              <a:rPr lang="en-AU" smtClean="0"/>
              <a:t>the interactions between workers and various internal and external computer systems </a:t>
            </a:r>
          </a:p>
          <a:p>
            <a:pPr lvl="1" eaLnBrk="1" hangingPunct="1">
              <a:lnSpc>
                <a:spcPct val="80000"/>
              </a:lnSpc>
            </a:pPr>
            <a:r>
              <a:rPr lang="en-AU" smtClean="0"/>
              <a:t>the context and constraints of the work environment </a:t>
            </a:r>
          </a:p>
          <a:p>
            <a:pPr lvl="1" eaLnBrk="1" hangingPunct="1">
              <a:lnSpc>
                <a:spcPct val="80000"/>
              </a:lnSpc>
            </a:pPr>
            <a:r>
              <a:rPr lang="en-AU" smtClean="0"/>
              <a:t>anything else that seems relevant to you ... </a:t>
            </a:r>
          </a:p>
          <a:p>
            <a:pPr eaLnBrk="1" hangingPunct="1">
              <a:lnSpc>
                <a:spcPct val="80000"/>
              </a:lnSpc>
              <a:buFontTx/>
              <a:buChar char="•"/>
            </a:pPr>
            <a:r>
              <a:rPr lang="en-AU" sz="2400" smtClean="0"/>
              <a:t>it is important that they should reflect multiple points of view - introduce as many stakeholder viewpoints as is reasonable</a:t>
            </a:r>
          </a:p>
        </p:txBody>
      </p:sp>
      <p:sp>
        <p:nvSpPr>
          <p:cNvPr id="4" name="Slide Number Placeholder 8"/>
          <p:cNvSpPr>
            <a:spLocks noGrp="1"/>
          </p:cNvSpPr>
          <p:nvPr>
            <p:ph type="sldNum" sz="quarter" idx="10"/>
          </p:nvPr>
        </p:nvSpPr>
        <p:spPr/>
        <p:txBody>
          <a:bodyPr/>
          <a:lstStyle>
            <a:lvl1pPr>
              <a:defRPr/>
            </a:lvl1pPr>
          </a:lstStyle>
          <a:p>
            <a:pPr>
              <a:defRPr/>
            </a:pPr>
            <a:fld id="{EEAE1886-B65D-4A43-84B2-745A501B5AB4}" type="slidenum">
              <a:rPr lang="en-AU"/>
              <a:pPr>
                <a:defRPr/>
              </a:pPr>
              <a:t>11</a:t>
            </a:fld>
            <a:endParaRPr lang="en-A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AU" smtClean="0"/>
              <a:t>What is a rich picture about? </a:t>
            </a:r>
          </a:p>
        </p:txBody>
      </p:sp>
      <p:sp>
        <p:nvSpPr>
          <p:cNvPr id="22531" name="Rectangle 3"/>
          <p:cNvSpPr>
            <a:spLocks noGrp="1" noChangeArrowheads="1"/>
          </p:cNvSpPr>
          <p:nvPr>
            <p:ph type="body" idx="1"/>
          </p:nvPr>
        </p:nvSpPr>
        <p:spPr>
          <a:xfrm>
            <a:off x="411163" y="1457325"/>
            <a:ext cx="8315325" cy="4559300"/>
          </a:xfrm>
        </p:spPr>
        <p:txBody>
          <a:bodyPr/>
          <a:lstStyle/>
          <a:p>
            <a:pPr eaLnBrk="1" hangingPunct="1">
              <a:buFontTx/>
              <a:buChar char="•"/>
            </a:pPr>
            <a:r>
              <a:rPr lang="en-AU" smtClean="0"/>
              <a:t>rich pictures are about human activity systems</a:t>
            </a:r>
          </a:p>
          <a:p>
            <a:pPr eaLnBrk="1" hangingPunct="1">
              <a:buFontTx/>
              <a:buChar char="•"/>
            </a:pPr>
            <a:r>
              <a:rPr lang="en-AU" smtClean="0"/>
              <a:t>rich pictures are not primarily about computerised information systems, they are about the environment in which such systems might find themselves embedded</a:t>
            </a:r>
          </a:p>
        </p:txBody>
      </p:sp>
      <p:sp>
        <p:nvSpPr>
          <p:cNvPr id="4" name="Slide Number Placeholder 8"/>
          <p:cNvSpPr>
            <a:spLocks noGrp="1"/>
          </p:cNvSpPr>
          <p:nvPr>
            <p:ph type="sldNum" sz="quarter" idx="10"/>
          </p:nvPr>
        </p:nvSpPr>
        <p:spPr/>
        <p:txBody>
          <a:bodyPr/>
          <a:lstStyle>
            <a:lvl1pPr>
              <a:defRPr/>
            </a:lvl1pPr>
          </a:lstStyle>
          <a:p>
            <a:pPr>
              <a:defRPr/>
            </a:pPr>
            <a:fld id="{F0A118DE-9C39-447D-8BC8-6BA83E150AEF}" type="slidenum">
              <a:rPr lang="en-AU"/>
              <a:pPr>
                <a:defRPr/>
              </a:pPr>
              <a:t>12</a:t>
            </a:fld>
            <a:endParaRPr lang="en-A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AU" smtClean="0"/>
              <a:t>Elements of a rich picture </a:t>
            </a:r>
          </a:p>
        </p:txBody>
      </p:sp>
      <p:sp>
        <p:nvSpPr>
          <p:cNvPr id="23555" name="Rectangle 3"/>
          <p:cNvSpPr>
            <a:spLocks noGrp="1" noChangeArrowheads="1"/>
          </p:cNvSpPr>
          <p:nvPr>
            <p:ph type="body" idx="1"/>
          </p:nvPr>
        </p:nvSpPr>
        <p:spPr>
          <a:xfrm>
            <a:off x="411163" y="1457325"/>
            <a:ext cx="8315325" cy="4559300"/>
          </a:xfrm>
        </p:spPr>
        <p:txBody>
          <a:bodyPr/>
          <a:lstStyle/>
          <a:p>
            <a:pPr eaLnBrk="1" hangingPunct="1">
              <a:buFontTx/>
              <a:buChar char="•"/>
            </a:pPr>
            <a:r>
              <a:rPr lang="en-AU" smtClean="0"/>
              <a:t>This may include such things as:</a:t>
            </a:r>
          </a:p>
          <a:p>
            <a:pPr lvl="1" eaLnBrk="1" hangingPunct="1"/>
            <a:r>
              <a:rPr lang="en-AU" smtClean="0"/>
              <a:t>interfaces and boundaries (of whatever type) </a:t>
            </a:r>
          </a:p>
          <a:p>
            <a:pPr lvl="1" eaLnBrk="1" hangingPunct="1"/>
            <a:r>
              <a:rPr lang="en-AU" smtClean="0"/>
              <a:t>resources, involved personnel and roles </a:t>
            </a:r>
          </a:p>
          <a:p>
            <a:pPr lvl="1" eaLnBrk="1" hangingPunct="1"/>
            <a:r>
              <a:rPr lang="en-AU" smtClean="0"/>
              <a:t>ideas, thoughts, concerns, reactions and responses </a:t>
            </a:r>
          </a:p>
          <a:p>
            <a:pPr lvl="1" eaLnBrk="1" hangingPunct="1"/>
            <a:r>
              <a:rPr lang="en-AU" smtClean="0"/>
              <a:t>organisational units, goals and issues </a:t>
            </a:r>
          </a:p>
          <a:p>
            <a:pPr lvl="1" eaLnBrk="1" hangingPunct="1"/>
            <a:r>
              <a:rPr lang="en-AU" smtClean="0"/>
              <a:t>areas of conflict </a:t>
            </a:r>
          </a:p>
          <a:p>
            <a:pPr lvl="1" eaLnBrk="1" hangingPunct="1"/>
            <a:r>
              <a:rPr lang="en-AU" smtClean="0"/>
              <a:t>needs and constraints, and so on </a:t>
            </a:r>
          </a:p>
          <a:p>
            <a:pPr eaLnBrk="1" hangingPunct="1"/>
            <a:endParaRPr lang="en-AU" smtClean="0"/>
          </a:p>
        </p:txBody>
      </p:sp>
      <p:sp>
        <p:nvSpPr>
          <p:cNvPr id="4" name="Slide Number Placeholder 8"/>
          <p:cNvSpPr>
            <a:spLocks noGrp="1"/>
          </p:cNvSpPr>
          <p:nvPr>
            <p:ph type="sldNum" sz="quarter" idx="10"/>
          </p:nvPr>
        </p:nvSpPr>
        <p:spPr/>
        <p:txBody>
          <a:bodyPr/>
          <a:lstStyle>
            <a:lvl1pPr>
              <a:defRPr/>
            </a:lvl1pPr>
          </a:lstStyle>
          <a:p>
            <a:pPr>
              <a:defRPr/>
            </a:pPr>
            <a:fld id="{61BC2148-EEDE-44FA-AFB7-7FB3E7ADCBCD}" type="slidenum">
              <a:rPr lang="en-AU"/>
              <a:pPr>
                <a:defRPr/>
              </a:pPr>
              <a:t>13</a:t>
            </a:fld>
            <a:endParaRPr lang="en-AU"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AU" smtClean="0"/>
              <a:t>key aspects include</a:t>
            </a:r>
          </a:p>
        </p:txBody>
      </p:sp>
      <p:sp>
        <p:nvSpPr>
          <p:cNvPr id="24579" name="Rectangle 3"/>
          <p:cNvSpPr>
            <a:spLocks noGrp="1" noChangeArrowheads="1"/>
          </p:cNvSpPr>
          <p:nvPr>
            <p:ph type="body" idx="1"/>
          </p:nvPr>
        </p:nvSpPr>
        <p:spPr>
          <a:xfrm>
            <a:off x="411163" y="1457325"/>
            <a:ext cx="8315325" cy="4559300"/>
          </a:xfrm>
        </p:spPr>
        <p:txBody>
          <a:bodyPr>
            <a:normAutofit lnSpcReduction="10000"/>
          </a:bodyPr>
          <a:lstStyle/>
          <a:p>
            <a:pPr eaLnBrk="1" hangingPunct="1">
              <a:buFontTx/>
              <a:buChar char="•"/>
            </a:pPr>
            <a:r>
              <a:rPr lang="en-AU" smtClean="0"/>
              <a:t>stakeholders !!!!</a:t>
            </a:r>
          </a:p>
          <a:p>
            <a:pPr eaLnBrk="1" hangingPunct="1">
              <a:buFontTx/>
              <a:buChar char="•"/>
            </a:pPr>
            <a:r>
              <a:rPr lang="en-AU" smtClean="0"/>
              <a:t>structure - include only enough structure to allow you to record the process and concerns </a:t>
            </a:r>
          </a:p>
          <a:p>
            <a:pPr eaLnBrk="1" hangingPunct="1">
              <a:buFontTx/>
              <a:buChar char="•"/>
            </a:pPr>
            <a:r>
              <a:rPr lang="en-AU" smtClean="0"/>
              <a:t>processes - do not attempt to record all the intricacies of process; a broad brush approach is usually all that is needed if at all</a:t>
            </a:r>
          </a:p>
          <a:p>
            <a:pPr eaLnBrk="1" hangingPunct="1">
              <a:buFontTx/>
              <a:buChar char="•"/>
            </a:pPr>
            <a:r>
              <a:rPr lang="en-AU" smtClean="0"/>
              <a:t>concerns - caricature the concerns of the people in thought bubbles </a:t>
            </a:r>
          </a:p>
          <a:p>
            <a:pPr eaLnBrk="1" hangingPunct="1">
              <a:buFontTx/>
              <a:buChar char="•"/>
            </a:pPr>
            <a:r>
              <a:rPr lang="en-AU" smtClean="0"/>
              <a:t>use the language of the people depicted in it </a:t>
            </a:r>
          </a:p>
          <a:p>
            <a:pPr eaLnBrk="1" hangingPunct="1"/>
            <a:endParaRPr lang="en-AU" smtClean="0"/>
          </a:p>
        </p:txBody>
      </p:sp>
      <p:sp>
        <p:nvSpPr>
          <p:cNvPr id="4" name="Slide Number Placeholder 8"/>
          <p:cNvSpPr>
            <a:spLocks noGrp="1"/>
          </p:cNvSpPr>
          <p:nvPr>
            <p:ph type="sldNum" sz="quarter" idx="10"/>
          </p:nvPr>
        </p:nvSpPr>
        <p:spPr/>
        <p:txBody>
          <a:bodyPr/>
          <a:lstStyle>
            <a:lvl1pPr>
              <a:defRPr/>
            </a:lvl1pPr>
          </a:lstStyle>
          <a:p>
            <a:pPr>
              <a:defRPr/>
            </a:pPr>
            <a:fld id="{7F9F1B37-D8BA-49BD-9C7E-01BC51387F77}" type="slidenum">
              <a:rPr lang="en-AU"/>
              <a:pPr>
                <a:defRPr/>
              </a:pPr>
              <a:t>14</a:t>
            </a:fld>
            <a:endParaRPr lang="en-A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AU" smtClean="0"/>
              <a:t>Rich picture semantics</a:t>
            </a:r>
          </a:p>
        </p:txBody>
      </p:sp>
      <p:sp>
        <p:nvSpPr>
          <p:cNvPr id="25603" name="Rectangle 3"/>
          <p:cNvSpPr>
            <a:spLocks noGrp="1" noChangeArrowheads="1"/>
          </p:cNvSpPr>
          <p:nvPr>
            <p:ph type="body" idx="1"/>
          </p:nvPr>
        </p:nvSpPr>
        <p:spPr>
          <a:xfrm>
            <a:off x="411163" y="1203325"/>
            <a:ext cx="8315325" cy="5060950"/>
          </a:xfrm>
        </p:spPr>
        <p:txBody>
          <a:bodyPr>
            <a:normAutofit lnSpcReduction="10000"/>
          </a:bodyPr>
          <a:lstStyle/>
          <a:p>
            <a:pPr eaLnBrk="1" hangingPunct="1">
              <a:buFontTx/>
              <a:buChar char="•"/>
            </a:pPr>
            <a:r>
              <a:rPr lang="en-AU" sz="2400" smtClean="0"/>
              <a:t>use any pictorial or textual device that suits your purpose – there is no one correct way of drawing a rich picture</a:t>
            </a:r>
          </a:p>
          <a:p>
            <a:pPr eaLnBrk="1" hangingPunct="1">
              <a:buFontTx/>
              <a:buChar char="•"/>
            </a:pPr>
            <a:r>
              <a:rPr lang="en-AU" sz="2400" smtClean="0"/>
              <a:t>rule of thumb - should occupy a single A4 page</a:t>
            </a:r>
          </a:p>
          <a:p>
            <a:pPr lvl="1" eaLnBrk="1" hangingPunct="1"/>
            <a:r>
              <a:rPr lang="en-AU" smtClean="0"/>
              <a:t>if it does not take up most of the page there is probably not enough detail in it, since the situation to which it refers is likely to be reasonably complex</a:t>
            </a:r>
          </a:p>
          <a:p>
            <a:pPr lvl="1" eaLnBrk="1" hangingPunct="1"/>
            <a:r>
              <a:rPr lang="en-AU" smtClean="0"/>
              <a:t>limiting it to a single page forces you to analyse and focus on the most important issues and things to represent</a:t>
            </a:r>
          </a:p>
          <a:p>
            <a:pPr eaLnBrk="1" hangingPunct="1">
              <a:buFontTx/>
              <a:buChar char="•"/>
            </a:pPr>
            <a:r>
              <a:rPr lang="en-AU" sz="2400" smtClean="0"/>
              <a:t>process of developing a rich picture forces the participants to discuss, argue, negotiate until an agreed representation is reached - important role as a communication tool</a:t>
            </a:r>
          </a:p>
        </p:txBody>
      </p:sp>
      <p:sp>
        <p:nvSpPr>
          <p:cNvPr id="4" name="Slide Number Placeholder 8"/>
          <p:cNvSpPr>
            <a:spLocks noGrp="1"/>
          </p:cNvSpPr>
          <p:nvPr>
            <p:ph type="sldNum" sz="quarter" idx="10"/>
          </p:nvPr>
        </p:nvSpPr>
        <p:spPr/>
        <p:txBody>
          <a:bodyPr/>
          <a:lstStyle>
            <a:lvl1pPr>
              <a:defRPr/>
            </a:lvl1pPr>
          </a:lstStyle>
          <a:p>
            <a:pPr>
              <a:defRPr/>
            </a:pPr>
            <a:fld id="{6B209C7B-3B1C-4F2F-AD51-BD231D50D090}" type="slidenum">
              <a:rPr lang="en-AU"/>
              <a:pPr>
                <a:defRPr/>
              </a:pPr>
              <a:t>15</a:t>
            </a:fld>
            <a:endParaRPr lang="en-AU"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8600" y="439738"/>
            <a:ext cx="7067550" cy="703262"/>
          </a:xfrm>
        </p:spPr>
        <p:txBody>
          <a:bodyPr>
            <a:normAutofit fontScale="90000"/>
          </a:bodyPr>
          <a:lstStyle/>
          <a:p>
            <a:pPr eaLnBrk="1" hangingPunct="1"/>
            <a:r>
              <a:rPr lang="en-AU" smtClean="0"/>
              <a:t>Drawing rich pictures </a:t>
            </a:r>
          </a:p>
        </p:txBody>
      </p:sp>
      <p:sp>
        <p:nvSpPr>
          <p:cNvPr id="26627" name="Rectangle 3"/>
          <p:cNvSpPr>
            <a:spLocks noGrp="1" noChangeArrowheads="1"/>
          </p:cNvSpPr>
          <p:nvPr>
            <p:ph type="body" idx="1"/>
          </p:nvPr>
        </p:nvSpPr>
        <p:spPr>
          <a:xfrm>
            <a:off x="160338" y="1457325"/>
            <a:ext cx="8983662" cy="4559300"/>
          </a:xfrm>
        </p:spPr>
        <p:txBody>
          <a:bodyPr>
            <a:normAutofit fontScale="92500" lnSpcReduction="10000"/>
          </a:bodyPr>
          <a:lstStyle/>
          <a:p>
            <a:pPr eaLnBrk="1" hangingPunct="1">
              <a:buFontTx/>
              <a:buChar char="•"/>
            </a:pPr>
            <a:r>
              <a:rPr lang="en-AU" sz="2400" smtClean="0"/>
              <a:t>there is no formal technique or classic form for rich pictures, and skill in drawing is by no means essential</a:t>
            </a:r>
          </a:p>
          <a:p>
            <a:pPr eaLnBrk="1" hangingPunct="1">
              <a:buFontTx/>
              <a:buChar char="•"/>
            </a:pPr>
            <a:r>
              <a:rPr lang="en-AU" sz="2400" smtClean="0"/>
              <a:t>some possible symbols as used in rich pictures might include:</a:t>
            </a:r>
          </a:p>
          <a:p>
            <a:pPr lvl="1" eaLnBrk="1" hangingPunct="1"/>
            <a:r>
              <a:rPr lang="en-AU" smtClean="0"/>
              <a:t>roles or groups of people represented by the most appropriate icon, often some form of stick figure </a:t>
            </a:r>
          </a:p>
          <a:p>
            <a:pPr lvl="1" eaLnBrk="1" hangingPunct="1"/>
            <a:r>
              <a:rPr lang="en-AU" smtClean="0"/>
              <a:t>artefacts and objects can be represented by rectangular boxes, or a symbol that captures the essence of the object </a:t>
            </a:r>
          </a:p>
          <a:p>
            <a:pPr lvl="1" eaLnBrk="1" hangingPunct="1"/>
            <a:r>
              <a:rPr lang="en-AU" smtClean="0"/>
              <a:t>activities (and tasks and interactions) are represented by clouds </a:t>
            </a:r>
          </a:p>
          <a:p>
            <a:pPr lvl="1" eaLnBrk="1" hangingPunct="1"/>
            <a:r>
              <a:rPr lang="en-AU" smtClean="0"/>
              <a:t>a role or group’s concerns and actions can be represented by a thought cloud </a:t>
            </a:r>
          </a:p>
          <a:p>
            <a:pPr eaLnBrk="1" hangingPunct="1"/>
            <a:endParaRPr lang="en-AU" sz="2400" smtClean="0"/>
          </a:p>
        </p:txBody>
      </p:sp>
      <p:sp>
        <p:nvSpPr>
          <p:cNvPr id="4" name="Slide Number Placeholder 8"/>
          <p:cNvSpPr>
            <a:spLocks noGrp="1"/>
          </p:cNvSpPr>
          <p:nvPr>
            <p:ph type="sldNum" sz="quarter" idx="10"/>
          </p:nvPr>
        </p:nvSpPr>
        <p:spPr/>
        <p:txBody>
          <a:bodyPr/>
          <a:lstStyle>
            <a:lvl1pPr>
              <a:defRPr/>
            </a:lvl1pPr>
          </a:lstStyle>
          <a:p>
            <a:pPr>
              <a:defRPr/>
            </a:pPr>
            <a:fld id="{38E16529-B249-4A5D-BE90-A6933A1EAC26}" type="slidenum">
              <a:rPr lang="en-AU"/>
              <a:pPr>
                <a:defRPr/>
              </a:pPr>
              <a:t>16</a:t>
            </a:fld>
            <a:endParaRPr lang="en-A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AU" smtClean="0"/>
              <a:t>Drawing rich pictures</a:t>
            </a:r>
          </a:p>
        </p:txBody>
      </p:sp>
      <p:sp>
        <p:nvSpPr>
          <p:cNvPr id="27651" name="Rectangle 3"/>
          <p:cNvSpPr>
            <a:spLocks noGrp="1" noChangeArrowheads="1"/>
          </p:cNvSpPr>
          <p:nvPr>
            <p:ph type="body" idx="1"/>
          </p:nvPr>
        </p:nvSpPr>
        <p:spPr>
          <a:xfrm>
            <a:off x="220663" y="1457325"/>
            <a:ext cx="8793162" cy="4730750"/>
          </a:xfrm>
        </p:spPr>
        <p:txBody>
          <a:bodyPr>
            <a:normAutofit fontScale="92500"/>
          </a:bodyPr>
          <a:lstStyle/>
          <a:p>
            <a:pPr eaLnBrk="1" hangingPunct="1">
              <a:lnSpc>
                <a:spcPct val="90000"/>
              </a:lnSpc>
              <a:buFontTx/>
              <a:buChar char="•"/>
            </a:pPr>
            <a:r>
              <a:rPr lang="en-AU" sz="2400" smtClean="0"/>
              <a:t>try to introduce as many stakeholders’ points of view into the picture as you can - imagine that you are in various roles:</a:t>
            </a:r>
          </a:p>
          <a:p>
            <a:pPr lvl="1" eaLnBrk="1" hangingPunct="1">
              <a:lnSpc>
                <a:spcPct val="90000"/>
              </a:lnSpc>
            </a:pPr>
            <a:r>
              <a:rPr lang="en-AU" smtClean="0"/>
              <a:t>the manager of the organisation, department or system </a:t>
            </a:r>
          </a:p>
          <a:p>
            <a:pPr lvl="1" eaLnBrk="1" hangingPunct="1">
              <a:lnSpc>
                <a:spcPct val="90000"/>
              </a:lnSpc>
            </a:pPr>
            <a:r>
              <a:rPr lang="en-AU" smtClean="0"/>
              <a:t>various different staff who work for that manager </a:t>
            </a:r>
          </a:p>
          <a:p>
            <a:pPr lvl="1" eaLnBrk="1" hangingPunct="1">
              <a:lnSpc>
                <a:spcPct val="90000"/>
              </a:lnSpc>
            </a:pPr>
            <a:r>
              <a:rPr lang="en-AU" smtClean="0"/>
              <a:t>the managers and staff of other organisations/departments who interact with the area of concern </a:t>
            </a:r>
          </a:p>
          <a:p>
            <a:pPr lvl="1" eaLnBrk="1" hangingPunct="1">
              <a:lnSpc>
                <a:spcPct val="90000"/>
              </a:lnSpc>
            </a:pPr>
            <a:r>
              <a:rPr lang="en-AU" smtClean="0"/>
              <a:t>clients of things (services as well as products) produced by the area of concern </a:t>
            </a:r>
          </a:p>
          <a:p>
            <a:pPr lvl="1" eaLnBrk="1" hangingPunct="1">
              <a:lnSpc>
                <a:spcPct val="90000"/>
              </a:lnSpc>
            </a:pPr>
            <a:r>
              <a:rPr lang="en-AU" smtClean="0"/>
              <a:t>other stakeholders </a:t>
            </a:r>
          </a:p>
          <a:p>
            <a:pPr eaLnBrk="1" hangingPunct="1">
              <a:lnSpc>
                <a:spcPct val="90000"/>
              </a:lnSpc>
              <a:buFontTx/>
              <a:buChar char="•"/>
            </a:pPr>
            <a:r>
              <a:rPr lang="en-AU" sz="2400" smtClean="0"/>
              <a:t>organisational systems rarely have a single purpose, goal or rationale - try to capture some of the multiple perspectives on these if possible</a:t>
            </a:r>
          </a:p>
        </p:txBody>
      </p:sp>
      <p:sp>
        <p:nvSpPr>
          <p:cNvPr id="4" name="Slide Number Placeholder 8"/>
          <p:cNvSpPr>
            <a:spLocks noGrp="1"/>
          </p:cNvSpPr>
          <p:nvPr>
            <p:ph type="sldNum" sz="quarter" idx="10"/>
          </p:nvPr>
        </p:nvSpPr>
        <p:spPr/>
        <p:txBody>
          <a:bodyPr/>
          <a:lstStyle>
            <a:lvl1pPr>
              <a:defRPr/>
            </a:lvl1pPr>
          </a:lstStyle>
          <a:p>
            <a:pPr>
              <a:defRPr/>
            </a:pPr>
            <a:fld id="{15C08F88-E65E-4E92-845D-D96C65AA7C4A}" type="slidenum">
              <a:rPr lang="en-AU"/>
              <a:pPr>
                <a:defRPr/>
              </a:pPr>
              <a:t>17</a:t>
            </a:fld>
            <a:endParaRPr lang="en-A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AU" smtClean="0"/>
              <a:t>Drawing rich pictures </a:t>
            </a:r>
          </a:p>
        </p:txBody>
      </p:sp>
      <p:sp>
        <p:nvSpPr>
          <p:cNvPr id="28675" name="Rectangle 3"/>
          <p:cNvSpPr>
            <a:spLocks noGrp="1" noChangeArrowheads="1"/>
          </p:cNvSpPr>
          <p:nvPr>
            <p:ph type="body" idx="1"/>
          </p:nvPr>
        </p:nvSpPr>
        <p:spPr>
          <a:xfrm>
            <a:off x="411163" y="1303338"/>
            <a:ext cx="8315325" cy="4983162"/>
          </a:xfrm>
        </p:spPr>
        <p:txBody>
          <a:bodyPr>
            <a:normAutofit fontScale="92500"/>
          </a:bodyPr>
          <a:lstStyle/>
          <a:p>
            <a:pPr eaLnBrk="1" hangingPunct="1">
              <a:lnSpc>
                <a:spcPct val="80000"/>
              </a:lnSpc>
              <a:buFontTx/>
              <a:buChar char="•"/>
            </a:pPr>
            <a:r>
              <a:rPr lang="en-AU" sz="2400" smtClean="0"/>
              <a:t>show the environment within which the area of concern works and how it interacts with this environment</a:t>
            </a:r>
          </a:p>
          <a:p>
            <a:pPr lvl="1" eaLnBrk="1" hangingPunct="1">
              <a:lnSpc>
                <a:spcPct val="80000"/>
              </a:lnSpc>
            </a:pPr>
            <a:r>
              <a:rPr lang="en-AU" smtClean="0"/>
              <a:t>other organisations and departments, agencies, external stakeholders, etc.</a:t>
            </a:r>
          </a:p>
          <a:p>
            <a:pPr eaLnBrk="1" hangingPunct="1">
              <a:lnSpc>
                <a:spcPct val="80000"/>
              </a:lnSpc>
              <a:buFontTx/>
              <a:buChar char="•"/>
            </a:pPr>
            <a:r>
              <a:rPr lang="en-AU" sz="2400" smtClean="0"/>
              <a:t>consider superimposing alternative boundaries on the rich picture</a:t>
            </a:r>
          </a:p>
          <a:p>
            <a:pPr lvl="1" eaLnBrk="1" hangingPunct="1">
              <a:lnSpc>
                <a:spcPct val="80000"/>
              </a:lnSpc>
            </a:pPr>
            <a:r>
              <a:rPr lang="en-AU" smtClean="0"/>
              <a:t>who is included and who is excluded </a:t>
            </a:r>
          </a:p>
          <a:p>
            <a:pPr lvl="1" eaLnBrk="1" hangingPunct="1">
              <a:lnSpc>
                <a:spcPct val="80000"/>
              </a:lnSpc>
            </a:pPr>
            <a:r>
              <a:rPr lang="en-AU" smtClean="0"/>
              <a:t>what work is done inside and outside of your boundary and how these activities interrelate </a:t>
            </a:r>
          </a:p>
          <a:p>
            <a:pPr lvl="1" eaLnBrk="1" hangingPunct="1">
              <a:lnSpc>
                <a:spcPct val="80000"/>
              </a:lnSpc>
            </a:pPr>
            <a:r>
              <a:rPr lang="en-AU" smtClean="0"/>
              <a:t>who is in charge of the work inside your boundary (who could sponsor or preclude your suggestions for improvement) </a:t>
            </a:r>
          </a:p>
          <a:p>
            <a:pPr lvl="1" eaLnBrk="1" hangingPunct="1">
              <a:lnSpc>
                <a:spcPct val="80000"/>
              </a:lnSpc>
            </a:pPr>
            <a:r>
              <a:rPr lang="en-AU" smtClean="0"/>
              <a:t>what people are trying to achieve inside this boundary and if it is coherent </a:t>
            </a:r>
          </a:p>
          <a:p>
            <a:pPr lvl="1" eaLnBrk="1" hangingPunct="1">
              <a:lnSpc>
                <a:spcPct val="80000"/>
              </a:lnSpc>
            </a:pPr>
            <a:r>
              <a:rPr lang="en-AU" smtClean="0"/>
              <a:t>what impact using this boundary would have </a:t>
            </a:r>
          </a:p>
          <a:p>
            <a:pPr eaLnBrk="1" hangingPunct="1">
              <a:lnSpc>
                <a:spcPct val="80000"/>
              </a:lnSpc>
            </a:pPr>
            <a:endParaRPr lang="en-AU" sz="2400" smtClean="0"/>
          </a:p>
        </p:txBody>
      </p:sp>
      <p:sp>
        <p:nvSpPr>
          <p:cNvPr id="4" name="Slide Number Placeholder 8"/>
          <p:cNvSpPr>
            <a:spLocks noGrp="1"/>
          </p:cNvSpPr>
          <p:nvPr>
            <p:ph type="sldNum" sz="quarter" idx="10"/>
          </p:nvPr>
        </p:nvSpPr>
        <p:spPr/>
        <p:txBody>
          <a:bodyPr/>
          <a:lstStyle>
            <a:lvl1pPr>
              <a:defRPr/>
            </a:lvl1pPr>
          </a:lstStyle>
          <a:p>
            <a:pPr>
              <a:defRPr/>
            </a:pPr>
            <a:fld id="{F9174750-6456-49B5-9DD3-9FAD33E2362D}" type="slidenum">
              <a:rPr lang="en-AU"/>
              <a:pPr>
                <a:defRPr/>
              </a:pPr>
              <a:t>18</a:t>
            </a:fld>
            <a:endParaRPr lang="en-A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60438" y="284163"/>
            <a:ext cx="7637462" cy="771525"/>
          </a:xfrm>
        </p:spPr>
        <p:txBody>
          <a:bodyPr>
            <a:normAutofit fontScale="90000"/>
          </a:bodyPr>
          <a:lstStyle/>
          <a:p>
            <a:pPr eaLnBrk="1" hangingPunct="1"/>
            <a:r>
              <a:rPr lang="en-AU" sz="3600" smtClean="0"/>
              <a:t>Straight lines vs “fried-egg” shapes and curved arrows </a:t>
            </a:r>
          </a:p>
        </p:txBody>
      </p:sp>
      <p:sp>
        <p:nvSpPr>
          <p:cNvPr id="29699" name="Rectangle 3"/>
          <p:cNvSpPr>
            <a:spLocks noGrp="1" noChangeArrowheads="1"/>
          </p:cNvSpPr>
          <p:nvPr>
            <p:ph type="body" idx="1"/>
          </p:nvPr>
        </p:nvSpPr>
        <p:spPr>
          <a:xfrm>
            <a:off x="190500" y="1401763"/>
            <a:ext cx="8640763" cy="4846637"/>
          </a:xfrm>
        </p:spPr>
        <p:txBody>
          <a:bodyPr>
            <a:normAutofit fontScale="92500"/>
          </a:bodyPr>
          <a:lstStyle/>
          <a:p>
            <a:pPr eaLnBrk="1" hangingPunct="1">
              <a:buFontTx/>
              <a:buChar char="•"/>
            </a:pPr>
            <a:r>
              <a:rPr lang="en-AU" sz="2400" smtClean="0"/>
              <a:t>straight arrows and rectangular boxes convey an apparent certainty</a:t>
            </a:r>
          </a:p>
          <a:p>
            <a:pPr lvl="1" eaLnBrk="1" hangingPunct="1"/>
            <a:r>
              <a:rPr lang="en-AU" smtClean="0"/>
              <a:t>this is typical of work in science and engineering</a:t>
            </a:r>
          </a:p>
          <a:p>
            <a:pPr lvl="1" eaLnBrk="1" hangingPunct="1"/>
            <a:r>
              <a:rPr lang="en-AU" smtClean="0"/>
              <a:t>the style conveys the implication: “this is the case” - not necessarily what you want to achieve with rich pictures</a:t>
            </a:r>
          </a:p>
          <a:p>
            <a:pPr eaLnBrk="1" hangingPunct="1">
              <a:buFontTx/>
              <a:buChar char="•"/>
            </a:pPr>
            <a:r>
              <a:rPr lang="en-AU" sz="2400" smtClean="0"/>
              <a:t>the more organic style of hand-drawn models indicates that the status of the models and their artefacts is that they are working models, currently relevant now in this study, not claiming any permanency of status</a:t>
            </a:r>
          </a:p>
          <a:p>
            <a:pPr lvl="1" eaLnBrk="1" hangingPunct="1"/>
            <a:r>
              <a:rPr lang="en-AU" smtClean="0"/>
              <a:t>they are meant to look more human and more natural than the ruled lines and right angles</a:t>
            </a:r>
          </a:p>
          <a:p>
            <a:pPr lvl="1" eaLnBrk="1" hangingPunct="1"/>
            <a:r>
              <a:rPr lang="en-AU" smtClean="0"/>
              <a:t>temporary constructs are important for IS work</a:t>
            </a:r>
          </a:p>
        </p:txBody>
      </p:sp>
      <p:sp>
        <p:nvSpPr>
          <p:cNvPr id="4" name="Slide Number Placeholder 8"/>
          <p:cNvSpPr>
            <a:spLocks noGrp="1"/>
          </p:cNvSpPr>
          <p:nvPr>
            <p:ph type="sldNum" sz="quarter" idx="10"/>
          </p:nvPr>
        </p:nvSpPr>
        <p:spPr/>
        <p:txBody>
          <a:bodyPr/>
          <a:lstStyle>
            <a:lvl1pPr>
              <a:defRPr/>
            </a:lvl1pPr>
          </a:lstStyle>
          <a:p>
            <a:pPr>
              <a:defRPr/>
            </a:pPr>
            <a:fld id="{D822FB5A-4CEE-42B0-B03A-DEE0ADB03CEB}" type="slidenum">
              <a:rPr lang="en-AU"/>
              <a:pPr>
                <a:defRPr/>
              </a:pPr>
              <a:t>19</a:t>
            </a:fld>
            <a:endParaRPr lang="en-A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and Rich Pictures</a:t>
            </a:r>
            <a:endParaRPr lang="en-US" dirty="0"/>
          </a:p>
        </p:txBody>
      </p:sp>
      <p:sp>
        <p:nvSpPr>
          <p:cNvPr id="3" name="Content Placeholder 2"/>
          <p:cNvSpPr>
            <a:spLocks noGrp="1"/>
          </p:cNvSpPr>
          <p:nvPr>
            <p:ph idx="1"/>
          </p:nvPr>
        </p:nvSpPr>
        <p:spPr/>
        <p:txBody>
          <a:bodyPr/>
          <a:lstStyle/>
          <a:p>
            <a:pPr marL="1104900" lvl="1" indent="-533400"/>
            <a:r>
              <a:rPr lang="en-AU" b="1" dirty="0" err="1" smtClean="0">
                <a:latin typeface="Arial" pitchFamily="34" charset="0"/>
              </a:rPr>
              <a:t>Dia</a:t>
            </a:r>
            <a:r>
              <a:rPr lang="en-AU" b="1" dirty="0" smtClean="0">
                <a:latin typeface="Arial" pitchFamily="34" charset="0"/>
              </a:rPr>
              <a:t>-</a:t>
            </a:r>
            <a:r>
              <a:rPr lang="en-AU" dirty="0" smtClean="0">
                <a:latin typeface="Arial" pitchFamily="34" charset="0"/>
              </a:rPr>
              <a:t> means “across” or “through”</a:t>
            </a:r>
          </a:p>
          <a:p>
            <a:pPr marL="1504950" lvl="2" indent="-533400"/>
            <a:r>
              <a:rPr lang="en-AU" dirty="0" smtClean="0">
                <a:latin typeface="Arial" pitchFamily="34" charset="0"/>
              </a:rPr>
              <a:t>so </a:t>
            </a:r>
            <a:r>
              <a:rPr lang="en-AU" i="1" dirty="0" smtClean="0">
                <a:latin typeface="Arial" pitchFamily="34" charset="0"/>
              </a:rPr>
              <a:t>diameter</a:t>
            </a:r>
            <a:r>
              <a:rPr lang="en-AU" dirty="0" smtClean="0">
                <a:latin typeface="Arial" pitchFamily="34" charset="0"/>
              </a:rPr>
              <a:t> literally means “a measurement through (or across)”</a:t>
            </a:r>
          </a:p>
          <a:p>
            <a:pPr marL="1504950" lvl="2" indent="-533400"/>
            <a:r>
              <a:rPr lang="en-AU" dirty="0" smtClean="0">
                <a:latin typeface="Arial" pitchFamily="34" charset="0"/>
              </a:rPr>
              <a:t>sometimes also means “composed of”</a:t>
            </a:r>
          </a:p>
          <a:p>
            <a:pPr marL="1504950" lvl="2" indent="-533400"/>
            <a:r>
              <a:rPr lang="en-AU" dirty="0" smtClean="0">
                <a:latin typeface="Arial" pitchFamily="34" charset="0"/>
              </a:rPr>
              <a:t>it has something to do with “two” so </a:t>
            </a:r>
            <a:r>
              <a:rPr lang="en-AU" i="1" dirty="0" smtClean="0">
                <a:latin typeface="Arial" pitchFamily="34" charset="0"/>
              </a:rPr>
              <a:t>dialogue</a:t>
            </a:r>
            <a:r>
              <a:rPr lang="en-AU" dirty="0" smtClean="0">
                <a:latin typeface="Arial" pitchFamily="34" charset="0"/>
              </a:rPr>
              <a:t> means “words across”, i.e., spoken with someone else</a:t>
            </a:r>
            <a:br>
              <a:rPr lang="en-AU" dirty="0" smtClean="0">
                <a:latin typeface="Arial" pitchFamily="34" charset="0"/>
              </a:rPr>
            </a:br>
            <a:endParaRPr lang="en-AU" dirty="0" smtClean="0">
              <a:latin typeface="Arial" pitchFamily="34" charset="0"/>
            </a:endParaRPr>
          </a:p>
          <a:p>
            <a:pPr marL="1104900" lvl="1" indent="-533400"/>
            <a:r>
              <a:rPr lang="en-AU" b="1" dirty="0" smtClean="0">
                <a:latin typeface="Arial" pitchFamily="34" charset="0"/>
              </a:rPr>
              <a:t>-gram</a:t>
            </a:r>
            <a:r>
              <a:rPr lang="en-AU" dirty="0" smtClean="0">
                <a:latin typeface="Arial" pitchFamily="34" charset="0"/>
              </a:rPr>
              <a:t> – something written or drawn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rot="16200000">
            <a:off x="-2582068" y="2894806"/>
            <a:ext cx="5935662" cy="771525"/>
          </a:xfrm>
        </p:spPr>
        <p:txBody>
          <a:bodyPr/>
          <a:lstStyle/>
          <a:p>
            <a:pPr eaLnBrk="1" hangingPunct="1"/>
            <a:r>
              <a:rPr lang="en-AU" sz="3600" smtClean="0"/>
              <a:t>Example – teaching kids </a:t>
            </a:r>
          </a:p>
        </p:txBody>
      </p:sp>
      <p:sp>
        <p:nvSpPr>
          <p:cNvPr id="30723" name="Rectangle 5"/>
          <p:cNvSpPr>
            <a:spLocks noChangeArrowheads="1"/>
          </p:cNvSpPr>
          <p:nvPr/>
        </p:nvSpPr>
        <p:spPr bwMode="auto">
          <a:xfrm>
            <a:off x="-1879600" y="855663"/>
            <a:ext cx="9144000" cy="0"/>
          </a:xfrm>
          <a:prstGeom prst="rect">
            <a:avLst/>
          </a:prstGeom>
          <a:noFill/>
          <a:ln w="9525">
            <a:noFill/>
            <a:miter lim="800000"/>
            <a:headEnd/>
            <a:tailEnd/>
          </a:ln>
        </p:spPr>
        <p:txBody>
          <a:bodyPr>
            <a:spAutoFit/>
          </a:bodyPr>
          <a:lstStyle/>
          <a:p>
            <a:endParaRPr lang="en-AU"/>
          </a:p>
        </p:txBody>
      </p:sp>
      <p:grpSp>
        <p:nvGrpSpPr>
          <p:cNvPr id="2" name="Group 9"/>
          <p:cNvGrpSpPr>
            <a:grpSpLocks/>
          </p:cNvGrpSpPr>
          <p:nvPr/>
        </p:nvGrpSpPr>
        <p:grpSpPr bwMode="auto">
          <a:xfrm>
            <a:off x="-1879600" y="855663"/>
            <a:ext cx="12903200" cy="5146675"/>
            <a:chOff x="0" y="0"/>
            <a:chExt cx="8128" cy="3242"/>
          </a:xfrm>
        </p:grpSpPr>
        <p:sp>
          <p:nvSpPr>
            <p:cNvPr id="30728" name="Rectangle 6"/>
            <p:cNvSpPr>
              <a:spLocks noChangeArrowheads="1"/>
            </p:cNvSpPr>
            <p:nvPr/>
          </p:nvSpPr>
          <p:spPr bwMode="auto">
            <a:xfrm>
              <a:off x="0" y="0"/>
              <a:ext cx="8128" cy="93"/>
            </a:xfrm>
            <a:prstGeom prst="rect">
              <a:avLst/>
            </a:prstGeom>
            <a:noFill/>
            <a:ln w="9525">
              <a:noFill/>
              <a:miter lim="800000"/>
              <a:headEnd/>
              <a:tailEnd/>
            </a:ln>
          </p:spPr>
          <p:txBody>
            <a:bodyPr>
              <a:spAutoFit/>
            </a:bodyPr>
            <a:lstStyle/>
            <a:p>
              <a:endParaRPr lang="en-AU"/>
            </a:p>
          </p:txBody>
        </p:sp>
        <p:sp>
          <p:nvSpPr>
            <p:cNvPr id="30729" name="Rectangle 7"/>
            <p:cNvSpPr>
              <a:spLocks noChangeArrowheads="1"/>
            </p:cNvSpPr>
            <p:nvPr/>
          </p:nvSpPr>
          <p:spPr bwMode="auto">
            <a:xfrm>
              <a:off x="0" y="93"/>
              <a:ext cx="8128" cy="3149"/>
            </a:xfrm>
            <a:prstGeom prst="rect">
              <a:avLst/>
            </a:prstGeom>
            <a:noFill/>
            <a:ln w="9525">
              <a:noFill/>
              <a:miter lim="800000"/>
              <a:headEnd/>
              <a:tailEnd/>
            </a:ln>
          </p:spPr>
          <p:txBody>
            <a:bodyPr anchor="ctr"/>
            <a:lstStyle/>
            <a:p>
              <a:pPr algn="ctr"/>
              <a:r>
                <a:rPr lang="en-US" sz="2400" b="0">
                  <a:solidFill>
                    <a:schemeClr val="tx1"/>
                  </a:solidFill>
                  <a:latin typeface="Times New Roman" pitchFamily="18" charset="0"/>
                </a:rPr>
                <a:t>  </a:t>
              </a:r>
              <a:r>
                <a:rPr lang="en-US" sz="29800" b="0">
                  <a:solidFill>
                    <a:schemeClr val="tx1"/>
                  </a:solidFill>
                  <a:latin typeface="Times New Roman" pitchFamily="18" charset="0"/>
                </a:rPr>
                <a:t> </a:t>
              </a:r>
              <a:r>
                <a:rPr lang="en-US" sz="2400" b="0">
                  <a:solidFill>
                    <a:schemeClr val="tx1"/>
                  </a:solidFill>
                  <a:latin typeface="Times New Roman" pitchFamily="18" charset="0"/>
                </a:rPr>
                <a:t>                                                                                      </a:t>
              </a:r>
            </a:p>
            <a:p>
              <a:pPr algn="ctr"/>
              <a:endParaRPr lang="en-US" sz="2400" b="0">
                <a:solidFill>
                  <a:schemeClr val="tx1"/>
                </a:solidFill>
                <a:latin typeface="Times New Roman" pitchFamily="18" charset="0"/>
              </a:endParaRPr>
            </a:p>
          </p:txBody>
        </p:sp>
      </p:grpSp>
      <p:pic>
        <p:nvPicPr>
          <p:cNvPr id="30725" name="Picture 8" descr="http://www.technologystudent.com/images4/rhpic1.jpg"/>
          <p:cNvPicPr>
            <a:picLocks noChangeAspect="1" noChangeArrowheads="1"/>
          </p:cNvPicPr>
          <p:nvPr/>
        </p:nvPicPr>
        <p:blipFill>
          <a:blip r:embed="rId3"/>
          <a:srcRect/>
          <a:stretch>
            <a:fillRect/>
          </a:stretch>
        </p:blipFill>
        <p:spPr bwMode="auto">
          <a:xfrm>
            <a:off x="1612900" y="604838"/>
            <a:ext cx="7400925" cy="5283200"/>
          </a:xfrm>
          <a:prstGeom prst="rect">
            <a:avLst/>
          </a:prstGeom>
          <a:noFill/>
          <a:ln w="9525">
            <a:noFill/>
            <a:miter lim="800000"/>
            <a:headEnd/>
            <a:tailEnd/>
          </a:ln>
        </p:spPr>
      </p:pic>
      <p:sp>
        <p:nvSpPr>
          <p:cNvPr id="30726" name="Rectangle 10"/>
          <p:cNvSpPr>
            <a:spLocks noChangeArrowheads="1"/>
          </p:cNvSpPr>
          <p:nvPr/>
        </p:nvSpPr>
        <p:spPr bwMode="auto">
          <a:xfrm>
            <a:off x="2717800" y="5897563"/>
            <a:ext cx="4070350" cy="274637"/>
          </a:xfrm>
          <a:prstGeom prst="rect">
            <a:avLst/>
          </a:prstGeom>
          <a:noFill/>
          <a:ln w="9525">
            <a:noFill/>
            <a:miter lim="800000"/>
            <a:headEnd/>
            <a:tailEnd/>
          </a:ln>
        </p:spPr>
        <p:txBody>
          <a:bodyPr wrap="none">
            <a:spAutoFit/>
          </a:bodyPr>
          <a:lstStyle/>
          <a:p>
            <a:r>
              <a:rPr lang="en-AU" sz="1200" b="0">
                <a:solidFill>
                  <a:srgbClr val="000000"/>
                </a:solidFill>
                <a:latin typeface="Arial" pitchFamily="34" charset="0"/>
              </a:rPr>
              <a:t>http://www.technologystudent.com/designpro/richpic1.htm</a:t>
            </a:r>
          </a:p>
        </p:txBody>
      </p:sp>
      <p:sp>
        <p:nvSpPr>
          <p:cNvPr id="9" name="Slide Number Placeholder 8"/>
          <p:cNvSpPr>
            <a:spLocks noGrp="1"/>
          </p:cNvSpPr>
          <p:nvPr>
            <p:ph type="sldNum" sz="quarter" idx="10"/>
          </p:nvPr>
        </p:nvSpPr>
        <p:spPr/>
        <p:txBody>
          <a:bodyPr/>
          <a:lstStyle>
            <a:lvl1pPr>
              <a:defRPr/>
            </a:lvl1pPr>
          </a:lstStyle>
          <a:p>
            <a:pPr>
              <a:defRPr/>
            </a:pPr>
            <a:fld id="{B4CE5F06-01AB-4782-B0E5-D61C5B1E037E}" type="slidenum">
              <a:rPr lang="en-AU"/>
              <a:pPr>
                <a:defRPr/>
              </a:pPr>
              <a:t>20</a:t>
            </a:fld>
            <a:endParaRPr lang="en-AU"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82575" y="292100"/>
            <a:ext cx="7637463" cy="771525"/>
          </a:xfrm>
        </p:spPr>
        <p:txBody>
          <a:bodyPr/>
          <a:lstStyle/>
          <a:p>
            <a:pPr eaLnBrk="1" hangingPunct="1"/>
            <a:r>
              <a:rPr lang="en-AU" sz="3600" smtClean="0"/>
              <a:t>Example – rural development </a:t>
            </a:r>
          </a:p>
        </p:txBody>
      </p:sp>
      <p:sp>
        <p:nvSpPr>
          <p:cNvPr id="31747" name="Rectangle 3"/>
          <p:cNvSpPr>
            <a:spLocks noChangeArrowheads="1"/>
          </p:cNvSpPr>
          <p:nvPr/>
        </p:nvSpPr>
        <p:spPr bwMode="auto">
          <a:xfrm>
            <a:off x="-1879600" y="855663"/>
            <a:ext cx="9144000" cy="0"/>
          </a:xfrm>
          <a:prstGeom prst="rect">
            <a:avLst/>
          </a:prstGeom>
          <a:noFill/>
          <a:ln w="9525">
            <a:noFill/>
            <a:miter lim="800000"/>
            <a:headEnd/>
            <a:tailEnd/>
          </a:ln>
        </p:spPr>
        <p:txBody>
          <a:bodyPr>
            <a:spAutoFit/>
          </a:bodyPr>
          <a:lstStyle/>
          <a:p>
            <a:endParaRPr lang="en-AU"/>
          </a:p>
        </p:txBody>
      </p:sp>
      <p:sp>
        <p:nvSpPr>
          <p:cNvPr id="31748" name="Rectangle 8"/>
          <p:cNvSpPr>
            <a:spLocks noChangeArrowheads="1"/>
          </p:cNvSpPr>
          <p:nvPr/>
        </p:nvSpPr>
        <p:spPr bwMode="auto">
          <a:xfrm rot="-5400000">
            <a:off x="6723063" y="3824288"/>
            <a:ext cx="4256087" cy="274637"/>
          </a:xfrm>
          <a:prstGeom prst="rect">
            <a:avLst/>
          </a:prstGeom>
          <a:noFill/>
          <a:ln w="9525">
            <a:noFill/>
            <a:miter lim="800000"/>
            <a:headEnd/>
            <a:tailEnd/>
          </a:ln>
        </p:spPr>
        <p:txBody>
          <a:bodyPr wrap="none">
            <a:spAutoFit/>
          </a:bodyPr>
          <a:lstStyle/>
          <a:p>
            <a:r>
              <a:rPr lang="en-AU" sz="1200" b="0">
                <a:solidFill>
                  <a:srgbClr val="000000"/>
                </a:solidFill>
                <a:latin typeface="Arial" pitchFamily="34" charset="0"/>
              </a:rPr>
              <a:t>http://www.iac.wur.nl/ppme/content.php?ID=353&amp;IDsub=425</a:t>
            </a:r>
          </a:p>
        </p:txBody>
      </p:sp>
      <p:pic>
        <p:nvPicPr>
          <p:cNvPr id="31749" name="Picture 11" descr="Rich picture of Xieng Kouang project, Lao PDR"/>
          <p:cNvPicPr>
            <a:picLocks noChangeAspect="1" noChangeArrowheads="1"/>
          </p:cNvPicPr>
          <p:nvPr/>
        </p:nvPicPr>
        <p:blipFill>
          <a:blip r:embed="rId3"/>
          <a:srcRect/>
          <a:stretch>
            <a:fillRect/>
          </a:stretch>
        </p:blipFill>
        <p:spPr bwMode="auto">
          <a:xfrm>
            <a:off x="514350" y="1363663"/>
            <a:ext cx="8045450" cy="4848225"/>
          </a:xfrm>
          <a:prstGeom prst="rect">
            <a:avLst/>
          </a:prstGeom>
          <a:noFill/>
          <a:ln w="9525">
            <a:noFill/>
            <a:miter lim="800000"/>
            <a:headEnd/>
            <a:tailEnd/>
          </a:ln>
        </p:spPr>
      </p:pic>
      <p:sp>
        <p:nvSpPr>
          <p:cNvPr id="6" name="Slide Number Placeholder 8"/>
          <p:cNvSpPr>
            <a:spLocks noGrp="1"/>
          </p:cNvSpPr>
          <p:nvPr>
            <p:ph type="sldNum" sz="quarter" idx="10"/>
          </p:nvPr>
        </p:nvSpPr>
        <p:spPr/>
        <p:txBody>
          <a:bodyPr/>
          <a:lstStyle>
            <a:lvl1pPr>
              <a:defRPr/>
            </a:lvl1pPr>
          </a:lstStyle>
          <a:p>
            <a:pPr>
              <a:defRPr/>
            </a:pPr>
            <a:fld id="{DF8E5E50-C093-4176-94A6-1E95573A7DE8}" type="slidenum">
              <a:rPr lang="en-AU"/>
              <a:pPr>
                <a:defRPr/>
              </a:pPr>
              <a:t>21</a:t>
            </a:fld>
            <a:endParaRPr lang="en-AU"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981200" y="152400"/>
            <a:ext cx="5953125" cy="703263"/>
          </a:xfrm>
        </p:spPr>
        <p:txBody>
          <a:bodyPr>
            <a:normAutofit fontScale="90000"/>
          </a:bodyPr>
          <a:lstStyle/>
          <a:p>
            <a:pPr eaLnBrk="1" hangingPunct="1"/>
            <a:r>
              <a:rPr lang="en-AU" dirty="0" smtClean="0"/>
              <a:t>Rich picture of </a:t>
            </a:r>
            <a:r>
              <a:rPr lang="en-AU" dirty="0" smtClean="0"/>
              <a:t>Programme</a:t>
            </a:r>
            <a:endParaRPr lang="en-AU" dirty="0" smtClean="0"/>
          </a:p>
        </p:txBody>
      </p:sp>
      <p:pic>
        <p:nvPicPr>
          <p:cNvPr id="33795" name="Picture 5" descr="rp-Isesubject"/>
          <p:cNvPicPr>
            <a:picLocks noChangeAspect="1" noChangeArrowheads="1"/>
          </p:cNvPicPr>
          <p:nvPr/>
        </p:nvPicPr>
        <p:blipFill>
          <a:blip r:embed="rId3"/>
          <a:srcRect/>
          <a:stretch>
            <a:fillRect/>
          </a:stretch>
        </p:blipFill>
        <p:spPr bwMode="auto">
          <a:xfrm>
            <a:off x="808038" y="838199"/>
            <a:ext cx="8047037" cy="5432425"/>
          </a:xfrm>
          <a:prstGeom prst="rect">
            <a:avLst/>
          </a:prstGeom>
          <a:noFill/>
          <a:ln w="9525">
            <a:noFill/>
            <a:miter lim="800000"/>
            <a:headEnd/>
            <a:tailEnd/>
          </a:ln>
        </p:spPr>
      </p:pic>
      <p:sp>
        <p:nvSpPr>
          <p:cNvPr id="4" name="Slide Number Placeholder 8"/>
          <p:cNvSpPr>
            <a:spLocks noGrp="1"/>
          </p:cNvSpPr>
          <p:nvPr>
            <p:ph type="sldNum" sz="quarter" idx="10"/>
          </p:nvPr>
        </p:nvSpPr>
        <p:spPr/>
        <p:txBody>
          <a:bodyPr/>
          <a:lstStyle>
            <a:lvl1pPr>
              <a:defRPr/>
            </a:lvl1pPr>
          </a:lstStyle>
          <a:p>
            <a:pPr>
              <a:defRPr/>
            </a:pPr>
            <a:fld id="{07DBB72C-CEF3-44C0-BD27-985293671EFE}" type="slidenum">
              <a:rPr lang="en-AU"/>
              <a:pPr>
                <a:defRPr/>
              </a:pPr>
              <a:t>22</a:t>
            </a:fld>
            <a:endParaRPr lang="en-AU"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AU" smtClean="0"/>
              <a:t>Rich picture of a rich picture</a:t>
            </a:r>
          </a:p>
        </p:txBody>
      </p:sp>
      <p:pic>
        <p:nvPicPr>
          <p:cNvPr id="34819" name="Picture 5" descr="richpicofrichpic"/>
          <p:cNvPicPr>
            <a:picLocks noChangeAspect="1" noChangeArrowheads="1"/>
          </p:cNvPicPr>
          <p:nvPr/>
        </p:nvPicPr>
        <p:blipFill>
          <a:blip r:embed="rId3"/>
          <a:srcRect/>
          <a:stretch>
            <a:fillRect/>
          </a:stretch>
        </p:blipFill>
        <p:spPr bwMode="auto">
          <a:xfrm>
            <a:off x="0" y="1104900"/>
            <a:ext cx="9144000" cy="5622925"/>
          </a:xfrm>
          <a:prstGeom prst="rect">
            <a:avLst/>
          </a:prstGeom>
          <a:noFill/>
          <a:ln w="9525">
            <a:noFill/>
            <a:miter lim="800000"/>
            <a:headEnd/>
            <a:tailEnd/>
          </a:ln>
        </p:spPr>
      </p:pic>
      <p:sp>
        <p:nvSpPr>
          <p:cNvPr id="4" name="Slide Number Placeholder 8"/>
          <p:cNvSpPr>
            <a:spLocks noGrp="1"/>
          </p:cNvSpPr>
          <p:nvPr>
            <p:ph type="sldNum" sz="quarter" idx="10"/>
          </p:nvPr>
        </p:nvSpPr>
        <p:spPr/>
        <p:txBody>
          <a:bodyPr/>
          <a:lstStyle>
            <a:lvl1pPr>
              <a:defRPr/>
            </a:lvl1pPr>
          </a:lstStyle>
          <a:p>
            <a:pPr>
              <a:defRPr/>
            </a:pPr>
            <a:fld id="{3A4C32E0-3E44-45E8-BD18-3DF31A0DA1CC}" type="slidenum">
              <a:rPr lang="en-AU"/>
              <a:pPr>
                <a:defRPr/>
              </a:pPr>
              <a:t>23</a:t>
            </a:fld>
            <a:endParaRPr lang="en-AU"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p:txBody>
          <a:bodyPr/>
          <a:lstStyle/>
          <a:p>
            <a:pPr>
              <a:buFontTx/>
              <a:buChar char="•"/>
            </a:pPr>
            <a:r>
              <a:rPr lang="en-AU" sz="2400" dirty="0" smtClean="0"/>
              <a:t>Organisational processes</a:t>
            </a:r>
            <a:endParaRPr lang="en-AU" sz="2400" dirty="0" smtClean="0"/>
          </a:p>
          <a:p>
            <a:pPr eaLnBrk="1" hangingPunct="1">
              <a:buFontTx/>
              <a:buChar char="•"/>
            </a:pPr>
            <a:r>
              <a:rPr lang="en-AU" sz="2400" dirty="0" smtClean="0"/>
              <a:t>organisations </a:t>
            </a:r>
            <a:r>
              <a:rPr lang="en-AU" sz="2400" dirty="0" smtClean="0"/>
              <a:t>are made up of </a:t>
            </a:r>
          </a:p>
          <a:p>
            <a:pPr lvl="1" eaLnBrk="1" hangingPunct="1"/>
            <a:r>
              <a:rPr lang="en-AU" sz="2000" dirty="0" smtClean="0"/>
              <a:t>structure, for management and control</a:t>
            </a:r>
          </a:p>
          <a:p>
            <a:pPr lvl="1" eaLnBrk="1" hangingPunct="1"/>
            <a:r>
              <a:rPr lang="en-AU" sz="2000" dirty="0" smtClean="0"/>
              <a:t>collections of organisational processes</a:t>
            </a:r>
            <a:br>
              <a:rPr lang="en-AU" sz="2000" dirty="0" smtClean="0"/>
            </a:br>
            <a:endParaRPr lang="en-AU" sz="2000" dirty="0" smtClean="0"/>
          </a:p>
          <a:p>
            <a:pPr eaLnBrk="1" hangingPunct="1">
              <a:buFontTx/>
              <a:buChar char="•"/>
            </a:pPr>
            <a:r>
              <a:rPr lang="en-AU" sz="2400" dirty="0" smtClean="0"/>
              <a:t>the collection of organisational processes will be different for different organisations</a:t>
            </a:r>
            <a:br>
              <a:rPr lang="en-AU" sz="2400" dirty="0" smtClean="0"/>
            </a:br>
            <a:endParaRPr lang="en-AU" sz="2400" dirty="0" smtClean="0"/>
          </a:p>
          <a:p>
            <a:pPr eaLnBrk="1" hangingPunct="1">
              <a:buFontTx/>
              <a:buChar char="•"/>
            </a:pPr>
            <a:r>
              <a:rPr lang="en-AU" sz="2400" dirty="0" smtClean="0"/>
              <a:t>each organisational process is part of the overall Human Activity System of an organisation </a:t>
            </a:r>
          </a:p>
          <a:p>
            <a:pPr eaLnBrk="1" hangingPunct="1"/>
            <a:endParaRPr lang="en-AU" sz="2400" dirty="0" smtClean="0"/>
          </a:p>
        </p:txBody>
      </p:sp>
      <p:sp>
        <p:nvSpPr>
          <p:cNvPr id="6" name="Title 5"/>
          <p:cNvSpPr>
            <a:spLocks noGrp="1"/>
          </p:cNvSpPr>
          <p:nvPr>
            <p:ph type="title"/>
          </p:nvPr>
        </p:nvSpPr>
        <p:spPr>
          <a:xfrm>
            <a:off x="304800" y="228600"/>
            <a:ext cx="8229600" cy="1143000"/>
          </a:xfrm>
        </p:spPr>
        <p:txBody>
          <a:bodyPr>
            <a:normAutofit fontScale="90000"/>
          </a:bodyPr>
          <a:lstStyle/>
          <a:p>
            <a:r>
              <a:rPr lang="en-US" dirty="0" smtClean="0"/>
              <a:t>DIAGRAMMING WORK &amp; PROCESSES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AU" smtClean="0"/>
              <a:t>A Process</a:t>
            </a:r>
          </a:p>
        </p:txBody>
      </p:sp>
      <p:sp>
        <p:nvSpPr>
          <p:cNvPr id="6147" name="Rectangle 3"/>
          <p:cNvSpPr>
            <a:spLocks noGrp="1" noChangeArrowheads="1"/>
          </p:cNvSpPr>
          <p:nvPr>
            <p:ph type="body" idx="1"/>
          </p:nvPr>
        </p:nvSpPr>
        <p:spPr/>
        <p:txBody>
          <a:bodyPr/>
          <a:lstStyle/>
          <a:p>
            <a:pPr eaLnBrk="1" hangingPunct="1">
              <a:buFontTx/>
              <a:buChar char="•"/>
            </a:pPr>
            <a:r>
              <a:rPr lang="en-AU" sz="2400" smtClean="0"/>
              <a:t>a process is made up of a number of interrelated tasks </a:t>
            </a:r>
          </a:p>
          <a:p>
            <a:pPr eaLnBrk="1" hangingPunct="1">
              <a:buFontTx/>
              <a:buChar char="•"/>
            </a:pPr>
            <a:r>
              <a:rPr lang="en-AU" sz="2400" smtClean="0"/>
              <a:t>process design specifies how the tasks interact to produce the desired results.</a:t>
            </a:r>
          </a:p>
        </p:txBody>
      </p:sp>
      <p:sp>
        <p:nvSpPr>
          <p:cNvPr id="6148" name="Line 8"/>
          <p:cNvSpPr>
            <a:spLocks noChangeShapeType="1"/>
          </p:cNvSpPr>
          <p:nvPr/>
        </p:nvSpPr>
        <p:spPr bwMode="auto">
          <a:xfrm>
            <a:off x="7577138" y="5480050"/>
            <a:ext cx="530225" cy="354013"/>
          </a:xfrm>
          <a:prstGeom prst="line">
            <a:avLst/>
          </a:prstGeom>
          <a:noFill/>
          <a:ln w="9525">
            <a:solidFill>
              <a:srgbClr val="000000"/>
            </a:solidFill>
            <a:round/>
            <a:headEnd/>
            <a:tailEnd type="triangle" w="med" len="med"/>
          </a:ln>
        </p:spPr>
        <p:txBody>
          <a:bodyPr/>
          <a:lstStyle/>
          <a:p>
            <a:endParaRPr lang="en-US"/>
          </a:p>
        </p:txBody>
      </p:sp>
      <p:sp>
        <p:nvSpPr>
          <p:cNvPr id="6149" name="Text Box 9"/>
          <p:cNvSpPr txBox="1">
            <a:spLocks noChangeArrowheads="1"/>
          </p:cNvSpPr>
          <p:nvPr/>
        </p:nvSpPr>
        <p:spPr bwMode="auto">
          <a:xfrm>
            <a:off x="7675563" y="5888038"/>
            <a:ext cx="1168400" cy="304800"/>
          </a:xfrm>
          <a:prstGeom prst="rect">
            <a:avLst/>
          </a:prstGeom>
          <a:noFill/>
          <a:ln w="9525">
            <a:noFill/>
            <a:miter lim="800000"/>
            <a:headEnd/>
            <a:tailEnd/>
          </a:ln>
        </p:spPr>
        <p:txBody>
          <a:bodyPr wrap="none">
            <a:spAutoFit/>
          </a:bodyPr>
          <a:lstStyle/>
          <a:p>
            <a:r>
              <a:rPr lang="en-AU" sz="1400">
                <a:solidFill>
                  <a:srgbClr val="000000"/>
                </a:solidFill>
                <a:latin typeface="Arial" pitchFamily="34" charset="0"/>
              </a:rPr>
              <a:t>assignment</a:t>
            </a:r>
          </a:p>
        </p:txBody>
      </p:sp>
      <p:sp>
        <p:nvSpPr>
          <p:cNvPr id="6150" name="Text Box 10"/>
          <p:cNvSpPr txBox="1">
            <a:spLocks noChangeArrowheads="1"/>
          </p:cNvSpPr>
          <p:nvPr/>
        </p:nvSpPr>
        <p:spPr bwMode="auto">
          <a:xfrm>
            <a:off x="158750" y="5711825"/>
            <a:ext cx="1308100" cy="517525"/>
          </a:xfrm>
          <a:prstGeom prst="rect">
            <a:avLst/>
          </a:prstGeom>
          <a:noFill/>
          <a:ln w="9525">
            <a:noFill/>
            <a:miter lim="800000"/>
            <a:headEnd/>
            <a:tailEnd/>
          </a:ln>
        </p:spPr>
        <p:txBody>
          <a:bodyPr wrap="none">
            <a:spAutoFit/>
          </a:bodyPr>
          <a:lstStyle/>
          <a:p>
            <a:pPr algn="ctr"/>
            <a:r>
              <a:rPr lang="en-AU" sz="1400">
                <a:solidFill>
                  <a:srgbClr val="000000"/>
                </a:solidFill>
                <a:latin typeface="Arial" pitchFamily="34" charset="0"/>
              </a:rPr>
              <a:t>Assignment</a:t>
            </a:r>
          </a:p>
          <a:p>
            <a:pPr algn="ctr"/>
            <a:r>
              <a:rPr lang="en-AU" sz="1400">
                <a:solidFill>
                  <a:srgbClr val="000000"/>
                </a:solidFill>
                <a:latin typeface="Arial" pitchFamily="34" charset="0"/>
              </a:rPr>
              <a:t>requirements</a:t>
            </a:r>
          </a:p>
        </p:txBody>
      </p:sp>
      <p:sp>
        <p:nvSpPr>
          <p:cNvPr id="6151" name="Line 11"/>
          <p:cNvSpPr>
            <a:spLocks noChangeShapeType="1"/>
          </p:cNvSpPr>
          <p:nvPr/>
        </p:nvSpPr>
        <p:spPr bwMode="auto">
          <a:xfrm flipV="1">
            <a:off x="844550" y="5300663"/>
            <a:ext cx="415925" cy="425450"/>
          </a:xfrm>
          <a:prstGeom prst="line">
            <a:avLst/>
          </a:prstGeom>
          <a:noFill/>
          <a:ln w="9525">
            <a:solidFill>
              <a:srgbClr val="000000"/>
            </a:solidFill>
            <a:round/>
            <a:headEnd/>
            <a:tailEnd type="triangle" w="med" len="med"/>
          </a:ln>
        </p:spPr>
        <p:txBody>
          <a:bodyPr/>
          <a:lstStyle/>
          <a:p>
            <a:endParaRPr lang="en-US"/>
          </a:p>
        </p:txBody>
      </p:sp>
      <p:sp>
        <p:nvSpPr>
          <p:cNvPr id="6152" name="Oval 14"/>
          <p:cNvSpPr>
            <a:spLocks noChangeArrowheads="1"/>
          </p:cNvSpPr>
          <p:nvPr/>
        </p:nvSpPr>
        <p:spPr bwMode="auto">
          <a:xfrm>
            <a:off x="695325" y="3054350"/>
            <a:ext cx="7751763" cy="2836863"/>
          </a:xfrm>
          <a:prstGeom prst="ellipse">
            <a:avLst/>
          </a:prstGeom>
          <a:noFill/>
          <a:ln w="9525">
            <a:solidFill>
              <a:srgbClr val="000000"/>
            </a:solidFill>
            <a:round/>
            <a:headEnd/>
            <a:tailEnd/>
          </a:ln>
        </p:spPr>
        <p:txBody>
          <a:bodyPr wrap="none" anchor="ctr"/>
          <a:lstStyle/>
          <a:p>
            <a:endParaRPr lang="en-AU"/>
          </a:p>
        </p:txBody>
      </p:sp>
      <p:sp>
        <p:nvSpPr>
          <p:cNvPr id="6153" name="Text Box 15"/>
          <p:cNvSpPr txBox="1">
            <a:spLocks noChangeArrowheads="1"/>
          </p:cNvSpPr>
          <p:nvPr/>
        </p:nvSpPr>
        <p:spPr bwMode="auto">
          <a:xfrm>
            <a:off x="2136775" y="4133850"/>
            <a:ext cx="5229225" cy="519113"/>
          </a:xfrm>
          <a:prstGeom prst="rect">
            <a:avLst/>
          </a:prstGeom>
          <a:noFill/>
          <a:ln w="9525">
            <a:noFill/>
            <a:miter lim="800000"/>
            <a:headEnd/>
            <a:tailEnd/>
          </a:ln>
        </p:spPr>
        <p:txBody>
          <a:bodyPr wrap="none">
            <a:spAutoFit/>
          </a:bodyPr>
          <a:lstStyle/>
          <a:p>
            <a:r>
              <a:rPr lang="en-AU" sz="2800">
                <a:solidFill>
                  <a:srgbClr val="000000"/>
                </a:solidFill>
                <a:latin typeface="Arial" pitchFamily="34" charset="0"/>
              </a:rPr>
              <a:t>Process: Doing Assignment 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AU" smtClean="0"/>
              <a:t>Process with Tasks</a:t>
            </a:r>
          </a:p>
        </p:txBody>
      </p:sp>
      <p:sp>
        <p:nvSpPr>
          <p:cNvPr id="7171" name="Rectangle 3"/>
          <p:cNvSpPr>
            <a:spLocks noGrp="1" noChangeArrowheads="1"/>
          </p:cNvSpPr>
          <p:nvPr>
            <p:ph type="body" idx="1"/>
          </p:nvPr>
        </p:nvSpPr>
        <p:spPr/>
        <p:txBody>
          <a:bodyPr/>
          <a:lstStyle/>
          <a:p>
            <a:pPr eaLnBrk="1" hangingPunct="1">
              <a:buFontTx/>
              <a:buChar char="•"/>
            </a:pPr>
            <a:r>
              <a:rPr lang="en-AU" sz="2400" smtClean="0"/>
              <a:t>a process is made up of a number of interrelated tasks </a:t>
            </a:r>
          </a:p>
          <a:p>
            <a:pPr eaLnBrk="1" hangingPunct="1">
              <a:buFontTx/>
              <a:buChar char="•"/>
            </a:pPr>
            <a:r>
              <a:rPr lang="en-AU" sz="2400" smtClean="0"/>
              <a:t>process design specifies how the tasks interact to produce the desired results</a:t>
            </a:r>
          </a:p>
        </p:txBody>
      </p:sp>
      <p:sp>
        <p:nvSpPr>
          <p:cNvPr id="7172" name="Text Box 9"/>
          <p:cNvSpPr txBox="1">
            <a:spLocks noChangeArrowheads="1"/>
          </p:cNvSpPr>
          <p:nvPr/>
        </p:nvSpPr>
        <p:spPr bwMode="auto">
          <a:xfrm>
            <a:off x="7516813" y="6215063"/>
            <a:ext cx="1168400" cy="304800"/>
          </a:xfrm>
          <a:prstGeom prst="rect">
            <a:avLst/>
          </a:prstGeom>
          <a:noFill/>
          <a:ln w="9525">
            <a:noFill/>
            <a:miter lim="800000"/>
            <a:headEnd/>
            <a:tailEnd/>
          </a:ln>
        </p:spPr>
        <p:txBody>
          <a:bodyPr wrap="none">
            <a:spAutoFit/>
          </a:bodyPr>
          <a:lstStyle/>
          <a:p>
            <a:r>
              <a:rPr lang="en-AU" sz="1400">
                <a:solidFill>
                  <a:srgbClr val="000000"/>
                </a:solidFill>
                <a:latin typeface="Arial" pitchFamily="34" charset="0"/>
              </a:rPr>
              <a:t>assignment</a:t>
            </a:r>
          </a:p>
        </p:txBody>
      </p:sp>
      <p:sp>
        <p:nvSpPr>
          <p:cNvPr id="7173" name="Oval 4"/>
          <p:cNvSpPr>
            <a:spLocks noChangeArrowheads="1"/>
          </p:cNvSpPr>
          <p:nvPr/>
        </p:nvSpPr>
        <p:spPr bwMode="auto">
          <a:xfrm>
            <a:off x="1101725" y="4497388"/>
            <a:ext cx="1527175" cy="644525"/>
          </a:xfrm>
          <a:prstGeom prst="ellipse">
            <a:avLst/>
          </a:prstGeom>
          <a:noFill/>
          <a:ln w="9525">
            <a:solidFill>
              <a:srgbClr val="000000"/>
            </a:solidFill>
            <a:round/>
            <a:headEnd/>
            <a:tailEnd/>
          </a:ln>
        </p:spPr>
        <p:txBody>
          <a:bodyPr wrap="none" anchor="ctr"/>
          <a:lstStyle/>
          <a:p>
            <a:pPr algn="ctr"/>
            <a:r>
              <a:rPr lang="en-AU" sz="1600">
                <a:solidFill>
                  <a:srgbClr val="000000"/>
                </a:solidFill>
                <a:latin typeface="TradeGothic Bold" pitchFamily="2" charset="0"/>
              </a:rPr>
              <a:t>Sketch</a:t>
            </a:r>
          </a:p>
          <a:p>
            <a:pPr algn="ctr"/>
            <a:r>
              <a:rPr lang="en-AU" sz="1600">
                <a:solidFill>
                  <a:srgbClr val="000000"/>
                </a:solidFill>
                <a:latin typeface="TradeGothic Bold" pitchFamily="2" charset="0"/>
              </a:rPr>
              <a:t>approach</a:t>
            </a:r>
          </a:p>
        </p:txBody>
      </p:sp>
      <p:sp>
        <p:nvSpPr>
          <p:cNvPr id="7174" name="Oval 5"/>
          <p:cNvSpPr>
            <a:spLocks noChangeArrowheads="1"/>
          </p:cNvSpPr>
          <p:nvPr/>
        </p:nvSpPr>
        <p:spPr bwMode="auto">
          <a:xfrm>
            <a:off x="2987675" y="3349625"/>
            <a:ext cx="1703388" cy="706438"/>
          </a:xfrm>
          <a:prstGeom prst="ellipse">
            <a:avLst/>
          </a:prstGeom>
          <a:noFill/>
          <a:ln w="9525">
            <a:solidFill>
              <a:srgbClr val="000000"/>
            </a:solidFill>
            <a:round/>
            <a:headEnd/>
            <a:tailEnd/>
          </a:ln>
        </p:spPr>
        <p:txBody>
          <a:bodyPr wrap="none" anchor="ctr"/>
          <a:lstStyle/>
          <a:p>
            <a:pPr algn="ctr"/>
            <a:r>
              <a:rPr lang="en-AU" sz="1600">
                <a:solidFill>
                  <a:srgbClr val="000000"/>
                </a:solidFill>
                <a:latin typeface="TradeGothic Bold" pitchFamily="2" charset="0"/>
              </a:rPr>
              <a:t>Review</a:t>
            </a:r>
          </a:p>
          <a:p>
            <a:pPr algn="ctr"/>
            <a:r>
              <a:rPr lang="en-AU" sz="1600">
                <a:solidFill>
                  <a:srgbClr val="000000"/>
                </a:solidFill>
                <a:latin typeface="TradeGothic Bold" pitchFamily="2" charset="0"/>
              </a:rPr>
              <a:t>Lectures/labs</a:t>
            </a:r>
          </a:p>
        </p:txBody>
      </p:sp>
      <p:sp>
        <p:nvSpPr>
          <p:cNvPr id="7175" name="Oval 6"/>
          <p:cNvSpPr>
            <a:spLocks noChangeArrowheads="1"/>
          </p:cNvSpPr>
          <p:nvPr/>
        </p:nvSpPr>
        <p:spPr bwMode="auto">
          <a:xfrm>
            <a:off x="2624138" y="5029200"/>
            <a:ext cx="1527175" cy="644525"/>
          </a:xfrm>
          <a:prstGeom prst="ellipse">
            <a:avLst/>
          </a:prstGeom>
          <a:noFill/>
          <a:ln w="9525">
            <a:solidFill>
              <a:srgbClr val="000000"/>
            </a:solidFill>
            <a:round/>
            <a:headEnd/>
            <a:tailEnd/>
          </a:ln>
        </p:spPr>
        <p:txBody>
          <a:bodyPr wrap="none" anchor="ctr"/>
          <a:lstStyle/>
          <a:p>
            <a:pPr algn="ctr"/>
            <a:r>
              <a:rPr lang="en-AU" sz="1600">
                <a:solidFill>
                  <a:srgbClr val="000000"/>
                </a:solidFill>
                <a:latin typeface="TradeGothic Bold" pitchFamily="2" charset="0"/>
              </a:rPr>
              <a:t>research</a:t>
            </a:r>
          </a:p>
        </p:txBody>
      </p:sp>
      <p:sp>
        <p:nvSpPr>
          <p:cNvPr id="7176" name="Oval 7"/>
          <p:cNvSpPr>
            <a:spLocks noChangeArrowheads="1"/>
          </p:cNvSpPr>
          <p:nvPr/>
        </p:nvSpPr>
        <p:spPr bwMode="auto">
          <a:xfrm>
            <a:off x="5789613" y="4632325"/>
            <a:ext cx="1527175" cy="644525"/>
          </a:xfrm>
          <a:prstGeom prst="ellipse">
            <a:avLst/>
          </a:prstGeom>
          <a:noFill/>
          <a:ln w="9525">
            <a:solidFill>
              <a:srgbClr val="000000"/>
            </a:solidFill>
            <a:round/>
            <a:headEnd/>
            <a:tailEnd/>
          </a:ln>
        </p:spPr>
        <p:txBody>
          <a:bodyPr wrap="none" anchor="ctr"/>
          <a:lstStyle/>
          <a:p>
            <a:pPr algn="ctr"/>
            <a:r>
              <a:rPr lang="en-AU" sz="1600">
                <a:solidFill>
                  <a:srgbClr val="000000"/>
                </a:solidFill>
                <a:latin typeface="TradeGothic Bold" pitchFamily="2" charset="0"/>
              </a:rPr>
              <a:t>Submit</a:t>
            </a:r>
          </a:p>
        </p:txBody>
      </p:sp>
      <p:sp>
        <p:nvSpPr>
          <p:cNvPr id="7177" name="Line 8"/>
          <p:cNvSpPr>
            <a:spLocks noChangeShapeType="1"/>
          </p:cNvSpPr>
          <p:nvPr/>
        </p:nvSpPr>
        <p:spPr bwMode="auto">
          <a:xfrm>
            <a:off x="7159625" y="5254625"/>
            <a:ext cx="788988" cy="644525"/>
          </a:xfrm>
          <a:prstGeom prst="line">
            <a:avLst/>
          </a:prstGeom>
          <a:noFill/>
          <a:ln w="9525">
            <a:solidFill>
              <a:srgbClr val="000000"/>
            </a:solidFill>
            <a:round/>
            <a:headEnd/>
            <a:tailEnd type="triangle" w="med" len="med"/>
          </a:ln>
        </p:spPr>
        <p:txBody>
          <a:bodyPr/>
          <a:lstStyle/>
          <a:p>
            <a:endParaRPr lang="en-US"/>
          </a:p>
        </p:txBody>
      </p:sp>
      <p:sp>
        <p:nvSpPr>
          <p:cNvPr id="7178" name="Text Box 10"/>
          <p:cNvSpPr txBox="1">
            <a:spLocks noChangeArrowheads="1"/>
          </p:cNvSpPr>
          <p:nvPr/>
        </p:nvSpPr>
        <p:spPr bwMode="auto">
          <a:xfrm>
            <a:off x="214313" y="5721350"/>
            <a:ext cx="1308100" cy="517525"/>
          </a:xfrm>
          <a:prstGeom prst="rect">
            <a:avLst/>
          </a:prstGeom>
          <a:noFill/>
          <a:ln w="9525">
            <a:noFill/>
            <a:miter lim="800000"/>
            <a:headEnd/>
            <a:tailEnd/>
          </a:ln>
        </p:spPr>
        <p:txBody>
          <a:bodyPr wrap="none">
            <a:spAutoFit/>
          </a:bodyPr>
          <a:lstStyle/>
          <a:p>
            <a:pPr algn="ctr"/>
            <a:r>
              <a:rPr lang="en-AU" sz="1400">
                <a:solidFill>
                  <a:srgbClr val="000000"/>
                </a:solidFill>
                <a:latin typeface="Arial" pitchFamily="34" charset="0"/>
              </a:rPr>
              <a:t>Assignment</a:t>
            </a:r>
          </a:p>
          <a:p>
            <a:pPr algn="ctr"/>
            <a:r>
              <a:rPr lang="en-AU" sz="1400">
                <a:solidFill>
                  <a:srgbClr val="000000"/>
                </a:solidFill>
                <a:latin typeface="Arial" pitchFamily="34" charset="0"/>
              </a:rPr>
              <a:t>requirements</a:t>
            </a:r>
          </a:p>
        </p:txBody>
      </p:sp>
      <p:sp>
        <p:nvSpPr>
          <p:cNvPr id="7179" name="Line 11"/>
          <p:cNvSpPr>
            <a:spLocks noChangeShapeType="1"/>
          </p:cNvSpPr>
          <p:nvPr/>
        </p:nvSpPr>
        <p:spPr bwMode="auto">
          <a:xfrm flipV="1">
            <a:off x="695325" y="5141913"/>
            <a:ext cx="696913" cy="611187"/>
          </a:xfrm>
          <a:prstGeom prst="line">
            <a:avLst/>
          </a:prstGeom>
          <a:noFill/>
          <a:ln w="9525">
            <a:solidFill>
              <a:srgbClr val="000000"/>
            </a:solidFill>
            <a:round/>
            <a:headEnd/>
            <a:tailEnd type="triangle" w="med" len="med"/>
          </a:ln>
        </p:spPr>
        <p:txBody>
          <a:bodyPr/>
          <a:lstStyle/>
          <a:p>
            <a:endParaRPr lang="en-US"/>
          </a:p>
        </p:txBody>
      </p:sp>
      <p:sp>
        <p:nvSpPr>
          <p:cNvPr id="7180" name="Oval 12"/>
          <p:cNvSpPr>
            <a:spLocks noChangeArrowheads="1"/>
          </p:cNvSpPr>
          <p:nvPr/>
        </p:nvSpPr>
        <p:spPr bwMode="auto">
          <a:xfrm>
            <a:off x="4052888" y="4308475"/>
            <a:ext cx="1527175" cy="644525"/>
          </a:xfrm>
          <a:prstGeom prst="ellipse">
            <a:avLst/>
          </a:prstGeom>
          <a:noFill/>
          <a:ln w="9525">
            <a:solidFill>
              <a:srgbClr val="000000"/>
            </a:solidFill>
            <a:round/>
            <a:headEnd/>
            <a:tailEnd/>
          </a:ln>
        </p:spPr>
        <p:txBody>
          <a:bodyPr wrap="none" anchor="ctr"/>
          <a:lstStyle/>
          <a:p>
            <a:pPr algn="ctr"/>
            <a:r>
              <a:rPr lang="en-AU" sz="1600">
                <a:solidFill>
                  <a:srgbClr val="000000"/>
                </a:solidFill>
                <a:latin typeface="TradeGothic Bold" pitchFamily="2" charset="0"/>
              </a:rPr>
              <a:t>Draft paper</a:t>
            </a:r>
          </a:p>
        </p:txBody>
      </p:sp>
      <p:sp>
        <p:nvSpPr>
          <p:cNvPr id="7181" name="Oval 13"/>
          <p:cNvSpPr>
            <a:spLocks noChangeArrowheads="1"/>
          </p:cNvSpPr>
          <p:nvPr/>
        </p:nvSpPr>
        <p:spPr bwMode="auto">
          <a:xfrm>
            <a:off x="5329238" y="3475038"/>
            <a:ext cx="1527175" cy="644525"/>
          </a:xfrm>
          <a:prstGeom prst="ellipse">
            <a:avLst/>
          </a:prstGeom>
          <a:noFill/>
          <a:ln w="9525">
            <a:solidFill>
              <a:srgbClr val="000000"/>
            </a:solidFill>
            <a:round/>
            <a:headEnd/>
            <a:tailEnd/>
          </a:ln>
        </p:spPr>
        <p:txBody>
          <a:bodyPr wrap="none" anchor="ctr"/>
          <a:lstStyle/>
          <a:p>
            <a:pPr algn="ctr"/>
            <a:r>
              <a:rPr lang="en-AU" sz="1600">
                <a:solidFill>
                  <a:srgbClr val="000000"/>
                </a:solidFill>
                <a:latin typeface="TradeGothic Bold" pitchFamily="2" charset="0"/>
              </a:rPr>
              <a:t>Test</a:t>
            </a:r>
          </a:p>
        </p:txBody>
      </p:sp>
      <p:sp>
        <p:nvSpPr>
          <p:cNvPr id="7182" name="Oval 14"/>
          <p:cNvSpPr>
            <a:spLocks noChangeArrowheads="1"/>
          </p:cNvSpPr>
          <p:nvPr/>
        </p:nvSpPr>
        <p:spPr bwMode="auto">
          <a:xfrm>
            <a:off x="685800" y="3071813"/>
            <a:ext cx="7751763" cy="2836862"/>
          </a:xfrm>
          <a:prstGeom prst="ellipse">
            <a:avLst/>
          </a:prstGeom>
          <a:noFill/>
          <a:ln w="9525">
            <a:solidFill>
              <a:srgbClr val="000000"/>
            </a:solidFill>
            <a:round/>
            <a:headEnd/>
            <a:tailEnd/>
          </a:ln>
        </p:spPr>
        <p:txBody>
          <a:bodyPr wrap="none" anchor="ctr"/>
          <a:lstStyle/>
          <a:p>
            <a:endParaRPr lang="en-AU"/>
          </a:p>
        </p:txBody>
      </p:sp>
      <p:sp>
        <p:nvSpPr>
          <p:cNvPr id="7183" name="Line 15"/>
          <p:cNvSpPr>
            <a:spLocks noChangeShapeType="1"/>
          </p:cNvSpPr>
          <p:nvPr/>
        </p:nvSpPr>
        <p:spPr bwMode="auto">
          <a:xfrm flipV="1">
            <a:off x="2297113" y="3987800"/>
            <a:ext cx="820737" cy="457200"/>
          </a:xfrm>
          <a:prstGeom prst="line">
            <a:avLst/>
          </a:prstGeom>
          <a:noFill/>
          <a:ln w="9525">
            <a:solidFill>
              <a:srgbClr val="000000"/>
            </a:solidFill>
            <a:round/>
            <a:headEnd/>
            <a:tailEnd type="triangle" w="med" len="med"/>
          </a:ln>
        </p:spPr>
        <p:txBody>
          <a:bodyPr/>
          <a:lstStyle/>
          <a:p>
            <a:endParaRPr lang="en-US"/>
          </a:p>
        </p:txBody>
      </p:sp>
      <p:sp>
        <p:nvSpPr>
          <p:cNvPr id="7184" name="Line 16"/>
          <p:cNvSpPr>
            <a:spLocks noChangeShapeType="1"/>
          </p:cNvSpPr>
          <p:nvPr/>
        </p:nvSpPr>
        <p:spPr bwMode="auto">
          <a:xfrm>
            <a:off x="2657475" y="4856163"/>
            <a:ext cx="331788" cy="187325"/>
          </a:xfrm>
          <a:prstGeom prst="line">
            <a:avLst/>
          </a:prstGeom>
          <a:noFill/>
          <a:ln w="9525">
            <a:solidFill>
              <a:srgbClr val="000000"/>
            </a:solidFill>
            <a:round/>
            <a:headEnd/>
            <a:tailEnd type="triangle" w="med" len="med"/>
          </a:ln>
        </p:spPr>
        <p:txBody>
          <a:bodyPr/>
          <a:lstStyle/>
          <a:p>
            <a:endParaRPr lang="en-US"/>
          </a:p>
        </p:txBody>
      </p:sp>
      <p:sp>
        <p:nvSpPr>
          <p:cNvPr id="7185" name="Line 17"/>
          <p:cNvSpPr>
            <a:spLocks noChangeShapeType="1"/>
          </p:cNvSpPr>
          <p:nvPr/>
        </p:nvSpPr>
        <p:spPr bwMode="auto">
          <a:xfrm flipV="1">
            <a:off x="3806825" y="4843463"/>
            <a:ext cx="404813" cy="217487"/>
          </a:xfrm>
          <a:prstGeom prst="line">
            <a:avLst/>
          </a:prstGeom>
          <a:noFill/>
          <a:ln w="9525">
            <a:solidFill>
              <a:srgbClr val="000000"/>
            </a:solidFill>
            <a:round/>
            <a:headEnd/>
            <a:tailEnd type="triangle" w="med" len="med"/>
          </a:ln>
        </p:spPr>
        <p:txBody>
          <a:bodyPr/>
          <a:lstStyle/>
          <a:p>
            <a:endParaRPr lang="en-US"/>
          </a:p>
        </p:txBody>
      </p:sp>
      <p:sp>
        <p:nvSpPr>
          <p:cNvPr id="7186" name="Line 18"/>
          <p:cNvSpPr>
            <a:spLocks noChangeShapeType="1"/>
          </p:cNvSpPr>
          <p:nvPr/>
        </p:nvSpPr>
        <p:spPr bwMode="auto">
          <a:xfrm>
            <a:off x="4240213" y="4029075"/>
            <a:ext cx="228600" cy="269875"/>
          </a:xfrm>
          <a:prstGeom prst="line">
            <a:avLst/>
          </a:prstGeom>
          <a:noFill/>
          <a:ln w="9525">
            <a:solidFill>
              <a:srgbClr val="000000"/>
            </a:solidFill>
            <a:round/>
            <a:headEnd/>
            <a:tailEnd type="triangle" w="med" len="med"/>
          </a:ln>
        </p:spPr>
        <p:txBody>
          <a:bodyPr/>
          <a:lstStyle/>
          <a:p>
            <a:endParaRPr lang="en-US"/>
          </a:p>
        </p:txBody>
      </p:sp>
      <p:sp>
        <p:nvSpPr>
          <p:cNvPr id="7187" name="Line 19"/>
          <p:cNvSpPr>
            <a:spLocks noChangeShapeType="1"/>
          </p:cNvSpPr>
          <p:nvPr/>
        </p:nvSpPr>
        <p:spPr bwMode="auto">
          <a:xfrm flipV="1">
            <a:off x="5286375" y="4140200"/>
            <a:ext cx="260350" cy="207963"/>
          </a:xfrm>
          <a:prstGeom prst="line">
            <a:avLst/>
          </a:prstGeom>
          <a:noFill/>
          <a:ln w="9525">
            <a:solidFill>
              <a:srgbClr val="000000"/>
            </a:solidFill>
            <a:round/>
            <a:headEnd/>
            <a:tailEnd type="triangle" w="med" len="med"/>
          </a:ln>
        </p:spPr>
        <p:txBody>
          <a:bodyPr/>
          <a:lstStyle/>
          <a:p>
            <a:endParaRPr lang="en-US"/>
          </a:p>
        </p:txBody>
      </p:sp>
      <p:sp>
        <p:nvSpPr>
          <p:cNvPr id="7188" name="Line 20"/>
          <p:cNvSpPr>
            <a:spLocks noChangeShapeType="1"/>
          </p:cNvSpPr>
          <p:nvPr/>
        </p:nvSpPr>
        <p:spPr bwMode="auto">
          <a:xfrm>
            <a:off x="6124575" y="4157663"/>
            <a:ext cx="374650" cy="415925"/>
          </a:xfrm>
          <a:prstGeom prst="line">
            <a:avLst/>
          </a:prstGeom>
          <a:noFill/>
          <a:ln w="9525">
            <a:solidFill>
              <a:srgbClr val="000000"/>
            </a:solidFill>
            <a:round/>
            <a:headEnd/>
            <a:tailEnd type="triangle" w="med" len="med"/>
          </a:ln>
        </p:spPr>
        <p:txBody>
          <a:bodyPr/>
          <a:lstStyle/>
          <a:p>
            <a:endParaRPr lang="en-US"/>
          </a:p>
        </p:txBody>
      </p:sp>
      <p:sp>
        <p:nvSpPr>
          <p:cNvPr id="7189" name="Text Box 21"/>
          <p:cNvSpPr txBox="1">
            <a:spLocks noChangeArrowheads="1"/>
          </p:cNvSpPr>
          <p:nvPr/>
        </p:nvSpPr>
        <p:spPr bwMode="auto">
          <a:xfrm>
            <a:off x="3265488" y="5859463"/>
            <a:ext cx="2730500" cy="304800"/>
          </a:xfrm>
          <a:prstGeom prst="rect">
            <a:avLst/>
          </a:prstGeom>
          <a:solidFill>
            <a:srgbClr val="EAEAEA"/>
          </a:solidFill>
          <a:ln w="9525">
            <a:noFill/>
            <a:miter lim="800000"/>
            <a:headEnd/>
            <a:tailEnd/>
          </a:ln>
        </p:spPr>
        <p:txBody>
          <a:bodyPr>
            <a:spAutoFit/>
          </a:bodyPr>
          <a:lstStyle/>
          <a:p>
            <a:pPr algn="ctr"/>
            <a:r>
              <a:rPr lang="en-AU" sz="1400">
                <a:solidFill>
                  <a:srgbClr val="000000"/>
                </a:solidFill>
                <a:latin typeface="Arial" pitchFamily="34" charset="0"/>
              </a:rPr>
              <a:t>Process: Doing Assignment 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AU" smtClean="0"/>
              <a:t>IS support  for Tasks</a:t>
            </a:r>
          </a:p>
        </p:txBody>
      </p:sp>
      <p:sp>
        <p:nvSpPr>
          <p:cNvPr id="8195" name="Rectangle 3"/>
          <p:cNvSpPr>
            <a:spLocks noGrp="1" noChangeArrowheads="1"/>
          </p:cNvSpPr>
          <p:nvPr>
            <p:ph type="body" idx="1"/>
          </p:nvPr>
        </p:nvSpPr>
        <p:spPr>
          <a:xfrm>
            <a:off x="209550" y="1390650"/>
            <a:ext cx="8696325" cy="4876800"/>
          </a:xfrm>
        </p:spPr>
        <p:txBody>
          <a:bodyPr/>
          <a:lstStyle/>
          <a:p>
            <a:pPr eaLnBrk="1" hangingPunct="1">
              <a:spcBef>
                <a:spcPct val="0"/>
              </a:spcBef>
              <a:buFontTx/>
              <a:buChar char="•"/>
            </a:pPr>
            <a:r>
              <a:rPr lang="en-AU" sz="2400" smtClean="0"/>
              <a:t>tasks can be supported by </a:t>
            </a:r>
            <a:r>
              <a:rPr lang="en-AU" sz="2400" smtClean="0">
                <a:solidFill>
                  <a:schemeClr val="accent2"/>
                </a:solidFill>
              </a:rPr>
              <a:t>information technology</a:t>
            </a:r>
            <a:r>
              <a:rPr lang="en-AU" sz="2400" smtClean="0"/>
              <a:t>, </a:t>
            </a:r>
            <a:r>
              <a:rPr lang="en-AU" sz="2400" smtClean="0">
                <a:solidFill>
                  <a:srgbClr val="006600"/>
                </a:solidFill>
              </a:rPr>
              <a:t>generic information systems</a:t>
            </a:r>
            <a:r>
              <a:rPr lang="en-AU" sz="2400" smtClean="0"/>
              <a:t>, and specific systems</a:t>
            </a:r>
          </a:p>
        </p:txBody>
      </p:sp>
      <p:sp>
        <p:nvSpPr>
          <p:cNvPr id="8196" name="Oval 4"/>
          <p:cNvSpPr>
            <a:spLocks noChangeArrowheads="1"/>
          </p:cNvSpPr>
          <p:nvPr/>
        </p:nvSpPr>
        <p:spPr bwMode="auto">
          <a:xfrm>
            <a:off x="2536825" y="3700463"/>
            <a:ext cx="3449638" cy="1268412"/>
          </a:xfrm>
          <a:prstGeom prst="ellipse">
            <a:avLst/>
          </a:prstGeom>
          <a:noFill/>
          <a:ln w="9525">
            <a:solidFill>
              <a:srgbClr val="000000"/>
            </a:solidFill>
            <a:round/>
            <a:headEnd/>
            <a:tailEnd/>
          </a:ln>
        </p:spPr>
        <p:txBody>
          <a:bodyPr wrap="none" anchor="ctr"/>
          <a:lstStyle/>
          <a:p>
            <a:pPr algn="ctr"/>
            <a:endParaRPr lang="en-AU" sz="1600">
              <a:solidFill>
                <a:srgbClr val="000000"/>
              </a:solidFill>
              <a:latin typeface="TradeGothic Bold" pitchFamily="2" charset="0"/>
            </a:endParaRPr>
          </a:p>
        </p:txBody>
      </p:sp>
      <p:sp>
        <p:nvSpPr>
          <p:cNvPr id="8197" name="Text Box 8"/>
          <p:cNvSpPr txBox="1">
            <a:spLocks noChangeArrowheads="1"/>
          </p:cNvSpPr>
          <p:nvPr/>
        </p:nvSpPr>
        <p:spPr bwMode="auto">
          <a:xfrm>
            <a:off x="3700463" y="4054475"/>
            <a:ext cx="1212850" cy="366713"/>
          </a:xfrm>
          <a:prstGeom prst="rect">
            <a:avLst/>
          </a:prstGeom>
          <a:noFill/>
          <a:ln w="9525">
            <a:noFill/>
            <a:miter lim="800000"/>
            <a:headEnd/>
            <a:tailEnd/>
          </a:ln>
        </p:spPr>
        <p:txBody>
          <a:bodyPr wrap="none">
            <a:spAutoFit/>
          </a:bodyPr>
          <a:lstStyle/>
          <a:p>
            <a:r>
              <a:rPr lang="en-AU" sz="1800">
                <a:solidFill>
                  <a:srgbClr val="000000"/>
                </a:solidFill>
                <a:latin typeface="Arial" pitchFamily="34" charset="0"/>
              </a:rPr>
              <a:t>Research</a:t>
            </a:r>
          </a:p>
        </p:txBody>
      </p:sp>
      <p:sp>
        <p:nvSpPr>
          <p:cNvPr id="8198" name="AutoShape 10"/>
          <p:cNvSpPr>
            <a:spLocks noChangeArrowheads="1"/>
          </p:cNvSpPr>
          <p:nvPr/>
        </p:nvSpPr>
        <p:spPr bwMode="auto">
          <a:xfrm>
            <a:off x="5243513" y="4568825"/>
            <a:ext cx="1081087" cy="646113"/>
          </a:xfrm>
          <a:prstGeom prst="octagon">
            <a:avLst>
              <a:gd name="adj" fmla="val 29287"/>
            </a:avLst>
          </a:prstGeom>
          <a:solidFill>
            <a:srgbClr val="FFFFFF"/>
          </a:solidFill>
          <a:ln w="19050">
            <a:solidFill>
              <a:schemeClr val="accent2"/>
            </a:solidFill>
            <a:miter lim="800000"/>
            <a:headEnd/>
            <a:tailEnd/>
          </a:ln>
        </p:spPr>
        <p:txBody>
          <a:bodyPr wrap="none" anchor="ctr"/>
          <a:lstStyle/>
          <a:p>
            <a:endParaRPr lang="en-AU"/>
          </a:p>
        </p:txBody>
      </p:sp>
      <p:sp>
        <p:nvSpPr>
          <p:cNvPr id="8199" name="AutoShape 9"/>
          <p:cNvSpPr>
            <a:spLocks noChangeArrowheads="1"/>
          </p:cNvSpPr>
          <p:nvPr/>
        </p:nvSpPr>
        <p:spPr bwMode="auto">
          <a:xfrm>
            <a:off x="5735638" y="3863975"/>
            <a:ext cx="1081087" cy="593725"/>
          </a:xfrm>
          <a:prstGeom prst="octagon">
            <a:avLst>
              <a:gd name="adj" fmla="val 29287"/>
            </a:avLst>
          </a:prstGeom>
          <a:solidFill>
            <a:srgbClr val="FFFFFF"/>
          </a:solidFill>
          <a:ln w="19050">
            <a:solidFill>
              <a:schemeClr val="accent2"/>
            </a:solidFill>
            <a:miter lim="800000"/>
            <a:headEnd/>
            <a:tailEnd/>
          </a:ln>
        </p:spPr>
        <p:txBody>
          <a:bodyPr wrap="none" anchor="ctr"/>
          <a:lstStyle/>
          <a:p>
            <a:endParaRPr lang="en-AU"/>
          </a:p>
        </p:txBody>
      </p:sp>
      <p:sp>
        <p:nvSpPr>
          <p:cNvPr id="8200" name="Text Box 6"/>
          <p:cNvSpPr txBox="1">
            <a:spLocks noChangeArrowheads="1"/>
          </p:cNvSpPr>
          <p:nvPr/>
        </p:nvSpPr>
        <p:spPr bwMode="auto">
          <a:xfrm>
            <a:off x="5776913" y="4006850"/>
            <a:ext cx="962025" cy="304800"/>
          </a:xfrm>
          <a:prstGeom prst="rect">
            <a:avLst/>
          </a:prstGeom>
          <a:noFill/>
          <a:ln w="19050">
            <a:noFill/>
            <a:miter lim="800000"/>
            <a:headEnd/>
            <a:tailEnd/>
          </a:ln>
        </p:spPr>
        <p:txBody>
          <a:bodyPr wrap="none">
            <a:spAutoFit/>
          </a:bodyPr>
          <a:lstStyle/>
          <a:p>
            <a:r>
              <a:rPr lang="en-AU" sz="1400">
                <a:solidFill>
                  <a:srgbClr val="000000"/>
                </a:solidFill>
                <a:latin typeface="Arial" pitchFamily="34" charset="0"/>
              </a:rPr>
              <a:t>End Note</a:t>
            </a:r>
          </a:p>
        </p:txBody>
      </p:sp>
      <p:sp>
        <p:nvSpPr>
          <p:cNvPr id="8201" name="Text Box 7"/>
          <p:cNvSpPr txBox="1">
            <a:spLocks noChangeArrowheads="1"/>
          </p:cNvSpPr>
          <p:nvPr/>
        </p:nvSpPr>
        <p:spPr bwMode="auto">
          <a:xfrm>
            <a:off x="5345113" y="4710113"/>
            <a:ext cx="933450" cy="304800"/>
          </a:xfrm>
          <a:prstGeom prst="rect">
            <a:avLst/>
          </a:prstGeom>
          <a:noFill/>
          <a:ln w="9525">
            <a:noFill/>
            <a:miter lim="800000"/>
            <a:headEnd/>
            <a:tailEnd/>
          </a:ln>
        </p:spPr>
        <p:txBody>
          <a:bodyPr wrap="none">
            <a:spAutoFit/>
          </a:bodyPr>
          <a:lstStyle/>
          <a:p>
            <a:r>
              <a:rPr lang="en-AU" sz="1400">
                <a:solidFill>
                  <a:srgbClr val="000000"/>
                </a:solidFill>
                <a:latin typeface="Arial" pitchFamily="34" charset="0"/>
              </a:rPr>
              <a:t>Ms Word</a:t>
            </a:r>
          </a:p>
        </p:txBody>
      </p:sp>
      <p:sp>
        <p:nvSpPr>
          <p:cNvPr id="8202" name="AutoShape 12"/>
          <p:cNvSpPr>
            <a:spLocks noChangeArrowheads="1"/>
          </p:cNvSpPr>
          <p:nvPr/>
        </p:nvSpPr>
        <p:spPr bwMode="auto">
          <a:xfrm>
            <a:off x="4097338" y="4835525"/>
            <a:ext cx="1081087" cy="646113"/>
          </a:xfrm>
          <a:prstGeom prst="octagon">
            <a:avLst>
              <a:gd name="adj" fmla="val 29287"/>
            </a:avLst>
          </a:prstGeom>
          <a:solidFill>
            <a:srgbClr val="FFFFFF"/>
          </a:solidFill>
          <a:ln w="19050">
            <a:solidFill>
              <a:schemeClr val="accent2"/>
            </a:solidFill>
            <a:miter lim="800000"/>
            <a:headEnd/>
            <a:tailEnd/>
          </a:ln>
        </p:spPr>
        <p:txBody>
          <a:bodyPr wrap="none" anchor="ctr"/>
          <a:lstStyle/>
          <a:p>
            <a:endParaRPr lang="en-AU"/>
          </a:p>
        </p:txBody>
      </p:sp>
      <p:sp>
        <p:nvSpPr>
          <p:cNvPr id="8203" name="Text Box 13"/>
          <p:cNvSpPr txBox="1">
            <a:spLocks noChangeArrowheads="1"/>
          </p:cNvSpPr>
          <p:nvPr/>
        </p:nvSpPr>
        <p:spPr bwMode="auto">
          <a:xfrm>
            <a:off x="4275138" y="5029200"/>
            <a:ext cx="608012" cy="304800"/>
          </a:xfrm>
          <a:prstGeom prst="rect">
            <a:avLst/>
          </a:prstGeom>
          <a:noFill/>
          <a:ln w="9525">
            <a:noFill/>
            <a:miter lim="800000"/>
            <a:headEnd/>
            <a:tailEnd/>
          </a:ln>
        </p:spPr>
        <p:txBody>
          <a:bodyPr wrap="none">
            <a:spAutoFit/>
          </a:bodyPr>
          <a:lstStyle/>
          <a:p>
            <a:r>
              <a:rPr lang="en-AU" sz="1400">
                <a:solidFill>
                  <a:srgbClr val="000000"/>
                </a:solidFill>
                <a:latin typeface="Arial" pitchFamily="34" charset="0"/>
              </a:rPr>
              <a:t>Visio</a:t>
            </a:r>
          </a:p>
        </p:txBody>
      </p:sp>
      <p:sp>
        <p:nvSpPr>
          <p:cNvPr id="8204" name="Oval 14"/>
          <p:cNvSpPr>
            <a:spLocks noChangeArrowheads="1"/>
          </p:cNvSpPr>
          <p:nvPr/>
        </p:nvSpPr>
        <p:spPr bwMode="auto">
          <a:xfrm>
            <a:off x="1870075" y="4238625"/>
            <a:ext cx="1112838" cy="925513"/>
          </a:xfrm>
          <a:prstGeom prst="ellipse">
            <a:avLst/>
          </a:prstGeom>
          <a:solidFill>
            <a:srgbClr val="FFFFFF"/>
          </a:solidFill>
          <a:ln w="19050">
            <a:solidFill>
              <a:srgbClr val="006600"/>
            </a:solidFill>
            <a:round/>
            <a:headEnd/>
            <a:tailEnd/>
          </a:ln>
        </p:spPr>
        <p:txBody>
          <a:bodyPr wrap="none" anchor="ctr"/>
          <a:lstStyle/>
          <a:p>
            <a:endParaRPr lang="en-AU"/>
          </a:p>
        </p:txBody>
      </p:sp>
      <p:sp>
        <p:nvSpPr>
          <p:cNvPr id="8205" name="Text Box 5"/>
          <p:cNvSpPr txBox="1">
            <a:spLocks noChangeArrowheads="1"/>
          </p:cNvSpPr>
          <p:nvPr/>
        </p:nvSpPr>
        <p:spPr bwMode="auto">
          <a:xfrm>
            <a:off x="2017713" y="4437063"/>
            <a:ext cx="795337" cy="517525"/>
          </a:xfrm>
          <a:prstGeom prst="rect">
            <a:avLst/>
          </a:prstGeom>
          <a:noFill/>
          <a:ln w="9525">
            <a:noFill/>
            <a:miter lim="800000"/>
            <a:headEnd/>
            <a:tailEnd/>
          </a:ln>
        </p:spPr>
        <p:txBody>
          <a:bodyPr wrap="none">
            <a:spAutoFit/>
          </a:bodyPr>
          <a:lstStyle/>
          <a:p>
            <a:r>
              <a:rPr lang="en-AU" sz="1400">
                <a:solidFill>
                  <a:srgbClr val="000000"/>
                </a:solidFill>
                <a:latin typeface="Arial" pitchFamily="34" charset="0"/>
              </a:rPr>
              <a:t>Library</a:t>
            </a:r>
          </a:p>
          <a:p>
            <a:r>
              <a:rPr lang="en-AU" sz="1400">
                <a:solidFill>
                  <a:srgbClr val="000000"/>
                </a:solidFill>
                <a:latin typeface="Arial" pitchFamily="34" charset="0"/>
              </a:rPr>
              <a:t>system</a:t>
            </a:r>
          </a:p>
        </p:txBody>
      </p:sp>
      <p:sp>
        <p:nvSpPr>
          <p:cNvPr id="8206" name="Oval 15"/>
          <p:cNvSpPr>
            <a:spLocks noChangeArrowheads="1"/>
          </p:cNvSpPr>
          <p:nvPr/>
        </p:nvSpPr>
        <p:spPr bwMode="auto">
          <a:xfrm>
            <a:off x="2001838" y="3465513"/>
            <a:ext cx="1112837" cy="925512"/>
          </a:xfrm>
          <a:prstGeom prst="ellipse">
            <a:avLst/>
          </a:prstGeom>
          <a:solidFill>
            <a:srgbClr val="FFFFFF"/>
          </a:solidFill>
          <a:ln w="19050">
            <a:solidFill>
              <a:srgbClr val="006600"/>
            </a:solidFill>
            <a:round/>
            <a:headEnd/>
            <a:tailEnd/>
          </a:ln>
        </p:spPr>
        <p:txBody>
          <a:bodyPr wrap="none" anchor="ctr"/>
          <a:lstStyle/>
          <a:p>
            <a:endParaRPr lang="en-AU"/>
          </a:p>
        </p:txBody>
      </p:sp>
      <p:sp>
        <p:nvSpPr>
          <p:cNvPr id="8207" name="Text Box 16"/>
          <p:cNvSpPr txBox="1">
            <a:spLocks noChangeArrowheads="1"/>
          </p:cNvSpPr>
          <p:nvPr/>
        </p:nvSpPr>
        <p:spPr bwMode="auto">
          <a:xfrm>
            <a:off x="2232025" y="3767138"/>
            <a:ext cx="598488" cy="304800"/>
          </a:xfrm>
          <a:prstGeom prst="rect">
            <a:avLst/>
          </a:prstGeom>
          <a:noFill/>
          <a:ln w="9525">
            <a:noFill/>
            <a:miter lim="800000"/>
            <a:headEnd/>
            <a:tailEnd/>
          </a:ln>
        </p:spPr>
        <p:txBody>
          <a:bodyPr wrap="none">
            <a:spAutoFit/>
          </a:bodyPr>
          <a:lstStyle/>
          <a:p>
            <a:r>
              <a:rPr lang="en-AU" sz="1400">
                <a:solidFill>
                  <a:srgbClr val="000000"/>
                </a:solidFill>
                <a:latin typeface="Arial" pitchFamily="34" charset="0"/>
              </a:rPr>
              <a:t>www</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AU" smtClean="0"/>
              <a:t>IS Support for Processes</a:t>
            </a:r>
          </a:p>
        </p:txBody>
      </p:sp>
      <p:sp>
        <p:nvSpPr>
          <p:cNvPr id="9219" name="Rectangle 3"/>
          <p:cNvSpPr>
            <a:spLocks noGrp="1" noChangeArrowheads="1"/>
          </p:cNvSpPr>
          <p:nvPr>
            <p:ph type="body" idx="1"/>
          </p:nvPr>
        </p:nvSpPr>
        <p:spPr/>
        <p:txBody>
          <a:bodyPr/>
          <a:lstStyle/>
          <a:p>
            <a:pPr eaLnBrk="1" hangingPunct="1">
              <a:spcBef>
                <a:spcPct val="0"/>
              </a:spcBef>
              <a:buFontTx/>
              <a:buChar char="•"/>
            </a:pPr>
            <a:r>
              <a:rPr lang="en-AU" sz="2400" smtClean="0"/>
              <a:t>IS supports the tasks in a number of interrelated organisational processes</a:t>
            </a:r>
          </a:p>
        </p:txBody>
      </p:sp>
      <p:sp>
        <p:nvSpPr>
          <p:cNvPr id="9220" name="Oval 4"/>
          <p:cNvSpPr>
            <a:spLocks noChangeArrowheads="1"/>
          </p:cNvSpPr>
          <p:nvPr/>
        </p:nvSpPr>
        <p:spPr bwMode="auto">
          <a:xfrm>
            <a:off x="2089150" y="2701925"/>
            <a:ext cx="935038" cy="415925"/>
          </a:xfrm>
          <a:prstGeom prst="ellipse">
            <a:avLst/>
          </a:prstGeom>
          <a:noFill/>
          <a:ln w="9525">
            <a:solidFill>
              <a:srgbClr val="000000"/>
            </a:solidFill>
            <a:round/>
            <a:headEnd/>
            <a:tailEnd/>
          </a:ln>
        </p:spPr>
        <p:txBody>
          <a:bodyPr wrap="none" anchor="ctr"/>
          <a:lstStyle/>
          <a:p>
            <a:pPr algn="ctr"/>
            <a:endParaRPr lang="en-AU" sz="1600">
              <a:solidFill>
                <a:srgbClr val="000000"/>
              </a:solidFill>
              <a:latin typeface="TradeGothic Bold" pitchFamily="2" charset="0"/>
            </a:endParaRPr>
          </a:p>
        </p:txBody>
      </p:sp>
      <p:sp>
        <p:nvSpPr>
          <p:cNvPr id="9221" name="Oval 21"/>
          <p:cNvSpPr>
            <a:spLocks noChangeArrowheads="1"/>
          </p:cNvSpPr>
          <p:nvPr/>
        </p:nvSpPr>
        <p:spPr bwMode="auto">
          <a:xfrm>
            <a:off x="3187700" y="3133725"/>
            <a:ext cx="935038" cy="415925"/>
          </a:xfrm>
          <a:prstGeom prst="ellipse">
            <a:avLst/>
          </a:prstGeom>
          <a:noFill/>
          <a:ln w="9525">
            <a:solidFill>
              <a:srgbClr val="000000"/>
            </a:solidFill>
            <a:round/>
            <a:headEnd/>
            <a:tailEnd/>
          </a:ln>
        </p:spPr>
        <p:txBody>
          <a:bodyPr wrap="none" anchor="ctr"/>
          <a:lstStyle/>
          <a:p>
            <a:pPr algn="ctr"/>
            <a:endParaRPr lang="en-AU" sz="1600">
              <a:solidFill>
                <a:srgbClr val="000000"/>
              </a:solidFill>
              <a:latin typeface="TradeGothic Bold" pitchFamily="2" charset="0"/>
            </a:endParaRPr>
          </a:p>
        </p:txBody>
      </p:sp>
      <p:sp>
        <p:nvSpPr>
          <p:cNvPr id="9222" name="Oval 22"/>
          <p:cNvSpPr>
            <a:spLocks noChangeArrowheads="1"/>
          </p:cNvSpPr>
          <p:nvPr/>
        </p:nvSpPr>
        <p:spPr bwMode="auto">
          <a:xfrm>
            <a:off x="4327525" y="3473450"/>
            <a:ext cx="935038" cy="415925"/>
          </a:xfrm>
          <a:prstGeom prst="ellipse">
            <a:avLst/>
          </a:prstGeom>
          <a:noFill/>
          <a:ln w="9525">
            <a:solidFill>
              <a:srgbClr val="000000"/>
            </a:solidFill>
            <a:round/>
            <a:headEnd/>
            <a:tailEnd/>
          </a:ln>
        </p:spPr>
        <p:txBody>
          <a:bodyPr wrap="none" anchor="ctr"/>
          <a:lstStyle/>
          <a:p>
            <a:pPr algn="ctr"/>
            <a:endParaRPr lang="en-AU" sz="1600">
              <a:solidFill>
                <a:srgbClr val="000000"/>
              </a:solidFill>
              <a:latin typeface="TradeGothic Bold" pitchFamily="2" charset="0"/>
            </a:endParaRPr>
          </a:p>
        </p:txBody>
      </p:sp>
      <p:sp>
        <p:nvSpPr>
          <p:cNvPr id="9223" name="Oval 23"/>
          <p:cNvSpPr>
            <a:spLocks noChangeArrowheads="1"/>
          </p:cNvSpPr>
          <p:nvPr/>
        </p:nvSpPr>
        <p:spPr bwMode="auto">
          <a:xfrm>
            <a:off x="1601788" y="4541838"/>
            <a:ext cx="935037" cy="415925"/>
          </a:xfrm>
          <a:prstGeom prst="ellipse">
            <a:avLst/>
          </a:prstGeom>
          <a:noFill/>
          <a:ln w="9525">
            <a:solidFill>
              <a:srgbClr val="000000"/>
            </a:solidFill>
            <a:round/>
            <a:headEnd/>
            <a:tailEnd/>
          </a:ln>
        </p:spPr>
        <p:txBody>
          <a:bodyPr wrap="none" anchor="ctr"/>
          <a:lstStyle/>
          <a:p>
            <a:pPr algn="ctr"/>
            <a:endParaRPr lang="en-AU" sz="1600">
              <a:solidFill>
                <a:srgbClr val="000000"/>
              </a:solidFill>
              <a:latin typeface="TradeGothic Bold" pitchFamily="2" charset="0"/>
            </a:endParaRPr>
          </a:p>
        </p:txBody>
      </p:sp>
      <p:sp>
        <p:nvSpPr>
          <p:cNvPr id="9224" name="Oval 24"/>
          <p:cNvSpPr>
            <a:spLocks noChangeArrowheads="1"/>
          </p:cNvSpPr>
          <p:nvPr/>
        </p:nvSpPr>
        <p:spPr bwMode="auto">
          <a:xfrm>
            <a:off x="777875" y="3995738"/>
            <a:ext cx="935038" cy="415925"/>
          </a:xfrm>
          <a:prstGeom prst="ellipse">
            <a:avLst/>
          </a:prstGeom>
          <a:noFill/>
          <a:ln w="9525">
            <a:solidFill>
              <a:srgbClr val="000000"/>
            </a:solidFill>
            <a:round/>
            <a:headEnd/>
            <a:tailEnd/>
          </a:ln>
        </p:spPr>
        <p:txBody>
          <a:bodyPr wrap="none" anchor="ctr"/>
          <a:lstStyle/>
          <a:p>
            <a:pPr algn="ctr"/>
            <a:endParaRPr lang="en-AU" sz="1600">
              <a:solidFill>
                <a:srgbClr val="000000"/>
              </a:solidFill>
              <a:latin typeface="TradeGothic Bold" pitchFamily="2" charset="0"/>
            </a:endParaRPr>
          </a:p>
        </p:txBody>
      </p:sp>
      <p:sp>
        <p:nvSpPr>
          <p:cNvPr id="9225" name="Oval 25"/>
          <p:cNvSpPr>
            <a:spLocks noChangeArrowheads="1"/>
          </p:cNvSpPr>
          <p:nvPr/>
        </p:nvSpPr>
        <p:spPr bwMode="auto">
          <a:xfrm>
            <a:off x="5407025" y="3898900"/>
            <a:ext cx="935038" cy="415925"/>
          </a:xfrm>
          <a:prstGeom prst="ellipse">
            <a:avLst/>
          </a:prstGeom>
          <a:noFill/>
          <a:ln w="9525">
            <a:solidFill>
              <a:srgbClr val="000000"/>
            </a:solidFill>
            <a:round/>
            <a:headEnd/>
            <a:tailEnd/>
          </a:ln>
        </p:spPr>
        <p:txBody>
          <a:bodyPr wrap="none" anchor="ctr"/>
          <a:lstStyle/>
          <a:p>
            <a:pPr algn="ctr"/>
            <a:endParaRPr lang="en-AU" sz="1600">
              <a:solidFill>
                <a:srgbClr val="000000"/>
              </a:solidFill>
              <a:latin typeface="TradeGothic Bold" pitchFamily="2" charset="0"/>
            </a:endParaRPr>
          </a:p>
        </p:txBody>
      </p:sp>
      <p:sp>
        <p:nvSpPr>
          <p:cNvPr id="9226" name="Oval 26"/>
          <p:cNvSpPr>
            <a:spLocks noChangeArrowheads="1"/>
          </p:cNvSpPr>
          <p:nvPr/>
        </p:nvSpPr>
        <p:spPr bwMode="auto">
          <a:xfrm>
            <a:off x="2566988" y="5226050"/>
            <a:ext cx="935037" cy="415925"/>
          </a:xfrm>
          <a:prstGeom prst="ellipse">
            <a:avLst/>
          </a:prstGeom>
          <a:noFill/>
          <a:ln w="9525">
            <a:solidFill>
              <a:srgbClr val="000000"/>
            </a:solidFill>
            <a:round/>
            <a:headEnd/>
            <a:tailEnd/>
          </a:ln>
        </p:spPr>
        <p:txBody>
          <a:bodyPr wrap="none" anchor="ctr"/>
          <a:lstStyle/>
          <a:p>
            <a:pPr algn="ctr"/>
            <a:endParaRPr lang="en-AU" sz="1600">
              <a:solidFill>
                <a:srgbClr val="000000"/>
              </a:solidFill>
              <a:latin typeface="TradeGothic Bold" pitchFamily="2" charset="0"/>
            </a:endParaRPr>
          </a:p>
        </p:txBody>
      </p:sp>
      <p:sp>
        <p:nvSpPr>
          <p:cNvPr id="9227" name="Line 27"/>
          <p:cNvSpPr>
            <a:spLocks noChangeShapeType="1"/>
          </p:cNvSpPr>
          <p:nvPr/>
        </p:nvSpPr>
        <p:spPr bwMode="auto">
          <a:xfrm>
            <a:off x="2928938" y="3043238"/>
            <a:ext cx="357187" cy="142875"/>
          </a:xfrm>
          <a:prstGeom prst="line">
            <a:avLst/>
          </a:prstGeom>
          <a:noFill/>
          <a:ln w="9525">
            <a:solidFill>
              <a:srgbClr val="000000"/>
            </a:solidFill>
            <a:round/>
            <a:headEnd/>
            <a:tailEnd type="triangle" w="med" len="med"/>
          </a:ln>
        </p:spPr>
        <p:txBody>
          <a:bodyPr/>
          <a:lstStyle/>
          <a:p>
            <a:endParaRPr lang="en-US"/>
          </a:p>
        </p:txBody>
      </p:sp>
      <p:sp>
        <p:nvSpPr>
          <p:cNvPr id="9228" name="Line 28"/>
          <p:cNvSpPr>
            <a:spLocks noChangeShapeType="1"/>
          </p:cNvSpPr>
          <p:nvPr/>
        </p:nvSpPr>
        <p:spPr bwMode="auto">
          <a:xfrm>
            <a:off x="4075113" y="3457575"/>
            <a:ext cx="317500" cy="103188"/>
          </a:xfrm>
          <a:prstGeom prst="line">
            <a:avLst/>
          </a:prstGeom>
          <a:noFill/>
          <a:ln w="9525">
            <a:solidFill>
              <a:srgbClr val="000000"/>
            </a:solidFill>
            <a:round/>
            <a:headEnd/>
            <a:tailEnd type="triangle" w="med" len="med"/>
          </a:ln>
        </p:spPr>
        <p:txBody>
          <a:bodyPr/>
          <a:lstStyle/>
          <a:p>
            <a:endParaRPr lang="en-US"/>
          </a:p>
        </p:txBody>
      </p:sp>
      <p:sp>
        <p:nvSpPr>
          <p:cNvPr id="9229" name="Line 29"/>
          <p:cNvSpPr>
            <a:spLocks noChangeShapeType="1"/>
          </p:cNvSpPr>
          <p:nvPr/>
        </p:nvSpPr>
        <p:spPr bwMode="auto">
          <a:xfrm>
            <a:off x="1549400" y="4391025"/>
            <a:ext cx="215900" cy="171450"/>
          </a:xfrm>
          <a:prstGeom prst="line">
            <a:avLst/>
          </a:prstGeom>
          <a:noFill/>
          <a:ln w="9525">
            <a:solidFill>
              <a:srgbClr val="000000"/>
            </a:solidFill>
            <a:round/>
            <a:headEnd/>
            <a:tailEnd type="triangle" w="med" len="med"/>
          </a:ln>
        </p:spPr>
        <p:txBody>
          <a:bodyPr/>
          <a:lstStyle/>
          <a:p>
            <a:endParaRPr lang="en-US"/>
          </a:p>
        </p:txBody>
      </p:sp>
      <p:sp>
        <p:nvSpPr>
          <p:cNvPr id="9230" name="Line 31"/>
          <p:cNvSpPr>
            <a:spLocks noChangeShapeType="1"/>
          </p:cNvSpPr>
          <p:nvPr/>
        </p:nvSpPr>
        <p:spPr bwMode="auto">
          <a:xfrm>
            <a:off x="2325688" y="4935538"/>
            <a:ext cx="454025" cy="325437"/>
          </a:xfrm>
          <a:prstGeom prst="line">
            <a:avLst/>
          </a:prstGeom>
          <a:noFill/>
          <a:ln w="9525">
            <a:solidFill>
              <a:srgbClr val="000000"/>
            </a:solidFill>
            <a:round/>
            <a:headEnd/>
            <a:tailEnd type="triangle" w="med" len="med"/>
          </a:ln>
        </p:spPr>
        <p:txBody>
          <a:bodyPr/>
          <a:lstStyle/>
          <a:p>
            <a:endParaRPr lang="en-US"/>
          </a:p>
        </p:txBody>
      </p:sp>
      <p:sp>
        <p:nvSpPr>
          <p:cNvPr id="9231" name="Line 32"/>
          <p:cNvSpPr>
            <a:spLocks noChangeShapeType="1"/>
          </p:cNvSpPr>
          <p:nvPr/>
        </p:nvSpPr>
        <p:spPr bwMode="auto">
          <a:xfrm>
            <a:off x="5194300" y="3806825"/>
            <a:ext cx="373063" cy="133350"/>
          </a:xfrm>
          <a:prstGeom prst="line">
            <a:avLst/>
          </a:prstGeom>
          <a:noFill/>
          <a:ln w="9525">
            <a:solidFill>
              <a:srgbClr val="000000"/>
            </a:solidFill>
            <a:round/>
            <a:headEnd/>
            <a:tailEnd type="triangle" w="med" len="med"/>
          </a:ln>
        </p:spPr>
        <p:txBody>
          <a:bodyPr/>
          <a:lstStyle/>
          <a:p>
            <a:endParaRPr lang="en-US"/>
          </a:p>
        </p:txBody>
      </p:sp>
      <p:sp>
        <p:nvSpPr>
          <p:cNvPr id="9232" name="Text Box 37"/>
          <p:cNvSpPr txBox="1">
            <a:spLocks noChangeArrowheads="1"/>
          </p:cNvSpPr>
          <p:nvPr/>
        </p:nvSpPr>
        <p:spPr bwMode="auto">
          <a:xfrm>
            <a:off x="5916613" y="4344988"/>
            <a:ext cx="2393950" cy="915987"/>
          </a:xfrm>
          <a:prstGeom prst="rect">
            <a:avLst/>
          </a:prstGeom>
          <a:noFill/>
          <a:ln w="9525">
            <a:noFill/>
            <a:miter lim="800000"/>
            <a:headEnd/>
            <a:tailEnd/>
          </a:ln>
        </p:spPr>
        <p:txBody>
          <a:bodyPr wrap="none">
            <a:spAutoFit/>
          </a:bodyPr>
          <a:lstStyle/>
          <a:p>
            <a:pPr algn="ctr"/>
            <a:r>
              <a:rPr lang="en-AU" sz="1800">
                <a:solidFill>
                  <a:srgbClr val="000000"/>
                </a:solidFill>
                <a:latin typeface="Arial" pitchFamily="34" charset="0"/>
              </a:rPr>
              <a:t>Process:</a:t>
            </a:r>
          </a:p>
          <a:p>
            <a:pPr algn="ctr"/>
            <a:r>
              <a:rPr lang="en-AU" sz="1800">
                <a:solidFill>
                  <a:srgbClr val="000000"/>
                </a:solidFill>
                <a:latin typeface="Arial" pitchFamily="34" charset="0"/>
              </a:rPr>
              <a:t>Library Acquisitions</a:t>
            </a:r>
          </a:p>
          <a:p>
            <a:pPr algn="ctr"/>
            <a:r>
              <a:rPr lang="en-AU" sz="1800">
                <a:solidFill>
                  <a:srgbClr val="000000"/>
                </a:solidFill>
                <a:latin typeface="Arial" pitchFamily="34" charset="0"/>
              </a:rPr>
              <a:t>(buying books)</a:t>
            </a:r>
          </a:p>
        </p:txBody>
      </p:sp>
      <p:sp>
        <p:nvSpPr>
          <p:cNvPr id="9233" name="Text Box 38"/>
          <p:cNvSpPr txBox="1">
            <a:spLocks noChangeArrowheads="1"/>
          </p:cNvSpPr>
          <p:nvPr/>
        </p:nvSpPr>
        <p:spPr bwMode="auto">
          <a:xfrm>
            <a:off x="3009900" y="5602288"/>
            <a:ext cx="2216150" cy="641350"/>
          </a:xfrm>
          <a:prstGeom prst="rect">
            <a:avLst/>
          </a:prstGeom>
          <a:noFill/>
          <a:ln w="9525">
            <a:noFill/>
            <a:miter lim="800000"/>
            <a:headEnd/>
            <a:tailEnd/>
          </a:ln>
        </p:spPr>
        <p:txBody>
          <a:bodyPr wrap="none">
            <a:spAutoFit/>
          </a:bodyPr>
          <a:lstStyle/>
          <a:p>
            <a:pPr algn="ctr"/>
            <a:r>
              <a:rPr lang="en-AU" sz="1800">
                <a:solidFill>
                  <a:srgbClr val="000000"/>
                </a:solidFill>
                <a:latin typeface="Arial" pitchFamily="34" charset="0"/>
              </a:rPr>
              <a:t>Process:</a:t>
            </a:r>
          </a:p>
          <a:p>
            <a:pPr algn="ctr"/>
            <a:r>
              <a:rPr lang="en-AU" sz="1800">
                <a:solidFill>
                  <a:srgbClr val="000000"/>
                </a:solidFill>
                <a:latin typeface="Arial" pitchFamily="34" charset="0"/>
              </a:rPr>
              <a:t>Library Circulation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p:txBody>
          <a:bodyPr/>
          <a:lstStyle/>
          <a:p>
            <a:pPr eaLnBrk="1" hangingPunct="1">
              <a:spcBef>
                <a:spcPct val="0"/>
              </a:spcBef>
              <a:buFontTx/>
              <a:buChar char="•"/>
            </a:pPr>
            <a:r>
              <a:rPr lang="en-AU" sz="2400" smtClean="0"/>
              <a:t>IS supports the tasks in a number of interrelated organisational processes</a:t>
            </a:r>
          </a:p>
          <a:p>
            <a:pPr eaLnBrk="1" hangingPunct="1">
              <a:spcBef>
                <a:spcPct val="0"/>
              </a:spcBef>
            </a:pPr>
            <a:endParaRPr lang="en-AU" sz="2400" smtClean="0"/>
          </a:p>
        </p:txBody>
      </p:sp>
      <p:sp>
        <p:nvSpPr>
          <p:cNvPr id="10243" name="Oval 4"/>
          <p:cNvSpPr>
            <a:spLocks noChangeArrowheads="1"/>
          </p:cNvSpPr>
          <p:nvPr/>
        </p:nvSpPr>
        <p:spPr bwMode="auto">
          <a:xfrm>
            <a:off x="2089150" y="2701925"/>
            <a:ext cx="935038" cy="415925"/>
          </a:xfrm>
          <a:prstGeom prst="ellipse">
            <a:avLst/>
          </a:prstGeom>
          <a:noFill/>
          <a:ln w="9525">
            <a:solidFill>
              <a:srgbClr val="000000"/>
            </a:solidFill>
            <a:round/>
            <a:headEnd/>
            <a:tailEnd/>
          </a:ln>
        </p:spPr>
        <p:txBody>
          <a:bodyPr wrap="none" anchor="ctr"/>
          <a:lstStyle/>
          <a:p>
            <a:pPr algn="ctr"/>
            <a:endParaRPr lang="en-AU" sz="1600">
              <a:solidFill>
                <a:srgbClr val="000000"/>
              </a:solidFill>
              <a:latin typeface="TradeGothic Bold" pitchFamily="2" charset="0"/>
            </a:endParaRPr>
          </a:p>
        </p:txBody>
      </p:sp>
      <p:sp>
        <p:nvSpPr>
          <p:cNvPr id="10244" name="Oval 5"/>
          <p:cNvSpPr>
            <a:spLocks noChangeArrowheads="1"/>
          </p:cNvSpPr>
          <p:nvPr/>
        </p:nvSpPr>
        <p:spPr bwMode="auto">
          <a:xfrm>
            <a:off x="3187700" y="3133725"/>
            <a:ext cx="935038" cy="415925"/>
          </a:xfrm>
          <a:prstGeom prst="ellipse">
            <a:avLst/>
          </a:prstGeom>
          <a:noFill/>
          <a:ln w="9525">
            <a:solidFill>
              <a:srgbClr val="000000"/>
            </a:solidFill>
            <a:round/>
            <a:headEnd/>
            <a:tailEnd/>
          </a:ln>
        </p:spPr>
        <p:txBody>
          <a:bodyPr wrap="none" anchor="ctr"/>
          <a:lstStyle/>
          <a:p>
            <a:pPr algn="ctr"/>
            <a:endParaRPr lang="en-AU" sz="1600">
              <a:solidFill>
                <a:srgbClr val="000000"/>
              </a:solidFill>
              <a:latin typeface="TradeGothic Bold" pitchFamily="2" charset="0"/>
            </a:endParaRPr>
          </a:p>
        </p:txBody>
      </p:sp>
      <p:sp>
        <p:nvSpPr>
          <p:cNvPr id="10245" name="Oval 6"/>
          <p:cNvSpPr>
            <a:spLocks noChangeArrowheads="1"/>
          </p:cNvSpPr>
          <p:nvPr/>
        </p:nvSpPr>
        <p:spPr bwMode="auto">
          <a:xfrm>
            <a:off x="4327525" y="3473450"/>
            <a:ext cx="935038" cy="415925"/>
          </a:xfrm>
          <a:prstGeom prst="ellipse">
            <a:avLst/>
          </a:prstGeom>
          <a:noFill/>
          <a:ln w="9525">
            <a:solidFill>
              <a:srgbClr val="000000"/>
            </a:solidFill>
            <a:round/>
            <a:headEnd/>
            <a:tailEnd/>
          </a:ln>
        </p:spPr>
        <p:txBody>
          <a:bodyPr wrap="none" anchor="ctr"/>
          <a:lstStyle/>
          <a:p>
            <a:pPr algn="ctr"/>
            <a:endParaRPr lang="en-AU" sz="1600">
              <a:solidFill>
                <a:srgbClr val="000000"/>
              </a:solidFill>
              <a:latin typeface="TradeGothic Bold" pitchFamily="2" charset="0"/>
            </a:endParaRPr>
          </a:p>
        </p:txBody>
      </p:sp>
      <p:sp>
        <p:nvSpPr>
          <p:cNvPr id="10246" name="Oval 7"/>
          <p:cNvSpPr>
            <a:spLocks noChangeArrowheads="1"/>
          </p:cNvSpPr>
          <p:nvPr/>
        </p:nvSpPr>
        <p:spPr bwMode="auto">
          <a:xfrm>
            <a:off x="1601788" y="4541838"/>
            <a:ext cx="935037" cy="415925"/>
          </a:xfrm>
          <a:prstGeom prst="ellipse">
            <a:avLst/>
          </a:prstGeom>
          <a:noFill/>
          <a:ln w="9525">
            <a:solidFill>
              <a:srgbClr val="000000"/>
            </a:solidFill>
            <a:round/>
            <a:headEnd/>
            <a:tailEnd/>
          </a:ln>
        </p:spPr>
        <p:txBody>
          <a:bodyPr wrap="none" anchor="ctr"/>
          <a:lstStyle/>
          <a:p>
            <a:pPr algn="ctr"/>
            <a:endParaRPr lang="en-AU" sz="1600">
              <a:solidFill>
                <a:srgbClr val="000000"/>
              </a:solidFill>
              <a:latin typeface="TradeGothic Bold" pitchFamily="2" charset="0"/>
            </a:endParaRPr>
          </a:p>
        </p:txBody>
      </p:sp>
      <p:sp>
        <p:nvSpPr>
          <p:cNvPr id="10247" name="Oval 8"/>
          <p:cNvSpPr>
            <a:spLocks noChangeArrowheads="1"/>
          </p:cNvSpPr>
          <p:nvPr/>
        </p:nvSpPr>
        <p:spPr bwMode="auto">
          <a:xfrm>
            <a:off x="777875" y="3995738"/>
            <a:ext cx="935038" cy="415925"/>
          </a:xfrm>
          <a:prstGeom prst="ellipse">
            <a:avLst/>
          </a:prstGeom>
          <a:noFill/>
          <a:ln w="9525">
            <a:solidFill>
              <a:srgbClr val="000000"/>
            </a:solidFill>
            <a:round/>
            <a:headEnd/>
            <a:tailEnd/>
          </a:ln>
        </p:spPr>
        <p:txBody>
          <a:bodyPr wrap="none" anchor="ctr"/>
          <a:lstStyle/>
          <a:p>
            <a:pPr algn="ctr"/>
            <a:endParaRPr lang="en-AU" sz="1600">
              <a:solidFill>
                <a:srgbClr val="000000"/>
              </a:solidFill>
              <a:latin typeface="TradeGothic Bold" pitchFamily="2" charset="0"/>
            </a:endParaRPr>
          </a:p>
        </p:txBody>
      </p:sp>
      <p:sp>
        <p:nvSpPr>
          <p:cNvPr id="10248" name="Oval 9"/>
          <p:cNvSpPr>
            <a:spLocks noChangeArrowheads="1"/>
          </p:cNvSpPr>
          <p:nvPr/>
        </p:nvSpPr>
        <p:spPr bwMode="auto">
          <a:xfrm>
            <a:off x="5407025" y="3898900"/>
            <a:ext cx="935038" cy="415925"/>
          </a:xfrm>
          <a:prstGeom prst="ellipse">
            <a:avLst/>
          </a:prstGeom>
          <a:noFill/>
          <a:ln w="9525">
            <a:solidFill>
              <a:srgbClr val="000000"/>
            </a:solidFill>
            <a:round/>
            <a:headEnd/>
            <a:tailEnd/>
          </a:ln>
        </p:spPr>
        <p:txBody>
          <a:bodyPr wrap="none" anchor="ctr"/>
          <a:lstStyle/>
          <a:p>
            <a:pPr algn="ctr"/>
            <a:endParaRPr lang="en-AU" sz="1600">
              <a:solidFill>
                <a:srgbClr val="000000"/>
              </a:solidFill>
              <a:latin typeface="TradeGothic Bold" pitchFamily="2" charset="0"/>
            </a:endParaRPr>
          </a:p>
        </p:txBody>
      </p:sp>
      <p:sp>
        <p:nvSpPr>
          <p:cNvPr id="10249" name="Oval 10"/>
          <p:cNvSpPr>
            <a:spLocks noChangeArrowheads="1"/>
          </p:cNvSpPr>
          <p:nvPr/>
        </p:nvSpPr>
        <p:spPr bwMode="auto">
          <a:xfrm>
            <a:off x="2566988" y="5226050"/>
            <a:ext cx="935037" cy="415925"/>
          </a:xfrm>
          <a:prstGeom prst="ellipse">
            <a:avLst/>
          </a:prstGeom>
          <a:noFill/>
          <a:ln w="9525">
            <a:solidFill>
              <a:srgbClr val="000000"/>
            </a:solidFill>
            <a:round/>
            <a:headEnd/>
            <a:tailEnd/>
          </a:ln>
        </p:spPr>
        <p:txBody>
          <a:bodyPr wrap="none" anchor="ctr"/>
          <a:lstStyle/>
          <a:p>
            <a:pPr algn="ctr"/>
            <a:endParaRPr lang="en-AU" sz="1600">
              <a:solidFill>
                <a:srgbClr val="000000"/>
              </a:solidFill>
              <a:latin typeface="TradeGothic Bold" pitchFamily="2" charset="0"/>
            </a:endParaRPr>
          </a:p>
        </p:txBody>
      </p:sp>
      <p:sp>
        <p:nvSpPr>
          <p:cNvPr id="10250" name="Line 11"/>
          <p:cNvSpPr>
            <a:spLocks noChangeShapeType="1"/>
          </p:cNvSpPr>
          <p:nvPr/>
        </p:nvSpPr>
        <p:spPr bwMode="auto">
          <a:xfrm>
            <a:off x="2959100" y="3025775"/>
            <a:ext cx="365125" cy="169863"/>
          </a:xfrm>
          <a:prstGeom prst="line">
            <a:avLst/>
          </a:prstGeom>
          <a:noFill/>
          <a:ln w="9525">
            <a:solidFill>
              <a:srgbClr val="000000"/>
            </a:solidFill>
            <a:round/>
            <a:headEnd/>
            <a:tailEnd type="triangle" w="med" len="med"/>
          </a:ln>
        </p:spPr>
        <p:txBody>
          <a:bodyPr/>
          <a:lstStyle/>
          <a:p>
            <a:endParaRPr lang="en-US"/>
          </a:p>
        </p:txBody>
      </p:sp>
      <p:sp>
        <p:nvSpPr>
          <p:cNvPr id="10251" name="Line 12"/>
          <p:cNvSpPr>
            <a:spLocks noChangeShapeType="1"/>
          </p:cNvSpPr>
          <p:nvPr/>
        </p:nvSpPr>
        <p:spPr bwMode="auto">
          <a:xfrm>
            <a:off x="4073525" y="3438525"/>
            <a:ext cx="307975" cy="141288"/>
          </a:xfrm>
          <a:prstGeom prst="line">
            <a:avLst/>
          </a:prstGeom>
          <a:noFill/>
          <a:ln w="9525">
            <a:solidFill>
              <a:srgbClr val="000000"/>
            </a:solidFill>
            <a:round/>
            <a:headEnd/>
            <a:tailEnd type="triangle" w="med" len="med"/>
          </a:ln>
        </p:spPr>
        <p:txBody>
          <a:bodyPr/>
          <a:lstStyle/>
          <a:p>
            <a:endParaRPr lang="en-US"/>
          </a:p>
        </p:txBody>
      </p:sp>
      <p:sp>
        <p:nvSpPr>
          <p:cNvPr id="10252" name="Line 13"/>
          <p:cNvSpPr>
            <a:spLocks noChangeShapeType="1"/>
          </p:cNvSpPr>
          <p:nvPr/>
        </p:nvSpPr>
        <p:spPr bwMode="auto">
          <a:xfrm>
            <a:off x="1511300" y="4383088"/>
            <a:ext cx="300038" cy="188912"/>
          </a:xfrm>
          <a:prstGeom prst="line">
            <a:avLst/>
          </a:prstGeom>
          <a:noFill/>
          <a:ln w="9525">
            <a:solidFill>
              <a:srgbClr val="000000"/>
            </a:solidFill>
            <a:round/>
            <a:headEnd/>
            <a:tailEnd type="triangle" w="med" len="med"/>
          </a:ln>
        </p:spPr>
        <p:txBody>
          <a:bodyPr/>
          <a:lstStyle/>
          <a:p>
            <a:endParaRPr lang="en-US"/>
          </a:p>
        </p:txBody>
      </p:sp>
      <p:sp>
        <p:nvSpPr>
          <p:cNvPr id="10253" name="Line 14"/>
          <p:cNvSpPr>
            <a:spLocks noChangeShapeType="1"/>
          </p:cNvSpPr>
          <p:nvPr/>
        </p:nvSpPr>
        <p:spPr bwMode="auto">
          <a:xfrm>
            <a:off x="2333625" y="4954588"/>
            <a:ext cx="446088" cy="295275"/>
          </a:xfrm>
          <a:prstGeom prst="line">
            <a:avLst/>
          </a:prstGeom>
          <a:noFill/>
          <a:ln w="9525">
            <a:solidFill>
              <a:srgbClr val="000000"/>
            </a:solidFill>
            <a:round/>
            <a:headEnd/>
            <a:tailEnd type="triangle" w="med" len="med"/>
          </a:ln>
        </p:spPr>
        <p:txBody>
          <a:bodyPr/>
          <a:lstStyle/>
          <a:p>
            <a:endParaRPr lang="en-US"/>
          </a:p>
        </p:txBody>
      </p:sp>
      <p:sp>
        <p:nvSpPr>
          <p:cNvPr id="10254" name="Line 15"/>
          <p:cNvSpPr>
            <a:spLocks noChangeShapeType="1"/>
          </p:cNvSpPr>
          <p:nvPr/>
        </p:nvSpPr>
        <p:spPr bwMode="auto">
          <a:xfrm>
            <a:off x="5221288" y="3787775"/>
            <a:ext cx="373062" cy="123825"/>
          </a:xfrm>
          <a:prstGeom prst="line">
            <a:avLst/>
          </a:prstGeom>
          <a:noFill/>
          <a:ln w="9525">
            <a:solidFill>
              <a:srgbClr val="000000"/>
            </a:solidFill>
            <a:round/>
            <a:headEnd/>
            <a:tailEnd type="triangle" w="med" len="med"/>
          </a:ln>
        </p:spPr>
        <p:txBody>
          <a:bodyPr/>
          <a:lstStyle/>
          <a:p>
            <a:endParaRPr lang="en-US"/>
          </a:p>
        </p:txBody>
      </p:sp>
      <p:sp>
        <p:nvSpPr>
          <p:cNvPr id="10255" name="Freeform 16"/>
          <p:cNvSpPr>
            <a:spLocks/>
          </p:cNvSpPr>
          <p:nvPr/>
        </p:nvSpPr>
        <p:spPr bwMode="auto">
          <a:xfrm>
            <a:off x="1547813" y="2967038"/>
            <a:ext cx="4386262" cy="2487612"/>
          </a:xfrm>
          <a:custGeom>
            <a:avLst/>
            <a:gdLst>
              <a:gd name="T0" fmla="*/ 334 w 2763"/>
              <a:gd name="T1" fmla="*/ 396 h 1567"/>
              <a:gd name="T2" fmla="*/ 609 w 2763"/>
              <a:gd name="T3" fmla="*/ 23 h 1567"/>
              <a:gd name="T4" fmla="*/ 1205 w 2763"/>
              <a:gd name="T5" fmla="*/ 258 h 1567"/>
              <a:gd name="T6" fmla="*/ 1938 w 2763"/>
              <a:gd name="T7" fmla="*/ 514 h 1567"/>
              <a:gd name="T8" fmla="*/ 2645 w 2763"/>
              <a:gd name="T9" fmla="*/ 775 h 1567"/>
              <a:gd name="T10" fmla="*/ 1231 w 2763"/>
              <a:gd name="T11" fmla="*/ 1515 h 1567"/>
              <a:gd name="T12" fmla="*/ 504 w 2763"/>
              <a:gd name="T13" fmla="*/ 1090 h 1567"/>
              <a:gd name="T14" fmla="*/ 26 w 2763"/>
              <a:gd name="T15" fmla="*/ 743 h 1567"/>
              <a:gd name="T16" fmla="*/ 334 w 2763"/>
              <a:gd name="T17" fmla="*/ 396 h 15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63"/>
              <a:gd name="T28" fmla="*/ 0 h 1567"/>
              <a:gd name="T29" fmla="*/ 2763 w 2763"/>
              <a:gd name="T30" fmla="*/ 1567 h 15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63" h="1567">
                <a:moveTo>
                  <a:pt x="334" y="396"/>
                </a:moveTo>
                <a:cubicBezTo>
                  <a:pt x="431" y="276"/>
                  <a:pt x="464" y="46"/>
                  <a:pt x="609" y="23"/>
                </a:cubicBezTo>
                <a:cubicBezTo>
                  <a:pt x="754" y="0"/>
                  <a:pt x="983" y="176"/>
                  <a:pt x="1205" y="258"/>
                </a:cubicBezTo>
                <a:cubicBezTo>
                  <a:pt x="1427" y="340"/>
                  <a:pt x="1698" y="428"/>
                  <a:pt x="1938" y="514"/>
                </a:cubicBezTo>
                <a:cubicBezTo>
                  <a:pt x="2178" y="600"/>
                  <a:pt x="2763" y="608"/>
                  <a:pt x="2645" y="775"/>
                </a:cubicBezTo>
                <a:cubicBezTo>
                  <a:pt x="2527" y="942"/>
                  <a:pt x="1588" y="1463"/>
                  <a:pt x="1231" y="1515"/>
                </a:cubicBezTo>
                <a:cubicBezTo>
                  <a:pt x="874" y="1567"/>
                  <a:pt x="705" y="1219"/>
                  <a:pt x="504" y="1090"/>
                </a:cubicBezTo>
                <a:cubicBezTo>
                  <a:pt x="303" y="961"/>
                  <a:pt x="52" y="862"/>
                  <a:pt x="26" y="743"/>
                </a:cubicBezTo>
                <a:cubicBezTo>
                  <a:pt x="0" y="624"/>
                  <a:pt x="237" y="516"/>
                  <a:pt x="334" y="396"/>
                </a:cubicBezTo>
                <a:close/>
              </a:path>
            </a:pathLst>
          </a:custGeom>
          <a:noFill/>
          <a:ln w="28575">
            <a:solidFill>
              <a:schemeClr val="accent1"/>
            </a:solidFill>
            <a:round/>
            <a:headEnd/>
            <a:tailEnd/>
          </a:ln>
        </p:spPr>
        <p:txBody>
          <a:bodyPr/>
          <a:lstStyle/>
          <a:p>
            <a:endParaRPr lang="en-AU"/>
          </a:p>
        </p:txBody>
      </p:sp>
      <p:sp>
        <p:nvSpPr>
          <p:cNvPr id="10256" name="Text Box 17"/>
          <p:cNvSpPr txBox="1">
            <a:spLocks noChangeArrowheads="1"/>
          </p:cNvSpPr>
          <p:nvPr/>
        </p:nvSpPr>
        <p:spPr bwMode="auto">
          <a:xfrm>
            <a:off x="2733675" y="3919538"/>
            <a:ext cx="1441450" cy="915987"/>
          </a:xfrm>
          <a:prstGeom prst="rect">
            <a:avLst/>
          </a:prstGeom>
          <a:noFill/>
          <a:ln w="9525">
            <a:noFill/>
            <a:miter lim="800000"/>
            <a:headEnd/>
            <a:tailEnd/>
          </a:ln>
        </p:spPr>
        <p:txBody>
          <a:bodyPr wrap="none">
            <a:spAutoFit/>
          </a:bodyPr>
          <a:lstStyle/>
          <a:p>
            <a:pPr algn="ctr"/>
            <a:r>
              <a:rPr lang="en-AU" sz="1800">
                <a:solidFill>
                  <a:schemeClr val="accent1"/>
                </a:solidFill>
                <a:latin typeface="Arial" pitchFamily="34" charset="0"/>
              </a:rPr>
              <a:t>Library</a:t>
            </a:r>
          </a:p>
          <a:p>
            <a:pPr algn="ctr"/>
            <a:r>
              <a:rPr lang="en-AU" sz="1800">
                <a:solidFill>
                  <a:schemeClr val="accent1"/>
                </a:solidFill>
                <a:latin typeface="Arial" pitchFamily="34" charset="0"/>
              </a:rPr>
              <a:t>Information</a:t>
            </a:r>
          </a:p>
          <a:p>
            <a:pPr algn="ctr"/>
            <a:r>
              <a:rPr lang="en-AU" sz="1800">
                <a:solidFill>
                  <a:schemeClr val="accent1"/>
                </a:solidFill>
                <a:latin typeface="Arial" pitchFamily="34" charset="0"/>
              </a:rPr>
              <a:t>System</a:t>
            </a:r>
          </a:p>
        </p:txBody>
      </p:sp>
      <p:sp>
        <p:nvSpPr>
          <p:cNvPr id="10257" name="Text Box 18"/>
          <p:cNvSpPr txBox="1">
            <a:spLocks noChangeArrowheads="1"/>
          </p:cNvSpPr>
          <p:nvPr/>
        </p:nvSpPr>
        <p:spPr bwMode="auto">
          <a:xfrm>
            <a:off x="5916613" y="4344988"/>
            <a:ext cx="2393950" cy="915987"/>
          </a:xfrm>
          <a:prstGeom prst="rect">
            <a:avLst/>
          </a:prstGeom>
          <a:noFill/>
          <a:ln w="9525">
            <a:noFill/>
            <a:miter lim="800000"/>
            <a:headEnd/>
            <a:tailEnd/>
          </a:ln>
        </p:spPr>
        <p:txBody>
          <a:bodyPr wrap="none">
            <a:spAutoFit/>
          </a:bodyPr>
          <a:lstStyle/>
          <a:p>
            <a:pPr algn="ctr"/>
            <a:r>
              <a:rPr lang="en-AU" sz="1800">
                <a:solidFill>
                  <a:srgbClr val="000000"/>
                </a:solidFill>
                <a:latin typeface="Arial" pitchFamily="34" charset="0"/>
              </a:rPr>
              <a:t>Process:</a:t>
            </a:r>
          </a:p>
          <a:p>
            <a:pPr algn="ctr"/>
            <a:r>
              <a:rPr lang="en-AU" sz="1800">
                <a:solidFill>
                  <a:srgbClr val="000000"/>
                </a:solidFill>
                <a:latin typeface="Arial" pitchFamily="34" charset="0"/>
              </a:rPr>
              <a:t>Library Acquisitions</a:t>
            </a:r>
          </a:p>
          <a:p>
            <a:pPr algn="ctr"/>
            <a:r>
              <a:rPr lang="en-AU" sz="1800">
                <a:solidFill>
                  <a:srgbClr val="000000"/>
                </a:solidFill>
                <a:latin typeface="Arial" pitchFamily="34" charset="0"/>
              </a:rPr>
              <a:t>(buying books)</a:t>
            </a:r>
          </a:p>
        </p:txBody>
      </p:sp>
      <p:sp>
        <p:nvSpPr>
          <p:cNvPr id="10258" name="Text Box 19"/>
          <p:cNvSpPr txBox="1">
            <a:spLocks noChangeArrowheads="1"/>
          </p:cNvSpPr>
          <p:nvPr/>
        </p:nvSpPr>
        <p:spPr bwMode="auto">
          <a:xfrm>
            <a:off x="2944813" y="5600700"/>
            <a:ext cx="2216150" cy="641350"/>
          </a:xfrm>
          <a:prstGeom prst="rect">
            <a:avLst/>
          </a:prstGeom>
          <a:noFill/>
          <a:ln w="9525">
            <a:noFill/>
            <a:miter lim="800000"/>
            <a:headEnd/>
            <a:tailEnd/>
          </a:ln>
        </p:spPr>
        <p:txBody>
          <a:bodyPr wrap="none">
            <a:spAutoFit/>
          </a:bodyPr>
          <a:lstStyle/>
          <a:p>
            <a:pPr algn="ctr"/>
            <a:r>
              <a:rPr lang="en-AU" sz="1800">
                <a:solidFill>
                  <a:srgbClr val="000000"/>
                </a:solidFill>
                <a:latin typeface="Arial" pitchFamily="34" charset="0"/>
              </a:rPr>
              <a:t>Process:</a:t>
            </a:r>
          </a:p>
          <a:p>
            <a:pPr algn="ctr"/>
            <a:r>
              <a:rPr lang="en-AU" sz="1800">
                <a:solidFill>
                  <a:srgbClr val="000000"/>
                </a:solidFill>
                <a:latin typeface="Arial" pitchFamily="34" charset="0"/>
              </a:rPr>
              <a:t>Library Circulation</a:t>
            </a:r>
          </a:p>
        </p:txBody>
      </p:sp>
      <p:sp>
        <p:nvSpPr>
          <p:cNvPr id="10259" name="Rectangle 22"/>
          <p:cNvSpPr>
            <a:spLocks noGrp="1" noChangeArrowheads="1"/>
          </p:cNvSpPr>
          <p:nvPr>
            <p:ph type="title"/>
          </p:nvPr>
        </p:nvSpPr>
        <p:spPr>
          <a:noFill/>
        </p:spPr>
        <p:txBody>
          <a:bodyPr anchor="b" anchorCtr="1"/>
          <a:lstStyle/>
          <a:p>
            <a:pPr eaLnBrk="1" hangingPunct="1"/>
            <a:r>
              <a:rPr lang="en-AU" smtClean="0"/>
              <a:t>IS Support for Processes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411163" y="1457325"/>
            <a:ext cx="8315325" cy="4559300"/>
          </a:xfrm>
        </p:spPr>
        <p:txBody>
          <a:bodyPr>
            <a:normAutofit lnSpcReduction="10000"/>
          </a:bodyPr>
          <a:lstStyle/>
          <a:p>
            <a:pPr eaLnBrk="1" hangingPunct="1"/>
            <a:r>
              <a:rPr lang="en-AU" smtClean="0">
                <a:latin typeface="Arial" pitchFamily="34" charset="0"/>
              </a:rPr>
              <a:t>A useful method for </a:t>
            </a:r>
          </a:p>
          <a:p>
            <a:pPr lvl="1" eaLnBrk="1" hangingPunct="1"/>
            <a:r>
              <a:rPr lang="en-AU" smtClean="0">
                <a:latin typeface="Arial" pitchFamily="34" charset="0"/>
              </a:rPr>
              <a:t>expressing our understanding</a:t>
            </a:r>
          </a:p>
          <a:p>
            <a:pPr lvl="1" eaLnBrk="1" hangingPunct="1"/>
            <a:r>
              <a:rPr lang="en-AU" smtClean="0">
                <a:latin typeface="Arial" pitchFamily="34" charset="0"/>
              </a:rPr>
              <a:t>communicating our understanding</a:t>
            </a:r>
            <a:br>
              <a:rPr lang="en-AU" smtClean="0">
                <a:latin typeface="Arial" pitchFamily="34" charset="0"/>
              </a:rPr>
            </a:br>
            <a:r>
              <a:rPr lang="en-AU" smtClean="0">
                <a:latin typeface="Arial" pitchFamily="34" charset="0"/>
              </a:rPr>
              <a:t>(with self as well as others)</a:t>
            </a:r>
          </a:p>
          <a:p>
            <a:pPr eaLnBrk="1" hangingPunct="1"/>
            <a:endParaRPr lang="en-AU" smtClean="0">
              <a:latin typeface="Arial" pitchFamily="34" charset="0"/>
            </a:endParaRPr>
          </a:p>
          <a:p>
            <a:pPr eaLnBrk="1" hangingPunct="1"/>
            <a:r>
              <a:rPr lang="en-AU" smtClean="0">
                <a:latin typeface="Arial" pitchFamily="34" charset="0"/>
              </a:rPr>
              <a:t>In information systems work, we construct diagrammatical models that are used in </a:t>
            </a:r>
          </a:p>
          <a:p>
            <a:pPr lvl="1" eaLnBrk="1" hangingPunct="1"/>
            <a:r>
              <a:rPr lang="en-AU" smtClean="0">
                <a:latin typeface="Arial" pitchFamily="34" charset="0"/>
              </a:rPr>
              <a:t>analysing a situation</a:t>
            </a:r>
          </a:p>
          <a:p>
            <a:pPr lvl="1" eaLnBrk="1" hangingPunct="1"/>
            <a:r>
              <a:rPr lang="en-AU" smtClean="0">
                <a:latin typeface="Arial" pitchFamily="34" charset="0"/>
              </a:rPr>
              <a:t>design and specification of the future system</a:t>
            </a:r>
          </a:p>
          <a:p>
            <a:pPr lvl="1" eaLnBrk="1" hangingPunct="1"/>
            <a:endParaRPr lang="en-AU" sz="1600" smtClean="0">
              <a:latin typeface="Arial" pitchFamily="34" charset="0"/>
            </a:endParaRPr>
          </a:p>
          <a:p>
            <a:pPr lvl="1" eaLnBrk="1" hangingPunct="1"/>
            <a:endParaRPr lang="en-AU" smtClean="0">
              <a:latin typeface="Arial" pitchFamily="34" charset="0"/>
            </a:endParaRPr>
          </a:p>
        </p:txBody>
      </p:sp>
      <p:sp>
        <p:nvSpPr>
          <p:cNvPr id="13315" name="Rectangle 2"/>
          <p:cNvSpPr>
            <a:spLocks noGrp="1" noChangeArrowheads="1"/>
          </p:cNvSpPr>
          <p:nvPr>
            <p:ph type="title"/>
          </p:nvPr>
        </p:nvSpPr>
        <p:spPr/>
        <p:txBody>
          <a:bodyPr/>
          <a:lstStyle/>
          <a:p>
            <a:pPr eaLnBrk="1" hangingPunct="1"/>
            <a:r>
              <a:rPr lang="en-AU" smtClean="0"/>
              <a:t>Diagrams</a:t>
            </a:r>
          </a:p>
        </p:txBody>
      </p:sp>
      <p:sp>
        <p:nvSpPr>
          <p:cNvPr id="4" name="Slide Number Placeholder 8"/>
          <p:cNvSpPr>
            <a:spLocks noGrp="1"/>
          </p:cNvSpPr>
          <p:nvPr>
            <p:ph type="sldNum" sz="quarter" idx="10"/>
          </p:nvPr>
        </p:nvSpPr>
        <p:spPr/>
        <p:txBody>
          <a:bodyPr/>
          <a:lstStyle>
            <a:lvl1pPr>
              <a:defRPr/>
            </a:lvl1pPr>
          </a:lstStyle>
          <a:p>
            <a:pPr>
              <a:defRPr/>
            </a:pPr>
            <a:fld id="{C0266922-4337-4456-9A9F-AF72C55D94DE}" type="slidenum">
              <a:rPr lang="en-AU"/>
              <a:pPr>
                <a:defRPr/>
              </a:pPr>
              <a:t>3</a:t>
            </a:fld>
            <a:endParaRPr lang="en-AU"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33350" y="112713"/>
            <a:ext cx="6864350" cy="703262"/>
          </a:xfrm>
        </p:spPr>
        <p:txBody>
          <a:bodyPr>
            <a:normAutofit fontScale="90000"/>
          </a:bodyPr>
          <a:lstStyle/>
          <a:p>
            <a:pPr eaLnBrk="1" hangingPunct="1"/>
            <a:r>
              <a:rPr lang="en-AU" smtClean="0"/>
              <a:t>IS support for processes</a:t>
            </a:r>
          </a:p>
        </p:txBody>
      </p:sp>
      <p:pic>
        <p:nvPicPr>
          <p:cNvPr id="11267" name="Picture 5" descr="IS-businessprocess"/>
          <p:cNvPicPr>
            <a:picLocks noChangeAspect="1" noChangeArrowheads="1"/>
          </p:cNvPicPr>
          <p:nvPr/>
        </p:nvPicPr>
        <p:blipFill>
          <a:blip r:embed="rId2"/>
          <a:srcRect/>
          <a:stretch>
            <a:fillRect/>
          </a:stretch>
        </p:blipFill>
        <p:spPr bwMode="auto">
          <a:xfrm>
            <a:off x="1011238" y="866775"/>
            <a:ext cx="5703887" cy="5360988"/>
          </a:xfrm>
          <a:prstGeom prst="rect">
            <a:avLst/>
          </a:prstGeom>
          <a:noFill/>
          <a:ln w="9525">
            <a:noFill/>
            <a:miter lim="800000"/>
            <a:headEnd/>
            <a:tailEnd/>
          </a:ln>
        </p:spPr>
      </p:pic>
      <p:sp>
        <p:nvSpPr>
          <p:cNvPr id="11268" name="Text Box 6"/>
          <p:cNvSpPr txBox="1">
            <a:spLocks noChangeArrowheads="1"/>
          </p:cNvSpPr>
          <p:nvPr/>
        </p:nvSpPr>
        <p:spPr bwMode="auto">
          <a:xfrm>
            <a:off x="6821488" y="5934075"/>
            <a:ext cx="1668462" cy="244475"/>
          </a:xfrm>
          <a:prstGeom prst="rect">
            <a:avLst/>
          </a:prstGeom>
          <a:noFill/>
          <a:ln w="9525">
            <a:noFill/>
            <a:miter lim="800000"/>
            <a:headEnd/>
            <a:tailEnd/>
          </a:ln>
        </p:spPr>
        <p:txBody>
          <a:bodyPr>
            <a:spAutoFit/>
          </a:bodyPr>
          <a:lstStyle/>
          <a:p>
            <a:r>
              <a:rPr lang="en-AU" sz="1000" b="0">
                <a:solidFill>
                  <a:schemeClr val="tx1"/>
                </a:solidFill>
                <a:latin typeface="Arial" pitchFamily="34" charset="0"/>
              </a:rPr>
              <a:t>Alter, 2002, Fig 2.4, p51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AU" smtClean="0"/>
              <a:t>Another Viewpoint</a:t>
            </a:r>
          </a:p>
        </p:txBody>
      </p:sp>
      <p:pic>
        <p:nvPicPr>
          <p:cNvPr id="12291" name="Picture 5" descr="L05-IS-bp-tasks"/>
          <p:cNvPicPr>
            <a:picLocks noChangeAspect="1" noChangeArrowheads="1"/>
          </p:cNvPicPr>
          <p:nvPr/>
        </p:nvPicPr>
        <p:blipFill>
          <a:blip r:embed="rId2"/>
          <a:srcRect/>
          <a:stretch>
            <a:fillRect/>
          </a:stretch>
        </p:blipFill>
        <p:spPr bwMode="auto">
          <a:xfrm>
            <a:off x="1895475" y="1335088"/>
            <a:ext cx="4181475" cy="4751387"/>
          </a:xfrm>
          <a:prstGeom prst="rect">
            <a:avLst/>
          </a:prstGeom>
          <a:noFill/>
          <a:ln w="9525">
            <a:noFill/>
            <a:miter lim="800000"/>
            <a:headEnd/>
            <a:tailEnd/>
          </a:ln>
        </p:spPr>
      </p:pic>
      <p:sp>
        <p:nvSpPr>
          <p:cNvPr id="12292" name="Text Box 6"/>
          <p:cNvSpPr txBox="1">
            <a:spLocks noChangeArrowheads="1"/>
          </p:cNvSpPr>
          <p:nvPr/>
        </p:nvSpPr>
        <p:spPr bwMode="auto">
          <a:xfrm>
            <a:off x="5429250" y="5867400"/>
            <a:ext cx="1892300" cy="244475"/>
          </a:xfrm>
          <a:prstGeom prst="rect">
            <a:avLst/>
          </a:prstGeom>
          <a:noFill/>
          <a:ln w="9525">
            <a:noFill/>
            <a:miter lim="800000"/>
            <a:headEnd/>
            <a:tailEnd/>
          </a:ln>
        </p:spPr>
        <p:txBody>
          <a:bodyPr wrap="none">
            <a:spAutoFit/>
          </a:bodyPr>
          <a:lstStyle/>
          <a:p>
            <a:r>
              <a:rPr lang="en-AU" sz="1000" b="0">
                <a:solidFill>
                  <a:schemeClr val="tx1"/>
                </a:solidFill>
                <a:latin typeface="Arial" pitchFamily="34" charset="0"/>
              </a:rPr>
              <a:t>Checkland, 1998, fig 4.6, p110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p:txBody>
          <a:bodyPr/>
          <a:lstStyle/>
          <a:p>
            <a:pPr eaLnBrk="1" hangingPunct="1"/>
            <a:r>
              <a:rPr lang="en-AU" smtClean="0"/>
              <a:t> </a:t>
            </a:r>
          </a:p>
        </p:txBody>
      </p:sp>
      <p:pic>
        <p:nvPicPr>
          <p:cNvPr id="13315" name="Picture 1029" descr="IS-tasks"/>
          <p:cNvPicPr>
            <a:picLocks noChangeAspect="1" noChangeArrowheads="1"/>
          </p:cNvPicPr>
          <p:nvPr/>
        </p:nvPicPr>
        <p:blipFill>
          <a:blip r:embed="rId2"/>
          <a:srcRect/>
          <a:stretch>
            <a:fillRect/>
          </a:stretch>
        </p:blipFill>
        <p:spPr bwMode="auto">
          <a:xfrm>
            <a:off x="317500" y="1089025"/>
            <a:ext cx="8561388" cy="5037138"/>
          </a:xfrm>
          <a:prstGeom prst="rect">
            <a:avLst/>
          </a:prstGeom>
          <a:noFill/>
          <a:ln w="9525">
            <a:noFill/>
            <a:miter lim="800000"/>
            <a:headEnd/>
            <a:tailEnd/>
          </a:ln>
        </p:spPr>
      </p:pic>
      <p:sp>
        <p:nvSpPr>
          <p:cNvPr id="13316" name="Text Box 1030"/>
          <p:cNvSpPr txBox="1">
            <a:spLocks noChangeArrowheads="1"/>
          </p:cNvSpPr>
          <p:nvPr/>
        </p:nvSpPr>
        <p:spPr bwMode="auto">
          <a:xfrm>
            <a:off x="127000" y="5934075"/>
            <a:ext cx="1927225" cy="244475"/>
          </a:xfrm>
          <a:prstGeom prst="rect">
            <a:avLst/>
          </a:prstGeom>
          <a:noFill/>
          <a:ln w="9525">
            <a:noFill/>
            <a:miter lim="800000"/>
            <a:headEnd/>
            <a:tailEnd/>
          </a:ln>
        </p:spPr>
        <p:txBody>
          <a:bodyPr wrap="none">
            <a:spAutoFit/>
          </a:bodyPr>
          <a:lstStyle/>
          <a:p>
            <a:r>
              <a:rPr lang="en-AU" sz="1000" b="0">
                <a:solidFill>
                  <a:schemeClr val="tx1"/>
                </a:solidFill>
                <a:latin typeface="Arial" pitchFamily="34" charset="0"/>
              </a:rPr>
              <a:t>Checkland, 1998, fig 4.7, p111</a:t>
            </a:r>
            <a:r>
              <a:rPr lang="en-AU" sz="1000">
                <a:solidFill>
                  <a:schemeClr val="tx1"/>
                </a:solidFill>
                <a:latin typeface="Arial" pitchFamily="34" charset="0"/>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AU" smtClean="0"/>
              <a:t>Alter’s work system framework </a:t>
            </a:r>
          </a:p>
        </p:txBody>
      </p:sp>
      <p:pic>
        <p:nvPicPr>
          <p:cNvPr id="14339" name="Picture 5" descr="Alter-worksystem"/>
          <p:cNvPicPr>
            <a:picLocks noChangeAspect="1" noChangeArrowheads="1"/>
          </p:cNvPicPr>
          <p:nvPr/>
        </p:nvPicPr>
        <p:blipFill>
          <a:blip r:embed="rId2"/>
          <a:srcRect/>
          <a:stretch>
            <a:fillRect/>
          </a:stretch>
        </p:blipFill>
        <p:spPr bwMode="auto">
          <a:xfrm>
            <a:off x="1093788" y="1035050"/>
            <a:ext cx="6105525" cy="5192713"/>
          </a:xfrm>
          <a:prstGeom prst="rect">
            <a:avLst/>
          </a:prstGeom>
          <a:noFill/>
          <a:ln w="9525">
            <a:noFill/>
            <a:miter lim="800000"/>
            <a:headEnd/>
            <a:tailEnd/>
          </a:ln>
        </p:spPr>
      </p:pic>
      <p:sp>
        <p:nvSpPr>
          <p:cNvPr id="14340" name="Text Box 6"/>
          <p:cNvSpPr txBox="1">
            <a:spLocks noChangeArrowheads="1"/>
          </p:cNvSpPr>
          <p:nvPr/>
        </p:nvSpPr>
        <p:spPr bwMode="auto">
          <a:xfrm>
            <a:off x="6661150" y="5630863"/>
            <a:ext cx="2482850" cy="244475"/>
          </a:xfrm>
          <a:prstGeom prst="rect">
            <a:avLst/>
          </a:prstGeom>
          <a:noFill/>
          <a:ln w="9525">
            <a:noFill/>
            <a:miter lim="800000"/>
            <a:headEnd/>
            <a:tailEnd/>
          </a:ln>
        </p:spPr>
        <p:txBody>
          <a:bodyPr>
            <a:spAutoFit/>
          </a:bodyPr>
          <a:lstStyle/>
          <a:p>
            <a:r>
              <a:rPr lang="en-AU" sz="1000" b="0">
                <a:solidFill>
                  <a:schemeClr val="tx1"/>
                </a:solidFill>
                <a:latin typeface="Arial" pitchFamily="34" charset="0"/>
              </a:rPr>
              <a:t>Redrawn from Alter, 2002, fig 1.1, p8</a:t>
            </a:r>
            <a:endParaRPr lang="en-AU">
              <a:latin typeface="TradeGothic Bold" pitchFamily="2"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AU" smtClean="0"/>
              <a:t>Amazon.com</a:t>
            </a:r>
          </a:p>
        </p:txBody>
      </p:sp>
      <p:pic>
        <p:nvPicPr>
          <p:cNvPr id="16387" name="Picture 5" descr="t-l-week5-amazon"/>
          <p:cNvPicPr>
            <a:picLocks noChangeAspect="1" noChangeArrowheads="1"/>
          </p:cNvPicPr>
          <p:nvPr/>
        </p:nvPicPr>
        <p:blipFill>
          <a:blip r:embed="rId2"/>
          <a:srcRect/>
          <a:stretch>
            <a:fillRect/>
          </a:stretch>
        </p:blipFill>
        <p:spPr bwMode="auto">
          <a:xfrm>
            <a:off x="947738" y="1128713"/>
            <a:ext cx="5915025" cy="5076825"/>
          </a:xfrm>
          <a:prstGeom prst="rect">
            <a:avLst/>
          </a:prstGeom>
          <a:noFill/>
          <a:ln w="9525">
            <a:noFill/>
            <a:miter lim="800000"/>
            <a:headEnd/>
            <a:tailEnd/>
          </a:ln>
        </p:spPr>
      </p:pic>
      <p:sp>
        <p:nvSpPr>
          <p:cNvPr id="16388" name="Text Box 6"/>
          <p:cNvSpPr txBox="1">
            <a:spLocks noChangeArrowheads="1"/>
          </p:cNvSpPr>
          <p:nvPr/>
        </p:nvSpPr>
        <p:spPr bwMode="auto">
          <a:xfrm>
            <a:off x="7110413" y="5848350"/>
            <a:ext cx="1073150" cy="244475"/>
          </a:xfrm>
          <a:prstGeom prst="rect">
            <a:avLst/>
          </a:prstGeom>
          <a:noFill/>
          <a:ln w="9525">
            <a:noFill/>
            <a:miter lim="800000"/>
            <a:headEnd/>
            <a:tailEnd/>
          </a:ln>
        </p:spPr>
        <p:txBody>
          <a:bodyPr wrap="none">
            <a:spAutoFit/>
          </a:bodyPr>
          <a:lstStyle/>
          <a:p>
            <a:r>
              <a:rPr lang="en-AU" sz="1000" b="0">
                <a:solidFill>
                  <a:schemeClr val="tx1"/>
                </a:solidFill>
                <a:latin typeface="Arial" pitchFamily="34" charset="0"/>
              </a:rPr>
              <a:t>Alter, 2002, p43</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AU" smtClean="0"/>
              <a:t>Key elements in Processes </a:t>
            </a:r>
          </a:p>
        </p:txBody>
      </p:sp>
      <p:sp>
        <p:nvSpPr>
          <p:cNvPr id="17411" name="Rectangle 3"/>
          <p:cNvSpPr>
            <a:spLocks noGrp="1" noChangeArrowheads="1"/>
          </p:cNvSpPr>
          <p:nvPr>
            <p:ph type="body" idx="1"/>
          </p:nvPr>
        </p:nvSpPr>
        <p:spPr/>
        <p:txBody>
          <a:bodyPr/>
          <a:lstStyle/>
          <a:p>
            <a:pPr eaLnBrk="1" hangingPunct="1">
              <a:buFontTx/>
              <a:buChar char="•"/>
            </a:pPr>
            <a:r>
              <a:rPr lang="en-AU" sz="2400" smtClean="0"/>
              <a:t>the </a:t>
            </a:r>
            <a:r>
              <a:rPr lang="en-AU" sz="2400" b="1" i="1" smtClean="0"/>
              <a:t>customers</a:t>
            </a:r>
            <a:r>
              <a:rPr lang="en-AU" sz="2400" smtClean="0"/>
              <a:t> are the people who use and receive direct benefit from the products and services </a:t>
            </a:r>
          </a:p>
          <a:p>
            <a:pPr eaLnBrk="1" hangingPunct="1">
              <a:buFontTx/>
              <a:buChar char="•"/>
            </a:pPr>
            <a:r>
              <a:rPr lang="en-AU" sz="2400" smtClean="0"/>
              <a:t>the </a:t>
            </a:r>
            <a:r>
              <a:rPr lang="en-AU" sz="2400" b="1" i="1" smtClean="0"/>
              <a:t>products</a:t>
            </a:r>
            <a:r>
              <a:rPr lang="en-AU" sz="2400" smtClean="0"/>
              <a:t> and services are essentially the outputs of the processes produced for the customers </a:t>
            </a:r>
          </a:p>
          <a:p>
            <a:pPr eaLnBrk="1" hangingPunct="1">
              <a:buFontTx/>
              <a:buChar char="•"/>
            </a:pPr>
            <a:r>
              <a:rPr lang="en-AU" sz="2400" smtClean="0"/>
              <a:t>the </a:t>
            </a:r>
            <a:r>
              <a:rPr lang="en-AU" sz="2400" b="1" i="1" smtClean="0"/>
              <a:t>organisational process</a:t>
            </a:r>
            <a:r>
              <a:rPr lang="en-AU" sz="2400" smtClean="0"/>
              <a:t> is the set of tasks or activities performed within the system </a:t>
            </a:r>
          </a:p>
          <a:p>
            <a:pPr eaLnBrk="1" hangingPunct="1">
              <a:buFontTx/>
              <a:buChar char="•"/>
            </a:pPr>
            <a:r>
              <a:rPr lang="en-AU" sz="2400" smtClean="0"/>
              <a:t>the </a:t>
            </a:r>
            <a:r>
              <a:rPr lang="en-AU" sz="2400" b="1" i="1" smtClean="0"/>
              <a:t>participants</a:t>
            </a:r>
            <a:r>
              <a:rPr lang="en-AU" sz="2400" smtClean="0"/>
              <a:t> are the people who perform the work steps in the process</a:t>
            </a:r>
            <a:r>
              <a:rPr lang="en-AU" sz="2400" b="1" smtClean="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AU" smtClean="0"/>
              <a:t>Key elements </a:t>
            </a:r>
          </a:p>
        </p:txBody>
      </p:sp>
      <p:sp>
        <p:nvSpPr>
          <p:cNvPr id="18435" name="Rectangle 3"/>
          <p:cNvSpPr>
            <a:spLocks noGrp="1" noChangeArrowheads="1"/>
          </p:cNvSpPr>
          <p:nvPr>
            <p:ph type="body" idx="1"/>
          </p:nvPr>
        </p:nvSpPr>
        <p:spPr/>
        <p:txBody>
          <a:bodyPr/>
          <a:lstStyle/>
          <a:p>
            <a:pPr eaLnBrk="1" hangingPunct="1">
              <a:buFontTx/>
              <a:buChar char="•"/>
            </a:pPr>
            <a:r>
              <a:rPr lang="en-AU" sz="2400" smtClean="0"/>
              <a:t>the </a:t>
            </a:r>
            <a:r>
              <a:rPr lang="en-AU" sz="2400" b="1" i="1" smtClean="0"/>
              <a:t>information</a:t>
            </a:r>
            <a:r>
              <a:rPr lang="en-AU" sz="2400" smtClean="0"/>
              <a:t> is that used by the participants to perform their work </a:t>
            </a:r>
          </a:p>
          <a:p>
            <a:pPr eaLnBrk="1" hangingPunct="1">
              <a:buFontTx/>
              <a:buChar char="•"/>
            </a:pPr>
            <a:r>
              <a:rPr lang="en-AU" sz="2400" smtClean="0"/>
              <a:t>the </a:t>
            </a:r>
            <a:r>
              <a:rPr lang="en-AU" sz="2400" b="1" i="1" smtClean="0"/>
              <a:t>context</a:t>
            </a:r>
            <a:r>
              <a:rPr lang="en-AU" sz="2400" b="1" smtClean="0"/>
              <a:t> </a:t>
            </a:r>
            <a:r>
              <a:rPr lang="en-AU" sz="2400" smtClean="0"/>
              <a:t>is the organisational, competitive, technical and regulatory realm within which the work system operates (the </a:t>
            </a:r>
            <a:r>
              <a:rPr lang="en-AU" sz="2400" b="1" i="1" smtClean="0"/>
              <a:t>environment</a:t>
            </a:r>
            <a:r>
              <a:rPr lang="en-AU" sz="2400" smtClean="0"/>
              <a:t> in systems terms) </a:t>
            </a:r>
          </a:p>
          <a:p>
            <a:pPr eaLnBrk="1" hangingPunct="1">
              <a:buFontTx/>
              <a:buChar char="•"/>
            </a:pPr>
            <a:r>
              <a:rPr lang="en-AU" sz="2400" smtClean="0"/>
              <a:t>the </a:t>
            </a:r>
            <a:r>
              <a:rPr lang="en-AU" sz="2400" b="1" i="1" smtClean="0"/>
              <a:t>technology</a:t>
            </a:r>
            <a:r>
              <a:rPr lang="en-AU" sz="2400" smtClean="0"/>
              <a:t> is the IT and other tools and equipment used by the participants while doing their work </a:t>
            </a:r>
          </a:p>
          <a:p>
            <a:pPr eaLnBrk="1" hangingPunct="1">
              <a:buFontTx/>
              <a:buChar char="•"/>
            </a:pPr>
            <a:r>
              <a:rPr lang="en-AU" sz="2400" smtClean="0"/>
              <a:t>the </a:t>
            </a:r>
            <a:r>
              <a:rPr lang="en-AU" sz="2400" b="1" i="1" smtClean="0"/>
              <a:t>infrastructure</a:t>
            </a:r>
            <a:r>
              <a:rPr lang="en-AU" sz="2400" smtClean="0"/>
              <a:t> is the shared human and technical resources that the system relies on, even though these resources exist and are managed outside of the system. </a:t>
            </a:r>
          </a:p>
          <a:p>
            <a:pPr eaLnBrk="1" hangingPunct="1"/>
            <a:endParaRPr lang="en-AU" sz="24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AU" smtClean="0"/>
              <a:t>Example: Paying employees </a:t>
            </a:r>
          </a:p>
        </p:txBody>
      </p:sp>
      <p:sp>
        <p:nvSpPr>
          <p:cNvPr id="19459" name="Rectangle 3"/>
          <p:cNvSpPr>
            <a:spLocks noGrp="1" noChangeArrowheads="1"/>
          </p:cNvSpPr>
          <p:nvPr>
            <p:ph type="body" idx="1"/>
          </p:nvPr>
        </p:nvSpPr>
        <p:spPr/>
        <p:txBody>
          <a:bodyPr/>
          <a:lstStyle/>
          <a:p>
            <a:pPr eaLnBrk="1" hangingPunct="1">
              <a:lnSpc>
                <a:spcPct val="80000"/>
              </a:lnSpc>
              <a:buFontTx/>
              <a:buChar char="•"/>
            </a:pPr>
            <a:r>
              <a:rPr lang="en-AU" sz="2400" b="1" i="1" smtClean="0"/>
              <a:t>customers</a:t>
            </a:r>
            <a:r>
              <a:rPr lang="en-AU" sz="2400" b="1" smtClean="0"/>
              <a:t> </a:t>
            </a:r>
            <a:r>
              <a:rPr lang="en-AU" sz="2400" smtClean="0"/>
              <a:t>- are the staff of the organisation who are to be paid</a:t>
            </a:r>
          </a:p>
          <a:p>
            <a:pPr eaLnBrk="1" hangingPunct="1">
              <a:lnSpc>
                <a:spcPct val="80000"/>
              </a:lnSpc>
              <a:buFontTx/>
              <a:buChar char="•"/>
            </a:pPr>
            <a:r>
              <a:rPr lang="en-AU" sz="2400" b="1" i="1" smtClean="0"/>
              <a:t>products and services</a:t>
            </a:r>
            <a:r>
              <a:rPr lang="en-AU" sz="2400" smtClean="0"/>
              <a:t> - are the payments to staff, payslips, group certificates, reports to organisational managers about staff payments, and other personnel functions (eg leave)</a:t>
            </a:r>
          </a:p>
          <a:p>
            <a:pPr eaLnBrk="1" hangingPunct="1">
              <a:lnSpc>
                <a:spcPct val="80000"/>
              </a:lnSpc>
              <a:buFontTx/>
              <a:buChar char="•"/>
            </a:pPr>
            <a:r>
              <a:rPr lang="en-AU" sz="2400" b="1" i="1" smtClean="0"/>
              <a:t>organisational process</a:t>
            </a:r>
            <a:r>
              <a:rPr lang="en-AU" sz="2400" smtClean="0"/>
              <a:t> - involves:</a:t>
            </a:r>
          </a:p>
          <a:p>
            <a:pPr lvl="1" eaLnBrk="1" hangingPunct="1">
              <a:lnSpc>
                <a:spcPct val="80000"/>
              </a:lnSpc>
            </a:pPr>
            <a:r>
              <a:rPr lang="en-AU" sz="2000" smtClean="0"/>
              <a:t>commencing staff on the payroll </a:t>
            </a:r>
          </a:p>
          <a:p>
            <a:pPr lvl="1" eaLnBrk="1" hangingPunct="1">
              <a:lnSpc>
                <a:spcPct val="80000"/>
              </a:lnSpc>
            </a:pPr>
            <a:r>
              <a:rPr lang="en-AU" sz="2000" smtClean="0"/>
              <a:t>tracking staff movements and salary levels </a:t>
            </a:r>
          </a:p>
          <a:p>
            <a:pPr lvl="1" eaLnBrk="1" hangingPunct="1">
              <a:lnSpc>
                <a:spcPct val="80000"/>
              </a:lnSpc>
            </a:pPr>
            <a:r>
              <a:rPr lang="en-AU" sz="2000" smtClean="0"/>
              <a:t>receiving details of time worked/absent/on leave </a:t>
            </a:r>
          </a:p>
          <a:p>
            <a:pPr lvl="1" eaLnBrk="1" hangingPunct="1">
              <a:lnSpc>
                <a:spcPct val="80000"/>
              </a:lnSpc>
            </a:pPr>
            <a:r>
              <a:rPr lang="en-AU" sz="2000" smtClean="0"/>
              <a:t>producing payroll </a:t>
            </a:r>
          </a:p>
          <a:p>
            <a:pPr lvl="1" eaLnBrk="1" hangingPunct="1">
              <a:lnSpc>
                <a:spcPct val="80000"/>
              </a:lnSpc>
            </a:pPr>
            <a:r>
              <a:rPr lang="en-AU" sz="2000" smtClean="0"/>
              <a:t>sending transaction details to bank for payments </a:t>
            </a:r>
          </a:p>
          <a:p>
            <a:pPr lvl="1" eaLnBrk="1" hangingPunct="1">
              <a:lnSpc>
                <a:spcPct val="80000"/>
              </a:lnSpc>
            </a:pPr>
            <a:r>
              <a:rPr lang="en-AU" sz="2000" smtClean="0"/>
              <a:t>sending out payslips, group certificates etc </a:t>
            </a:r>
          </a:p>
          <a:p>
            <a:pPr lvl="1" eaLnBrk="1" hangingPunct="1">
              <a:lnSpc>
                <a:spcPct val="80000"/>
              </a:lnSpc>
            </a:pPr>
            <a:r>
              <a:rPr lang="en-AU" sz="2000" smtClean="0"/>
              <a:t>producing various reports for organisational man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p:txBody>
          <a:bodyPr>
            <a:normAutofit fontScale="92500" lnSpcReduction="20000"/>
          </a:bodyPr>
          <a:lstStyle/>
          <a:p>
            <a:pPr eaLnBrk="1" hangingPunct="1">
              <a:buFontTx/>
              <a:buChar char="•"/>
            </a:pPr>
            <a:r>
              <a:rPr lang="en-AU" b="1" i="1" smtClean="0"/>
              <a:t>participants</a:t>
            </a:r>
            <a:r>
              <a:rPr lang="en-AU" b="1" smtClean="0"/>
              <a:t> </a:t>
            </a:r>
            <a:r>
              <a:rPr lang="en-AU" smtClean="0"/>
              <a:t>- are payroll/personnel staff, organisational managers, employees</a:t>
            </a:r>
          </a:p>
          <a:p>
            <a:pPr eaLnBrk="1" hangingPunct="1">
              <a:buFontTx/>
              <a:buChar char="•"/>
            </a:pPr>
            <a:r>
              <a:rPr lang="en-AU" b="1" i="1" smtClean="0"/>
              <a:t>information</a:t>
            </a:r>
            <a:r>
              <a:rPr lang="en-AU" smtClean="0"/>
              <a:t> - might include timesheets, organisation structure/establishment, relationship of employees to positions, salary scales or rates, leave records, payments made, etc.</a:t>
            </a:r>
          </a:p>
          <a:p>
            <a:pPr eaLnBrk="1" hangingPunct="1">
              <a:buFontTx/>
              <a:buChar char="•"/>
            </a:pPr>
            <a:r>
              <a:rPr lang="en-AU" b="1" i="1" smtClean="0"/>
              <a:t>technology</a:t>
            </a:r>
            <a:r>
              <a:rPr lang="en-AU" smtClean="0"/>
              <a:t> - would include the payroll system (computer and associated software), and any distributed technology for inputting timesheets and leave applications, and producing reports.</a:t>
            </a:r>
          </a:p>
        </p:txBody>
      </p:sp>
      <p:sp>
        <p:nvSpPr>
          <p:cNvPr id="20483" name="Rectangle 5"/>
          <p:cNvSpPr>
            <a:spLocks noGrp="1" noChangeArrowheads="1"/>
          </p:cNvSpPr>
          <p:nvPr>
            <p:ph type="title"/>
          </p:nvPr>
        </p:nvSpPr>
        <p:spPr>
          <a:noFill/>
        </p:spPr>
        <p:txBody>
          <a:bodyPr lIns="91440" tIns="45720" rIns="91440" bIns="45720" anchor="b" anchorCtr="1"/>
          <a:lstStyle/>
          <a:p>
            <a:pPr eaLnBrk="1" hangingPunct="1"/>
            <a:r>
              <a:rPr lang="en-AU" smtClean="0"/>
              <a:t>Example: Paying employees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AU" smtClean="0"/>
              <a:t>Work System Principles</a:t>
            </a:r>
          </a:p>
        </p:txBody>
      </p:sp>
      <p:pic>
        <p:nvPicPr>
          <p:cNvPr id="21507" name="Picture 5" descr="alter-2-3"/>
          <p:cNvPicPr>
            <a:picLocks noChangeAspect="1" noChangeArrowheads="1"/>
          </p:cNvPicPr>
          <p:nvPr/>
        </p:nvPicPr>
        <p:blipFill>
          <a:blip r:embed="rId2"/>
          <a:srcRect/>
          <a:stretch>
            <a:fillRect/>
          </a:stretch>
        </p:blipFill>
        <p:spPr bwMode="auto">
          <a:xfrm>
            <a:off x="677863" y="1381125"/>
            <a:ext cx="5924550" cy="4543425"/>
          </a:xfrm>
          <a:prstGeom prst="rect">
            <a:avLst/>
          </a:prstGeom>
          <a:noFill/>
          <a:ln w="9525">
            <a:noFill/>
            <a:miter lim="800000"/>
            <a:headEnd/>
            <a:tailEnd/>
          </a:ln>
        </p:spPr>
      </p:pic>
      <p:sp>
        <p:nvSpPr>
          <p:cNvPr id="21508" name="Text Box 6"/>
          <p:cNvSpPr txBox="1">
            <a:spLocks noChangeArrowheads="1"/>
          </p:cNvSpPr>
          <p:nvPr/>
        </p:nvSpPr>
        <p:spPr bwMode="auto">
          <a:xfrm>
            <a:off x="6650038" y="5837238"/>
            <a:ext cx="1563687" cy="244475"/>
          </a:xfrm>
          <a:prstGeom prst="rect">
            <a:avLst/>
          </a:prstGeom>
          <a:noFill/>
          <a:ln w="9525">
            <a:noFill/>
            <a:miter lim="800000"/>
            <a:headEnd/>
            <a:tailEnd/>
          </a:ln>
        </p:spPr>
        <p:txBody>
          <a:bodyPr wrap="none">
            <a:spAutoFit/>
          </a:bodyPr>
          <a:lstStyle/>
          <a:p>
            <a:r>
              <a:rPr lang="en-AU" sz="1000" b="0">
                <a:solidFill>
                  <a:schemeClr val="tx1"/>
                </a:solidFill>
              </a:rPr>
              <a:t>Alter, 2002, Fig 2.3, p 48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82575" y="439738"/>
            <a:ext cx="7013575" cy="703262"/>
          </a:xfrm>
        </p:spPr>
        <p:txBody>
          <a:bodyPr>
            <a:normAutofit fontScale="90000"/>
          </a:bodyPr>
          <a:lstStyle/>
          <a:p>
            <a:pPr eaLnBrk="1" hangingPunct="1"/>
            <a:r>
              <a:rPr lang="en-AU" smtClean="0"/>
              <a:t>Modelling techniques</a:t>
            </a:r>
          </a:p>
        </p:txBody>
      </p:sp>
      <p:sp>
        <p:nvSpPr>
          <p:cNvPr id="14339" name="Rectangle 3"/>
          <p:cNvSpPr>
            <a:spLocks noGrp="1" noChangeArrowheads="1"/>
          </p:cNvSpPr>
          <p:nvPr>
            <p:ph type="body" idx="1"/>
          </p:nvPr>
        </p:nvSpPr>
        <p:spPr>
          <a:xfrm>
            <a:off x="312738" y="1381125"/>
            <a:ext cx="8662987" cy="4845050"/>
          </a:xfrm>
        </p:spPr>
        <p:txBody>
          <a:bodyPr>
            <a:normAutofit fontScale="92500" lnSpcReduction="10000"/>
          </a:bodyPr>
          <a:lstStyle/>
          <a:p>
            <a:pPr eaLnBrk="1" hangingPunct="1"/>
            <a:r>
              <a:rPr lang="en-AU" smtClean="0">
                <a:latin typeface="Arial" pitchFamily="34" charset="0"/>
              </a:rPr>
              <a:t>Models - used to understand and design:</a:t>
            </a:r>
            <a:br>
              <a:rPr lang="en-AU" smtClean="0">
                <a:latin typeface="Arial" pitchFamily="34" charset="0"/>
              </a:rPr>
            </a:br>
            <a:endParaRPr lang="en-AU" smtClean="0">
              <a:latin typeface="Arial" pitchFamily="34" charset="0"/>
            </a:endParaRPr>
          </a:p>
          <a:p>
            <a:pPr lvl="1" eaLnBrk="1" hangingPunct="1"/>
            <a:r>
              <a:rPr lang="en-AU" b="1" smtClean="0">
                <a:latin typeface="Arial" pitchFamily="34" charset="0"/>
              </a:rPr>
              <a:t>Human Activity System:</a:t>
            </a:r>
          </a:p>
          <a:p>
            <a:pPr lvl="2" eaLnBrk="1" hangingPunct="1"/>
            <a:r>
              <a:rPr lang="en-AU" smtClean="0">
                <a:latin typeface="Arial" pitchFamily="34" charset="0"/>
              </a:rPr>
              <a:t>rich picture</a:t>
            </a:r>
          </a:p>
          <a:p>
            <a:pPr lvl="2" eaLnBrk="1" hangingPunct="1"/>
            <a:r>
              <a:rPr lang="en-AU" smtClean="0">
                <a:latin typeface="Arial" pitchFamily="34" charset="0"/>
              </a:rPr>
              <a:t>organisational structure and processes</a:t>
            </a:r>
          </a:p>
          <a:p>
            <a:pPr lvl="2" eaLnBrk="1" hangingPunct="1"/>
            <a:r>
              <a:rPr lang="en-AU" smtClean="0">
                <a:latin typeface="Arial" pitchFamily="34" charset="0"/>
              </a:rPr>
              <a:t>process design: activity diagrams</a:t>
            </a:r>
          </a:p>
          <a:p>
            <a:pPr lvl="1" eaLnBrk="1" hangingPunct="1"/>
            <a:r>
              <a:rPr lang="en-AU" b="1" smtClean="0">
                <a:latin typeface="Arial" pitchFamily="34" charset="0"/>
              </a:rPr>
              <a:t>Interface between Human and Information Systems:</a:t>
            </a:r>
          </a:p>
          <a:p>
            <a:pPr lvl="2" eaLnBrk="1" hangingPunct="1"/>
            <a:r>
              <a:rPr lang="en-AU" smtClean="0">
                <a:latin typeface="Arial" pitchFamily="34" charset="0"/>
              </a:rPr>
              <a:t>use cases, storyboards and scenarios</a:t>
            </a:r>
          </a:p>
          <a:p>
            <a:pPr lvl="1" eaLnBrk="1" hangingPunct="1"/>
            <a:r>
              <a:rPr lang="en-AU" b="1" smtClean="0">
                <a:latin typeface="Arial" pitchFamily="34" charset="0"/>
              </a:rPr>
              <a:t>Information System:</a:t>
            </a:r>
          </a:p>
          <a:p>
            <a:pPr lvl="2" eaLnBrk="1" hangingPunct="1"/>
            <a:r>
              <a:rPr lang="en-AU" smtClean="0">
                <a:latin typeface="Arial" pitchFamily="34" charset="0"/>
              </a:rPr>
              <a:t>entity–relationship model </a:t>
            </a:r>
          </a:p>
          <a:p>
            <a:pPr lvl="2" eaLnBrk="1" hangingPunct="1"/>
            <a:r>
              <a:rPr lang="en-AU" smtClean="0">
                <a:latin typeface="Arial" pitchFamily="34" charset="0"/>
              </a:rPr>
              <a:t>system architecture</a:t>
            </a:r>
          </a:p>
          <a:p>
            <a:pPr lvl="1" eaLnBrk="1" hangingPunct="1">
              <a:buFont typeface="Monotype Sorts" pitchFamily="2" charset="2"/>
              <a:buNone/>
            </a:pPr>
            <a:endParaRPr lang="en-AU" smtClean="0">
              <a:latin typeface="Arial" pitchFamily="34" charset="0"/>
            </a:endParaRPr>
          </a:p>
        </p:txBody>
      </p:sp>
      <p:sp>
        <p:nvSpPr>
          <p:cNvPr id="4" name="Slide Number Placeholder 8"/>
          <p:cNvSpPr>
            <a:spLocks noGrp="1"/>
          </p:cNvSpPr>
          <p:nvPr>
            <p:ph type="sldNum" sz="quarter" idx="10"/>
          </p:nvPr>
        </p:nvSpPr>
        <p:spPr/>
        <p:txBody>
          <a:bodyPr/>
          <a:lstStyle>
            <a:lvl1pPr>
              <a:defRPr/>
            </a:lvl1pPr>
          </a:lstStyle>
          <a:p>
            <a:pPr>
              <a:defRPr/>
            </a:pPr>
            <a:fld id="{988C9C60-C26C-443A-B106-2E38AE154523}" type="slidenum">
              <a:rPr lang="en-AU"/>
              <a:pPr>
                <a:defRPr/>
              </a:pPr>
              <a:t>4</a:t>
            </a:fld>
            <a:endParaRPr lang="en-AU"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AU" smtClean="0"/>
              <a:t>Various viewpoints</a:t>
            </a:r>
          </a:p>
        </p:txBody>
      </p:sp>
      <p:sp>
        <p:nvSpPr>
          <p:cNvPr id="22531" name="Rectangle 3"/>
          <p:cNvSpPr>
            <a:spLocks noGrp="1" noChangeArrowheads="1"/>
          </p:cNvSpPr>
          <p:nvPr>
            <p:ph type="body" idx="1"/>
          </p:nvPr>
        </p:nvSpPr>
        <p:spPr/>
        <p:txBody>
          <a:bodyPr/>
          <a:lstStyle/>
          <a:p>
            <a:pPr eaLnBrk="1" hangingPunct="1">
              <a:buFontTx/>
              <a:buChar char="•"/>
            </a:pPr>
            <a:r>
              <a:rPr lang="en-AU" sz="2400" b="1" i="1" smtClean="0"/>
              <a:t>focus on the organisational results</a:t>
            </a:r>
            <a:r>
              <a:rPr lang="en-AU" sz="2400" smtClean="0"/>
              <a:t> - main consideration would be customers and the various products and services </a:t>
            </a:r>
          </a:p>
          <a:p>
            <a:pPr eaLnBrk="1" hangingPunct="1">
              <a:buFontTx/>
              <a:buChar char="•"/>
            </a:pPr>
            <a:r>
              <a:rPr lang="en-AU" sz="2400" b="1" i="1" smtClean="0"/>
              <a:t>focus on the people and organisation</a:t>
            </a:r>
            <a:r>
              <a:rPr lang="en-AU" sz="2400" smtClean="0"/>
              <a:t> - main consideration: the participants and how they fit into, or are impacted by, the organisational process, and how they might be supported by information provision </a:t>
            </a:r>
          </a:p>
          <a:p>
            <a:pPr eaLnBrk="1" hangingPunct="1">
              <a:buFontTx/>
              <a:buChar char="•"/>
            </a:pPr>
            <a:r>
              <a:rPr lang="en-AU" sz="2400" b="1" i="1" smtClean="0"/>
              <a:t>focus on the technology and information</a:t>
            </a:r>
            <a:r>
              <a:rPr lang="en-AU" sz="2400" smtClean="0"/>
              <a:t>, and the interaction of these with the organisational process</a:t>
            </a:r>
            <a:br>
              <a:rPr lang="en-AU" sz="2400" smtClean="0"/>
            </a:br>
            <a:endParaRPr lang="en-AU" sz="2400" smtClean="0"/>
          </a:p>
          <a:p>
            <a:pPr eaLnBrk="1" hangingPunct="1">
              <a:buFontTx/>
              <a:buChar char="•"/>
            </a:pPr>
            <a:r>
              <a:rPr lang="en-AU" sz="2400" smtClean="0"/>
              <a:t>all of these viewpoints are valid, but it is important that they are not considered in isolation of the others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AU" smtClean="0"/>
              <a:t>Performance variables </a:t>
            </a:r>
          </a:p>
        </p:txBody>
      </p:sp>
      <p:sp>
        <p:nvSpPr>
          <p:cNvPr id="23555" name="Rectangle 3"/>
          <p:cNvSpPr>
            <a:spLocks noGrp="1" noChangeArrowheads="1"/>
          </p:cNvSpPr>
          <p:nvPr>
            <p:ph type="body" idx="1"/>
          </p:nvPr>
        </p:nvSpPr>
        <p:spPr/>
        <p:txBody>
          <a:bodyPr/>
          <a:lstStyle/>
          <a:p>
            <a:pPr eaLnBrk="1" hangingPunct="1">
              <a:buFontTx/>
              <a:buChar char="•"/>
            </a:pPr>
            <a:r>
              <a:rPr lang="en-AU" sz="2400" smtClean="0"/>
              <a:t>for </a:t>
            </a:r>
            <a:r>
              <a:rPr lang="en-AU" sz="2400" b="1" smtClean="0"/>
              <a:t>customers</a:t>
            </a:r>
            <a:r>
              <a:rPr lang="en-AU" sz="2400" smtClean="0"/>
              <a:t>:  satisfaction levels </a:t>
            </a:r>
          </a:p>
          <a:p>
            <a:pPr eaLnBrk="1" hangingPunct="1">
              <a:buFontTx/>
              <a:buChar char="•"/>
            </a:pPr>
            <a:r>
              <a:rPr lang="en-AU" sz="2400" smtClean="0"/>
              <a:t>for </a:t>
            </a:r>
            <a:r>
              <a:rPr lang="en-AU" sz="2400" b="1" smtClean="0"/>
              <a:t>products and services</a:t>
            </a:r>
            <a:r>
              <a:rPr lang="en-AU" sz="2400" smtClean="0"/>
              <a:t>: cost, quality, responsiveness, reliability, conformance to standards and regulations </a:t>
            </a:r>
          </a:p>
          <a:p>
            <a:pPr eaLnBrk="1" hangingPunct="1">
              <a:buFontTx/>
              <a:buChar char="•"/>
            </a:pPr>
            <a:r>
              <a:rPr lang="en-AU" sz="2400" smtClean="0"/>
              <a:t>for the </a:t>
            </a:r>
            <a:r>
              <a:rPr lang="en-AU" sz="2400" b="1" smtClean="0"/>
              <a:t>organisational process</a:t>
            </a:r>
            <a:r>
              <a:rPr lang="en-AU" sz="2400" smtClean="0"/>
              <a:t>: productivity and efficiency measures, reduce conflict </a:t>
            </a:r>
          </a:p>
          <a:p>
            <a:pPr eaLnBrk="1" hangingPunct="1">
              <a:buFontTx/>
              <a:buChar char="•"/>
            </a:pPr>
            <a:r>
              <a:rPr lang="en-AU" sz="2400" smtClean="0"/>
              <a:t>for </a:t>
            </a:r>
            <a:r>
              <a:rPr lang="en-AU" sz="2400" b="1" smtClean="0"/>
              <a:t>participants</a:t>
            </a:r>
            <a:r>
              <a:rPr lang="en-AU" sz="2400" smtClean="0"/>
              <a:t>: skills, involvement, job satisfaction etc </a:t>
            </a:r>
          </a:p>
          <a:p>
            <a:pPr eaLnBrk="1" hangingPunct="1">
              <a:buFontTx/>
              <a:buChar char="•"/>
            </a:pPr>
            <a:r>
              <a:rPr lang="en-AU" sz="2400" smtClean="0"/>
              <a:t>for </a:t>
            </a:r>
            <a:r>
              <a:rPr lang="en-AU" sz="2400" b="1" smtClean="0"/>
              <a:t>information</a:t>
            </a:r>
            <a:r>
              <a:rPr lang="en-AU" sz="2400" smtClean="0"/>
              <a:t>: quality, accessibility, presentation, security, integrity, etc </a:t>
            </a:r>
          </a:p>
          <a:p>
            <a:pPr eaLnBrk="1" hangingPunct="1">
              <a:buFontTx/>
              <a:buChar char="•"/>
            </a:pPr>
            <a:r>
              <a:rPr lang="en-AU" sz="2400" smtClean="0"/>
              <a:t>for </a:t>
            </a:r>
            <a:r>
              <a:rPr lang="en-AU" sz="2400" b="1" smtClean="0"/>
              <a:t>technology</a:t>
            </a:r>
            <a:r>
              <a:rPr lang="en-AU" sz="2400" smtClean="0"/>
              <a:t>: capabilities, ease of use, cost of ownership, compatibility, maintainability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AU" smtClean="0"/>
              <a:t>Modelling</a:t>
            </a:r>
          </a:p>
        </p:txBody>
      </p:sp>
      <p:sp>
        <p:nvSpPr>
          <p:cNvPr id="5123" name="Rectangle 3"/>
          <p:cNvSpPr>
            <a:spLocks noGrp="1" noChangeArrowheads="1"/>
          </p:cNvSpPr>
          <p:nvPr>
            <p:ph type="body" idx="1"/>
          </p:nvPr>
        </p:nvSpPr>
        <p:spPr/>
        <p:txBody>
          <a:bodyPr>
            <a:normAutofit lnSpcReduction="10000"/>
          </a:bodyPr>
          <a:lstStyle/>
          <a:p>
            <a:pPr eaLnBrk="1" hangingPunct="1">
              <a:buFontTx/>
              <a:buChar char="•"/>
            </a:pPr>
            <a:r>
              <a:rPr lang="en-AU" sz="2400" smtClean="0"/>
              <a:t>we have been looking at modelling:</a:t>
            </a:r>
          </a:p>
          <a:p>
            <a:pPr lvl="1" eaLnBrk="1" hangingPunct="1"/>
            <a:r>
              <a:rPr lang="en-AU" sz="2000" smtClean="0"/>
              <a:t>	Human Activity Systems</a:t>
            </a:r>
          </a:p>
          <a:p>
            <a:pPr lvl="1" eaLnBrk="1" hangingPunct="1"/>
            <a:r>
              <a:rPr lang="en-AU" sz="2000" smtClean="0"/>
              <a:t>	Organisational processes &amp; tasks.</a:t>
            </a:r>
          </a:p>
          <a:p>
            <a:pPr eaLnBrk="1" hangingPunct="1"/>
            <a:endParaRPr lang="en-AU" sz="2400" smtClean="0"/>
          </a:p>
          <a:p>
            <a:pPr eaLnBrk="1" hangingPunct="1">
              <a:buFontTx/>
              <a:buChar char="•"/>
            </a:pPr>
            <a:r>
              <a:rPr lang="en-AU" sz="2400" smtClean="0"/>
              <a:t>we are trying to understand complexity – this is the analyst role</a:t>
            </a:r>
          </a:p>
          <a:p>
            <a:pPr eaLnBrk="1" hangingPunct="1"/>
            <a:endParaRPr lang="en-AU" sz="2400" smtClean="0"/>
          </a:p>
          <a:p>
            <a:pPr eaLnBrk="1" hangingPunct="1">
              <a:buFontTx/>
              <a:buChar char="•"/>
            </a:pPr>
            <a:r>
              <a:rPr lang="en-AU" sz="2400" smtClean="0"/>
              <a:t>now we’ll look at modelling approaches aimed at the design of Information Systems</a:t>
            </a:r>
          </a:p>
          <a:p>
            <a:pPr eaLnBrk="1" hangingPunct="1"/>
            <a:endParaRPr lang="en-AU" sz="2400" smtClean="0"/>
          </a:p>
          <a:p>
            <a:pPr eaLnBrk="1" hangingPunct="1">
              <a:buFontTx/>
              <a:buChar char="•"/>
            </a:pPr>
            <a:r>
              <a:rPr lang="en-AU" sz="2400" smtClean="0"/>
              <a:t>over the next few classes we’ll use these techniques to look at examples of information systems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pPr eaLnBrk="1" hangingPunct="1"/>
            <a:r>
              <a:rPr lang="en-AU" smtClean="0"/>
              <a:t>Purposes of Modelling</a:t>
            </a:r>
          </a:p>
        </p:txBody>
      </p:sp>
      <p:sp>
        <p:nvSpPr>
          <p:cNvPr id="6147" name="Rectangle 1027"/>
          <p:cNvSpPr>
            <a:spLocks noGrp="1" noChangeArrowheads="1"/>
          </p:cNvSpPr>
          <p:nvPr>
            <p:ph type="body" idx="1"/>
          </p:nvPr>
        </p:nvSpPr>
        <p:spPr/>
        <p:txBody>
          <a:bodyPr/>
          <a:lstStyle/>
          <a:p>
            <a:pPr eaLnBrk="1" hangingPunct="1">
              <a:buFontTx/>
              <a:buChar char="•"/>
            </a:pPr>
            <a:r>
              <a:rPr lang="en-AU" sz="2400" smtClean="0"/>
              <a:t>requires the analyst to </a:t>
            </a:r>
            <a:r>
              <a:rPr lang="en-AU" sz="2400" b="1" i="1" smtClean="0"/>
              <a:t>think </a:t>
            </a:r>
            <a:r>
              <a:rPr lang="en-AU" sz="2400" i="1" smtClean="0"/>
              <a:t>clearly</a:t>
            </a:r>
            <a:r>
              <a:rPr lang="en-AU" sz="2400" smtClean="0"/>
              <a:t> about the topic of interest</a:t>
            </a:r>
          </a:p>
          <a:p>
            <a:pPr eaLnBrk="1" hangingPunct="1">
              <a:buFontTx/>
              <a:buChar char="•"/>
            </a:pPr>
            <a:r>
              <a:rPr lang="en-AU" sz="2400" i="1" smtClean="0"/>
              <a:t>test </a:t>
            </a:r>
            <a:r>
              <a:rPr lang="en-AU" sz="2400" b="1" i="1" smtClean="0"/>
              <a:t>understanding</a:t>
            </a:r>
            <a:r>
              <a:rPr lang="en-AU" sz="2400" smtClean="0"/>
              <a:t> between the analyst, organisation and technical people </a:t>
            </a:r>
          </a:p>
          <a:p>
            <a:pPr eaLnBrk="1" hangingPunct="1">
              <a:buFontTx/>
              <a:buChar char="•"/>
            </a:pPr>
            <a:r>
              <a:rPr lang="en-AU" sz="2400" smtClean="0"/>
              <a:t>be a </a:t>
            </a:r>
            <a:r>
              <a:rPr lang="en-AU" sz="2400" b="1" i="1" smtClean="0"/>
              <a:t>specification</a:t>
            </a:r>
            <a:r>
              <a:rPr lang="en-AU" sz="2400" smtClean="0"/>
              <a:t> for intervention</a:t>
            </a:r>
          </a:p>
          <a:p>
            <a:pPr eaLnBrk="1" hangingPunct="1">
              <a:buFontTx/>
              <a:buChar char="•"/>
            </a:pPr>
            <a:r>
              <a:rPr lang="en-AU" sz="2400" smtClean="0"/>
              <a:t>form a permanent </a:t>
            </a:r>
            <a:r>
              <a:rPr lang="en-AU" sz="2400" b="1" i="1" smtClean="0"/>
              <a:t>record</a:t>
            </a:r>
            <a:r>
              <a:rPr lang="en-AU" sz="2400" smtClean="0"/>
              <a:t> of the analyst's thoughts on the subject at the time, useful for future reference </a:t>
            </a:r>
          </a:p>
          <a:p>
            <a:pPr eaLnBrk="1" hangingPunct="1"/>
            <a:endParaRPr lang="en-AU" sz="2400" smtClean="0"/>
          </a:p>
          <a:p>
            <a:pPr eaLnBrk="1" hangingPunct="1">
              <a:buFontTx/>
              <a:buChar char="•"/>
            </a:pPr>
            <a:r>
              <a:rPr lang="en-AU" sz="2400" smtClean="0"/>
              <a:t>many different modelling techniques, even for doing the same or similar work</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AU" smtClean="0"/>
              <a:t>Elements of modelling </a:t>
            </a:r>
          </a:p>
        </p:txBody>
      </p:sp>
      <p:sp>
        <p:nvSpPr>
          <p:cNvPr id="7171" name="Rectangle 3"/>
          <p:cNvSpPr>
            <a:spLocks noGrp="1" noChangeArrowheads="1"/>
          </p:cNvSpPr>
          <p:nvPr>
            <p:ph type="body" idx="1"/>
          </p:nvPr>
        </p:nvSpPr>
        <p:spPr/>
        <p:txBody>
          <a:bodyPr/>
          <a:lstStyle/>
          <a:p>
            <a:pPr marL="571500" indent="-381000" eaLnBrk="1" hangingPunct="1"/>
            <a:r>
              <a:rPr lang="en-AU" sz="2400" smtClean="0"/>
              <a:t>All good modelling has these elements:</a:t>
            </a:r>
            <a:endParaRPr lang="en-AU" sz="2400" i="1" smtClean="0"/>
          </a:p>
          <a:p>
            <a:pPr marL="571500" indent="-381000" eaLnBrk="1" hangingPunct="1">
              <a:buFontTx/>
              <a:buChar char="•"/>
            </a:pPr>
            <a:r>
              <a:rPr lang="en-AU" sz="2400" b="1" i="1" smtClean="0"/>
              <a:t>Constructs</a:t>
            </a:r>
            <a:r>
              <a:rPr lang="en-AU" sz="2400" smtClean="0"/>
              <a:t> - the component elements or symbols</a:t>
            </a:r>
            <a:br>
              <a:rPr lang="en-AU" sz="2400" smtClean="0"/>
            </a:br>
            <a:r>
              <a:rPr lang="en-AU" sz="2400" smtClean="0"/>
              <a:t>    of the modelling approach</a:t>
            </a:r>
            <a:endParaRPr lang="en-AU" sz="2400" i="1" smtClean="0"/>
          </a:p>
          <a:p>
            <a:pPr marL="571500" indent="-381000" eaLnBrk="1" hangingPunct="1">
              <a:buFontTx/>
              <a:buChar char="•"/>
            </a:pPr>
            <a:r>
              <a:rPr lang="en-AU" sz="2400" b="1" i="1" smtClean="0"/>
              <a:t>Notation</a:t>
            </a:r>
            <a:r>
              <a:rPr lang="en-AU" sz="2400" smtClean="0"/>
              <a:t> - the form of representation employed</a:t>
            </a:r>
            <a:br>
              <a:rPr lang="en-AU" sz="2400" smtClean="0"/>
            </a:br>
            <a:r>
              <a:rPr lang="en-AU" sz="2400" smtClean="0"/>
              <a:t>    for the constructs within the modelling approach</a:t>
            </a:r>
          </a:p>
          <a:p>
            <a:pPr marL="571500" indent="-381000" eaLnBrk="1" hangingPunct="1">
              <a:buFontTx/>
              <a:buChar char="•"/>
            </a:pPr>
            <a:r>
              <a:rPr lang="en-AU" sz="2400" b="1" i="1" smtClean="0"/>
              <a:t>Principles of Construction</a:t>
            </a:r>
            <a:r>
              <a:rPr lang="en-AU" sz="2400" smtClean="0"/>
              <a:t> - the formal and</a:t>
            </a:r>
            <a:br>
              <a:rPr lang="en-AU" sz="2400" smtClean="0"/>
            </a:br>
            <a:r>
              <a:rPr lang="en-AU" sz="2400" smtClean="0"/>
              <a:t>    informal rules for correctly constructing models</a:t>
            </a:r>
          </a:p>
          <a:p>
            <a:pPr marL="571500" indent="-381000" eaLnBrk="1" hangingPunct="1">
              <a:buFontTx/>
              <a:buChar char="•"/>
            </a:pPr>
            <a:r>
              <a:rPr lang="en-AU" sz="2400" b="1" i="1" smtClean="0"/>
              <a:t>Methods of Quality Assurance</a:t>
            </a:r>
            <a:r>
              <a:rPr lang="en-AU" sz="2400" smtClean="0"/>
              <a:t> – how do we</a:t>
            </a:r>
            <a:br>
              <a:rPr lang="en-AU" sz="2400" smtClean="0"/>
            </a:br>
            <a:r>
              <a:rPr lang="en-AU" sz="2400" smtClean="0"/>
              <a:t>    know the model is any good?</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AU" smtClean="0"/>
              <a:t>Process of modelling </a:t>
            </a:r>
          </a:p>
        </p:txBody>
      </p:sp>
      <p:sp>
        <p:nvSpPr>
          <p:cNvPr id="8195" name="Rectangle 3"/>
          <p:cNvSpPr>
            <a:spLocks noGrp="1" noChangeArrowheads="1"/>
          </p:cNvSpPr>
          <p:nvPr>
            <p:ph type="body" idx="1"/>
          </p:nvPr>
        </p:nvSpPr>
        <p:spPr/>
        <p:txBody>
          <a:bodyPr/>
          <a:lstStyle/>
          <a:p>
            <a:pPr eaLnBrk="1" hangingPunct="1">
              <a:buFontTx/>
              <a:buChar char="•"/>
            </a:pPr>
            <a:r>
              <a:rPr lang="en-AU" sz="2400" smtClean="0"/>
              <a:t>to help us understand phenomena, we abstract - the process of recognising similarities between phenomena and ignoring differences</a:t>
            </a:r>
          </a:p>
          <a:p>
            <a:pPr eaLnBrk="1" hangingPunct="1">
              <a:buFontTx/>
              <a:buChar char="•"/>
            </a:pPr>
            <a:r>
              <a:rPr lang="en-AU" sz="2400" smtClean="0"/>
              <a:t>IS modelling is a process of abstraction – the area of concern is simplified – only elements of interest are represented</a:t>
            </a:r>
          </a:p>
          <a:p>
            <a:pPr eaLnBrk="1" hangingPunct="1">
              <a:buFontTx/>
              <a:buChar char="•"/>
            </a:pPr>
            <a:r>
              <a:rPr lang="en-AU" sz="2400" smtClean="0"/>
              <a:t>IS models need to be negotiated between the various stakeholder groups - potential for unresolved conflicting views</a:t>
            </a:r>
          </a:p>
          <a:p>
            <a:pPr eaLnBrk="1" hangingPunct="1">
              <a:buFontTx/>
              <a:buChar char="•"/>
            </a:pPr>
            <a:r>
              <a:rPr lang="en-AU" sz="2400" smtClean="0"/>
              <a:t>IS models need to be tested for efficacy</a:t>
            </a:r>
            <a:endParaRPr lang="en-AU" sz="2400" b="1" smtClean="0">
              <a:latin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AU" smtClean="0"/>
              <a:t>Modelling techniques</a:t>
            </a:r>
          </a:p>
        </p:txBody>
      </p:sp>
      <p:sp>
        <p:nvSpPr>
          <p:cNvPr id="9219" name="Rectangle 4"/>
          <p:cNvSpPr>
            <a:spLocks noChangeArrowheads="1"/>
          </p:cNvSpPr>
          <p:nvPr/>
        </p:nvSpPr>
        <p:spPr bwMode="auto">
          <a:xfrm>
            <a:off x="209550" y="1400175"/>
            <a:ext cx="8766175" cy="4586288"/>
          </a:xfrm>
          <a:prstGeom prst="rect">
            <a:avLst/>
          </a:prstGeom>
          <a:noFill/>
          <a:ln w="9525">
            <a:noFill/>
            <a:miter lim="800000"/>
            <a:headEnd/>
            <a:tailEnd/>
          </a:ln>
        </p:spPr>
        <p:txBody>
          <a:bodyPr/>
          <a:lstStyle/>
          <a:p>
            <a:pPr marL="341313" indent="-341313" algn="l" eaLnBrk="1" hangingPunct="1">
              <a:spcBef>
                <a:spcPct val="20000"/>
              </a:spcBef>
              <a:buFontTx/>
              <a:buChar char="•"/>
            </a:pPr>
            <a:r>
              <a:rPr lang="en-AU" sz="2800" b="0">
                <a:solidFill>
                  <a:srgbClr val="003C76"/>
                </a:solidFill>
              </a:rPr>
              <a:t>Models - used to understand &amp; design:</a:t>
            </a:r>
            <a:br>
              <a:rPr lang="en-AU" sz="2800" b="0">
                <a:solidFill>
                  <a:srgbClr val="003C76"/>
                </a:solidFill>
              </a:rPr>
            </a:br>
            <a:endParaRPr lang="en-AU" sz="2800" b="0">
              <a:solidFill>
                <a:srgbClr val="003C76"/>
              </a:solidFill>
            </a:endParaRPr>
          </a:p>
          <a:p>
            <a:pPr marL="741363" lvl="1" indent="-285750" algn="l" eaLnBrk="1" hangingPunct="1">
              <a:spcBef>
                <a:spcPct val="20000"/>
              </a:spcBef>
              <a:buFontTx/>
              <a:buChar char="–"/>
            </a:pPr>
            <a:r>
              <a:rPr lang="en-AU" sz="2000">
                <a:solidFill>
                  <a:srgbClr val="003C76"/>
                </a:solidFill>
              </a:rPr>
              <a:t>Human Activity System:</a:t>
            </a:r>
          </a:p>
          <a:p>
            <a:pPr marL="1141413" lvl="2" indent="-227013" algn="l" eaLnBrk="1" hangingPunct="1">
              <a:spcBef>
                <a:spcPct val="20000"/>
              </a:spcBef>
              <a:buFontTx/>
              <a:buChar char="•"/>
            </a:pPr>
            <a:r>
              <a:rPr lang="en-AU" sz="2000" b="0">
                <a:solidFill>
                  <a:srgbClr val="003C76"/>
                </a:solidFill>
              </a:rPr>
              <a:t>Rich picture</a:t>
            </a:r>
          </a:p>
          <a:p>
            <a:pPr marL="1141413" lvl="2" indent="-227013" algn="l" eaLnBrk="1" hangingPunct="1">
              <a:spcBef>
                <a:spcPct val="20000"/>
              </a:spcBef>
              <a:buFontTx/>
              <a:buChar char="•"/>
            </a:pPr>
            <a:r>
              <a:rPr lang="en-AU" sz="2000" b="0">
                <a:solidFill>
                  <a:srgbClr val="003C76"/>
                </a:solidFill>
              </a:rPr>
              <a:t>Organisational Structure &amp; Processes</a:t>
            </a:r>
          </a:p>
          <a:p>
            <a:pPr marL="1141413" lvl="2" indent="-227013" algn="l" eaLnBrk="1" hangingPunct="1">
              <a:spcBef>
                <a:spcPct val="20000"/>
              </a:spcBef>
              <a:buFontTx/>
              <a:buChar char="•"/>
            </a:pPr>
            <a:r>
              <a:rPr lang="en-AU" sz="2000" b="0">
                <a:solidFill>
                  <a:srgbClr val="003C76"/>
                </a:solidFill>
              </a:rPr>
              <a:t>Process Design: Activity diagrams</a:t>
            </a:r>
          </a:p>
          <a:p>
            <a:pPr marL="741363" lvl="1" indent="-285750" algn="l" eaLnBrk="1" hangingPunct="1">
              <a:spcBef>
                <a:spcPct val="20000"/>
              </a:spcBef>
              <a:buFontTx/>
              <a:buChar char="–"/>
            </a:pPr>
            <a:r>
              <a:rPr lang="en-AU" sz="2000">
                <a:solidFill>
                  <a:srgbClr val="003C76"/>
                </a:solidFill>
              </a:rPr>
              <a:t>Interface between Human and Information Systems:</a:t>
            </a:r>
          </a:p>
          <a:p>
            <a:pPr marL="1141413" lvl="2" indent="-227013" algn="l" eaLnBrk="1" hangingPunct="1">
              <a:spcBef>
                <a:spcPct val="20000"/>
              </a:spcBef>
              <a:buFontTx/>
              <a:buChar char="•"/>
            </a:pPr>
            <a:r>
              <a:rPr lang="en-AU" sz="2000" b="0">
                <a:solidFill>
                  <a:srgbClr val="003C76"/>
                </a:solidFill>
              </a:rPr>
              <a:t>Use cases, storyboards and Scenarios</a:t>
            </a:r>
          </a:p>
          <a:p>
            <a:pPr marL="741363" lvl="1" indent="-285750" algn="l" eaLnBrk="1" hangingPunct="1">
              <a:spcBef>
                <a:spcPct val="20000"/>
              </a:spcBef>
              <a:buFontTx/>
              <a:buChar char="–"/>
            </a:pPr>
            <a:r>
              <a:rPr lang="en-AU" sz="2000">
                <a:solidFill>
                  <a:srgbClr val="003C76"/>
                </a:solidFill>
              </a:rPr>
              <a:t>Information System:</a:t>
            </a:r>
          </a:p>
          <a:p>
            <a:pPr marL="1141413" lvl="2" indent="-227013" algn="l" eaLnBrk="1" hangingPunct="1">
              <a:spcBef>
                <a:spcPct val="20000"/>
              </a:spcBef>
              <a:buFontTx/>
              <a:buChar char="•"/>
            </a:pPr>
            <a:r>
              <a:rPr lang="en-AU" sz="2000" b="0">
                <a:solidFill>
                  <a:srgbClr val="003C76"/>
                </a:solidFill>
              </a:rPr>
              <a:t>Entity – Relationship Model </a:t>
            </a:r>
          </a:p>
          <a:p>
            <a:pPr marL="1141413" lvl="2" indent="-227013" algn="l" eaLnBrk="1" hangingPunct="1">
              <a:spcBef>
                <a:spcPct val="20000"/>
              </a:spcBef>
              <a:buFontTx/>
              <a:buChar char="•"/>
            </a:pPr>
            <a:r>
              <a:rPr lang="en-AU" sz="2000" b="0">
                <a:solidFill>
                  <a:srgbClr val="003C76"/>
                </a:solidFill>
              </a:rPr>
              <a:t>System Architecture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AU" smtClean="0"/>
              <a:t>Example - Travel Planning </a:t>
            </a:r>
          </a:p>
        </p:txBody>
      </p:sp>
      <p:sp>
        <p:nvSpPr>
          <p:cNvPr id="10243" name="Rectangle 3"/>
          <p:cNvSpPr>
            <a:spLocks noGrp="1" noChangeArrowheads="1"/>
          </p:cNvSpPr>
          <p:nvPr>
            <p:ph type="body" idx="1"/>
          </p:nvPr>
        </p:nvSpPr>
        <p:spPr/>
        <p:txBody>
          <a:bodyPr>
            <a:normAutofit fontScale="92500" lnSpcReduction="10000"/>
          </a:bodyPr>
          <a:lstStyle/>
          <a:p>
            <a:pPr eaLnBrk="1" hangingPunct="1">
              <a:lnSpc>
                <a:spcPct val="90000"/>
              </a:lnSpc>
              <a:buFontTx/>
              <a:buChar char="•"/>
            </a:pPr>
            <a:r>
              <a:rPr lang="en-AU" smtClean="0"/>
              <a:t>We’ll use this example to illustrate the various modelling tools and how they relate to each other:</a:t>
            </a:r>
          </a:p>
          <a:p>
            <a:pPr eaLnBrk="1" hangingPunct="1">
              <a:lnSpc>
                <a:spcPct val="90000"/>
              </a:lnSpc>
            </a:pPr>
            <a:endParaRPr lang="en-AU" smtClean="0"/>
          </a:p>
          <a:p>
            <a:pPr eaLnBrk="1" hangingPunct="1">
              <a:lnSpc>
                <a:spcPct val="90000"/>
              </a:lnSpc>
            </a:pPr>
            <a:r>
              <a:rPr lang="en-AU" smtClean="0"/>
              <a:t>	Consider a person who wishes to plan an extended holiday, visiting a variety of different places, and seeing many of the local attractions. Bob contacts a travel agency …</a:t>
            </a:r>
            <a:br>
              <a:rPr lang="en-AU" smtClean="0"/>
            </a:br>
            <a:r>
              <a:rPr lang="en-AU" smtClean="0"/>
              <a:t/>
            </a:r>
            <a:br>
              <a:rPr lang="en-AU" smtClean="0"/>
            </a:br>
            <a:r>
              <a:rPr lang="en-AU" smtClean="0"/>
              <a:t/>
            </a:r>
            <a:br>
              <a:rPr lang="en-AU" smtClean="0"/>
            </a:br>
            <a:endParaRPr lang="en-AU"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828800" y="228600"/>
            <a:ext cx="4572000" cy="685800"/>
          </a:xfrm>
        </p:spPr>
        <p:txBody>
          <a:bodyPr>
            <a:normAutofit/>
          </a:bodyPr>
          <a:lstStyle/>
          <a:p>
            <a:pPr eaLnBrk="1" hangingPunct="1"/>
            <a:r>
              <a:rPr lang="en-AU" sz="2800" dirty="0" smtClean="0"/>
              <a:t>Rich Picture</a:t>
            </a:r>
            <a:endParaRPr lang="en-AU" sz="2800" dirty="0" smtClean="0"/>
          </a:p>
        </p:txBody>
      </p:sp>
      <p:pic>
        <p:nvPicPr>
          <p:cNvPr id="11267" name="Picture 5" descr="L06-modelling-1"/>
          <p:cNvPicPr>
            <a:picLocks noChangeAspect="1" noChangeArrowheads="1"/>
          </p:cNvPicPr>
          <p:nvPr/>
        </p:nvPicPr>
        <p:blipFill>
          <a:blip r:embed="rId2"/>
          <a:srcRect/>
          <a:stretch>
            <a:fillRect/>
          </a:stretch>
        </p:blipFill>
        <p:spPr bwMode="auto">
          <a:xfrm>
            <a:off x="2100263" y="1295400"/>
            <a:ext cx="4802187" cy="4891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20738" y="104775"/>
            <a:ext cx="8108950" cy="771525"/>
          </a:xfrm>
        </p:spPr>
        <p:txBody>
          <a:bodyPr/>
          <a:lstStyle/>
          <a:p>
            <a:pPr eaLnBrk="1" hangingPunct="1"/>
            <a:r>
              <a:rPr lang="en-AU" sz="2800" smtClean="0"/>
              <a:t>Organisational Structure and Functions </a:t>
            </a:r>
          </a:p>
        </p:txBody>
      </p:sp>
      <p:grpSp>
        <p:nvGrpSpPr>
          <p:cNvPr id="2" name="Group 234"/>
          <p:cNvGrpSpPr>
            <a:grpSpLocks/>
          </p:cNvGrpSpPr>
          <p:nvPr/>
        </p:nvGrpSpPr>
        <p:grpSpPr bwMode="auto">
          <a:xfrm>
            <a:off x="712788" y="3481388"/>
            <a:ext cx="7697787" cy="1749425"/>
            <a:chOff x="449" y="2193"/>
            <a:chExt cx="4849" cy="1102"/>
          </a:xfrm>
        </p:grpSpPr>
        <p:sp>
          <p:nvSpPr>
            <p:cNvPr id="12508" name="Freeform 10"/>
            <p:cNvSpPr>
              <a:spLocks/>
            </p:cNvSpPr>
            <p:nvPr/>
          </p:nvSpPr>
          <p:spPr bwMode="auto">
            <a:xfrm>
              <a:off x="449" y="2225"/>
              <a:ext cx="4849" cy="1009"/>
            </a:xfrm>
            <a:custGeom>
              <a:avLst/>
              <a:gdLst>
                <a:gd name="T0" fmla="*/ 0 w 4849"/>
                <a:gd name="T1" fmla="*/ 0 h 1009"/>
                <a:gd name="T2" fmla="*/ 816 w 4849"/>
                <a:gd name="T3" fmla="*/ 0 h 1009"/>
                <a:gd name="T4" fmla="*/ 2016 w 4849"/>
                <a:gd name="T5" fmla="*/ 1008 h 1009"/>
                <a:gd name="T6" fmla="*/ 4080 w 4849"/>
                <a:gd name="T7" fmla="*/ 768 h 1009"/>
                <a:gd name="T8" fmla="*/ 4848 w 4849"/>
                <a:gd name="T9" fmla="*/ 768 h 1009"/>
                <a:gd name="T10" fmla="*/ 0 60000 65536"/>
                <a:gd name="T11" fmla="*/ 0 60000 65536"/>
                <a:gd name="T12" fmla="*/ 0 60000 65536"/>
                <a:gd name="T13" fmla="*/ 0 60000 65536"/>
                <a:gd name="T14" fmla="*/ 0 60000 65536"/>
                <a:gd name="T15" fmla="*/ 0 w 4849"/>
                <a:gd name="T16" fmla="*/ 0 h 1009"/>
                <a:gd name="T17" fmla="*/ 4849 w 4849"/>
                <a:gd name="T18" fmla="*/ 1009 h 1009"/>
              </a:gdLst>
              <a:ahLst/>
              <a:cxnLst>
                <a:cxn ang="T10">
                  <a:pos x="T0" y="T1"/>
                </a:cxn>
                <a:cxn ang="T11">
                  <a:pos x="T2" y="T3"/>
                </a:cxn>
                <a:cxn ang="T12">
                  <a:pos x="T4" y="T5"/>
                </a:cxn>
                <a:cxn ang="T13">
                  <a:pos x="T6" y="T7"/>
                </a:cxn>
                <a:cxn ang="T14">
                  <a:pos x="T8" y="T9"/>
                </a:cxn>
              </a:cxnLst>
              <a:rect l="T15" t="T16" r="T17" b="T18"/>
              <a:pathLst>
                <a:path w="4849" h="1009">
                  <a:moveTo>
                    <a:pt x="0" y="0"/>
                  </a:moveTo>
                  <a:lnTo>
                    <a:pt x="816" y="0"/>
                  </a:lnTo>
                  <a:lnTo>
                    <a:pt x="2016" y="1008"/>
                  </a:lnTo>
                  <a:lnTo>
                    <a:pt x="4080" y="768"/>
                  </a:lnTo>
                  <a:lnTo>
                    <a:pt x="4848" y="768"/>
                  </a:lnTo>
                </a:path>
              </a:pathLst>
            </a:custGeom>
            <a:noFill/>
            <a:ln w="28575" cap="rnd">
              <a:solidFill>
                <a:srgbClr val="FD0321"/>
              </a:solidFill>
              <a:round/>
              <a:headEnd type="none" w="sm" len="sm"/>
              <a:tailEnd type="stealth" w="med" len="lg"/>
            </a:ln>
          </p:spPr>
          <p:txBody>
            <a:bodyPr/>
            <a:lstStyle/>
            <a:p>
              <a:endParaRPr lang="en-AU"/>
            </a:p>
          </p:txBody>
        </p:sp>
        <p:sp>
          <p:nvSpPr>
            <p:cNvPr id="12509" name="Oval 210"/>
            <p:cNvSpPr>
              <a:spLocks noChangeArrowheads="1"/>
            </p:cNvSpPr>
            <p:nvPr/>
          </p:nvSpPr>
          <p:spPr bwMode="auto">
            <a:xfrm>
              <a:off x="1191" y="2193"/>
              <a:ext cx="174" cy="84"/>
            </a:xfrm>
            <a:prstGeom prst="ellipse">
              <a:avLst/>
            </a:prstGeom>
            <a:solidFill>
              <a:schemeClr val="accent1"/>
            </a:solidFill>
            <a:ln w="9525">
              <a:solidFill>
                <a:schemeClr val="accent1"/>
              </a:solidFill>
              <a:round/>
              <a:headEnd/>
              <a:tailEnd/>
            </a:ln>
          </p:spPr>
          <p:txBody>
            <a:bodyPr wrap="none" anchor="ctr"/>
            <a:lstStyle/>
            <a:p>
              <a:endParaRPr lang="en-AU"/>
            </a:p>
          </p:txBody>
        </p:sp>
        <p:sp>
          <p:nvSpPr>
            <p:cNvPr id="12510" name="Oval 220"/>
            <p:cNvSpPr>
              <a:spLocks noChangeArrowheads="1"/>
            </p:cNvSpPr>
            <p:nvPr/>
          </p:nvSpPr>
          <p:spPr bwMode="auto">
            <a:xfrm>
              <a:off x="2400" y="3211"/>
              <a:ext cx="174" cy="84"/>
            </a:xfrm>
            <a:prstGeom prst="ellipse">
              <a:avLst/>
            </a:prstGeom>
            <a:solidFill>
              <a:schemeClr val="accent1"/>
            </a:solidFill>
            <a:ln w="9525">
              <a:solidFill>
                <a:schemeClr val="accent1"/>
              </a:solidFill>
              <a:round/>
              <a:headEnd/>
              <a:tailEnd/>
            </a:ln>
          </p:spPr>
          <p:txBody>
            <a:bodyPr wrap="none" anchor="ctr"/>
            <a:lstStyle/>
            <a:p>
              <a:endParaRPr lang="en-AU"/>
            </a:p>
          </p:txBody>
        </p:sp>
        <p:sp>
          <p:nvSpPr>
            <p:cNvPr id="12511" name="Oval 224"/>
            <p:cNvSpPr>
              <a:spLocks noChangeArrowheads="1"/>
            </p:cNvSpPr>
            <p:nvPr/>
          </p:nvSpPr>
          <p:spPr bwMode="auto">
            <a:xfrm>
              <a:off x="4458" y="2966"/>
              <a:ext cx="174" cy="84"/>
            </a:xfrm>
            <a:prstGeom prst="ellipse">
              <a:avLst/>
            </a:prstGeom>
            <a:solidFill>
              <a:schemeClr val="accent1"/>
            </a:solidFill>
            <a:ln w="9525">
              <a:solidFill>
                <a:schemeClr val="accent1"/>
              </a:solidFill>
              <a:round/>
              <a:headEnd/>
              <a:tailEnd/>
            </a:ln>
          </p:spPr>
          <p:txBody>
            <a:bodyPr wrap="none" anchor="ctr"/>
            <a:lstStyle/>
            <a:p>
              <a:endParaRPr lang="en-AU"/>
            </a:p>
          </p:txBody>
        </p:sp>
      </p:grpSp>
      <p:grpSp>
        <p:nvGrpSpPr>
          <p:cNvPr id="3" name="Group 237"/>
          <p:cNvGrpSpPr>
            <a:grpSpLocks/>
          </p:cNvGrpSpPr>
          <p:nvPr/>
        </p:nvGrpSpPr>
        <p:grpSpPr bwMode="auto">
          <a:xfrm>
            <a:off x="1231900" y="1416050"/>
            <a:ext cx="6545263" cy="4075113"/>
            <a:chOff x="795" y="993"/>
            <a:chExt cx="4123" cy="2567"/>
          </a:xfrm>
        </p:grpSpPr>
        <p:sp>
          <p:nvSpPr>
            <p:cNvPr id="12303" name="Line 12"/>
            <p:cNvSpPr>
              <a:spLocks noChangeShapeType="1"/>
            </p:cNvSpPr>
            <p:nvPr/>
          </p:nvSpPr>
          <p:spPr bwMode="auto">
            <a:xfrm>
              <a:off x="2855" y="1723"/>
              <a:ext cx="1" cy="81"/>
            </a:xfrm>
            <a:prstGeom prst="line">
              <a:avLst/>
            </a:prstGeom>
            <a:noFill/>
            <a:ln w="6350">
              <a:solidFill>
                <a:srgbClr val="000000"/>
              </a:solidFill>
              <a:round/>
              <a:headEnd/>
              <a:tailEnd/>
            </a:ln>
          </p:spPr>
          <p:txBody>
            <a:bodyPr/>
            <a:lstStyle/>
            <a:p>
              <a:endParaRPr lang="en-US"/>
            </a:p>
          </p:txBody>
        </p:sp>
        <p:sp>
          <p:nvSpPr>
            <p:cNvPr id="12304" name="Rectangle 13"/>
            <p:cNvSpPr>
              <a:spLocks noChangeArrowheads="1"/>
            </p:cNvSpPr>
            <p:nvPr/>
          </p:nvSpPr>
          <p:spPr bwMode="auto">
            <a:xfrm>
              <a:off x="2851" y="1723"/>
              <a:ext cx="7" cy="81"/>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05" name="Line 14"/>
            <p:cNvSpPr>
              <a:spLocks noChangeShapeType="1"/>
            </p:cNvSpPr>
            <p:nvPr/>
          </p:nvSpPr>
          <p:spPr bwMode="auto">
            <a:xfrm>
              <a:off x="1145" y="1804"/>
              <a:ext cx="1" cy="82"/>
            </a:xfrm>
            <a:prstGeom prst="line">
              <a:avLst/>
            </a:prstGeom>
            <a:noFill/>
            <a:ln w="6350">
              <a:solidFill>
                <a:srgbClr val="000000"/>
              </a:solidFill>
              <a:round/>
              <a:headEnd/>
              <a:tailEnd/>
            </a:ln>
          </p:spPr>
          <p:txBody>
            <a:bodyPr/>
            <a:lstStyle/>
            <a:p>
              <a:endParaRPr lang="en-US"/>
            </a:p>
          </p:txBody>
        </p:sp>
        <p:sp>
          <p:nvSpPr>
            <p:cNvPr id="12306" name="Rectangle 15"/>
            <p:cNvSpPr>
              <a:spLocks noChangeArrowheads="1"/>
            </p:cNvSpPr>
            <p:nvPr/>
          </p:nvSpPr>
          <p:spPr bwMode="auto">
            <a:xfrm>
              <a:off x="1141" y="1804"/>
              <a:ext cx="7" cy="82"/>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07" name="Line 16"/>
            <p:cNvSpPr>
              <a:spLocks noChangeShapeType="1"/>
            </p:cNvSpPr>
            <p:nvPr/>
          </p:nvSpPr>
          <p:spPr bwMode="auto">
            <a:xfrm>
              <a:off x="2174" y="1804"/>
              <a:ext cx="1" cy="82"/>
            </a:xfrm>
            <a:prstGeom prst="line">
              <a:avLst/>
            </a:prstGeom>
            <a:noFill/>
            <a:ln w="6350">
              <a:solidFill>
                <a:srgbClr val="000000"/>
              </a:solidFill>
              <a:round/>
              <a:headEnd/>
              <a:tailEnd/>
            </a:ln>
          </p:spPr>
          <p:txBody>
            <a:bodyPr/>
            <a:lstStyle/>
            <a:p>
              <a:endParaRPr lang="en-US"/>
            </a:p>
          </p:txBody>
        </p:sp>
        <p:sp>
          <p:nvSpPr>
            <p:cNvPr id="12308" name="Rectangle 17"/>
            <p:cNvSpPr>
              <a:spLocks noChangeArrowheads="1"/>
            </p:cNvSpPr>
            <p:nvPr/>
          </p:nvSpPr>
          <p:spPr bwMode="auto">
            <a:xfrm>
              <a:off x="2171" y="1804"/>
              <a:ext cx="7" cy="82"/>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09" name="Line 18"/>
            <p:cNvSpPr>
              <a:spLocks noChangeShapeType="1"/>
            </p:cNvSpPr>
            <p:nvPr/>
          </p:nvSpPr>
          <p:spPr bwMode="auto">
            <a:xfrm>
              <a:off x="3204" y="1804"/>
              <a:ext cx="1" cy="82"/>
            </a:xfrm>
            <a:prstGeom prst="line">
              <a:avLst/>
            </a:prstGeom>
            <a:noFill/>
            <a:ln w="6350">
              <a:solidFill>
                <a:srgbClr val="000000"/>
              </a:solidFill>
              <a:round/>
              <a:headEnd/>
              <a:tailEnd/>
            </a:ln>
          </p:spPr>
          <p:txBody>
            <a:bodyPr/>
            <a:lstStyle/>
            <a:p>
              <a:endParaRPr lang="en-US"/>
            </a:p>
          </p:txBody>
        </p:sp>
        <p:sp>
          <p:nvSpPr>
            <p:cNvPr id="12310" name="Rectangle 19"/>
            <p:cNvSpPr>
              <a:spLocks noChangeArrowheads="1"/>
            </p:cNvSpPr>
            <p:nvPr/>
          </p:nvSpPr>
          <p:spPr bwMode="auto">
            <a:xfrm>
              <a:off x="3200" y="1804"/>
              <a:ext cx="8" cy="82"/>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11" name="Line 20"/>
            <p:cNvSpPr>
              <a:spLocks noChangeShapeType="1"/>
            </p:cNvSpPr>
            <p:nvPr/>
          </p:nvSpPr>
          <p:spPr bwMode="auto">
            <a:xfrm>
              <a:off x="4234" y="1804"/>
              <a:ext cx="1" cy="82"/>
            </a:xfrm>
            <a:prstGeom prst="line">
              <a:avLst/>
            </a:prstGeom>
            <a:noFill/>
            <a:ln w="6350">
              <a:solidFill>
                <a:srgbClr val="000000"/>
              </a:solidFill>
              <a:round/>
              <a:headEnd/>
              <a:tailEnd/>
            </a:ln>
          </p:spPr>
          <p:txBody>
            <a:bodyPr/>
            <a:lstStyle/>
            <a:p>
              <a:endParaRPr lang="en-US"/>
            </a:p>
          </p:txBody>
        </p:sp>
        <p:sp>
          <p:nvSpPr>
            <p:cNvPr id="12312" name="Rectangle 21"/>
            <p:cNvSpPr>
              <a:spLocks noChangeArrowheads="1"/>
            </p:cNvSpPr>
            <p:nvPr/>
          </p:nvSpPr>
          <p:spPr bwMode="auto">
            <a:xfrm>
              <a:off x="4230" y="1804"/>
              <a:ext cx="8" cy="82"/>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13" name="Line 22"/>
            <p:cNvSpPr>
              <a:spLocks noChangeShapeType="1"/>
            </p:cNvSpPr>
            <p:nvPr/>
          </p:nvSpPr>
          <p:spPr bwMode="auto">
            <a:xfrm>
              <a:off x="1141" y="1804"/>
              <a:ext cx="1033" cy="1"/>
            </a:xfrm>
            <a:prstGeom prst="line">
              <a:avLst/>
            </a:prstGeom>
            <a:noFill/>
            <a:ln w="6350">
              <a:solidFill>
                <a:srgbClr val="000000"/>
              </a:solidFill>
              <a:round/>
              <a:headEnd/>
              <a:tailEnd/>
            </a:ln>
          </p:spPr>
          <p:txBody>
            <a:bodyPr/>
            <a:lstStyle/>
            <a:p>
              <a:endParaRPr lang="en-US"/>
            </a:p>
          </p:txBody>
        </p:sp>
        <p:sp>
          <p:nvSpPr>
            <p:cNvPr id="12314" name="Rectangle 23"/>
            <p:cNvSpPr>
              <a:spLocks noChangeArrowheads="1"/>
            </p:cNvSpPr>
            <p:nvPr/>
          </p:nvSpPr>
          <p:spPr bwMode="auto">
            <a:xfrm>
              <a:off x="1141" y="1801"/>
              <a:ext cx="1033" cy="7"/>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15" name="Line 24"/>
            <p:cNvSpPr>
              <a:spLocks noChangeShapeType="1"/>
            </p:cNvSpPr>
            <p:nvPr/>
          </p:nvSpPr>
          <p:spPr bwMode="auto">
            <a:xfrm>
              <a:off x="2174" y="1804"/>
              <a:ext cx="681" cy="1"/>
            </a:xfrm>
            <a:prstGeom prst="line">
              <a:avLst/>
            </a:prstGeom>
            <a:noFill/>
            <a:ln w="6350">
              <a:solidFill>
                <a:srgbClr val="000000"/>
              </a:solidFill>
              <a:round/>
              <a:headEnd/>
              <a:tailEnd/>
            </a:ln>
          </p:spPr>
          <p:txBody>
            <a:bodyPr/>
            <a:lstStyle/>
            <a:p>
              <a:endParaRPr lang="en-US"/>
            </a:p>
          </p:txBody>
        </p:sp>
        <p:sp>
          <p:nvSpPr>
            <p:cNvPr id="12316" name="Rectangle 25"/>
            <p:cNvSpPr>
              <a:spLocks noChangeArrowheads="1"/>
            </p:cNvSpPr>
            <p:nvPr/>
          </p:nvSpPr>
          <p:spPr bwMode="auto">
            <a:xfrm>
              <a:off x="2174" y="1801"/>
              <a:ext cx="681" cy="7"/>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17" name="Line 26"/>
            <p:cNvSpPr>
              <a:spLocks noChangeShapeType="1"/>
            </p:cNvSpPr>
            <p:nvPr/>
          </p:nvSpPr>
          <p:spPr bwMode="auto">
            <a:xfrm>
              <a:off x="2855" y="1804"/>
              <a:ext cx="349" cy="1"/>
            </a:xfrm>
            <a:prstGeom prst="line">
              <a:avLst/>
            </a:prstGeom>
            <a:noFill/>
            <a:ln w="6350">
              <a:solidFill>
                <a:srgbClr val="000000"/>
              </a:solidFill>
              <a:round/>
              <a:headEnd/>
              <a:tailEnd/>
            </a:ln>
          </p:spPr>
          <p:txBody>
            <a:bodyPr/>
            <a:lstStyle/>
            <a:p>
              <a:endParaRPr lang="en-US"/>
            </a:p>
          </p:txBody>
        </p:sp>
        <p:sp>
          <p:nvSpPr>
            <p:cNvPr id="12318" name="Rectangle 27"/>
            <p:cNvSpPr>
              <a:spLocks noChangeArrowheads="1"/>
            </p:cNvSpPr>
            <p:nvPr/>
          </p:nvSpPr>
          <p:spPr bwMode="auto">
            <a:xfrm>
              <a:off x="2855" y="1801"/>
              <a:ext cx="349" cy="7"/>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19" name="Line 28"/>
            <p:cNvSpPr>
              <a:spLocks noChangeShapeType="1"/>
            </p:cNvSpPr>
            <p:nvPr/>
          </p:nvSpPr>
          <p:spPr bwMode="auto">
            <a:xfrm>
              <a:off x="3204" y="1804"/>
              <a:ext cx="1034" cy="1"/>
            </a:xfrm>
            <a:prstGeom prst="line">
              <a:avLst/>
            </a:prstGeom>
            <a:noFill/>
            <a:ln w="6350">
              <a:solidFill>
                <a:srgbClr val="000000"/>
              </a:solidFill>
              <a:round/>
              <a:headEnd/>
              <a:tailEnd/>
            </a:ln>
          </p:spPr>
          <p:txBody>
            <a:bodyPr/>
            <a:lstStyle/>
            <a:p>
              <a:endParaRPr lang="en-US"/>
            </a:p>
          </p:txBody>
        </p:sp>
        <p:sp>
          <p:nvSpPr>
            <p:cNvPr id="12320" name="Rectangle 29"/>
            <p:cNvSpPr>
              <a:spLocks noChangeArrowheads="1"/>
            </p:cNvSpPr>
            <p:nvPr/>
          </p:nvSpPr>
          <p:spPr bwMode="auto">
            <a:xfrm>
              <a:off x="3204" y="1801"/>
              <a:ext cx="1034" cy="7"/>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21" name="Line 30"/>
            <p:cNvSpPr>
              <a:spLocks noChangeShapeType="1"/>
            </p:cNvSpPr>
            <p:nvPr/>
          </p:nvSpPr>
          <p:spPr bwMode="auto">
            <a:xfrm>
              <a:off x="881" y="2049"/>
              <a:ext cx="1" cy="244"/>
            </a:xfrm>
            <a:prstGeom prst="line">
              <a:avLst/>
            </a:prstGeom>
            <a:noFill/>
            <a:ln w="6350">
              <a:solidFill>
                <a:srgbClr val="000000"/>
              </a:solidFill>
              <a:round/>
              <a:headEnd/>
              <a:tailEnd/>
            </a:ln>
          </p:spPr>
          <p:txBody>
            <a:bodyPr/>
            <a:lstStyle/>
            <a:p>
              <a:endParaRPr lang="en-US"/>
            </a:p>
          </p:txBody>
        </p:sp>
        <p:sp>
          <p:nvSpPr>
            <p:cNvPr id="12322" name="Rectangle 31"/>
            <p:cNvSpPr>
              <a:spLocks noChangeArrowheads="1"/>
            </p:cNvSpPr>
            <p:nvPr/>
          </p:nvSpPr>
          <p:spPr bwMode="auto">
            <a:xfrm>
              <a:off x="877" y="2049"/>
              <a:ext cx="7" cy="244"/>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23" name="Line 32"/>
            <p:cNvSpPr>
              <a:spLocks noChangeShapeType="1"/>
            </p:cNvSpPr>
            <p:nvPr/>
          </p:nvSpPr>
          <p:spPr bwMode="auto">
            <a:xfrm>
              <a:off x="881" y="2293"/>
              <a:ext cx="81" cy="1"/>
            </a:xfrm>
            <a:prstGeom prst="line">
              <a:avLst/>
            </a:prstGeom>
            <a:noFill/>
            <a:ln w="6350">
              <a:solidFill>
                <a:srgbClr val="000000"/>
              </a:solidFill>
              <a:round/>
              <a:headEnd/>
              <a:tailEnd/>
            </a:ln>
          </p:spPr>
          <p:txBody>
            <a:bodyPr/>
            <a:lstStyle/>
            <a:p>
              <a:endParaRPr lang="en-US"/>
            </a:p>
          </p:txBody>
        </p:sp>
        <p:sp>
          <p:nvSpPr>
            <p:cNvPr id="12324" name="Rectangle 33"/>
            <p:cNvSpPr>
              <a:spLocks noChangeArrowheads="1"/>
            </p:cNvSpPr>
            <p:nvPr/>
          </p:nvSpPr>
          <p:spPr bwMode="auto">
            <a:xfrm>
              <a:off x="881" y="2290"/>
              <a:ext cx="81" cy="7"/>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25" name="Line 34"/>
            <p:cNvSpPr>
              <a:spLocks noChangeShapeType="1"/>
            </p:cNvSpPr>
            <p:nvPr/>
          </p:nvSpPr>
          <p:spPr bwMode="auto">
            <a:xfrm>
              <a:off x="881" y="2508"/>
              <a:ext cx="81" cy="1"/>
            </a:xfrm>
            <a:prstGeom prst="line">
              <a:avLst/>
            </a:prstGeom>
            <a:noFill/>
            <a:ln w="6350">
              <a:solidFill>
                <a:srgbClr val="000000"/>
              </a:solidFill>
              <a:round/>
              <a:headEnd/>
              <a:tailEnd/>
            </a:ln>
          </p:spPr>
          <p:txBody>
            <a:bodyPr/>
            <a:lstStyle/>
            <a:p>
              <a:endParaRPr lang="en-US"/>
            </a:p>
          </p:txBody>
        </p:sp>
        <p:sp>
          <p:nvSpPr>
            <p:cNvPr id="12326" name="Rectangle 35"/>
            <p:cNvSpPr>
              <a:spLocks noChangeArrowheads="1"/>
            </p:cNvSpPr>
            <p:nvPr/>
          </p:nvSpPr>
          <p:spPr bwMode="auto">
            <a:xfrm>
              <a:off x="881" y="2504"/>
              <a:ext cx="81" cy="8"/>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27" name="Line 36"/>
            <p:cNvSpPr>
              <a:spLocks noChangeShapeType="1"/>
            </p:cNvSpPr>
            <p:nvPr/>
          </p:nvSpPr>
          <p:spPr bwMode="auto">
            <a:xfrm>
              <a:off x="881" y="3049"/>
              <a:ext cx="81" cy="1"/>
            </a:xfrm>
            <a:prstGeom prst="line">
              <a:avLst/>
            </a:prstGeom>
            <a:noFill/>
            <a:ln w="6350">
              <a:solidFill>
                <a:srgbClr val="000000"/>
              </a:solidFill>
              <a:round/>
              <a:headEnd/>
              <a:tailEnd/>
            </a:ln>
          </p:spPr>
          <p:txBody>
            <a:bodyPr/>
            <a:lstStyle/>
            <a:p>
              <a:endParaRPr lang="en-US"/>
            </a:p>
          </p:txBody>
        </p:sp>
        <p:sp>
          <p:nvSpPr>
            <p:cNvPr id="12328" name="Rectangle 37"/>
            <p:cNvSpPr>
              <a:spLocks noChangeArrowheads="1"/>
            </p:cNvSpPr>
            <p:nvPr/>
          </p:nvSpPr>
          <p:spPr bwMode="auto">
            <a:xfrm>
              <a:off x="881" y="3045"/>
              <a:ext cx="81" cy="8"/>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29" name="Line 38"/>
            <p:cNvSpPr>
              <a:spLocks noChangeShapeType="1"/>
            </p:cNvSpPr>
            <p:nvPr/>
          </p:nvSpPr>
          <p:spPr bwMode="auto">
            <a:xfrm>
              <a:off x="881" y="3264"/>
              <a:ext cx="81" cy="1"/>
            </a:xfrm>
            <a:prstGeom prst="line">
              <a:avLst/>
            </a:prstGeom>
            <a:noFill/>
            <a:ln w="6350">
              <a:solidFill>
                <a:srgbClr val="000000"/>
              </a:solidFill>
              <a:round/>
              <a:headEnd/>
              <a:tailEnd/>
            </a:ln>
          </p:spPr>
          <p:txBody>
            <a:bodyPr/>
            <a:lstStyle/>
            <a:p>
              <a:endParaRPr lang="en-US"/>
            </a:p>
          </p:txBody>
        </p:sp>
        <p:sp>
          <p:nvSpPr>
            <p:cNvPr id="12330" name="Rectangle 39"/>
            <p:cNvSpPr>
              <a:spLocks noChangeArrowheads="1"/>
            </p:cNvSpPr>
            <p:nvPr/>
          </p:nvSpPr>
          <p:spPr bwMode="auto">
            <a:xfrm>
              <a:off x="881" y="3260"/>
              <a:ext cx="81" cy="7"/>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31" name="Line 40"/>
            <p:cNvSpPr>
              <a:spLocks noChangeShapeType="1"/>
            </p:cNvSpPr>
            <p:nvPr/>
          </p:nvSpPr>
          <p:spPr bwMode="auto">
            <a:xfrm>
              <a:off x="881" y="2293"/>
              <a:ext cx="1" cy="215"/>
            </a:xfrm>
            <a:prstGeom prst="line">
              <a:avLst/>
            </a:prstGeom>
            <a:noFill/>
            <a:ln w="6350">
              <a:solidFill>
                <a:srgbClr val="000000"/>
              </a:solidFill>
              <a:round/>
              <a:headEnd/>
              <a:tailEnd/>
            </a:ln>
          </p:spPr>
          <p:txBody>
            <a:bodyPr/>
            <a:lstStyle/>
            <a:p>
              <a:endParaRPr lang="en-US"/>
            </a:p>
          </p:txBody>
        </p:sp>
        <p:sp>
          <p:nvSpPr>
            <p:cNvPr id="12332" name="Rectangle 41"/>
            <p:cNvSpPr>
              <a:spLocks noChangeArrowheads="1"/>
            </p:cNvSpPr>
            <p:nvPr/>
          </p:nvSpPr>
          <p:spPr bwMode="auto">
            <a:xfrm>
              <a:off x="877" y="2293"/>
              <a:ext cx="7" cy="215"/>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33" name="Line 42"/>
            <p:cNvSpPr>
              <a:spLocks noChangeShapeType="1"/>
            </p:cNvSpPr>
            <p:nvPr/>
          </p:nvSpPr>
          <p:spPr bwMode="auto">
            <a:xfrm>
              <a:off x="881" y="2508"/>
              <a:ext cx="1" cy="541"/>
            </a:xfrm>
            <a:prstGeom prst="line">
              <a:avLst/>
            </a:prstGeom>
            <a:noFill/>
            <a:ln w="6350">
              <a:solidFill>
                <a:srgbClr val="000000"/>
              </a:solidFill>
              <a:round/>
              <a:headEnd/>
              <a:tailEnd/>
            </a:ln>
          </p:spPr>
          <p:txBody>
            <a:bodyPr/>
            <a:lstStyle/>
            <a:p>
              <a:endParaRPr lang="en-US"/>
            </a:p>
          </p:txBody>
        </p:sp>
        <p:sp>
          <p:nvSpPr>
            <p:cNvPr id="12334" name="Rectangle 43"/>
            <p:cNvSpPr>
              <a:spLocks noChangeArrowheads="1"/>
            </p:cNvSpPr>
            <p:nvPr/>
          </p:nvSpPr>
          <p:spPr bwMode="auto">
            <a:xfrm>
              <a:off x="877" y="2508"/>
              <a:ext cx="7" cy="541"/>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35" name="Line 44"/>
            <p:cNvSpPr>
              <a:spLocks noChangeShapeType="1"/>
            </p:cNvSpPr>
            <p:nvPr/>
          </p:nvSpPr>
          <p:spPr bwMode="auto">
            <a:xfrm>
              <a:off x="881" y="3049"/>
              <a:ext cx="1" cy="218"/>
            </a:xfrm>
            <a:prstGeom prst="line">
              <a:avLst/>
            </a:prstGeom>
            <a:noFill/>
            <a:ln w="6350">
              <a:solidFill>
                <a:srgbClr val="000000"/>
              </a:solidFill>
              <a:round/>
              <a:headEnd/>
              <a:tailEnd/>
            </a:ln>
          </p:spPr>
          <p:txBody>
            <a:bodyPr/>
            <a:lstStyle/>
            <a:p>
              <a:endParaRPr lang="en-US"/>
            </a:p>
          </p:txBody>
        </p:sp>
        <p:sp>
          <p:nvSpPr>
            <p:cNvPr id="12336" name="Rectangle 45"/>
            <p:cNvSpPr>
              <a:spLocks noChangeArrowheads="1"/>
            </p:cNvSpPr>
            <p:nvPr/>
          </p:nvSpPr>
          <p:spPr bwMode="auto">
            <a:xfrm>
              <a:off x="877" y="3049"/>
              <a:ext cx="7" cy="218"/>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37" name="Rectangle 46"/>
            <p:cNvSpPr>
              <a:spLocks noChangeArrowheads="1"/>
            </p:cNvSpPr>
            <p:nvPr/>
          </p:nvSpPr>
          <p:spPr bwMode="auto">
            <a:xfrm>
              <a:off x="962" y="2212"/>
              <a:ext cx="684" cy="148"/>
            </a:xfrm>
            <a:prstGeom prst="rect">
              <a:avLst/>
            </a:prstGeom>
            <a:noFill/>
            <a:ln w="9525">
              <a:noFill/>
              <a:miter lim="800000"/>
              <a:headEnd/>
              <a:tailEnd/>
            </a:ln>
          </p:spPr>
          <p:txBody>
            <a:bodyPr/>
            <a:lstStyle/>
            <a:p>
              <a:endParaRPr lang="en-AU"/>
            </a:p>
          </p:txBody>
        </p:sp>
        <p:sp>
          <p:nvSpPr>
            <p:cNvPr id="12338" name="Rectangle 47"/>
            <p:cNvSpPr>
              <a:spLocks noChangeArrowheads="1"/>
            </p:cNvSpPr>
            <p:nvPr/>
          </p:nvSpPr>
          <p:spPr bwMode="auto">
            <a:xfrm>
              <a:off x="1643" y="2230"/>
              <a:ext cx="18" cy="145"/>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339" name="Rectangle 48"/>
            <p:cNvSpPr>
              <a:spLocks noChangeArrowheads="1"/>
            </p:cNvSpPr>
            <p:nvPr/>
          </p:nvSpPr>
          <p:spPr bwMode="auto">
            <a:xfrm>
              <a:off x="981" y="2356"/>
              <a:ext cx="680" cy="19"/>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340" name="Rectangle 49"/>
            <p:cNvSpPr>
              <a:spLocks noChangeArrowheads="1"/>
            </p:cNvSpPr>
            <p:nvPr/>
          </p:nvSpPr>
          <p:spPr bwMode="auto">
            <a:xfrm>
              <a:off x="965" y="2215"/>
              <a:ext cx="678" cy="142"/>
            </a:xfrm>
            <a:prstGeom prst="rect">
              <a:avLst/>
            </a:prstGeom>
            <a:noFill/>
            <a:ln w="11113">
              <a:solidFill>
                <a:srgbClr val="606060"/>
              </a:solidFill>
              <a:miter lim="800000"/>
              <a:headEnd/>
              <a:tailEnd/>
            </a:ln>
          </p:spPr>
          <p:txBody>
            <a:bodyPr/>
            <a:lstStyle/>
            <a:p>
              <a:endParaRPr lang="en-AU"/>
            </a:p>
          </p:txBody>
        </p:sp>
        <p:sp>
          <p:nvSpPr>
            <p:cNvPr id="12341" name="Line 50"/>
            <p:cNvSpPr>
              <a:spLocks noChangeShapeType="1"/>
            </p:cNvSpPr>
            <p:nvPr/>
          </p:nvSpPr>
          <p:spPr bwMode="auto">
            <a:xfrm>
              <a:off x="1048" y="2590"/>
              <a:ext cx="1" cy="248"/>
            </a:xfrm>
            <a:prstGeom prst="line">
              <a:avLst/>
            </a:prstGeom>
            <a:noFill/>
            <a:ln w="6350">
              <a:solidFill>
                <a:srgbClr val="000000"/>
              </a:solidFill>
              <a:round/>
              <a:headEnd/>
              <a:tailEnd/>
            </a:ln>
          </p:spPr>
          <p:txBody>
            <a:bodyPr/>
            <a:lstStyle/>
            <a:p>
              <a:endParaRPr lang="en-US"/>
            </a:p>
          </p:txBody>
        </p:sp>
        <p:sp>
          <p:nvSpPr>
            <p:cNvPr id="12342" name="Rectangle 51"/>
            <p:cNvSpPr>
              <a:spLocks noChangeArrowheads="1"/>
            </p:cNvSpPr>
            <p:nvPr/>
          </p:nvSpPr>
          <p:spPr bwMode="auto">
            <a:xfrm>
              <a:off x="1044" y="2590"/>
              <a:ext cx="8" cy="248"/>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43" name="Line 52"/>
            <p:cNvSpPr>
              <a:spLocks noChangeShapeType="1"/>
            </p:cNvSpPr>
            <p:nvPr/>
          </p:nvSpPr>
          <p:spPr bwMode="auto">
            <a:xfrm>
              <a:off x="1048" y="2834"/>
              <a:ext cx="82" cy="1"/>
            </a:xfrm>
            <a:prstGeom prst="line">
              <a:avLst/>
            </a:prstGeom>
            <a:noFill/>
            <a:ln w="6350">
              <a:solidFill>
                <a:srgbClr val="000000"/>
              </a:solidFill>
              <a:round/>
              <a:headEnd/>
              <a:tailEnd/>
            </a:ln>
          </p:spPr>
          <p:txBody>
            <a:bodyPr/>
            <a:lstStyle/>
            <a:p>
              <a:endParaRPr lang="en-US"/>
            </a:p>
          </p:txBody>
        </p:sp>
        <p:sp>
          <p:nvSpPr>
            <p:cNvPr id="12344" name="Rectangle 53"/>
            <p:cNvSpPr>
              <a:spLocks noChangeArrowheads="1"/>
            </p:cNvSpPr>
            <p:nvPr/>
          </p:nvSpPr>
          <p:spPr bwMode="auto">
            <a:xfrm>
              <a:off x="1048" y="2830"/>
              <a:ext cx="82" cy="8"/>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45" name="Rectangle 54"/>
            <p:cNvSpPr>
              <a:spLocks noChangeArrowheads="1"/>
            </p:cNvSpPr>
            <p:nvPr/>
          </p:nvSpPr>
          <p:spPr bwMode="auto">
            <a:xfrm>
              <a:off x="1130" y="2753"/>
              <a:ext cx="684" cy="148"/>
            </a:xfrm>
            <a:prstGeom prst="rect">
              <a:avLst/>
            </a:prstGeom>
            <a:noFill/>
            <a:ln w="9525">
              <a:noFill/>
              <a:miter lim="800000"/>
              <a:headEnd/>
              <a:tailEnd/>
            </a:ln>
          </p:spPr>
          <p:txBody>
            <a:bodyPr/>
            <a:lstStyle/>
            <a:p>
              <a:endParaRPr lang="en-AU"/>
            </a:p>
          </p:txBody>
        </p:sp>
        <p:sp>
          <p:nvSpPr>
            <p:cNvPr id="12346" name="Rectangle 55"/>
            <p:cNvSpPr>
              <a:spLocks noChangeArrowheads="1"/>
            </p:cNvSpPr>
            <p:nvPr/>
          </p:nvSpPr>
          <p:spPr bwMode="auto">
            <a:xfrm>
              <a:off x="1810" y="2771"/>
              <a:ext cx="19" cy="145"/>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347" name="Rectangle 56"/>
            <p:cNvSpPr>
              <a:spLocks noChangeArrowheads="1"/>
            </p:cNvSpPr>
            <p:nvPr/>
          </p:nvSpPr>
          <p:spPr bwMode="auto">
            <a:xfrm>
              <a:off x="1148" y="2897"/>
              <a:ext cx="681" cy="19"/>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348" name="Rectangle 57"/>
            <p:cNvSpPr>
              <a:spLocks noChangeArrowheads="1"/>
            </p:cNvSpPr>
            <p:nvPr/>
          </p:nvSpPr>
          <p:spPr bwMode="auto">
            <a:xfrm>
              <a:off x="1133" y="2756"/>
              <a:ext cx="678" cy="142"/>
            </a:xfrm>
            <a:prstGeom prst="rect">
              <a:avLst/>
            </a:prstGeom>
            <a:noFill/>
            <a:ln w="11113">
              <a:solidFill>
                <a:srgbClr val="606060"/>
              </a:solidFill>
              <a:miter lim="800000"/>
              <a:headEnd/>
              <a:tailEnd/>
            </a:ln>
          </p:spPr>
          <p:txBody>
            <a:bodyPr/>
            <a:lstStyle/>
            <a:p>
              <a:endParaRPr lang="en-AU"/>
            </a:p>
          </p:txBody>
        </p:sp>
        <p:sp>
          <p:nvSpPr>
            <p:cNvPr id="12349" name="Rectangle 58"/>
            <p:cNvSpPr>
              <a:spLocks noChangeArrowheads="1"/>
            </p:cNvSpPr>
            <p:nvPr/>
          </p:nvSpPr>
          <p:spPr bwMode="auto">
            <a:xfrm>
              <a:off x="962" y="2427"/>
              <a:ext cx="684" cy="148"/>
            </a:xfrm>
            <a:prstGeom prst="rect">
              <a:avLst/>
            </a:prstGeom>
            <a:noFill/>
            <a:ln w="9525">
              <a:noFill/>
              <a:miter lim="800000"/>
              <a:headEnd/>
              <a:tailEnd/>
            </a:ln>
          </p:spPr>
          <p:txBody>
            <a:bodyPr/>
            <a:lstStyle/>
            <a:p>
              <a:endParaRPr lang="en-AU"/>
            </a:p>
          </p:txBody>
        </p:sp>
        <p:sp>
          <p:nvSpPr>
            <p:cNvPr id="12350" name="Rectangle 59"/>
            <p:cNvSpPr>
              <a:spLocks noChangeArrowheads="1"/>
            </p:cNvSpPr>
            <p:nvPr/>
          </p:nvSpPr>
          <p:spPr bwMode="auto">
            <a:xfrm>
              <a:off x="1643" y="2445"/>
              <a:ext cx="18" cy="145"/>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351" name="Rectangle 60"/>
            <p:cNvSpPr>
              <a:spLocks noChangeArrowheads="1"/>
            </p:cNvSpPr>
            <p:nvPr/>
          </p:nvSpPr>
          <p:spPr bwMode="auto">
            <a:xfrm>
              <a:off x="981" y="2571"/>
              <a:ext cx="680" cy="19"/>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352" name="Rectangle 61"/>
            <p:cNvSpPr>
              <a:spLocks noChangeArrowheads="1"/>
            </p:cNvSpPr>
            <p:nvPr/>
          </p:nvSpPr>
          <p:spPr bwMode="auto">
            <a:xfrm>
              <a:off x="965" y="2430"/>
              <a:ext cx="678" cy="142"/>
            </a:xfrm>
            <a:prstGeom prst="rect">
              <a:avLst/>
            </a:prstGeom>
            <a:noFill/>
            <a:ln w="11113">
              <a:solidFill>
                <a:srgbClr val="606060"/>
              </a:solidFill>
              <a:miter lim="800000"/>
              <a:headEnd/>
              <a:tailEnd/>
            </a:ln>
          </p:spPr>
          <p:txBody>
            <a:bodyPr/>
            <a:lstStyle/>
            <a:p>
              <a:endParaRPr lang="en-AU"/>
            </a:p>
          </p:txBody>
        </p:sp>
        <p:sp>
          <p:nvSpPr>
            <p:cNvPr id="12353" name="Rectangle 62"/>
            <p:cNvSpPr>
              <a:spLocks noChangeArrowheads="1"/>
            </p:cNvSpPr>
            <p:nvPr/>
          </p:nvSpPr>
          <p:spPr bwMode="auto">
            <a:xfrm>
              <a:off x="962" y="2967"/>
              <a:ext cx="684" cy="148"/>
            </a:xfrm>
            <a:prstGeom prst="rect">
              <a:avLst/>
            </a:prstGeom>
            <a:noFill/>
            <a:ln w="9525">
              <a:noFill/>
              <a:miter lim="800000"/>
              <a:headEnd/>
              <a:tailEnd/>
            </a:ln>
          </p:spPr>
          <p:txBody>
            <a:bodyPr/>
            <a:lstStyle/>
            <a:p>
              <a:endParaRPr lang="en-AU"/>
            </a:p>
          </p:txBody>
        </p:sp>
        <p:sp>
          <p:nvSpPr>
            <p:cNvPr id="12354" name="Rectangle 63"/>
            <p:cNvSpPr>
              <a:spLocks noChangeArrowheads="1"/>
            </p:cNvSpPr>
            <p:nvPr/>
          </p:nvSpPr>
          <p:spPr bwMode="auto">
            <a:xfrm>
              <a:off x="1643" y="2986"/>
              <a:ext cx="18" cy="144"/>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355" name="Rectangle 64"/>
            <p:cNvSpPr>
              <a:spLocks noChangeArrowheads="1"/>
            </p:cNvSpPr>
            <p:nvPr/>
          </p:nvSpPr>
          <p:spPr bwMode="auto">
            <a:xfrm>
              <a:off x="981" y="3112"/>
              <a:ext cx="680" cy="18"/>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356" name="Rectangle 65"/>
            <p:cNvSpPr>
              <a:spLocks noChangeArrowheads="1"/>
            </p:cNvSpPr>
            <p:nvPr/>
          </p:nvSpPr>
          <p:spPr bwMode="auto">
            <a:xfrm>
              <a:off x="965" y="2970"/>
              <a:ext cx="678" cy="142"/>
            </a:xfrm>
            <a:prstGeom prst="rect">
              <a:avLst/>
            </a:prstGeom>
            <a:noFill/>
            <a:ln w="11113">
              <a:solidFill>
                <a:srgbClr val="606060"/>
              </a:solidFill>
              <a:miter lim="800000"/>
              <a:headEnd/>
              <a:tailEnd/>
            </a:ln>
          </p:spPr>
          <p:txBody>
            <a:bodyPr/>
            <a:lstStyle/>
            <a:p>
              <a:endParaRPr lang="en-AU"/>
            </a:p>
          </p:txBody>
        </p:sp>
        <p:sp>
          <p:nvSpPr>
            <p:cNvPr id="12357" name="Rectangle 66"/>
            <p:cNvSpPr>
              <a:spLocks noChangeArrowheads="1"/>
            </p:cNvSpPr>
            <p:nvPr/>
          </p:nvSpPr>
          <p:spPr bwMode="auto">
            <a:xfrm>
              <a:off x="962" y="3182"/>
              <a:ext cx="684" cy="148"/>
            </a:xfrm>
            <a:prstGeom prst="rect">
              <a:avLst/>
            </a:prstGeom>
            <a:noFill/>
            <a:ln w="9525">
              <a:noFill/>
              <a:miter lim="800000"/>
              <a:headEnd/>
              <a:tailEnd/>
            </a:ln>
          </p:spPr>
          <p:txBody>
            <a:bodyPr/>
            <a:lstStyle/>
            <a:p>
              <a:endParaRPr lang="en-AU"/>
            </a:p>
          </p:txBody>
        </p:sp>
        <p:sp>
          <p:nvSpPr>
            <p:cNvPr id="12358" name="Rectangle 67"/>
            <p:cNvSpPr>
              <a:spLocks noChangeArrowheads="1"/>
            </p:cNvSpPr>
            <p:nvPr/>
          </p:nvSpPr>
          <p:spPr bwMode="auto">
            <a:xfrm>
              <a:off x="1643" y="3201"/>
              <a:ext cx="18" cy="144"/>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359" name="Rectangle 68"/>
            <p:cNvSpPr>
              <a:spLocks noChangeArrowheads="1"/>
            </p:cNvSpPr>
            <p:nvPr/>
          </p:nvSpPr>
          <p:spPr bwMode="auto">
            <a:xfrm>
              <a:off x="981" y="3327"/>
              <a:ext cx="680" cy="18"/>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360" name="Rectangle 69"/>
            <p:cNvSpPr>
              <a:spLocks noChangeArrowheads="1"/>
            </p:cNvSpPr>
            <p:nvPr/>
          </p:nvSpPr>
          <p:spPr bwMode="auto">
            <a:xfrm>
              <a:off x="965" y="3185"/>
              <a:ext cx="678" cy="142"/>
            </a:xfrm>
            <a:prstGeom prst="rect">
              <a:avLst/>
            </a:prstGeom>
            <a:noFill/>
            <a:ln w="11113">
              <a:solidFill>
                <a:srgbClr val="606060"/>
              </a:solidFill>
              <a:miter lim="800000"/>
              <a:headEnd/>
              <a:tailEnd/>
            </a:ln>
          </p:spPr>
          <p:txBody>
            <a:bodyPr/>
            <a:lstStyle/>
            <a:p>
              <a:endParaRPr lang="en-AU"/>
            </a:p>
          </p:txBody>
        </p:sp>
        <p:sp>
          <p:nvSpPr>
            <p:cNvPr id="12361" name="Rectangle 70"/>
            <p:cNvSpPr>
              <a:spLocks noChangeArrowheads="1"/>
            </p:cNvSpPr>
            <p:nvPr/>
          </p:nvSpPr>
          <p:spPr bwMode="auto">
            <a:xfrm>
              <a:off x="795" y="1886"/>
              <a:ext cx="684" cy="148"/>
            </a:xfrm>
            <a:prstGeom prst="rect">
              <a:avLst/>
            </a:prstGeom>
            <a:noFill/>
            <a:ln w="9525">
              <a:noFill/>
              <a:miter lim="800000"/>
              <a:headEnd/>
              <a:tailEnd/>
            </a:ln>
          </p:spPr>
          <p:txBody>
            <a:bodyPr/>
            <a:lstStyle/>
            <a:p>
              <a:endParaRPr lang="en-AU"/>
            </a:p>
          </p:txBody>
        </p:sp>
        <p:sp>
          <p:nvSpPr>
            <p:cNvPr id="12362" name="Rectangle 71"/>
            <p:cNvSpPr>
              <a:spLocks noChangeArrowheads="1"/>
            </p:cNvSpPr>
            <p:nvPr/>
          </p:nvSpPr>
          <p:spPr bwMode="auto">
            <a:xfrm>
              <a:off x="1475" y="1904"/>
              <a:ext cx="19" cy="145"/>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363" name="Rectangle 72"/>
            <p:cNvSpPr>
              <a:spLocks noChangeArrowheads="1"/>
            </p:cNvSpPr>
            <p:nvPr/>
          </p:nvSpPr>
          <p:spPr bwMode="auto">
            <a:xfrm>
              <a:off x="814" y="2030"/>
              <a:ext cx="680" cy="19"/>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364" name="Rectangle 73"/>
            <p:cNvSpPr>
              <a:spLocks noChangeArrowheads="1"/>
            </p:cNvSpPr>
            <p:nvPr/>
          </p:nvSpPr>
          <p:spPr bwMode="auto">
            <a:xfrm>
              <a:off x="798" y="1889"/>
              <a:ext cx="678" cy="142"/>
            </a:xfrm>
            <a:prstGeom prst="rect">
              <a:avLst/>
            </a:prstGeom>
            <a:noFill/>
            <a:ln w="11113">
              <a:solidFill>
                <a:srgbClr val="606060"/>
              </a:solidFill>
              <a:miter lim="800000"/>
              <a:headEnd/>
              <a:tailEnd/>
            </a:ln>
          </p:spPr>
          <p:txBody>
            <a:bodyPr/>
            <a:lstStyle/>
            <a:p>
              <a:endParaRPr lang="en-AU"/>
            </a:p>
          </p:txBody>
        </p:sp>
        <p:sp>
          <p:nvSpPr>
            <p:cNvPr id="12365" name="Line 74"/>
            <p:cNvSpPr>
              <a:spLocks noChangeShapeType="1"/>
            </p:cNvSpPr>
            <p:nvPr/>
          </p:nvSpPr>
          <p:spPr bwMode="auto">
            <a:xfrm>
              <a:off x="1910" y="2049"/>
              <a:ext cx="1" cy="244"/>
            </a:xfrm>
            <a:prstGeom prst="line">
              <a:avLst/>
            </a:prstGeom>
            <a:noFill/>
            <a:ln w="6350">
              <a:solidFill>
                <a:srgbClr val="000000"/>
              </a:solidFill>
              <a:round/>
              <a:headEnd/>
              <a:tailEnd/>
            </a:ln>
          </p:spPr>
          <p:txBody>
            <a:bodyPr/>
            <a:lstStyle/>
            <a:p>
              <a:endParaRPr lang="en-US"/>
            </a:p>
          </p:txBody>
        </p:sp>
        <p:sp>
          <p:nvSpPr>
            <p:cNvPr id="12366" name="Rectangle 75"/>
            <p:cNvSpPr>
              <a:spLocks noChangeArrowheads="1"/>
            </p:cNvSpPr>
            <p:nvPr/>
          </p:nvSpPr>
          <p:spPr bwMode="auto">
            <a:xfrm>
              <a:off x="1907" y="2049"/>
              <a:ext cx="7" cy="244"/>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67" name="Line 76"/>
            <p:cNvSpPr>
              <a:spLocks noChangeShapeType="1"/>
            </p:cNvSpPr>
            <p:nvPr/>
          </p:nvSpPr>
          <p:spPr bwMode="auto">
            <a:xfrm>
              <a:off x="1910" y="2293"/>
              <a:ext cx="82" cy="1"/>
            </a:xfrm>
            <a:prstGeom prst="line">
              <a:avLst/>
            </a:prstGeom>
            <a:noFill/>
            <a:ln w="6350">
              <a:solidFill>
                <a:srgbClr val="000000"/>
              </a:solidFill>
              <a:round/>
              <a:headEnd/>
              <a:tailEnd/>
            </a:ln>
          </p:spPr>
          <p:txBody>
            <a:bodyPr/>
            <a:lstStyle/>
            <a:p>
              <a:endParaRPr lang="en-US"/>
            </a:p>
          </p:txBody>
        </p:sp>
        <p:sp>
          <p:nvSpPr>
            <p:cNvPr id="12368" name="Rectangle 77"/>
            <p:cNvSpPr>
              <a:spLocks noChangeArrowheads="1"/>
            </p:cNvSpPr>
            <p:nvPr/>
          </p:nvSpPr>
          <p:spPr bwMode="auto">
            <a:xfrm>
              <a:off x="1910" y="2290"/>
              <a:ext cx="82" cy="7"/>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69" name="Line 78"/>
            <p:cNvSpPr>
              <a:spLocks noChangeShapeType="1"/>
            </p:cNvSpPr>
            <p:nvPr/>
          </p:nvSpPr>
          <p:spPr bwMode="auto">
            <a:xfrm>
              <a:off x="1910" y="2508"/>
              <a:ext cx="82" cy="1"/>
            </a:xfrm>
            <a:prstGeom prst="line">
              <a:avLst/>
            </a:prstGeom>
            <a:noFill/>
            <a:ln w="6350">
              <a:solidFill>
                <a:srgbClr val="000000"/>
              </a:solidFill>
              <a:round/>
              <a:headEnd/>
              <a:tailEnd/>
            </a:ln>
          </p:spPr>
          <p:txBody>
            <a:bodyPr/>
            <a:lstStyle/>
            <a:p>
              <a:endParaRPr lang="en-US"/>
            </a:p>
          </p:txBody>
        </p:sp>
        <p:sp>
          <p:nvSpPr>
            <p:cNvPr id="12370" name="Rectangle 79"/>
            <p:cNvSpPr>
              <a:spLocks noChangeArrowheads="1"/>
            </p:cNvSpPr>
            <p:nvPr/>
          </p:nvSpPr>
          <p:spPr bwMode="auto">
            <a:xfrm>
              <a:off x="1910" y="2504"/>
              <a:ext cx="82" cy="8"/>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71" name="Line 80"/>
            <p:cNvSpPr>
              <a:spLocks noChangeShapeType="1"/>
            </p:cNvSpPr>
            <p:nvPr/>
          </p:nvSpPr>
          <p:spPr bwMode="auto">
            <a:xfrm>
              <a:off x="1910" y="2723"/>
              <a:ext cx="82" cy="1"/>
            </a:xfrm>
            <a:prstGeom prst="line">
              <a:avLst/>
            </a:prstGeom>
            <a:noFill/>
            <a:ln w="6350">
              <a:solidFill>
                <a:srgbClr val="000000"/>
              </a:solidFill>
              <a:round/>
              <a:headEnd/>
              <a:tailEnd/>
            </a:ln>
          </p:spPr>
          <p:txBody>
            <a:bodyPr/>
            <a:lstStyle/>
            <a:p>
              <a:endParaRPr lang="en-US"/>
            </a:p>
          </p:txBody>
        </p:sp>
        <p:sp>
          <p:nvSpPr>
            <p:cNvPr id="12372" name="Rectangle 81"/>
            <p:cNvSpPr>
              <a:spLocks noChangeArrowheads="1"/>
            </p:cNvSpPr>
            <p:nvPr/>
          </p:nvSpPr>
          <p:spPr bwMode="auto">
            <a:xfrm>
              <a:off x="1910" y="2719"/>
              <a:ext cx="82" cy="8"/>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73" name="Line 82"/>
            <p:cNvSpPr>
              <a:spLocks noChangeShapeType="1"/>
            </p:cNvSpPr>
            <p:nvPr/>
          </p:nvSpPr>
          <p:spPr bwMode="auto">
            <a:xfrm>
              <a:off x="1910" y="2293"/>
              <a:ext cx="1" cy="215"/>
            </a:xfrm>
            <a:prstGeom prst="line">
              <a:avLst/>
            </a:prstGeom>
            <a:noFill/>
            <a:ln w="6350">
              <a:solidFill>
                <a:srgbClr val="000000"/>
              </a:solidFill>
              <a:round/>
              <a:headEnd/>
              <a:tailEnd/>
            </a:ln>
          </p:spPr>
          <p:txBody>
            <a:bodyPr/>
            <a:lstStyle/>
            <a:p>
              <a:endParaRPr lang="en-US"/>
            </a:p>
          </p:txBody>
        </p:sp>
        <p:sp>
          <p:nvSpPr>
            <p:cNvPr id="12374" name="Rectangle 83"/>
            <p:cNvSpPr>
              <a:spLocks noChangeArrowheads="1"/>
            </p:cNvSpPr>
            <p:nvPr/>
          </p:nvSpPr>
          <p:spPr bwMode="auto">
            <a:xfrm>
              <a:off x="1907" y="2293"/>
              <a:ext cx="7" cy="215"/>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75" name="Line 84"/>
            <p:cNvSpPr>
              <a:spLocks noChangeShapeType="1"/>
            </p:cNvSpPr>
            <p:nvPr/>
          </p:nvSpPr>
          <p:spPr bwMode="auto">
            <a:xfrm>
              <a:off x="1910" y="2508"/>
              <a:ext cx="1" cy="219"/>
            </a:xfrm>
            <a:prstGeom prst="line">
              <a:avLst/>
            </a:prstGeom>
            <a:noFill/>
            <a:ln w="6350">
              <a:solidFill>
                <a:srgbClr val="000000"/>
              </a:solidFill>
              <a:round/>
              <a:headEnd/>
              <a:tailEnd/>
            </a:ln>
          </p:spPr>
          <p:txBody>
            <a:bodyPr/>
            <a:lstStyle/>
            <a:p>
              <a:endParaRPr lang="en-US"/>
            </a:p>
          </p:txBody>
        </p:sp>
        <p:sp>
          <p:nvSpPr>
            <p:cNvPr id="12376" name="Rectangle 85"/>
            <p:cNvSpPr>
              <a:spLocks noChangeArrowheads="1"/>
            </p:cNvSpPr>
            <p:nvPr/>
          </p:nvSpPr>
          <p:spPr bwMode="auto">
            <a:xfrm>
              <a:off x="1907" y="2508"/>
              <a:ext cx="7" cy="219"/>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77" name="Rectangle 86"/>
            <p:cNvSpPr>
              <a:spLocks noChangeArrowheads="1"/>
            </p:cNvSpPr>
            <p:nvPr/>
          </p:nvSpPr>
          <p:spPr bwMode="auto">
            <a:xfrm>
              <a:off x="1992" y="2212"/>
              <a:ext cx="684" cy="148"/>
            </a:xfrm>
            <a:prstGeom prst="rect">
              <a:avLst/>
            </a:prstGeom>
            <a:noFill/>
            <a:ln w="9525">
              <a:noFill/>
              <a:miter lim="800000"/>
              <a:headEnd/>
              <a:tailEnd/>
            </a:ln>
          </p:spPr>
          <p:txBody>
            <a:bodyPr/>
            <a:lstStyle/>
            <a:p>
              <a:endParaRPr lang="en-AU"/>
            </a:p>
          </p:txBody>
        </p:sp>
        <p:sp>
          <p:nvSpPr>
            <p:cNvPr id="12378" name="Rectangle 87"/>
            <p:cNvSpPr>
              <a:spLocks noChangeArrowheads="1"/>
            </p:cNvSpPr>
            <p:nvPr/>
          </p:nvSpPr>
          <p:spPr bwMode="auto">
            <a:xfrm>
              <a:off x="2672" y="2230"/>
              <a:ext cx="19" cy="145"/>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379" name="Rectangle 88"/>
            <p:cNvSpPr>
              <a:spLocks noChangeArrowheads="1"/>
            </p:cNvSpPr>
            <p:nvPr/>
          </p:nvSpPr>
          <p:spPr bwMode="auto">
            <a:xfrm>
              <a:off x="2011" y="2356"/>
              <a:ext cx="680" cy="19"/>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380" name="Rectangle 89"/>
            <p:cNvSpPr>
              <a:spLocks noChangeArrowheads="1"/>
            </p:cNvSpPr>
            <p:nvPr/>
          </p:nvSpPr>
          <p:spPr bwMode="auto">
            <a:xfrm>
              <a:off x="1995" y="2215"/>
              <a:ext cx="678" cy="142"/>
            </a:xfrm>
            <a:prstGeom prst="rect">
              <a:avLst/>
            </a:prstGeom>
            <a:noFill/>
            <a:ln w="11113">
              <a:solidFill>
                <a:srgbClr val="606060"/>
              </a:solidFill>
              <a:miter lim="800000"/>
              <a:headEnd/>
              <a:tailEnd/>
            </a:ln>
          </p:spPr>
          <p:txBody>
            <a:bodyPr/>
            <a:lstStyle/>
            <a:p>
              <a:endParaRPr lang="en-AU"/>
            </a:p>
          </p:txBody>
        </p:sp>
        <p:sp>
          <p:nvSpPr>
            <p:cNvPr id="12381" name="Rectangle 90"/>
            <p:cNvSpPr>
              <a:spLocks noChangeArrowheads="1"/>
            </p:cNvSpPr>
            <p:nvPr/>
          </p:nvSpPr>
          <p:spPr bwMode="auto">
            <a:xfrm>
              <a:off x="1992" y="2427"/>
              <a:ext cx="684" cy="148"/>
            </a:xfrm>
            <a:prstGeom prst="rect">
              <a:avLst/>
            </a:prstGeom>
            <a:noFill/>
            <a:ln w="9525">
              <a:noFill/>
              <a:miter lim="800000"/>
              <a:headEnd/>
              <a:tailEnd/>
            </a:ln>
          </p:spPr>
          <p:txBody>
            <a:bodyPr/>
            <a:lstStyle/>
            <a:p>
              <a:endParaRPr lang="en-AU"/>
            </a:p>
          </p:txBody>
        </p:sp>
        <p:sp>
          <p:nvSpPr>
            <p:cNvPr id="12382" name="Rectangle 91"/>
            <p:cNvSpPr>
              <a:spLocks noChangeArrowheads="1"/>
            </p:cNvSpPr>
            <p:nvPr/>
          </p:nvSpPr>
          <p:spPr bwMode="auto">
            <a:xfrm>
              <a:off x="2672" y="2445"/>
              <a:ext cx="19" cy="145"/>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383" name="Rectangle 92"/>
            <p:cNvSpPr>
              <a:spLocks noChangeArrowheads="1"/>
            </p:cNvSpPr>
            <p:nvPr/>
          </p:nvSpPr>
          <p:spPr bwMode="auto">
            <a:xfrm>
              <a:off x="2011" y="2571"/>
              <a:ext cx="680" cy="19"/>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384" name="Rectangle 93"/>
            <p:cNvSpPr>
              <a:spLocks noChangeArrowheads="1"/>
            </p:cNvSpPr>
            <p:nvPr/>
          </p:nvSpPr>
          <p:spPr bwMode="auto">
            <a:xfrm>
              <a:off x="1995" y="2430"/>
              <a:ext cx="678" cy="142"/>
            </a:xfrm>
            <a:prstGeom prst="rect">
              <a:avLst/>
            </a:prstGeom>
            <a:noFill/>
            <a:ln w="11113">
              <a:solidFill>
                <a:srgbClr val="606060"/>
              </a:solidFill>
              <a:miter lim="800000"/>
              <a:headEnd/>
              <a:tailEnd/>
            </a:ln>
          </p:spPr>
          <p:txBody>
            <a:bodyPr/>
            <a:lstStyle/>
            <a:p>
              <a:endParaRPr lang="en-AU"/>
            </a:p>
          </p:txBody>
        </p:sp>
        <p:sp>
          <p:nvSpPr>
            <p:cNvPr id="12385" name="Line 94"/>
            <p:cNvSpPr>
              <a:spLocks noChangeShapeType="1"/>
            </p:cNvSpPr>
            <p:nvPr/>
          </p:nvSpPr>
          <p:spPr bwMode="auto">
            <a:xfrm>
              <a:off x="2078" y="2804"/>
              <a:ext cx="1" cy="245"/>
            </a:xfrm>
            <a:prstGeom prst="line">
              <a:avLst/>
            </a:prstGeom>
            <a:noFill/>
            <a:ln w="6350">
              <a:solidFill>
                <a:srgbClr val="000000"/>
              </a:solidFill>
              <a:round/>
              <a:headEnd/>
              <a:tailEnd/>
            </a:ln>
          </p:spPr>
          <p:txBody>
            <a:bodyPr/>
            <a:lstStyle/>
            <a:p>
              <a:endParaRPr lang="en-US"/>
            </a:p>
          </p:txBody>
        </p:sp>
        <p:sp>
          <p:nvSpPr>
            <p:cNvPr id="12386" name="Rectangle 95"/>
            <p:cNvSpPr>
              <a:spLocks noChangeArrowheads="1"/>
            </p:cNvSpPr>
            <p:nvPr/>
          </p:nvSpPr>
          <p:spPr bwMode="auto">
            <a:xfrm>
              <a:off x="2074" y="2804"/>
              <a:ext cx="7" cy="245"/>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87" name="Line 96"/>
            <p:cNvSpPr>
              <a:spLocks noChangeShapeType="1"/>
            </p:cNvSpPr>
            <p:nvPr/>
          </p:nvSpPr>
          <p:spPr bwMode="auto">
            <a:xfrm>
              <a:off x="2078" y="3049"/>
              <a:ext cx="81" cy="1"/>
            </a:xfrm>
            <a:prstGeom prst="line">
              <a:avLst/>
            </a:prstGeom>
            <a:noFill/>
            <a:ln w="6350">
              <a:solidFill>
                <a:srgbClr val="000000"/>
              </a:solidFill>
              <a:round/>
              <a:headEnd/>
              <a:tailEnd/>
            </a:ln>
          </p:spPr>
          <p:txBody>
            <a:bodyPr/>
            <a:lstStyle/>
            <a:p>
              <a:endParaRPr lang="en-US"/>
            </a:p>
          </p:txBody>
        </p:sp>
        <p:sp>
          <p:nvSpPr>
            <p:cNvPr id="12388" name="Rectangle 97"/>
            <p:cNvSpPr>
              <a:spLocks noChangeArrowheads="1"/>
            </p:cNvSpPr>
            <p:nvPr/>
          </p:nvSpPr>
          <p:spPr bwMode="auto">
            <a:xfrm>
              <a:off x="2078" y="3045"/>
              <a:ext cx="81" cy="8"/>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89" name="Line 98"/>
            <p:cNvSpPr>
              <a:spLocks noChangeShapeType="1"/>
            </p:cNvSpPr>
            <p:nvPr/>
          </p:nvSpPr>
          <p:spPr bwMode="auto">
            <a:xfrm>
              <a:off x="2078" y="3264"/>
              <a:ext cx="81" cy="1"/>
            </a:xfrm>
            <a:prstGeom prst="line">
              <a:avLst/>
            </a:prstGeom>
            <a:noFill/>
            <a:ln w="6350">
              <a:solidFill>
                <a:srgbClr val="000000"/>
              </a:solidFill>
              <a:round/>
              <a:headEnd/>
              <a:tailEnd/>
            </a:ln>
          </p:spPr>
          <p:txBody>
            <a:bodyPr/>
            <a:lstStyle/>
            <a:p>
              <a:endParaRPr lang="en-US"/>
            </a:p>
          </p:txBody>
        </p:sp>
        <p:sp>
          <p:nvSpPr>
            <p:cNvPr id="12390" name="Rectangle 99"/>
            <p:cNvSpPr>
              <a:spLocks noChangeArrowheads="1"/>
            </p:cNvSpPr>
            <p:nvPr/>
          </p:nvSpPr>
          <p:spPr bwMode="auto">
            <a:xfrm>
              <a:off x="2078" y="3260"/>
              <a:ext cx="81" cy="7"/>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91" name="Line 100"/>
            <p:cNvSpPr>
              <a:spLocks noChangeShapeType="1"/>
            </p:cNvSpPr>
            <p:nvPr/>
          </p:nvSpPr>
          <p:spPr bwMode="auto">
            <a:xfrm>
              <a:off x="2078" y="3478"/>
              <a:ext cx="81" cy="1"/>
            </a:xfrm>
            <a:prstGeom prst="line">
              <a:avLst/>
            </a:prstGeom>
            <a:noFill/>
            <a:ln w="6350">
              <a:solidFill>
                <a:srgbClr val="000000"/>
              </a:solidFill>
              <a:round/>
              <a:headEnd/>
              <a:tailEnd/>
            </a:ln>
          </p:spPr>
          <p:txBody>
            <a:bodyPr/>
            <a:lstStyle/>
            <a:p>
              <a:endParaRPr lang="en-US"/>
            </a:p>
          </p:txBody>
        </p:sp>
        <p:sp>
          <p:nvSpPr>
            <p:cNvPr id="12392" name="Rectangle 101"/>
            <p:cNvSpPr>
              <a:spLocks noChangeArrowheads="1"/>
            </p:cNvSpPr>
            <p:nvPr/>
          </p:nvSpPr>
          <p:spPr bwMode="auto">
            <a:xfrm>
              <a:off x="2078" y="3475"/>
              <a:ext cx="81" cy="7"/>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93" name="Line 102"/>
            <p:cNvSpPr>
              <a:spLocks noChangeShapeType="1"/>
            </p:cNvSpPr>
            <p:nvPr/>
          </p:nvSpPr>
          <p:spPr bwMode="auto">
            <a:xfrm>
              <a:off x="2078" y="3049"/>
              <a:ext cx="1" cy="215"/>
            </a:xfrm>
            <a:prstGeom prst="line">
              <a:avLst/>
            </a:prstGeom>
            <a:noFill/>
            <a:ln w="6350">
              <a:solidFill>
                <a:srgbClr val="000000"/>
              </a:solidFill>
              <a:round/>
              <a:headEnd/>
              <a:tailEnd/>
            </a:ln>
          </p:spPr>
          <p:txBody>
            <a:bodyPr/>
            <a:lstStyle/>
            <a:p>
              <a:endParaRPr lang="en-US"/>
            </a:p>
          </p:txBody>
        </p:sp>
        <p:sp>
          <p:nvSpPr>
            <p:cNvPr id="12394" name="Rectangle 103"/>
            <p:cNvSpPr>
              <a:spLocks noChangeArrowheads="1"/>
            </p:cNvSpPr>
            <p:nvPr/>
          </p:nvSpPr>
          <p:spPr bwMode="auto">
            <a:xfrm>
              <a:off x="2074" y="3049"/>
              <a:ext cx="7" cy="215"/>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95" name="Line 104"/>
            <p:cNvSpPr>
              <a:spLocks noChangeShapeType="1"/>
            </p:cNvSpPr>
            <p:nvPr/>
          </p:nvSpPr>
          <p:spPr bwMode="auto">
            <a:xfrm>
              <a:off x="2078" y="3264"/>
              <a:ext cx="1" cy="218"/>
            </a:xfrm>
            <a:prstGeom prst="line">
              <a:avLst/>
            </a:prstGeom>
            <a:noFill/>
            <a:ln w="6350">
              <a:solidFill>
                <a:srgbClr val="000000"/>
              </a:solidFill>
              <a:round/>
              <a:headEnd/>
              <a:tailEnd/>
            </a:ln>
          </p:spPr>
          <p:txBody>
            <a:bodyPr/>
            <a:lstStyle/>
            <a:p>
              <a:endParaRPr lang="en-US"/>
            </a:p>
          </p:txBody>
        </p:sp>
        <p:sp>
          <p:nvSpPr>
            <p:cNvPr id="12396" name="Rectangle 105"/>
            <p:cNvSpPr>
              <a:spLocks noChangeArrowheads="1"/>
            </p:cNvSpPr>
            <p:nvPr/>
          </p:nvSpPr>
          <p:spPr bwMode="auto">
            <a:xfrm>
              <a:off x="2074" y="3264"/>
              <a:ext cx="7" cy="218"/>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397" name="Rectangle 106"/>
            <p:cNvSpPr>
              <a:spLocks noChangeArrowheads="1"/>
            </p:cNvSpPr>
            <p:nvPr/>
          </p:nvSpPr>
          <p:spPr bwMode="auto">
            <a:xfrm>
              <a:off x="2159" y="2967"/>
              <a:ext cx="684" cy="148"/>
            </a:xfrm>
            <a:prstGeom prst="rect">
              <a:avLst/>
            </a:prstGeom>
            <a:noFill/>
            <a:ln w="9525">
              <a:noFill/>
              <a:miter lim="800000"/>
              <a:headEnd/>
              <a:tailEnd/>
            </a:ln>
          </p:spPr>
          <p:txBody>
            <a:bodyPr/>
            <a:lstStyle/>
            <a:p>
              <a:endParaRPr lang="en-AU"/>
            </a:p>
          </p:txBody>
        </p:sp>
        <p:sp>
          <p:nvSpPr>
            <p:cNvPr id="12398" name="Rectangle 107"/>
            <p:cNvSpPr>
              <a:spLocks noChangeArrowheads="1"/>
            </p:cNvSpPr>
            <p:nvPr/>
          </p:nvSpPr>
          <p:spPr bwMode="auto">
            <a:xfrm>
              <a:off x="2840" y="2986"/>
              <a:ext cx="18" cy="144"/>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399" name="Rectangle 108"/>
            <p:cNvSpPr>
              <a:spLocks noChangeArrowheads="1"/>
            </p:cNvSpPr>
            <p:nvPr/>
          </p:nvSpPr>
          <p:spPr bwMode="auto">
            <a:xfrm>
              <a:off x="2178" y="3112"/>
              <a:ext cx="680" cy="18"/>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00" name="Rectangle 109"/>
            <p:cNvSpPr>
              <a:spLocks noChangeArrowheads="1"/>
            </p:cNvSpPr>
            <p:nvPr/>
          </p:nvSpPr>
          <p:spPr bwMode="auto">
            <a:xfrm>
              <a:off x="2162" y="2970"/>
              <a:ext cx="678" cy="142"/>
            </a:xfrm>
            <a:prstGeom prst="rect">
              <a:avLst/>
            </a:prstGeom>
            <a:noFill/>
            <a:ln w="11113">
              <a:solidFill>
                <a:srgbClr val="606060"/>
              </a:solidFill>
              <a:miter lim="800000"/>
              <a:headEnd/>
              <a:tailEnd/>
            </a:ln>
          </p:spPr>
          <p:txBody>
            <a:bodyPr/>
            <a:lstStyle/>
            <a:p>
              <a:endParaRPr lang="en-AU"/>
            </a:p>
          </p:txBody>
        </p:sp>
        <p:sp>
          <p:nvSpPr>
            <p:cNvPr id="12401" name="Rectangle 110"/>
            <p:cNvSpPr>
              <a:spLocks noChangeArrowheads="1"/>
            </p:cNvSpPr>
            <p:nvPr/>
          </p:nvSpPr>
          <p:spPr bwMode="auto">
            <a:xfrm>
              <a:off x="2159" y="3182"/>
              <a:ext cx="684" cy="148"/>
            </a:xfrm>
            <a:prstGeom prst="rect">
              <a:avLst/>
            </a:prstGeom>
            <a:noFill/>
            <a:ln w="9525">
              <a:noFill/>
              <a:miter lim="800000"/>
              <a:headEnd/>
              <a:tailEnd/>
            </a:ln>
          </p:spPr>
          <p:txBody>
            <a:bodyPr/>
            <a:lstStyle/>
            <a:p>
              <a:endParaRPr lang="en-AU"/>
            </a:p>
          </p:txBody>
        </p:sp>
        <p:sp>
          <p:nvSpPr>
            <p:cNvPr id="12402" name="Rectangle 111"/>
            <p:cNvSpPr>
              <a:spLocks noChangeArrowheads="1"/>
            </p:cNvSpPr>
            <p:nvPr/>
          </p:nvSpPr>
          <p:spPr bwMode="auto">
            <a:xfrm>
              <a:off x="2840" y="3201"/>
              <a:ext cx="18" cy="144"/>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03" name="Rectangle 112"/>
            <p:cNvSpPr>
              <a:spLocks noChangeArrowheads="1"/>
            </p:cNvSpPr>
            <p:nvPr/>
          </p:nvSpPr>
          <p:spPr bwMode="auto">
            <a:xfrm>
              <a:off x="2178" y="3327"/>
              <a:ext cx="680" cy="18"/>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04" name="Rectangle 113"/>
            <p:cNvSpPr>
              <a:spLocks noChangeArrowheads="1"/>
            </p:cNvSpPr>
            <p:nvPr/>
          </p:nvSpPr>
          <p:spPr bwMode="auto">
            <a:xfrm>
              <a:off x="2162" y="3185"/>
              <a:ext cx="678" cy="142"/>
            </a:xfrm>
            <a:prstGeom prst="rect">
              <a:avLst/>
            </a:prstGeom>
            <a:noFill/>
            <a:ln w="11113">
              <a:solidFill>
                <a:srgbClr val="606060"/>
              </a:solidFill>
              <a:miter lim="800000"/>
              <a:headEnd/>
              <a:tailEnd/>
            </a:ln>
          </p:spPr>
          <p:txBody>
            <a:bodyPr/>
            <a:lstStyle/>
            <a:p>
              <a:endParaRPr lang="en-AU"/>
            </a:p>
          </p:txBody>
        </p:sp>
        <p:sp>
          <p:nvSpPr>
            <p:cNvPr id="12405" name="Rectangle 114"/>
            <p:cNvSpPr>
              <a:spLocks noChangeArrowheads="1"/>
            </p:cNvSpPr>
            <p:nvPr/>
          </p:nvSpPr>
          <p:spPr bwMode="auto">
            <a:xfrm>
              <a:off x="2159" y="3397"/>
              <a:ext cx="684" cy="148"/>
            </a:xfrm>
            <a:prstGeom prst="rect">
              <a:avLst/>
            </a:prstGeom>
            <a:noFill/>
            <a:ln w="9525">
              <a:noFill/>
              <a:miter lim="800000"/>
              <a:headEnd/>
              <a:tailEnd/>
            </a:ln>
          </p:spPr>
          <p:txBody>
            <a:bodyPr/>
            <a:lstStyle/>
            <a:p>
              <a:endParaRPr lang="en-AU"/>
            </a:p>
          </p:txBody>
        </p:sp>
        <p:sp>
          <p:nvSpPr>
            <p:cNvPr id="12406" name="Rectangle 115"/>
            <p:cNvSpPr>
              <a:spLocks noChangeArrowheads="1"/>
            </p:cNvSpPr>
            <p:nvPr/>
          </p:nvSpPr>
          <p:spPr bwMode="auto">
            <a:xfrm>
              <a:off x="2840" y="3415"/>
              <a:ext cx="18" cy="145"/>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07" name="Rectangle 116"/>
            <p:cNvSpPr>
              <a:spLocks noChangeArrowheads="1"/>
            </p:cNvSpPr>
            <p:nvPr/>
          </p:nvSpPr>
          <p:spPr bwMode="auto">
            <a:xfrm>
              <a:off x="2178" y="3541"/>
              <a:ext cx="680" cy="19"/>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08" name="Rectangle 117"/>
            <p:cNvSpPr>
              <a:spLocks noChangeArrowheads="1"/>
            </p:cNvSpPr>
            <p:nvPr/>
          </p:nvSpPr>
          <p:spPr bwMode="auto">
            <a:xfrm>
              <a:off x="2162" y="3400"/>
              <a:ext cx="678" cy="142"/>
            </a:xfrm>
            <a:prstGeom prst="rect">
              <a:avLst/>
            </a:prstGeom>
            <a:noFill/>
            <a:ln w="11113">
              <a:solidFill>
                <a:srgbClr val="606060"/>
              </a:solidFill>
              <a:miter lim="800000"/>
              <a:headEnd/>
              <a:tailEnd/>
            </a:ln>
          </p:spPr>
          <p:txBody>
            <a:bodyPr/>
            <a:lstStyle/>
            <a:p>
              <a:endParaRPr lang="en-AU"/>
            </a:p>
          </p:txBody>
        </p:sp>
        <p:sp>
          <p:nvSpPr>
            <p:cNvPr id="12409" name="Rectangle 118"/>
            <p:cNvSpPr>
              <a:spLocks noChangeArrowheads="1"/>
            </p:cNvSpPr>
            <p:nvPr/>
          </p:nvSpPr>
          <p:spPr bwMode="auto">
            <a:xfrm>
              <a:off x="1992" y="2641"/>
              <a:ext cx="684" cy="149"/>
            </a:xfrm>
            <a:prstGeom prst="rect">
              <a:avLst/>
            </a:prstGeom>
            <a:noFill/>
            <a:ln w="9525">
              <a:noFill/>
              <a:miter lim="800000"/>
              <a:headEnd/>
              <a:tailEnd/>
            </a:ln>
          </p:spPr>
          <p:txBody>
            <a:bodyPr/>
            <a:lstStyle/>
            <a:p>
              <a:endParaRPr lang="en-AU"/>
            </a:p>
          </p:txBody>
        </p:sp>
        <p:sp>
          <p:nvSpPr>
            <p:cNvPr id="12410" name="Rectangle 119"/>
            <p:cNvSpPr>
              <a:spLocks noChangeArrowheads="1"/>
            </p:cNvSpPr>
            <p:nvPr/>
          </p:nvSpPr>
          <p:spPr bwMode="auto">
            <a:xfrm>
              <a:off x="2672" y="2660"/>
              <a:ext cx="19" cy="144"/>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11" name="Rectangle 120"/>
            <p:cNvSpPr>
              <a:spLocks noChangeArrowheads="1"/>
            </p:cNvSpPr>
            <p:nvPr/>
          </p:nvSpPr>
          <p:spPr bwMode="auto">
            <a:xfrm>
              <a:off x="2011" y="2786"/>
              <a:ext cx="680" cy="18"/>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12" name="Rectangle 121"/>
            <p:cNvSpPr>
              <a:spLocks noChangeArrowheads="1"/>
            </p:cNvSpPr>
            <p:nvPr/>
          </p:nvSpPr>
          <p:spPr bwMode="auto">
            <a:xfrm>
              <a:off x="1995" y="2644"/>
              <a:ext cx="678" cy="143"/>
            </a:xfrm>
            <a:prstGeom prst="rect">
              <a:avLst/>
            </a:prstGeom>
            <a:noFill/>
            <a:ln w="11113">
              <a:solidFill>
                <a:srgbClr val="606060"/>
              </a:solidFill>
              <a:miter lim="800000"/>
              <a:headEnd/>
              <a:tailEnd/>
            </a:ln>
          </p:spPr>
          <p:txBody>
            <a:bodyPr/>
            <a:lstStyle/>
            <a:p>
              <a:endParaRPr lang="en-AU"/>
            </a:p>
          </p:txBody>
        </p:sp>
        <p:sp>
          <p:nvSpPr>
            <p:cNvPr id="12413" name="Rectangle 122"/>
            <p:cNvSpPr>
              <a:spLocks noChangeArrowheads="1"/>
            </p:cNvSpPr>
            <p:nvPr/>
          </p:nvSpPr>
          <p:spPr bwMode="auto">
            <a:xfrm>
              <a:off x="1825" y="1886"/>
              <a:ext cx="684" cy="148"/>
            </a:xfrm>
            <a:prstGeom prst="rect">
              <a:avLst/>
            </a:prstGeom>
            <a:noFill/>
            <a:ln w="9525">
              <a:noFill/>
              <a:miter lim="800000"/>
              <a:headEnd/>
              <a:tailEnd/>
            </a:ln>
          </p:spPr>
          <p:txBody>
            <a:bodyPr/>
            <a:lstStyle/>
            <a:p>
              <a:endParaRPr lang="en-AU"/>
            </a:p>
          </p:txBody>
        </p:sp>
        <p:sp>
          <p:nvSpPr>
            <p:cNvPr id="12414" name="Rectangle 123"/>
            <p:cNvSpPr>
              <a:spLocks noChangeArrowheads="1"/>
            </p:cNvSpPr>
            <p:nvPr/>
          </p:nvSpPr>
          <p:spPr bwMode="auto">
            <a:xfrm>
              <a:off x="2505" y="1904"/>
              <a:ext cx="19" cy="145"/>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15" name="Rectangle 124"/>
            <p:cNvSpPr>
              <a:spLocks noChangeArrowheads="1"/>
            </p:cNvSpPr>
            <p:nvPr/>
          </p:nvSpPr>
          <p:spPr bwMode="auto">
            <a:xfrm>
              <a:off x="1843" y="2030"/>
              <a:ext cx="681" cy="19"/>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16" name="Rectangle 125"/>
            <p:cNvSpPr>
              <a:spLocks noChangeArrowheads="1"/>
            </p:cNvSpPr>
            <p:nvPr/>
          </p:nvSpPr>
          <p:spPr bwMode="auto">
            <a:xfrm>
              <a:off x="1828" y="1889"/>
              <a:ext cx="678" cy="142"/>
            </a:xfrm>
            <a:prstGeom prst="rect">
              <a:avLst/>
            </a:prstGeom>
            <a:noFill/>
            <a:ln w="11113">
              <a:solidFill>
                <a:srgbClr val="606060"/>
              </a:solidFill>
              <a:miter lim="800000"/>
              <a:headEnd/>
              <a:tailEnd/>
            </a:ln>
          </p:spPr>
          <p:txBody>
            <a:bodyPr/>
            <a:lstStyle/>
            <a:p>
              <a:endParaRPr lang="en-AU"/>
            </a:p>
          </p:txBody>
        </p:sp>
        <p:sp>
          <p:nvSpPr>
            <p:cNvPr id="12417" name="Line 126"/>
            <p:cNvSpPr>
              <a:spLocks noChangeShapeType="1"/>
            </p:cNvSpPr>
            <p:nvPr/>
          </p:nvSpPr>
          <p:spPr bwMode="auto">
            <a:xfrm>
              <a:off x="2940" y="2049"/>
              <a:ext cx="1" cy="244"/>
            </a:xfrm>
            <a:prstGeom prst="line">
              <a:avLst/>
            </a:prstGeom>
            <a:noFill/>
            <a:ln w="6350">
              <a:solidFill>
                <a:srgbClr val="000000"/>
              </a:solidFill>
              <a:round/>
              <a:headEnd/>
              <a:tailEnd/>
            </a:ln>
          </p:spPr>
          <p:txBody>
            <a:bodyPr/>
            <a:lstStyle/>
            <a:p>
              <a:endParaRPr lang="en-US"/>
            </a:p>
          </p:txBody>
        </p:sp>
        <p:sp>
          <p:nvSpPr>
            <p:cNvPr id="12418" name="Rectangle 127"/>
            <p:cNvSpPr>
              <a:spLocks noChangeArrowheads="1"/>
            </p:cNvSpPr>
            <p:nvPr/>
          </p:nvSpPr>
          <p:spPr bwMode="auto">
            <a:xfrm>
              <a:off x="2936" y="2049"/>
              <a:ext cx="8" cy="244"/>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419" name="Line 128"/>
            <p:cNvSpPr>
              <a:spLocks noChangeShapeType="1"/>
            </p:cNvSpPr>
            <p:nvPr/>
          </p:nvSpPr>
          <p:spPr bwMode="auto">
            <a:xfrm>
              <a:off x="2940" y="2293"/>
              <a:ext cx="82" cy="1"/>
            </a:xfrm>
            <a:prstGeom prst="line">
              <a:avLst/>
            </a:prstGeom>
            <a:noFill/>
            <a:ln w="6350">
              <a:solidFill>
                <a:srgbClr val="000000"/>
              </a:solidFill>
              <a:round/>
              <a:headEnd/>
              <a:tailEnd/>
            </a:ln>
          </p:spPr>
          <p:txBody>
            <a:bodyPr/>
            <a:lstStyle/>
            <a:p>
              <a:endParaRPr lang="en-US"/>
            </a:p>
          </p:txBody>
        </p:sp>
        <p:sp>
          <p:nvSpPr>
            <p:cNvPr id="12420" name="Rectangle 129"/>
            <p:cNvSpPr>
              <a:spLocks noChangeArrowheads="1"/>
            </p:cNvSpPr>
            <p:nvPr/>
          </p:nvSpPr>
          <p:spPr bwMode="auto">
            <a:xfrm>
              <a:off x="2940" y="2290"/>
              <a:ext cx="82" cy="7"/>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421" name="Line 130"/>
            <p:cNvSpPr>
              <a:spLocks noChangeShapeType="1"/>
            </p:cNvSpPr>
            <p:nvPr/>
          </p:nvSpPr>
          <p:spPr bwMode="auto">
            <a:xfrm>
              <a:off x="2940" y="2508"/>
              <a:ext cx="82" cy="1"/>
            </a:xfrm>
            <a:prstGeom prst="line">
              <a:avLst/>
            </a:prstGeom>
            <a:noFill/>
            <a:ln w="6350">
              <a:solidFill>
                <a:srgbClr val="000000"/>
              </a:solidFill>
              <a:round/>
              <a:headEnd/>
              <a:tailEnd/>
            </a:ln>
          </p:spPr>
          <p:txBody>
            <a:bodyPr/>
            <a:lstStyle/>
            <a:p>
              <a:endParaRPr lang="en-US"/>
            </a:p>
          </p:txBody>
        </p:sp>
        <p:sp>
          <p:nvSpPr>
            <p:cNvPr id="12422" name="Rectangle 131"/>
            <p:cNvSpPr>
              <a:spLocks noChangeArrowheads="1"/>
            </p:cNvSpPr>
            <p:nvPr/>
          </p:nvSpPr>
          <p:spPr bwMode="auto">
            <a:xfrm>
              <a:off x="2940" y="2504"/>
              <a:ext cx="82" cy="8"/>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423" name="Line 132"/>
            <p:cNvSpPr>
              <a:spLocks noChangeShapeType="1"/>
            </p:cNvSpPr>
            <p:nvPr/>
          </p:nvSpPr>
          <p:spPr bwMode="auto">
            <a:xfrm>
              <a:off x="2940" y="2293"/>
              <a:ext cx="1" cy="219"/>
            </a:xfrm>
            <a:prstGeom prst="line">
              <a:avLst/>
            </a:prstGeom>
            <a:noFill/>
            <a:ln w="6350">
              <a:solidFill>
                <a:srgbClr val="000000"/>
              </a:solidFill>
              <a:round/>
              <a:headEnd/>
              <a:tailEnd/>
            </a:ln>
          </p:spPr>
          <p:txBody>
            <a:bodyPr/>
            <a:lstStyle/>
            <a:p>
              <a:endParaRPr lang="en-US"/>
            </a:p>
          </p:txBody>
        </p:sp>
        <p:sp>
          <p:nvSpPr>
            <p:cNvPr id="12424" name="Rectangle 133"/>
            <p:cNvSpPr>
              <a:spLocks noChangeArrowheads="1"/>
            </p:cNvSpPr>
            <p:nvPr/>
          </p:nvSpPr>
          <p:spPr bwMode="auto">
            <a:xfrm>
              <a:off x="2936" y="2293"/>
              <a:ext cx="8" cy="219"/>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425" name="Rectangle 134"/>
            <p:cNvSpPr>
              <a:spLocks noChangeArrowheads="1"/>
            </p:cNvSpPr>
            <p:nvPr/>
          </p:nvSpPr>
          <p:spPr bwMode="auto">
            <a:xfrm>
              <a:off x="3022" y="2212"/>
              <a:ext cx="684" cy="148"/>
            </a:xfrm>
            <a:prstGeom prst="rect">
              <a:avLst/>
            </a:prstGeom>
            <a:noFill/>
            <a:ln w="9525">
              <a:noFill/>
              <a:miter lim="800000"/>
              <a:headEnd/>
              <a:tailEnd/>
            </a:ln>
          </p:spPr>
          <p:txBody>
            <a:bodyPr/>
            <a:lstStyle/>
            <a:p>
              <a:endParaRPr lang="en-AU"/>
            </a:p>
          </p:txBody>
        </p:sp>
        <p:sp>
          <p:nvSpPr>
            <p:cNvPr id="12426" name="Rectangle 135"/>
            <p:cNvSpPr>
              <a:spLocks noChangeArrowheads="1"/>
            </p:cNvSpPr>
            <p:nvPr/>
          </p:nvSpPr>
          <p:spPr bwMode="auto">
            <a:xfrm>
              <a:off x="3702" y="2230"/>
              <a:ext cx="19" cy="145"/>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27" name="Rectangle 136"/>
            <p:cNvSpPr>
              <a:spLocks noChangeArrowheads="1"/>
            </p:cNvSpPr>
            <p:nvPr/>
          </p:nvSpPr>
          <p:spPr bwMode="auto">
            <a:xfrm>
              <a:off x="3041" y="2356"/>
              <a:ext cx="680" cy="19"/>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28" name="Rectangle 137"/>
            <p:cNvSpPr>
              <a:spLocks noChangeArrowheads="1"/>
            </p:cNvSpPr>
            <p:nvPr/>
          </p:nvSpPr>
          <p:spPr bwMode="auto">
            <a:xfrm>
              <a:off x="3025" y="2215"/>
              <a:ext cx="678" cy="142"/>
            </a:xfrm>
            <a:prstGeom prst="rect">
              <a:avLst/>
            </a:prstGeom>
            <a:noFill/>
            <a:ln w="11113">
              <a:solidFill>
                <a:srgbClr val="606060"/>
              </a:solidFill>
              <a:miter lim="800000"/>
              <a:headEnd/>
              <a:tailEnd/>
            </a:ln>
          </p:spPr>
          <p:txBody>
            <a:bodyPr/>
            <a:lstStyle/>
            <a:p>
              <a:endParaRPr lang="en-AU"/>
            </a:p>
          </p:txBody>
        </p:sp>
        <p:sp>
          <p:nvSpPr>
            <p:cNvPr id="12429" name="Line 138"/>
            <p:cNvSpPr>
              <a:spLocks noChangeShapeType="1"/>
            </p:cNvSpPr>
            <p:nvPr/>
          </p:nvSpPr>
          <p:spPr bwMode="auto">
            <a:xfrm>
              <a:off x="3107" y="2590"/>
              <a:ext cx="1" cy="244"/>
            </a:xfrm>
            <a:prstGeom prst="line">
              <a:avLst/>
            </a:prstGeom>
            <a:noFill/>
            <a:ln w="6350">
              <a:solidFill>
                <a:srgbClr val="000000"/>
              </a:solidFill>
              <a:round/>
              <a:headEnd/>
              <a:tailEnd/>
            </a:ln>
          </p:spPr>
          <p:txBody>
            <a:bodyPr/>
            <a:lstStyle/>
            <a:p>
              <a:endParaRPr lang="en-US"/>
            </a:p>
          </p:txBody>
        </p:sp>
        <p:sp>
          <p:nvSpPr>
            <p:cNvPr id="12430" name="Rectangle 139"/>
            <p:cNvSpPr>
              <a:spLocks noChangeArrowheads="1"/>
            </p:cNvSpPr>
            <p:nvPr/>
          </p:nvSpPr>
          <p:spPr bwMode="auto">
            <a:xfrm>
              <a:off x="3104" y="2590"/>
              <a:ext cx="7" cy="244"/>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431" name="Line 140"/>
            <p:cNvSpPr>
              <a:spLocks noChangeShapeType="1"/>
            </p:cNvSpPr>
            <p:nvPr/>
          </p:nvSpPr>
          <p:spPr bwMode="auto">
            <a:xfrm>
              <a:off x="3107" y="2834"/>
              <a:ext cx="82" cy="1"/>
            </a:xfrm>
            <a:prstGeom prst="line">
              <a:avLst/>
            </a:prstGeom>
            <a:noFill/>
            <a:ln w="6350">
              <a:solidFill>
                <a:srgbClr val="000000"/>
              </a:solidFill>
              <a:round/>
              <a:headEnd/>
              <a:tailEnd/>
            </a:ln>
          </p:spPr>
          <p:txBody>
            <a:bodyPr/>
            <a:lstStyle/>
            <a:p>
              <a:endParaRPr lang="en-US"/>
            </a:p>
          </p:txBody>
        </p:sp>
        <p:sp>
          <p:nvSpPr>
            <p:cNvPr id="12432" name="Rectangle 141"/>
            <p:cNvSpPr>
              <a:spLocks noChangeArrowheads="1"/>
            </p:cNvSpPr>
            <p:nvPr/>
          </p:nvSpPr>
          <p:spPr bwMode="auto">
            <a:xfrm>
              <a:off x="3107" y="2830"/>
              <a:ext cx="82" cy="8"/>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433" name="Line 142"/>
            <p:cNvSpPr>
              <a:spLocks noChangeShapeType="1"/>
            </p:cNvSpPr>
            <p:nvPr/>
          </p:nvSpPr>
          <p:spPr bwMode="auto">
            <a:xfrm>
              <a:off x="3107" y="3049"/>
              <a:ext cx="82" cy="1"/>
            </a:xfrm>
            <a:prstGeom prst="line">
              <a:avLst/>
            </a:prstGeom>
            <a:noFill/>
            <a:ln w="6350">
              <a:solidFill>
                <a:srgbClr val="000000"/>
              </a:solidFill>
              <a:round/>
              <a:headEnd/>
              <a:tailEnd/>
            </a:ln>
          </p:spPr>
          <p:txBody>
            <a:bodyPr/>
            <a:lstStyle/>
            <a:p>
              <a:endParaRPr lang="en-US"/>
            </a:p>
          </p:txBody>
        </p:sp>
        <p:sp>
          <p:nvSpPr>
            <p:cNvPr id="12434" name="Rectangle 143"/>
            <p:cNvSpPr>
              <a:spLocks noChangeArrowheads="1"/>
            </p:cNvSpPr>
            <p:nvPr/>
          </p:nvSpPr>
          <p:spPr bwMode="auto">
            <a:xfrm>
              <a:off x="3107" y="3045"/>
              <a:ext cx="82" cy="8"/>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435" name="Line 144"/>
            <p:cNvSpPr>
              <a:spLocks noChangeShapeType="1"/>
            </p:cNvSpPr>
            <p:nvPr/>
          </p:nvSpPr>
          <p:spPr bwMode="auto">
            <a:xfrm>
              <a:off x="3107" y="2834"/>
              <a:ext cx="1" cy="219"/>
            </a:xfrm>
            <a:prstGeom prst="line">
              <a:avLst/>
            </a:prstGeom>
            <a:noFill/>
            <a:ln w="6350">
              <a:solidFill>
                <a:srgbClr val="000000"/>
              </a:solidFill>
              <a:round/>
              <a:headEnd/>
              <a:tailEnd/>
            </a:ln>
          </p:spPr>
          <p:txBody>
            <a:bodyPr/>
            <a:lstStyle/>
            <a:p>
              <a:endParaRPr lang="en-US"/>
            </a:p>
          </p:txBody>
        </p:sp>
        <p:sp>
          <p:nvSpPr>
            <p:cNvPr id="12436" name="Rectangle 145"/>
            <p:cNvSpPr>
              <a:spLocks noChangeArrowheads="1"/>
            </p:cNvSpPr>
            <p:nvPr/>
          </p:nvSpPr>
          <p:spPr bwMode="auto">
            <a:xfrm>
              <a:off x="3104" y="2834"/>
              <a:ext cx="7" cy="219"/>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437" name="Rectangle 146"/>
            <p:cNvSpPr>
              <a:spLocks noChangeArrowheads="1"/>
            </p:cNvSpPr>
            <p:nvPr/>
          </p:nvSpPr>
          <p:spPr bwMode="auto">
            <a:xfrm>
              <a:off x="3189" y="2753"/>
              <a:ext cx="684" cy="148"/>
            </a:xfrm>
            <a:prstGeom prst="rect">
              <a:avLst/>
            </a:prstGeom>
            <a:noFill/>
            <a:ln w="9525">
              <a:noFill/>
              <a:miter lim="800000"/>
              <a:headEnd/>
              <a:tailEnd/>
            </a:ln>
          </p:spPr>
          <p:txBody>
            <a:bodyPr/>
            <a:lstStyle/>
            <a:p>
              <a:endParaRPr lang="en-AU"/>
            </a:p>
          </p:txBody>
        </p:sp>
        <p:sp>
          <p:nvSpPr>
            <p:cNvPr id="12438" name="Rectangle 147"/>
            <p:cNvSpPr>
              <a:spLocks noChangeArrowheads="1"/>
            </p:cNvSpPr>
            <p:nvPr/>
          </p:nvSpPr>
          <p:spPr bwMode="auto">
            <a:xfrm>
              <a:off x="3870" y="2771"/>
              <a:ext cx="18" cy="145"/>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39" name="Rectangle 148"/>
            <p:cNvSpPr>
              <a:spLocks noChangeArrowheads="1"/>
            </p:cNvSpPr>
            <p:nvPr/>
          </p:nvSpPr>
          <p:spPr bwMode="auto">
            <a:xfrm>
              <a:off x="3208" y="2897"/>
              <a:ext cx="680" cy="19"/>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40" name="Rectangle 149"/>
            <p:cNvSpPr>
              <a:spLocks noChangeArrowheads="1"/>
            </p:cNvSpPr>
            <p:nvPr/>
          </p:nvSpPr>
          <p:spPr bwMode="auto">
            <a:xfrm>
              <a:off x="3192" y="2756"/>
              <a:ext cx="678" cy="142"/>
            </a:xfrm>
            <a:prstGeom prst="rect">
              <a:avLst/>
            </a:prstGeom>
            <a:noFill/>
            <a:ln w="11113">
              <a:solidFill>
                <a:srgbClr val="606060"/>
              </a:solidFill>
              <a:miter lim="800000"/>
              <a:headEnd/>
              <a:tailEnd/>
            </a:ln>
          </p:spPr>
          <p:txBody>
            <a:bodyPr/>
            <a:lstStyle/>
            <a:p>
              <a:endParaRPr lang="en-AU"/>
            </a:p>
          </p:txBody>
        </p:sp>
        <p:sp>
          <p:nvSpPr>
            <p:cNvPr id="12441" name="Rectangle 150"/>
            <p:cNvSpPr>
              <a:spLocks noChangeArrowheads="1"/>
            </p:cNvSpPr>
            <p:nvPr/>
          </p:nvSpPr>
          <p:spPr bwMode="auto">
            <a:xfrm>
              <a:off x="3189" y="2967"/>
              <a:ext cx="684" cy="148"/>
            </a:xfrm>
            <a:prstGeom prst="rect">
              <a:avLst/>
            </a:prstGeom>
            <a:noFill/>
            <a:ln w="9525">
              <a:noFill/>
              <a:miter lim="800000"/>
              <a:headEnd/>
              <a:tailEnd/>
            </a:ln>
          </p:spPr>
          <p:txBody>
            <a:bodyPr/>
            <a:lstStyle/>
            <a:p>
              <a:endParaRPr lang="en-AU"/>
            </a:p>
          </p:txBody>
        </p:sp>
        <p:sp>
          <p:nvSpPr>
            <p:cNvPr id="12442" name="Rectangle 151"/>
            <p:cNvSpPr>
              <a:spLocks noChangeArrowheads="1"/>
            </p:cNvSpPr>
            <p:nvPr/>
          </p:nvSpPr>
          <p:spPr bwMode="auto">
            <a:xfrm>
              <a:off x="3870" y="2986"/>
              <a:ext cx="18" cy="144"/>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43" name="Rectangle 152"/>
            <p:cNvSpPr>
              <a:spLocks noChangeArrowheads="1"/>
            </p:cNvSpPr>
            <p:nvPr/>
          </p:nvSpPr>
          <p:spPr bwMode="auto">
            <a:xfrm>
              <a:off x="3208" y="3112"/>
              <a:ext cx="680" cy="18"/>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44" name="Rectangle 153"/>
            <p:cNvSpPr>
              <a:spLocks noChangeArrowheads="1"/>
            </p:cNvSpPr>
            <p:nvPr/>
          </p:nvSpPr>
          <p:spPr bwMode="auto">
            <a:xfrm>
              <a:off x="3192" y="2970"/>
              <a:ext cx="678" cy="142"/>
            </a:xfrm>
            <a:prstGeom prst="rect">
              <a:avLst/>
            </a:prstGeom>
            <a:noFill/>
            <a:ln w="11113">
              <a:solidFill>
                <a:srgbClr val="606060"/>
              </a:solidFill>
              <a:miter lim="800000"/>
              <a:headEnd/>
              <a:tailEnd/>
            </a:ln>
          </p:spPr>
          <p:txBody>
            <a:bodyPr/>
            <a:lstStyle/>
            <a:p>
              <a:endParaRPr lang="en-AU"/>
            </a:p>
          </p:txBody>
        </p:sp>
        <p:sp>
          <p:nvSpPr>
            <p:cNvPr id="12445" name="Rectangle 154"/>
            <p:cNvSpPr>
              <a:spLocks noChangeArrowheads="1"/>
            </p:cNvSpPr>
            <p:nvPr/>
          </p:nvSpPr>
          <p:spPr bwMode="auto">
            <a:xfrm>
              <a:off x="3022" y="2427"/>
              <a:ext cx="684" cy="148"/>
            </a:xfrm>
            <a:prstGeom prst="rect">
              <a:avLst/>
            </a:prstGeom>
            <a:noFill/>
            <a:ln w="9525">
              <a:noFill/>
              <a:miter lim="800000"/>
              <a:headEnd/>
              <a:tailEnd/>
            </a:ln>
          </p:spPr>
          <p:txBody>
            <a:bodyPr/>
            <a:lstStyle/>
            <a:p>
              <a:endParaRPr lang="en-AU"/>
            </a:p>
          </p:txBody>
        </p:sp>
        <p:sp>
          <p:nvSpPr>
            <p:cNvPr id="12446" name="Rectangle 155"/>
            <p:cNvSpPr>
              <a:spLocks noChangeArrowheads="1"/>
            </p:cNvSpPr>
            <p:nvPr/>
          </p:nvSpPr>
          <p:spPr bwMode="auto">
            <a:xfrm>
              <a:off x="3702" y="2445"/>
              <a:ext cx="19" cy="145"/>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47" name="Rectangle 156"/>
            <p:cNvSpPr>
              <a:spLocks noChangeArrowheads="1"/>
            </p:cNvSpPr>
            <p:nvPr/>
          </p:nvSpPr>
          <p:spPr bwMode="auto">
            <a:xfrm>
              <a:off x="3041" y="2571"/>
              <a:ext cx="680" cy="19"/>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48" name="Rectangle 157"/>
            <p:cNvSpPr>
              <a:spLocks noChangeArrowheads="1"/>
            </p:cNvSpPr>
            <p:nvPr/>
          </p:nvSpPr>
          <p:spPr bwMode="auto">
            <a:xfrm>
              <a:off x="3025" y="2430"/>
              <a:ext cx="678" cy="142"/>
            </a:xfrm>
            <a:prstGeom prst="rect">
              <a:avLst/>
            </a:prstGeom>
            <a:noFill/>
            <a:ln w="11113">
              <a:solidFill>
                <a:srgbClr val="606060"/>
              </a:solidFill>
              <a:miter lim="800000"/>
              <a:headEnd/>
              <a:tailEnd/>
            </a:ln>
          </p:spPr>
          <p:txBody>
            <a:bodyPr/>
            <a:lstStyle/>
            <a:p>
              <a:endParaRPr lang="en-AU"/>
            </a:p>
          </p:txBody>
        </p:sp>
        <p:sp>
          <p:nvSpPr>
            <p:cNvPr id="12449" name="Rectangle 158"/>
            <p:cNvSpPr>
              <a:spLocks noChangeArrowheads="1"/>
            </p:cNvSpPr>
            <p:nvPr/>
          </p:nvSpPr>
          <p:spPr bwMode="auto">
            <a:xfrm>
              <a:off x="2855" y="1886"/>
              <a:ext cx="684" cy="148"/>
            </a:xfrm>
            <a:prstGeom prst="rect">
              <a:avLst/>
            </a:prstGeom>
            <a:noFill/>
            <a:ln w="9525">
              <a:noFill/>
              <a:miter lim="800000"/>
              <a:headEnd/>
              <a:tailEnd/>
            </a:ln>
          </p:spPr>
          <p:txBody>
            <a:bodyPr/>
            <a:lstStyle/>
            <a:p>
              <a:endParaRPr lang="en-AU"/>
            </a:p>
          </p:txBody>
        </p:sp>
        <p:sp>
          <p:nvSpPr>
            <p:cNvPr id="12450" name="Rectangle 159"/>
            <p:cNvSpPr>
              <a:spLocks noChangeArrowheads="1"/>
            </p:cNvSpPr>
            <p:nvPr/>
          </p:nvSpPr>
          <p:spPr bwMode="auto">
            <a:xfrm>
              <a:off x="3535" y="1904"/>
              <a:ext cx="19" cy="145"/>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51" name="Rectangle 160"/>
            <p:cNvSpPr>
              <a:spLocks noChangeArrowheads="1"/>
            </p:cNvSpPr>
            <p:nvPr/>
          </p:nvSpPr>
          <p:spPr bwMode="auto">
            <a:xfrm>
              <a:off x="2873" y="2030"/>
              <a:ext cx="681" cy="19"/>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52" name="Rectangle 161"/>
            <p:cNvSpPr>
              <a:spLocks noChangeArrowheads="1"/>
            </p:cNvSpPr>
            <p:nvPr/>
          </p:nvSpPr>
          <p:spPr bwMode="auto">
            <a:xfrm>
              <a:off x="2858" y="1889"/>
              <a:ext cx="678" cy="142"/>
            </a:xfrm>
            <a:prstGeom prst="rect">
              <a:avLst/>
            </a:prstGeom>
            <a:noFill/>
            <a:ln w="11113">
              <a:solidFill>
                <a:srgbClr val="606060"/>
              </a:solidFill>
              <a:miter lim="800000"/>
              <a:headEnd/>
              <a:tailEnd/>
            </a:ln>
          </p:spPr>
          <p:txBody>
            <a:bodyPr/>
            <a:lstStyle/>
            <a:p>
              <a:endParaRPr lang="en-AU"/>
            </a:p>
          </p:txBody>
        </p:sp>
        <p:sp>
          <p:nvSpPr>
            <p:cNvPr id="12453" name="Line 162"/>
            <p:cNvSpPr>
              <a:spLocks noChangeShapeType="1"/>
            </p:cNvSpPr>
            <p:nvPr/>
          </p:nvSpPr>
          <p:spPr bwMode="auto">
            <a:xfrm>
              <a:off x="3970" y="2049"/>
              <a:ext cx="1" cy="244"/>
            </a:xfrm>
            <a:prstGeom prst="line">
              <a:avLst/>
            </a:prstGeom>
            <a:noFill/>
            <a:ln w="6350">
              <a:solidFill>
                <a:srgbClr val="000000"/>
              </a:solidFill>
              <a:round/>
              <a:headEnd/>
              <a:tailEnd/>
            </a:ln>
          </p:spPr>
          <p:txBody>
            <a:bodyPr/>
            <a:lstStyle/>
            <a:p>
              <a:endParaRPr lang="en-US"/>
            </a:p>
          </p:txBody>
        </p:sp>
        <p:sp>
          <p:nvSpPr>
            <p:cNvPr id="12454" name="Rectangle 163"/>
            <p:cNvSpPr>
              <a:spLocks noChangeArrowheads="1"/>
            </p:cNvSpPr>
            <p:nvPr/>
          </p:nvSpPr>
          <p:spPr bwMode="auto">
            <a:xfrm>
              <a:off x="3966" y="2049"/>
              <a:ext cx="8" cy="244"/>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455" name="Line 164"/>
            <p:cNvSpPr>
              <a:spLocks noChangeShapeType="1"/>
            </p:cNvSpPr>
            <p:nvPr/>
          </p:nvSpPr>
          <p:spPr bwMode="auto">
            <a:xfrm>
              <a:off x="3970" y="2293"/>
              <a:ext cx="82" cy="1"/>
            </a:xfrm>
            <a:prstGeom prst="line">
              <a:avLst/>
            </a:prstGeom>
            <a:noFill/>
            <a:ln w="6350">
              <a:solidFill>
                <a:srgbClr val="000000"/>
              </a:solidFill>
              <a:round/>
              <a:headEnd/>
              <a:tailEnd/>
            </a:ln>
          </p:spPr>
          <p:txBody>
            <a:bodyPr/>
            <a:lstStyle/>
            <a:p>
              <a:endParaRPr lang="en-US"/>
            </a:p>
          </p:txBody>
        </p:sp>
        <p:sp>
          <p:nvSpPr>
            <p:cNvPr id="12456" name="Rectangle 165"/>
            <p:cNvSpPr>
              <a:spLocks noChangeArrowheads="1"/>
            </p:cNvSpPr>
            <p:nvPr/>
          </p:nvSpPr>
          <p:spPr bwMode="auto">
            <a:xfrm>
              <a:off x="3970" y="2290"/>
              <a:ext cx="82" cy="7"/>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457" name="Line 166"/>
            <p:cNvSpPr>
              <a:spLocks noChangeShapeType="1"/>
            </p:cNvSpPr>
            <p:nvPr/>
          </p:nvSpPr>
          <p:spPr bwMode="auto">
            <a:xfrm>
              <a:off x="3970" y="2508"/>
              <a:ext cx="82" cy="1"/>
            </a:xfrm>
            <a:prstGeom prst="line">
              <a:avLst/>
            </a:prstGeom>
            <a:noFill/>
            <a:ln w="6350">
              <a:solidFill>
                <a:srgbClr val="000000"/>
              </a:solidFill>
              <a:round/>
              <a:headEnd/>
              <a:tailEnd/>
            </a:ln>
          </p:spPr>
          <p:txBody>
            <a:bodyPr/>
            <a:lstStyle/>
            <a:p>
              <a:endParaRPr lang="en-US"/>
            </a:p>
          </p:txBody>
        </p:sp>
        <p:sp>
          <p:nvSpPr>
            <p:cNvPr id="12458" name="Rectangle 167"/>
            <p:cNvSpPr>
              <a:spLocks noChangeArrowheads="1"/>
            </p:cNvSpPr>
            <p:nvPr/>
          </p:nvSpPr>
          <p:spPr bwMode="auto">
            <a:xfrm>
              <a:off x="3970" y="2504"/>
              <a:ext cx="82" cy="8"/>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459" name="Line 168"/>
            <p:cNvSpPr>
              <a:spLocks noChangeShapeType="1"/>
            </p:cNvSpPr>
            <p:nvPr/>
          </p:nvSpPr>
          <p:spPr bwMode="auto">
            <a:xfrm>
              <a:off x="3970" y="3049"/>
              <a:ext cx="82" cy="1"/>
            </a:xfrm>
            <a:prstGeom prst="line">
              <a:avLst/>
            </a:prstGeom>
            <a:noFill/>
            <a:ln w="6350">
              <a:solidFill>
                <a:srgbClr val="000000"/>
              </a:solidFill>
              <a:round/>
              <a:headEnd/>
              <a:tailEnd/>
            </a:ln>
          </p:spPr>
          <p:txBody>
            <a:bodyPr/>
            <a:lstStyle/>
            <a:p>
              <a:endParaRPr lang="en-US"/>
            </a:p>
          </p:txBody>
        </p:sp>
        <p:sp>
          <p:nvSpPr>
            <p:cNvPr id="12460" name="Rectangle 169"/>
            <p:cNvSpPr>
              <a:spLocks noChangeArrowheads="1"/>
            </p:cNvSpPr>
            <p:nvPr/>
          </p:nvSpPr>
          <p:spPr bwMode="auto">
            <a:xfrm>
              <a:off x="3970" y="3045"/>
              <a:ext cx="82" cy="8"/>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461" name="Line 170"/>
            <p:cNvSpPr>
              <a:spLocks noChangeShapeType="1"/>
            </p:cNvSpPr>
            <p:nvPr/>
          </p:nvSpPr>
          <p:spPr bwMode="auto">
            <a:xfrm>
              <a:off x="3970" y="2293"/>
              <a:ext cx="1" cy="215"/>
            </a:xfrm>
            <a:prstGeom prst="line">
              <a:avLst/>
            </a:prstGeom>
            <a:noFill/>
            <a:ln w="6350">
              <a:solidFill>
                <a:srgbClr val="000000"/>
              </a:solidFill>
              <a:round/>
              <a:headEnd/>
              <a:tailEnd/>
            </a:ln>
          </p:spPr>
          <p:txBody>
            <a:bodyPr/>
            <a:lstStyle/>
            <a:p>
              <a:endParaRPr lang="en-US"/>
            </a:p>
          </p:txBody>
        </p:sp>
        <p:sp>
          <p:nvSpPr>
            <p:cNvPr id="12462" name="Rectangle 171"/>
            <p:cNvSpPr>
              <a:spLocks noChangeArrowheads="1"/>
            </p:cNvSpPr>
            <p:nvPr/>
          </p:nvSpPr>
          <p:spPr bwMode="auto">
            <a:xfrm>
              <a:off x="3966" y="2293"/>
              <a:ext cx="8" cy="215"/>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463" name="Line 172"/>
            <p:cNvSpPr>
              <a:spLocks noChangeShapeType="1"/>
            </p:cNvSpPr>
            <p:nvPr/>
          </p:nvSpPr>
          <p:spPr bwMode="auto">
            <a:xfrm>
              <a:off x="3970" y="2508"/>
              <a:ext cx="1" cy="545"/>
            </a:xfrm>
            <a:prstGeom prst="line">
              <a:avLst/>
            </a:prstGeom>
            <a:noFill/>
            <a:ln w="6350">
              <a:solidFill>
                <a:srgbClr val="000000"/>
              </a:solidFill>
              <a:round/>
              <a:headEnd/>
              <a:tailEnd/>
            </a:ln>
          </p:spPr>
          <p:txBody>
            <a:bodyPr/>
            <a:lstStyle/>
            <a:p>
              <a:endParaRPr lang="en-US"/>
            </a:p>
          </p:txBody>
        </p:sp>
        <p:sp>
          <p:nvSpPr>
            <p:cNvPr id="12464" name="Rectangle 173"/>
            <p:cNvSpPr>
              <a:spLocks noChangeArrowheads="1"/>
            </p:cNvSpPr>
            <p:nvPr/>
          </p:nvSpPr>
          <p:spPr bwMode="auto">
            <a:xfrm>
              <a:off x="3966" y="2508"/>
              <a:ext cx="8" cy="545"/>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465" name="Rectangle 174"/>
            <p:cNvSpPr>
              <a:spLocks noChangeArrowheads="1"/>
            </p:cNvSpPr>
            <p:nvPr/>
          </p:nvSpPr>
          <p:spPr bwMode="auto">
            <a:xfrm>
              <a:off x="4052" y="2212"/>
              <a:ext cx="684" cy="148"/>
            </a:xfrm>
            <a:prstGeom prst="rect">
              <a:avLst/>
            </a:prstGeom>
            <a:noFill/>
            <a:ln w="9525">
              <a:noFill/>
              <a:miter lim="800000"/>
              <a:headEnd/>
              <a:tailEnd/>
            </a:ln>
          </p:spPr>
          <p:txBody>
            <a:bodyPr/>
            <a:lstStyle/>
            <a:p>
              <a:endParaRPr lang="en-AU"/>
            </a:p>
          </p:txBody>
        </p:sp>
        <p:sp>
          <p:nvSpPr>
            <p:cNvPr id="12466" name="Rectangle 175"/>
            <p:cNvSpPr>
              <a:spLocks noChangeArrowheads="1"/>
            </p:cNvSpPr>
            <p:nvPr/>
          </p:nvSpPr>
          <p:spPr bwMode="auto">
            <a:xfrm>
              <a:off x="4732" y="2230"/>
              <a:ext cx="19" cy="145"/>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67" name="Rectangle 176"/>
            <p:cNvSpPr>
              <a:spLocks noChangeArrowheads="1"/>
            </p:cNvSpPr>
            <p:nvPr/>
          </p:nvSpPr>
          <p:spPr bwMode="auto">
            <a:xfrm>
              <a:off x="4070" y="2356"/>
              <a:ext cx="681" cy="19"/>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68" name="Rectangle 177"/>
            <p:cNvSpPr>
              <a:spLocks noChangeArrowheads="1"/>
            </p:cNvSpPr>
            <p:nvPr/>
          </p:nvSpPr>
          <p:spPr bwMode="auto">
            <a:xfrm>
              <a:off x="4055" y="2215"/>
              <a:ext cx="678" cy="142"/>
            </a:xfrm>
            <a:prstGeom prst="rect">
              <a:avLst/>
            </a:prstGeom>
            <a:noFill/>
            <a:ln w="11113">
              <a:solidFill>
                <a:srgbClr val="606060"/>
              </a:solidFill>
              <a:miter lim="800000"/>
              <a:headEnd/>
              <a:tailEnd/>
            </a:ln>
          </p:spPr>
          <p:txBody>
            <a:bodyPr/>
            <a:lstStyle/>
            <a:p>
              <a:endParaRPr lang="en-AU"/>
            </a:p>
          </p:txBody>
        </p:sp>
        <p:sp>
          <p:nvSpPr>
            <p:cNvPr id="12469" name="Line 178"/>
            <p:cNvSpPr>
              <a:spLocks noChangeShapeType="1"/>
            </p:cNvSpPr>
            <p:nvPr/>
          </p:nvSpPr>
          <p:spPr bwMode="auto">
            <a:xfrm>
              <a:off x="4137" y="2590"/>
              <a:ext cx="1" cy="248"/>
            </a:xfrm>
            <a:prstGeom prst="line">
              <a:avLst/>
            </a:prstGeom>
            <a:noFill/>
            <a:ln w="6350">
              <a:solidFill>
                <a:srgbClr val="000000"/>
              </a:solidFill>
              <a:round/>
              <a:headEnd/>
              <a:tailEnd/>
            </a:ln>
          </p:spPr>
          <p:txBody>
            <a:bodyPr/>
            <a:lstStyle/>
            <a:p>
              <a:endParaRPr lang="en-US"/>
            </a:p>
          </p:txBody>
        </p:sp>
        <p:sp>
          <p:nvSpPr>
            <p:cNvPr id="12470" name="Rectangle 179"/>
            <p:cNvSpPr>
              <a:spLocks noChangeArrowheads="1"/>
            </p:cNvSpPr>
            <p:nvPr/>
          </p:nvSpPr>
          <p:spPr bwMode="auto">
            <a:xfrm>
              <a:off x="4133" y="2590"/>
              <a:ext cx="8" cy="248"/>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471" name="Line 180"/>
            <p:cNvSpPr>
              <a:spLocks noChangeShapeType="1"/>
            </p:cNvSpPr>
            <p:nvPr/>
          </p:nvSpPr>
          <p:spPr bwMode="auto">
            <a:xfrm>
              <a:off x="4137" y="2834"/>
              <a:ext cx="82" cy="1"/>
            </a:xfrm>
            <a:prstGeom prst="line">
              <a:avLst/>
            </a:prstGeom>
            <a:noFill/>
            <a:ln w="6350">
              <a:solidFill>
                <a:srgbClr val="000000"/>
              </a:solidFill>
              <a:round/>
              <a:headEnd/>
              <a:tailEnd/>
            </a:ln>
          </p:spPr>
          <p:txBody>
            <a:bodyPr/>
            <a:lstStyle/>
            <a:p>
              <a:endParaRPr lang="en-US"/>
            </a:p>
          </p:txBody>
        </p:sp>
        <p:sp>
          <p:nvSpPr>
            <p:cNvPr id="12472" name="Rectangle 181"/>
            <p:cNvSpPr>
              <a:spLocks noChangeArrowheads="1"/>
            </p:cNvSpPr>
            <p:nvPr/>
          </p:nvSpPr>
          <p:spPr bwMode="auto">
            <a:xfrm>
              <a:off x="4137" y="2830"/>
              <a:ext cx="82" cy="8"/>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473" name="Rectangle 182"/>
            <p:cNvSpPr>
              <a:spLocks noChangeArrowheads="1"/>
            </p:cNvSpPr>
            <p:nvPr/>
          </p:nvSpPr>
          <p:spPr bwMode="auto">
            <a:xfrm>
              <a:off x="4219" y="2753"/>
              <a:ext cx="684" cy="148"/>
            </a:xfrm>
            <a:prstGeom prst="rect">
              <a:avLst/>
            </a:prstGeom>
            <a:noFill/>
            <a:ln w="9525">
              <a:noFill/>
              <a:miter lim="800000"/>
              <a:headEnd/>
              <a:tailEnd/>
            </a:ln>
          </p:spPr>
          <p:txBody>
            <a:bodyPr/>
            <a:lstStyle/>
            <a:p>
              <a:endParaRPr lang="en-AU"/>
            </a:p>
          </p:txBody>
        </p:sp>
        <p:sp>
          <p:nvSpPr>
            <p:cNvPr id="12474" name="Rectangle 183"/>
            <p:cNvSpPr>
              <a:spLocks noChangeArrowheads="1"/>
            </p:cNvSpPr>
            <p:nvPr/>
          </p:nvSpPr>
          <p:spPr bwMode="auto">
            <a:xfrm>
              <a:off x="4899" y="2771"/>
              <a:ext cx="19" cy="145"/>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75" name="Rectangle 184"/>
            <p:cNvSpPr>
              <a:spLocks noChangeArrowheads="1"/>
            </p:cNvSpPr>
            <p:nvPr/>
          </p:nvSpPr>
          <p:spPr bwMode="auto">
            <a:xfrm>
              <a:off x="4238" y="2897"/>
              <a:ext cx="680" cy="19"/>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76" name="Rectangle 185"/>
            <p:cNvSpPr>
              <a:spLocks noChangeArrowheads="1"/>
            </p:cNvSpPr>
            <p:nvPr/>
          </p:nvSpPr>
          <p:spPr bwMode="auto">
            <a:xfrm>
              <a:off x="4222" y="2756"/>
              <a:ext cx="678" cy="142"/>
            </a:xfrm>
            <a:prstGeom prst="rect">
              <a:avLst/>
            </a:prstGeom>
            <a:noFill/>
            <a:ln w="11113">
              <a:solidFill>
                <a:srgbClr val="606060"/>
              </a:solidFill>
              <a:miter lim="800000"/>
              <a:headEnd/>
              <a:tailEnd/>
            </a:ln>
          </p:spPr>
          <p:txBody>
            <a:bodyPr/>
            <a:lstStyle/>
            <a:p>
              <a:endParaRPr lang="en-AU"/>
            </a:p>
          </p:txBody>
        </p:sp>
        <p:sp>
          <p:nvSpPr>
            <p:cNvPr id="12477" name="Rectangle 186"/>
            <p:cNvSpPr>
              <a:spLocks noChangeArrowheads="1"/>
            </p:cNvSpPr>
            <p:nvPr/>
          </p:nvSpPr>
          <p:spPr bwMode="auto">
            <a:xfrm>
              <a:off x="4052" y="2427"/>
              <a:ext cx="684" cy="148"/>
            </a:xfrm>
            <a:prstGeom prst="rect">
              <a:avLst/>
            </a:prstGeom>
            <a:noFill/>
            <a:ln w="9525">
              <a:noFill/>
              <a:miter lim="800000"/>
              <a:headEnd/>
              <a:tailEnd/>
            </a:ln>
          </p:spPr>
          <p:txBody>
            <a:bodyPr/>
            <a:lstStyle/>
            <a:p>
              <a:endParaRPr lang="en-AU"/>
            </a:p>
          </p:txBody>
        </p:sp>
        <p:sp>
          <p:nvSpPr>
            <p:cNvPr id="12478" name="Rectangle 187"/>
            <p:cNvSpPr>
              <a:spLocks noChangeArrowheads="1"/>
            </p:cNvSpPr>
            <p:nvPr/>
          </p:nvSpPr>
          <p:spPr bwMode="auto">
            <a:xfrm>
              <a:off x="4732" y="2445"/>
              <a:ext cx="19" cy="145"/>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79" name="Rectangle 188"/>
            <p:cNvSpPr>
              <a:spLocks noChangeArrowheads="1"/>
            </p:cNvSpPr>
            <p:nvPr/>
          </p:nvSpPr>
          <p:spPr bwMode="auto">
            <a:xfrm>
              <a:off x="4070" y="2571"/>
              <a:ext cx="681" cy="19"/>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80" name="Rectangle 189"/>
            <p:cNvSpPr>
              <a:spLocks noChangeArrowheads="1"/>
            </p:cNvSpPr>
            <p:nvPr/>
          </p:nvSpPr>
          <p:spPr bwMode="auto">
            <a:xfrm>
              <a:off x="4055" y="2430"/>
              <a:ext cx="678" cy="142"/>
            </a:xfrm>
            <a:prstGeom prst="rect">
              <a:avLst/>
            </a:prstGeom>
            <a:noFill/>
            <a:ln w="11113">
              <a:solidFill>
                <a:srgbClr val="606060"/>
              </a:solidFill>
              <a:miter lim="800000"/>
              <a:headEnd/>
              <a:tailEnd/>
            </a:ln>
          </p:spPr>
          <p:txBody>
            <a:bodyPr/>
            <a:lstStyle/>
            <a:p>
              <a:endParaRPr lang="en-AU"/>
            </a:p>
          </p:txBody>
        </p:sp>
        <p:sp>
          <p:nvSpPr>
            <p:cNvPr id="12481" name="Line 190"/>
            <p:cNvSpPr>
              <a:spLocks noChangeShapeType="1"/>
            </p:cNvSpPr>
            <p:nvPr/>
          </p:nvSpPr>
          <p:spPr bwMode="auto">
            <a:xfrm>
              <a:off x="4137" y="3130"/>
              <a:ext cx="1" cy="248"/>
            </a:xfrm>
            <a:prstGeom prst="line">
              <a:avLst/>
            </a:prstGeom>
            <a:noFill/>
            <a:ln w="6350">
              <a:solidFill>
                <a:srgbClr val="000000"/>
              </a:solidFill>
              <a:round/>
              <a:headEnd/>
              <a:tailEnd/>
            </a:ln>
          </p:spPr>
          <p:txBody>
            <a:bodyPr/>
            <a:lstStyle/>
            <a:p>
              <a:endParaRPr lang="en-US"/>
            </a:p>
          </p:txBody>
        </p:sp>
        <p:sp>
          <p:nvSpPr>
            <p:cNvPr id="12482" name="Rectangle 191"/>
            <p:cNvSpPr>
              <a:spLocks noChangeArrowheads="1"/>
            </p:cNvSpPr>
            <p:nvPr/>
          </p:nvSpPr>
          <p:spPr bwMode="auto">
            <a:xfrm>
              <a:off x="4133" y="3130"/>
              <a:ext cx="8" cy="248"/>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483" name="Line 192"/>
            <p:cNvSpPr>
              <a:spLocks noChangeShapeType="1"/>
            </p:cNvSpPr>
            <p:nvPr/>
          </p:nvSpPr>
          <p:spPr bwMode="auto">
            <a:xfrm>
              <a:off x="4137" y="3375"/>
              <a:ext cx="82" cy="1"/>
            </a:xfrm>
            <a:prstGeom prst="line">
              <a:avLst/>
            </a:prstGeom>
            <a:noFill/>
            <a:ln w="6350">
              <a:solidFill>
                <a:srgbClr val="000000"/>
              </a:solidFill>
              <a:round/>
              <a:headEnd/>
              <a:tailEnd/>
            </a:ln>
          </p:spPr>
          <p:txBody>
            <a:bodyPr/>
            <a:lstStyle/>
            <a:p>
              <a:endParaRPr lang="en-US"/>
            </a:p>
          </p:txBody>
        </p:sp>
        <p:sp>
          <p:nvSpPr>
            <p:cNvPr id="12484" name="Rectangle 193"/>
            <p:cNvSpPr>
              <a:spLocks noChangeArrowheads="1"/>
            </p:cNvSpPr>
            <p:nvPr/>
          </p:nvSpPr>
          <p:spPr bwMode="auto">
            <a:xfrm>
              <a:off x="4137" y="3371"/>
              <a:ext cx="82" cy="7"/>
            </a:xfrm>
            <a:prstGeom prst="rect">
              <a:avLst/>
            </a:prstGeom>
            <a:blipFill dpi="0" rotWithShape="0">
              <a:blip r:embed="rId2"/>
              <a:srcRect/>
              <a:tile tx="0" ty="0" sx="100000" sy="100000" flip="none" algn="tl"/>
            </a:blipFill>
            <a:ln w="9525">
              <a:noFill/>
              <a:miter lim="800000"/>
              <a:headEnd/>
              <a:tailEnd/>
            </a:ln>
          </p:spPr>
          <p:txBody>
            <a:bodyPr/>
            <a:lstStyle/>
            <a:p>
              <a:endParaRPr lang="en-AU"/>
            </a:p>
          </p:txBody>
        </p:sp>
        <p:sp>
          <p:nvSpPr>
            <p:cNvPr id="12485" name="Rectangle 194"/>
            <p:cNvSpPr>
              <a:spLocks noChangeArrowheads="1"/>
            </p:cNvSpPr>
            <p:nvPr/>
          </p:nvSpPr>
          <p:spPr bwMode="auto">
            <a:xfrm>
              <a:off x="4219" y="3293"/>
              <a:ext cx="684" cy="148"/>
            </a:xfrm>
            <a:prstGeom prst="rect">
              <a:avLst/>
            </a:prstGeom>
            <a:noFill/>
            <a:ln w="9525">
              <a:noFill/>
              <a:miter lim="800000"/>
              <a:headEnd/>
              <a:tailEnd/>
            </a:ln>
          </p:spPr>
          <p:txBody>
            <a:bodyPr/>
            <a:lstStyle/>
            <a:p>
              <a:endParaRPr lang="en-AU"/>
            </a:p>
          </p:txBody>
        </p:sp>
        <p:sp>
          <p:nvSpPr>
            <p:cNvPr id="12486" name="Rectangle 195"/>
            <p:cNvSpPr>
              <a:spLocks noChangeArrowheads="1"/>
            </p:cNvSpPr>
            <p:nvPr/>
          </p:nvSpPr>
          <p:spPr bwMode="auto">
            <a:xfrm>
              <a:off x="4899" y="3312"/>
              <a:ext cx="19" cy="144"/>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87" name="Rectangle 196"/>
            <p:cNvSpPr>
              <a:spLocks noChangeArrowheads="1"/>
            </p:cNvSpPr>
            <p:nvPr/>
          </p:nvSpPr>
          <p:spPr bwMode="auto">
            <a:xfrm>
              <a:off x="4238" y="3438"/>
              <a:ext cx="680" cy="18"/>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88" name="Rectangle 197"/>
            <p:cNvSpPr>
              <a:spLocks noChangeArrowheads="1"/>
            </p:cNvSpPr>
            <p:nvPr/>
          </p:nvSpPr>
          <p:spPr bwMode="auto">
            <a:xfrm>
              <a:off x="4222" y="3296"/>
              <a:ext cx="678" cy="142"/>
            </a:xfrm>
            <a:prstGeom prst="rect">
              <a:avLst/>
            </a:prstGeom>
            <a:noFill/>
            <a:ln w="11113">
              <a:solidFill>
                <a:srgbClr val="606060"/>
              </a:solidFill>
              <a:miter lim="800000"/>
              <a:headEnd/>
              <a:tailEnd/>
            </a:ln>
          </p:spPr>
          <p:txBody>
            <a:bodyPr/>
            <a:lstStyle/>
            <a:p>
              <a:endParaRPr lang="en-AU"/>
            </a:p>
          </p:txBody>
        </p:sp>
        <p:sp>
          <p:nvSpPr>
            <p:cNvPr id="12489" name="Rectangle 198"/>
            <p:cNvSpPr>
              <a:spLocks noChangeArrowheads="1"/>
            </p:cNvSpPr>
            <p:nvPr/>
          </p:nvSpPr>
          <p:spPr bwMode="auto">
            <a:xfrm>
              <a:off x="4052" y="2967"/>
              <a:ext cx="684" cy="148"/>
            </a:xfrm>
            <a:prstGeom prst="rect">
              <a:avLst/>
            </a:prstGeom>
            <a:noFill/>
            <a:ln w="9525">
              <a:noFill/>
              <a:miter lim="800000"/>
              <a:headEnd/>
              <a:tailEnd/>
            </a:ln>
          </p:spPr>
          <p:txBody>
            <a:bodyPr/>
            <a:lstStyle/>
            <a:p>
              <a:endParaRPr lang="en-AU"/>
            </a:p>
          </p:txBody>
        </p:sp>
        <p:sp>
          <p:nvSpPr>
            <p:cNvPr id="12490" name="Rectangle 199"/>
            <p:cNvSpPr>
              <a:spLocks noChangeArrowheads="1"/>
            </p:cNvSpPr>
            <p:nvPr/>
          </p:nvSpPr>
          <p:spPr bwMode="auto">
            <a:xfrm>
              <a:off x="4732" y="2986"/>
              <a:ext cx="19" cy="144"/>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91" name="Rectangle 200"/>
            <p:cNvSpPr>
              <a:spLocks noChangeArrowheads="1"/>
            </p:cNvSpPr>
            <p:nvPr/>
          </p:nvSpPr>
          <p:spPr bwMode="auto">
            <a:xfrm>
              <a:off x="4070" y="3112"/>
              <a:ext cx="681" cy="18"/>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92" name="Rectangle 201"/>
            <p:cNvSpPr>
              <a:spLocks noChangeArrowheads="1"/>
            </p:cNvSpPr>
            <p:nvPr/>
          </p:nvSpPr>
          <p:spPr bwMode="auto">
            <a:xfrm>
              <a:off x="4055" y="2970"/>
              <a:ext cx="678" cy="142"/>
            </a:xfrm>
            <a:prstGeom prst="rect">
              <a:avLst/>
            </a:prstGeom>
            <a:noFill/>
            <a:ln w="11113">
              <a:solidFill>
                <a:srgbClr val="606060"/>
              </a:solidFill>
              <a:miter lim="800000"/>
              <a:headEnd/>
              <a:tailEnd/>
            </a:ln>
          </p:spPr>
          <p:txBody>
            <a:bodyPr/>
            <a:lstStyle/>
            <a:p>
              <a:endParaRPr lang="en-AU"/>
            </a:p>
          </p:txBody>
        </p:sp>
        <p:sp>
          <p:nvSpPr>
            <p:cNvPr id="12493" name="Rectangle 202"/>
            <p:cNvSpPr>
              <a:spLocks noChangeArrowheads="1"/>
            </p:cNvSpPr>
            <p:nvPr/>
          </p:nvSpPr>
          <p:spPr bwMode="auto">
            <a:xfrm>
              <a:off x="3884" y="1886"/>
              <a:ext cx="684" cy="148"/>
            </a:xfrm>
            <a:prstGeom prst="rect">
              <a:avLst/>
            </a:prstGeom>
            <a:noFill/>
            <a:ln w="9525">
              <a:noFill/>
              <a:miter lim="800000"/>
              <a:headEnd/>
              <a:tailEnd/>
            </a:ln>
          </p:spPr>
          <p:txBody>
            <a:bodyPr/>
            <a:lstStyle/>
            <a:p>
              <a:endParaRPr lang="en-AU"/>
            </a:p>
          </p:txBody>
        </p:sp>
        <p:sp>
          <p:nvSpPr>
            <p:cNvPr id="12494" name="Rectangle 203"/>
            <p:cNvSpPr>
              <a:spLocks noChangeArrowheads="1"/>
            </p:cNvSpPr>
            <p:nvPr/>
          </p:nvSpPr>
          <p:spPr bwMode="auto">
            <a:xfrm>
              <a:off x="4565" y="1904"/>
              <a:ext cx="18" cy="145"/>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95" name="Rectangle 204"/>
            <p:cNvSpPr>
              <a:spLocks noChangeArrowheads="1"/>
            </p:cNvSpPr>
            <p:nvPr/>
          </p:nvSpPr>
          <p:spPr bwMode="auto">
            <a:xfrm>
              <a:off x="3903" y="2030"/>
              <a:ext cx="680" cy="19"/>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96" name="Rectangle 205"/>
            <p:cNvSpPr>
              <a:spLocks noChangeArrowheads="1"/>
            </p:cNvSpPr>
            <p:nvPr/>
          </p:nvSpPr>
          <p:spPr bwMode="auto">
            <a:xfrm>
              <a:off x="3887" y="1889"/>
              <a:ext cx="678" cy="142"/>
            </a:xfrm>
            <a:prstGeom prst="rect">
              <a:avLst/>
            </a:prstGeom>
            <a:noFill/>
            <a:ln w="11113">
              <a:solidFill>
                <a:srgbClr val="606060"/>
              </a:solidFill>
              <a:miter lim="800000"/>
              <a:headEnd/>
              <a:tailEnd/>
            </a:ln>
          </p:spPr>
          <p:txBody>
            <a:bodyPr/>
            <a:lstStyle/>
            <a:p>
              <a:endParaRPr lang="en-AU"/>
            </a:p>
          </p:txBody>
        </p:sp>
        <p:sp>
          <p:nvSpPr>
            <p:cNvPr id="12497" name="Rectangle 206"/>
            <p:cNvSpPr>
              <a:spLocks noChangeArrowheads="1"/>
            </p:cNvSpPr>
            <p:nvPr/>
          </p:nvSpPr>
          <p:spPr bwMode="auto">
            <a:xfrm>
              <a:off x="2505" y="1560"/>
              <a:ext cx="684" cy="148"/>
            </a:xfrm>
            <a:prstGeom prst="rect">
              <a:avLst/>
            </a:prstGeom>
            <a:noFill/>
            <a:ln w="9525">
              <a:noFill/>
              <a:miter lim="800000"/>
              <a:headEnd/>
              <a:tailEnd/>
            </a:ln>
          </p:spPr>
          <p:txBody>
            <a:bodyPr/>
            <a:lstStyle/>
            <a:p>
              <a:endParaRPr lang="en-AU"/>
            </a:p>
          </p:txBody>
        </p:sp>
        <p:sp>
          <p:nvSpPr>
            <p:cNvPr id="12498" name="Rectangle 207"/>
            <p:cNvSpPr>
              <a:spLocks noChangeArrowheads="1"/>
            </p:cNvSpPr>
            <p:nvPr/>
          </p:nvSpPr>
          <p:spPr bwMode="auto">
            <a:xfrm>
              <a:off x="3185" y="1579"/>
              <a:ext cx="19" cy="144"/>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499" name="Rectangle 208"/>
            <p:cNvSpPr>
              <a:spLocks noChangeArrowheads="1"/>
            </p:cNvSpPr>
            <p:nvPr/>
          </p:nvSpPr>
          <p:spPr bwMode="auto">
            <a:xfrm>
              <a:off x="2524" y="1704"/>
              <a:ext cx="680" cy="19"/>
            </a:xfrm>
            <a:prstGeom prst="rect">
              <a:avLst/>
            </a:prstGeom>
            <a:blipFill dpi="0" rotWithShape="0">
              <a:blip r:embed="rId3"/>
              <a:srcRect/>
              <a:tile tx="0" ty="0" sx="100000" sy="100000" flip="none" algn="tl"/>
            </a:blipFill>
            <a:ln w="9525">
              <a:noFill/>
              <a:miter lim="800000"/>
              <a:headEnd/>
              <a:tailEnd/>
            </a:ln>
          </p:spPr>
          <p:txBody>
            <a:bodyPr/>
            <a:lstStyle/>
            <a:p>
              <a:endParaRPr lang="en-AU"/>
            </a:p>
          </p:txBody>
        </p:sp>
        <p:sp>
          <p:nvSpPr>
            <p:cNvPr id="12500" name="Rectangle 209"/>
            <p:cNvSpPr>
              <a:spLocks noChangeArrowheads="1"/>
            </p:cNvSpPr>
            <p:nvPr/>
          </p:nvSpPr>
          <p:spPr bwMode="auto">
            <a:xfrm>
              <a:off x="2369" y="1513"/>
              <a:ext cx="817" cy="192"/>
            </a:xfrm>
            <a:prstGeom prst="rect">
              <a:avLst/>
            </a:prstGeom>
            <a:noFill/>
            <a:ln w="11113">
              <a:solidFill>
                <a:srgbClr val="606060"/>
              </a:solidFill>
              <a:miter lim="800000"/>
              <a:headEnd/>
              <a:tailEnd/>
            </a:ln>
          </p:spPr>
          <p:txBody>
            <a:bodyPr/>
            <a:lstStyle/>
            <a:p>
              <a:endParaRPr lang="en-AU"/>
            </a:p>
          </p:txBody>
        </p:sp>
        <p:sp>
          <p:nvSpPr>
            <p:cNvPr id="12501" name="Text Box 225"/>
            <p:cNvSpPr txBox="1">
              <a:spLocks noChangeArrowheads="1"/>
            </p:cNvSpPr>
            <p:nvPr/>
          </p:nvSpPr>
          <p:spPr bwMode="auto">
            <a:xfrm>
              <a:off x="2339" y="1507"/>
              <a:ext cx="879" cy="192"/>
            </a:xfrm>
            <a:prstGeom prst="rect">
              <a:avLst/>
            </a:prstGeom>
            <a:noFill/>
            <a:ln w="9525">
              <a:noFill/>
              <a:miter lim="800000"/>
              <a:headEnd/>
              <a:tailEnd/>
            </a:ln>
          </p:spPr>
          <p:txBody>
            <a:bodyPr wrap="none">
              <a:spAutoFit/>
            </a:bodyPr>
            <a:lstStyle/>
            <a:p>
              <a:r>
                <a:rPr lang="en-AU" sz="1400">
                  <a:solidFill>
                    <a:srgbClr val="000000"/>
                  </a:solidFill>
                  <a:latin typeface="Arial" pitchFamily="34" charset="0"/>
                </a:rPr>
                <a:t>Travel Agency</a:t>
              </a:r>
            </a:p>
          </p:txBody>
        </p:sp>
        <p:sp>
          <p:nvSpPr>
            <p:cNvPr id="12502" name="Text Box 226"/>
            <p:cNvSpPr txBox="1">
              <a:spLocks noChangeArrowheads="1"/>
            </p:cNvSpPr>
            <p:nvPr/>
          </p:nvSpPr>
          <p:spPr bwMode="auto">
            <a:xfrm>
              <a:off x="802" y="1880"/>
              <a:ext cx="712" cy="173"/>
            </a:xfrm>
            <a:prstGeom prst="rect">
              <a:avLst/>
            </a:prstGeom>
            <a:noFill/>
            <a:ln w="9525">
              <a:noFill/>
              <a:miter lim="800000"/>
              <a:headEnd/>
              <a:tailEnd/>
            </a:ln>
          </p:spPr>
          <p:txBody>
            <a:bodyPr wrap="none">
              <a:spAutoFit/>
            </a:bodyPr>
            <a:lstStyle/>
            <a:p>
              <a:r>
                <a:rPr lang="en-AU" sz="1200">
                  <a:solidFill>
                    <a:srgbClr val="000000"/>
                  </a:solidFill>
                  <a:latin typeface="Arial" pitchFamily="34" charset="0"/>
                </a:rPr>
                <a:t>Cust. service</a:t>
              </a:r>
            </a:p>
          </p:txBody>
        </p:sp>
        <p:sp>
          <p:nvSpPr>
            <p:cNvPr id="12503" name="Text Box 227"/>
            <p:cNvSpPr txBox="1">
              <a:spLocks noChangeArrowheads="1"/>
            </p:cNvSpPr>
            <p:nvPr/>
          </p:nvSpPr>
          <p:spPr bwMode="auto">
            <a:xfrm>
              <a:off x="1878" y="1869"/>
              <a:ext cx="537" cy="173"/>
            </a:xfrm>
            <a:prstGeom prst="rect">
              <a:avLst/>
            </a:prstGeom>
            <a:noFill/>
            <a:ln w="9525">
              <a:noFill/>
              <a:miter lim="800000"/>
              <a:headEnd/>
              <a:tailEnd/>
            </a:ln>
          </p:spPr>
          <p:txBody>
            <a:bodyPr wrap="none">
              <a:spAutoFit/>
            </a:bodyPr>
            <a:lstStyle/>
            <a:p>
              <a:r>
                <a:rPr lang="en-AU" sz="1200">
                  <a:solidFill>
                    <a:srgbClr val="000000"/>
                  </a:solidFill>
                  <a:latin typeface="Arial" pitchFamily="34" charset="0"/>
                </a:rPr>
                <a:t>transport</a:t>
              </a:r>
            </a:p>
          </p:txBody>
        </p:sp>
        <p:sp>
          <p:nvSpPr>
            <p:cNvPr id="12504" name="Text Box 228"/>
            <p:cNvSpPr txBox="1">
              <a:spLocks noChangeArrowheads="1"/>
            </p:cNvSpPr>
            <p:nvPr/>
          </p:nvSpPr>
          <p:spPr bwMode="auto">
            <a:xfrm>
              <a:off x="2794" y="1875"/>
              <a:ext cx="852" cy="173"/>
            </a:xfrm>
            <a:prstGeom prst="rect">
              <a:avLst/>
            </a:prstGeom>
            <a:noFill/>
            <a:ln w="9525">
              <a:noFill/>
              <a:miter lim="800000"/>
              <a:headEnd/>
              <a:tailEnd/>
            </a:ln>
          </p:spPr>
          <p:txBody>
            <a:bodyPr wrap="none">
              <a:spAutoFit/>
            </a:bodyPr>
            <a:lstStyle/>
            <a:p>
              <a:r>
                <a:rPr lang="en-AU" sz="1200">
                  <a:solidFill>
                    <a:srgbClr val="000000"/>
                  </a:solidFill>
                  <a:latin typeface="Arial" pitchFamily="34" charset="0"/>
                </a:rPr>
                <a:t>accommodation</a:t>
              </a:r>
            </a:p>
          </p:txBody>
        </p:sp>
        <p:sp>
          <p:nvSpPr>
            <p:cNvPr id="12505" name="Text Box 229"/>
            <p:cNvSpPr txBox="1">
              <a:spLocks noChangeArrowheads="1"/>
            </p:cNvSpPr>
            <p:nvPr/>
          </p:nvSpPr>
          <p:spPr bwMode="auto">
            <a:xfrm>
              <a:off x="1870" y="993"/>
              <a:ext cx="2907" cy="250"/>
            </a:xfrm>
            <a:prstGeom prst="rect">
              <a:avLst/>
            </a:prstGeom>
            <a:noFill/>
            <a:ln w="9525">
              <a:noFill/>
              <a:miter lim="800000"/>
              <a:headEnd/>
              <a:tailEnd/>
            </a:ln>
          </p:spPr>
          <p:txBody>
            <a:bodyPr wrap="none">
              <a:spAutoFit/>
            </a:bodyPr>
            <a:lstStyle/>
            <a:p>
              <a:pPr algn="l" eaLnBrk="1" hangingPunct="1"/>
              <a:r>
                <a:rPr lang="en-US" sz="2000" b="0">
                  <a:solidFill>
                    <a:srgbClr val="000000"/>
                  </a:solidFill>
                  <a:latin typeface="Arial" pitchFamily="34" charset="0"/>
                </a:rPr>
                <a:t>Travel Agency Organisational Structure</a:t>
              </a:r>
            </a:p>
          </p:txBody>
        </p:sp>
        <p:sp>
          <p:nvSpPr>
            <p:cNvPr id="12506" name="Text Box 231"/>
            <p:cNvSpPr txBox="1">
              <a:spLocks noChangeArrowheads="1"/>
            </p:cNvSpPr>
            <p:nvPr/>
          </p:nvSpPr>
          <p:spPr bwMode="auto">
            <a:xfrm>
              <a:off x="1316" y="3190"/>
              <a:ext cx="340" cy="173"/>
            </a:xfrm>
            <a:prstGeom prst="rect">
              <a:avLst/>
            </a:prstGeom>
            <a:noFill/>
            <a:ln w="9525">
              <a:noFill/>
              <a:miter lim="800000"/>
              <a:headEnd/>
              <a:tailEnd/>
            </a:ln>
          </p:spPr>
          <p:txBody>
            <a:bodyPr wrap="none">
              <a:spAutoFit/>
            </a:bodyPr>
            <a:lstStyle/>
            <a:p>
              <a:r>
                <a:rPr lang="en-AU" sz="1200">
                  <a:solidFill>
                    <a:srgbClr val="000000"/>
                  </a:solidFill>
                  <a:latin typeface="Arial" pitchFamily="34" charset="0"/>
                </a:rPr>
                <a:t>NSW</a:t>
              </a:r>
            </a:p>
          </p:txBody>
        </p:sp>
        <p:sp>
          <p:nvSpPr>
            <p:cNvPr id="12507" name="Text Box 232"/>
            <p:cNvSpPr txBox="1">
              <a:spLocks noChangeArrowheads="1"/>
            </p:cNvSpPr>
            <p:nvPr/>
          </p:nvSpPr>
          <p:spPr bwMode="auto">
            <a:xfrm>
              <a:off x="1355" y="2962"/>
              <a:ext cx="313" cy="173"/>
            </a:xfrm>
            <a:prstGeom prst="rect">
              <a:avLst/>
            </a:prstGeom>
            <a:noFill/>
            <a:ln w="9525">
              <a:noFill/>
              <a:miter lim="800000"/>
              <a:headEnd/>
              <a:tailEnd/>
            </a:ln>
          </p:spPr>
          <p:txBody>
            <a:bodyPr wrap="none">
              <a:spAutoFit/>
            </a:bodyPr>
            <a:lstStyle/>
            <a:p>
              <a:r>
                <a:rPr lang="en-AU" sz="1200">
                  <a:solidFill>
                    <a:srgbClr val="000000"/>
                  </a:solidFill>
                  <a:latin typeface="Arial" pitchFamily="34" charset="0"/>
                </a:rPr>
                <a:t>ACT</a:t>
              </a:r>
            </a:p>
          </p:txBody>
        </p:sp>
      </p:grpSp>
      <p:grpSp>
        <p:nvGrpSpPr>
          <p:cNvPr id="4" name="Group 236"/>
          <p:cNvGrpSpPr>
            <a:grpSpLocks/>
          </p:cNvGrpSpPr>
          <p:nvPr/>
        </p:nvGrpSpPr>
        <p:grpSpPr bwMode="auto">
          <a:xfrm>
            <a:off x="0" y="2917825"/>
            <a:ext cx="8291513" cy="3387725"/>
            <a:chOff x="81" y="1942"/>
            <a:chExt cx="5223" cy="2134"/>
          </a:xfrm>
        </p:grpSpPr>
        <p:sp>
          <p:nvSpPr>
            <p:cNvPr id="12294" name="Text Box 11"/>
            <p:cNvSpPr txBox="1">
              <a:spLocks noChangeArrowheads="1"/>
            </p:cNvSpPr>
            <p:nvPr/>
          </p:nvSpPr>
          <p:spPr bwMode="auto">
            <a:xfrm>
              <a:off x="1492" y="3826"/>
              <a:ext cx="3348" cy="250"/>
            </a:xfrm>
            <a:prstGeom prst="rect">
              <a:avLst/>
            </a:prstGeom>
            <a:noFill/>
            <a:ln w="9525">
              <a:noFill/>
              <a:miter lim="800000"/>
              <a:headEnd/>
              <a:tailEnd/>
            </a:ln>
          </p:spPr>
          <p:txBody>
            <a:bodyPr wrap="none">
              <a:spAutoFit/>
            </a:bodyPr>
            <a:lstStyle/>
            <a:p>
              <a:pPr algn="l" eaLnBrk="1" hangingPunct="1"/>
              <a:r>
                <a:rPr lang="en-US" sz="2000" b="0">
                  <a:solidFill>
                    <a:srgbClr val="FD0321"/>
                  </a:solidFill>
                  <a:latin typeface="Arial" pitchFamily="34" charset="0"/>
                </a:rPr>
                <a:t>O</a:t>
              </a:r>
              <a:r>
                <a:rPr lang="en-US" sz="2000" b="0">
                  <a:solidFill>
                    <a:srgbClr val="CC3300"/>
                  </a:solidFill>
                  <a:latin typeface="Arial" pitchFamily="34" charset="0"/>
                </a:rPr>
                <a:t>r</a:t>
              </a:r>
              <a:r>
                <a:rPr lang="en-US" sz="2000" b="0">
                  <a:solidFill>
                    <a:srgbClr val="FD0321"/>
                  </a:solidFill>
                  <a:latin typeface="Arial" pitchFamily="34" charset="0"/>
                </a:rPr>
                <a:t>ganisational Processes </a:t>
              </a:r>
              <a:r>
                <a:rPr lang="en-US" sz="1400" b="0">
                  <a:solidFill>
                    <a:srgbClr val="FD0321"/>
                  </a:solidFill>
                  <a:latin typeface="Arial" pitchFamily="34" charset="0"/>
                </a:rPr>
                <a:t>(aka Function or  Workflow)</a:t>
              </a:r>
            </a:p>
          </p:txBody>
        </p:sp>
        <p:grpSp>
          <p:nvGrpSpPr>
            <p:cNvPr id="5" name="Group 233"/>
            <p:cNvGrpSpPr>
              <a:grpSpLocks/>
            </p:cNvGrpSpPr>
            <p:nvPr/>
          </p:nvGrpSpPr>
          <p:grpSpPr bwMode="auto">
            <a:xfrm>
              <a:off x="455" y="1942"/>
              <a:ext cx="4849" cy="1139"/>
              <a:chOff x="455" y="1942"/>
              <a:chExt cx="4849" cy="1139"/>
            </a:xfrm>
          </p:grpSpPr>
          <p:sp>
            <p:nvSpPr>
              <p:cNvPr id="12297" name="Freeform 7"/>
              <p:cNvSpPr>
                <a:spLocks/>
              </p:cNvSpPr>
              <p:nvPr/>
            </p:nvSpPr>
            <p:spPr bwMode="auto">
              <a:xfrm>
                <a:off x="455" y="1976"/>
                <a:ext cx="4849" cy="1105"/>
              </a:xfrm>
              <a:custGeom>
                <a:avLst/>
                <a:gdLst>
                  <a:gd name="T0" fmla="*/ 0 w 4849"/>
                  <a:gd name="T1" fmla="*/ 1056 h 1105"/>
                  <a:gd name="T2" fmla="*/ 768 w 4849"/>
                  <a:gd name="T3" fmla="*/ 1056 h 1105"/>
                  <a:gd name="T4" fmla="*/ 864 w 4849"/>
                  <a:gd name="T5" fmla="*/ 528 h 1105"/>
                  <a:gd name="T6" fmla="*/ 1920 w 4849"/>
                  <a:gd name="T7" fmla="*/ 720 h 1105"/>
                  <a:gd name="T8" fmla="*/ 2928 w 4849"/>
                  <a:gd name="T9" fmla="*/ 1104 h 1105"/>
                  <a:gd name="T10" fmla="*/ 3168 w 4849"/>
                  <a:gd name="T11" fmla="*/ 528 h 1105"/>
                  <a:gd name="T12" fmla="*/ 3792 w 4849"/>
                  <a:gd name="T13" fmla="*/ 0 h 1105"/>
                  <a:gd name="T14" fmla="*/ 4848 w 4849"/>
                  <a:gd name="T15" fmla="*/ 0 h 1105"/>
                  <a:gd name="T16" fmla="*/ 0 60000 65536"/>
                  <a:gd name="T17" fmla="*/ 0 60000 65536"/>
                  <a:gd name="T18" fmla="*/ 0 60000 65536"/>
                  <a:gd name="T19" fmla="*/ 0 60000 65536"/>
                  <a:gd name="T20" fmla="*/ 0 60000 65536"/>
                  <a:gd name="T21" fmla="*/ 0 60000 65536"/>
                  <a:gd name="T22" fmla="*/ 0 60000 65536"/>
                  <a:gd name="T23" fmla="*/ 0 60000 65536"/>
                  <a:gd name="T24" fmla="*/ 0 w 4849"/>
                  <a:gd name="T25" fmla="*/ 0 h 1105"/>
                  <a:gd name="T26" fmla="*/ 4849 w 4849"/>
                  <a:gd name="T27" fmla="*/ 1105 h 11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49" h="1105">
                    <a:moveTo>
                      <a:pt x="0" y="1056"/>
                    </a:moveTo>
                    <a:lnTo>
                      <a:pt x="768" y="1056"/>
                    </a:lnTo>
                    <a:lnTo>
                      <a:pt x="864" y="528"/>
                    </a:lnTo>
                    <a:lnTo>
                      <a:pt x="1920" y="720"/>
                    </a:lnTo>
                    <a:lnTo>
                      <a:pt x="2928" y="1104"/>
                    </a:lnTo>
                    <a:lnTo>
                      <a:pt x="3168" y="528"/>
                    </a:lnTo>
                    <a:lnTo>
                      <a:pt x="3792" y="0"/>
                    </a:lnTo>
                    <a:lnTo>
                      <a:pt x="4848" y="0"/>
                    </a:lnTo>
                  </a:path>
                </a:pathLst>
              </a:custGeom>
              <a:noFill/>
              <a:ln w="28575" cap="rnd">
                <a:solidFill>
                  <a:srgbClr val="FD0321"/>
                </a:solidFill>
                <a:round/>
                <a:headEnd type="none" w="sm" len="sm"/>
                <a:tailEnd type="stealth" w="med" len="lg"/>
              </a:ln>
            </p:spPr>
            <p:txBody>
              <a:bodyPr/>
              <a:lstStyle/>
              <a:p>
                <a:endParaRPr lang="en-AU"/>
              </a:p>
            </p:txBody>
          </p:sp>
          <p:sp>
            <p:nvSpPr>
              <p:cNvPr id="12298" name="Oval 217"/>
              <p:cNvSpPr>
                <a:spLocks noChangeArrowheads="1"/>
              </p:cNvSpPr>
              <p:nvPr/>
            </p:nvSpPr>
            <p:spPr bwMode="auto">
              <a:xfrm>
                <a:off x="1265" y="2445"/>
                <a:ext cx="174" cy="84"/>
              </a:xfrm>
              <a:prstGeom prst="ellipse">
                <a:avLst/>
              </a:prstGeom>
              <a:solidFill>
                <a:schemeClr val="accent1"/>
              </a:solidFill>
              <a:ln w="9525">
                <a:solidFill>
                  <a:schemeClr val="accent1"/>
                </a:solidFill>
                <a:round/>
                <a:headEnd/>
                <a:tailEnd/>
              </a:ln>
            </p:spPr>
            <p:txBody>
              <a:bodyPr wrap="none" anchor="ctr"/>
              <a:lstStyle/>
              <a:p>
                <a:endParaRPr lang="en-AU"/>
              </a:p>
            </p:txBody>
          </p:sp>
          <p:sp>
            <p:nvSpPr>
              <p:cNvPr id="12299" name="Oval 218"/>
              <p:cNvSpPr>
                <a:spLocks noChangeArrowheads="1"/>
              </p:cNvSpPr>
              <p:nvPr/>
            </p:nvSpPr>
            <p:spPr bwMode="auto">
              <a:xfrm>
                <a:off x="1131" y="2971"/>
                <a:ext cx="174" cy="84"/>
              </a:xfrm>
              <a:prstGeom prst="ellipse">
                <a:avLst/>
              </a:prstGeom>
              <a:solidFill>
                <a:schemeClr val="accent1"/>
              </a:solidFill>
              <a:ln w="9525">
                <a:solidFill>
                  <a:schemeClr val="accent1"/>
                </a:solidFill>
                <a:round/>
                <a:headEnd/>
                <a:tailEnd/>
              </a:ln>
            </p:spPr>
            <p:txBody>
              <a:bodyPr wrap="none" anchor="ctr"/>
              <a:lstStyle/>
              <a:p>
                <a:endParaRPr lang="en-AU"/>
              </a:p>
            </p:txBody>
          </p:sp>
          <p:sp>
            <p:nvSpPr>
              <p:cNvPr id="12300" name="Oval 219"/>
              <p:cNvSpPr>
                <a:spLocks noChangeArrowheads="1"/>
              </p:cNvSpPr>
              <p:nvPr/>
            </p:nvSpPr>
            <p:spPr bwMode="auto">
              <a:xfrm>
                <a:off x="2333" y="2670"/>
                <a:ext cx="174" cy="84"/>
              </a:xfrm>
              <a:prstGeom prst="ellipse">
                <a:avLst/>
              </a:prstGeom>
              <a:solidFill>
                <a:schemeClr val="accent1"/>
              </a:solidFill>
              <a:ln w="9525">
                <a:solidFill>
                  <a:schemeClr val="accent1"/>
                </a:solidFill>
                <a:round/>
                <a:headEnd/>
                <a:tailEnd/>
              </a:ln>
            </p:spPr>
            <p:txBody>
              <a:bodyPr wrap="none" anchor="ctr"/>
              <a:lstStyle/>
              <a:p>
                <a:endParaRPr lang="en-AU"/>
              </a:p>
            </p:txBody>
          </p:sp>
          <p:sp>
            <p:nvSpPr>
              <p:cNvPr id="12301" name="Oval 221"/>
              <p:cNvSpPr>
                <a:spLocks noChangeArrowheads="1"/>
              </p:cNvSpPr>
              <p:nvPr/>
            </p:nvSpPr>
            <p:spPr bwMode="auto">
              <a:xfrm>
                <a:off x="3496" y="2479"/>
                <a:ext cx="174" cy="84"/>
              </a:xfrm>
              <a:prstGeom prst="ellipse">
                <a:avLst/>
              </a:prstGeom>
              <a:solidFill>
                <a:schemeClr val="accent1"/>
              </a:solidFill>
              <a:ln w="9525">
                <a:solidFill>
                  <a:schemeClr val="accent1"/>
                </a:solidFill>
                <a:round/>
                <a:headEnd/>
                <a:tailEnd/>
              </a:ln>
            </p:spPr>
            <p:txBody>
              <a:bodyPr wrap="none" anchor="ctr"/>
              <a:lstStyle/>
              <a:p>
                <a:endParaRPr lang="en-AU"/>
              </a:p>
            </p:txBody>
          </p:sp>
          <p:sp>
            <p:nvSpPr>
              <p:cNvPr id="12302" name="Oval 223"/>
              <p:cNvSpPr>
                <a:spLocks noChangeArrowheads="1"/>
              </p:cNvSpPr>
              <p:nvPr/>
            </p:nvSpPr>
            <p:spPr bwMode="auto">
              <a:xfrm>
                <a:off x="4139" y="1942"/>
                <a:ext cx="174" cy="84"/>
              </a:xfrm>
              <a:prstGeom prst="ellipse">
                <a:avLst/>
              </a:prstGeom>
              <a:solidFill>
                <a:schemeClr val="accent1"/>
              </a:solidFill>
              <a:ln w="9525">
                <a:solidFill>
                  <a:schemeClr val="accent1"/>
                </a:solidFill>
                <a:round/>
                <a:headEnd/>
                <a:tailEnd/>
              </a:ln>
            </p:spPr>
            <p:txBody>
              <a:bodyPr wrap="none" anchor="ctr"/>
              <a:lstStyle/>
              <a:p>
                <a:endParaRPr lang="en-AU"/>
              </a:p>
            </p:txBody>
          </p:sp>
        </p:grpSp>
        <p:sp>
          <p:nvSpPr>
            <p:cNvPr id="12296" name="Text Box 235"/>
            <p:cNvSpPr txBox="1">
              <a:spLocks noChangeArrowheads="1"/>
            </p:cNvSpPr>
            <p:nvPr/>
          </p:nvSpPr>
          <p:spPr bwMode="auto">
            <a:xfrm>
              <a:off x="81" y="3051"/>
              <a:ext cx="704" cy="863"/>
            </a:xfrm>
            <a:prstGeom prst="rect">
              <a:avLst/>
            </a:prstGeom>
            <a:noFill/>
            <a:ln w="9525">
              <a:noFill/>
              <a:miter lim="800000"/>
              <a:headEnd/>
              <a:tailEnd/>
            </a:ln>
          </p:spPr>
          <p:txBody>
            <a:bodyPr>
              <a:spAutoFit/>
            </a:bodyPr>
            <a:lstStyle/>
            <a:p>
              <a:r>
                <a:rPr lang="en-AU" sz="1200">
                  <a:solidFill>
                    <a:srgbClr val="CC3300"/>
                  </a:solidFill>
                </a:rPr>
                <a:t>Book trip</a:t>
              </a:r>
            </a:p>
            <a:p>
              <a:endParaRPr lang="en-AU" sz="1200">
                <a:solidFill>
                  <a:srgbClr val="CC3300"/>
                </a:solidFill>
              </a:endParaRPr>
            </a:p>
            <a:p>
              <a:r>
                <a:rPr lang="en-AU" sz="1200">
                  <a:solidFill>
                    <a:srgbClr val="CC3300"/>
                  </a:solidFill>
                </a:rPr>
                <a:t>Advertising</a:t>
              </a:r>
            </a:p>
            <a:p>
              <a:r>
                <a:rPr lang="en-AU" sz="1200">
                  <a:solidFill>
                    <a:srgbClr val="CC3300"/>
                  </a:solidFill>
                </a:rPr>
                <a:t>Accounting</a:t>
              </a:r>
            </a:p>
            <a:p>
              <a:r>
                <a:rPr lang="en-AU" sz="1200">
                  <a:solidFill>
                    <a:srgbClr val="CC3300"/>
                  </a:solidFill>
                </a:rPr>
                <a:t>Purchasing</a:t>
              </a:r>
            </a:p>
            <a:p>
              <a:r>
                <a:rPr lang="en-AU" sz="1200">
                  <a:solidFill>
                    <a:srgbClr val="CC3300"/>
                  </a:solidFill>
                </a:rPr>
                <a:t>Staff </a:t>
              </a:r>
            </a:p>
            <a:p>
              <a:r>
                <a:rPr lang="en-AU" sz="1200">
                  <a:solidFill>
                    <a:srgbClr val="CC3300"/>
                  </a:solidFill>
                </a:rPr>
                <a:t>etc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AU" smtClean="0"/>
              <a:t>System Architecture </a:t>
            </a:r>
          </a:p>
        </p:txBody>
      </p:sp>
      <p:sp>
        <p:nvSpPr>
          <p:cNvPr id="15363" name="Text Box 28"/>
          <p:cNvSpPr txBox="1">
            <a:spLocks noChangeArrowheads="1"/>
          </p:cNvSpPr>
          <p:nvPr/>
        </p:nvSpPr>
        <p:spPr bwMode="auto">
          <a:xfrm>
            <a:off x="7265988" y="1209675"/>
            <a:ext cx="1595437" cy="4911725"/>
          </a:xfrm>
          <a:prstGeom prst="rect">
            <a:avLst/>
          </a:prstGeom>
          <a:noFill/>
          <a:ln w="9525">
            <a:noFill/>
            <a:miter lim="800000"/>
            <a:headEnd/>
            <a:tailEnd/>
          </a:ln>
        </p:spPr>
        <p:txBody>
          <a:bodyPr>
            <a:spAutoFit/>
          </a:bodyPr>
          <a:lstStyle/>
          <a:p>
            <a:pPr algn="ctr"/>
            <a:r>
              <a:rPr lang="en-AU" sz="1800">
                <a:solidFill>
                  <a:srgbClr val="000000"/>
                </a:solidFill>
                <a:latin typeface="Arial" pitchFamily="34" charset="0"/>
              </a:rPr>
              <a:t>Architectural Layers:</a:t>
            </a:r>
          </a:p>
          <a:p>
            <a:pPr algn="ctr"/>
            <a:endParaRPr lang="en-AU" sz="1800">
              <a:solidFill>
                <a:srgbClr val="000000"/>
              </a:solidFill>
              <a:latin typeface="Arial" pitchFamily="34" charset="0"/>
            </a:endParaRPr>
          </a:p>
          <a:p>
            <a:pPr algn="ctr"/>
            <a:endParaRPr lang="en-AU" sz="1800">
              <a:solidFill>
                <a:srgbClr val="000000"/>
              </a:solidFill>
              <a:latin typeface="Arial" pitchFamily="34" charset="0"/>
            </a:endParaRPr>
          </a:p>
          <a:p>
            <a:pPr algn="ctr"/>
            <a:r>
              <a:rPr lang="en-AU" sz="1800">
                <a:solidFill>
                  <a:srgbClr val="CC3300"/>
                </a:solidFill>
                <a:latin typeface="Arial" pitchFamily="34" charset="0"/>
              </a:rPr>
              <a:t>Business</a:t>
            </a:r>
          </a:p>
          <a:p>
            <a:pPr algn="ctr"/>
            <a:endParaRPr lang="en-AU" sz="1800">
              <a:solidFill>
                <a:srgbClr val="CC3300"/>
              </a:solidFill>
              <a:latin typeface="Arial" pitchFamily="34" charset="0"/>
            </a:endParaRPr>
          </a:p>
          <a:p>
            <a:pPr algn="ctr"/>
            <a:endParaRPr lang="en-AU" sz="1800">
              <a:solidFill>
                <a:srgbClr val="CC3300"/>
              </a:solidFill>
              <a:latin typeface="Arial" pitchFamily="34" charset="0"/>
            </a:endParaRPr>
          </a:p>
          <a:p>
            <a:pPr algn="ctr"/>
            <a:endParaRPr lang="en-AU" sz="1800">
              <a:solidFill>
                <a:srgbClr val="CC3300"/>
              </a:solidFill>
              <a:latin typeface="Arial" pitchFamily="34" charset="0"/>
            </a:endParaRPr>
          </a:p>
          <a:p>
            <a:pPr algn="ctr"/>
            <a:r>
              <a:rPr lang="en-AU" sz="1800">
                <a:solidFill>
                  <a:srgbClr val="5B82BB"/>
                </a:solidFill>
                <a:latin typeface="Arial" pitchFamily="34" charset="0"/>
              </a:rPr>
              <a:t>Interaction</a:t>
            </a:r>
          </a:p>
          <a:p>
            <a:pPr algn="ctr"/>
            <a:r>
              <a:rPr lang="en-AU" sz="1400">
                <a:solidFill>
                  <a:srgbClr val="5B82BB"/>
                </a:solidFill>
                <a:latin typeface="Arial" pitchFamily="34" charset="0"/>
              </a:rPr>
              <a:t>(incl program)</a:t>
            </a:r>
          </a:p>
          <a:p>
            <a:pPr algn="ctr"/>
            <a:endParaRPr lang="en-AU" sz="1400">
              <a:solidFill>
                <a:srgbClr val="5B82BB"/>
              </a:solidFill>
              <a:latin typeface="Arial" pitchFamily="34" charset="0"/>
            </a:endParaRPr>
          </a:p>
          <a:p>
            <a:pPr algn="ctr"/>
            <a:endParaRPr lang="en-AU" sz="1800">
              <a:solidFill>
                <a:srgbClr val="CC3300"/>
              </a:solidFill>
              <a:latin typeface="Arial" pitchFamily="34" charset="0"/>
            </a:endParaRPr>
          </a:p>
          <a:p>
            <a:pPr algn="ctr"/>
            <a:endParaRPr lang="en-AU" sz="1800">
              <a:solidFill>
                <a:srgbClr val="CC3300"/>
              </a:solidFill>
              <a:latin typeface="Arial" pitchFamily="34" charset="0"/>
            </a:endParaRPr>
          </a:p>
          <a:p>
            <a:pPr algn="ctr"/>
            <a:endParaRPr lang="en-AU" sz="1800">
              <a:solidFill>
                <a:srgbClr val="CC3300"/>
              </a:solidFill>
              <a:latin typeface="Arial" pitchFamily="34" charset="0"/>
            </a:endParaRPr>
          </a:p>
          <a:p>
            <a:pPr algn="ctr"/>
            <a:r>
              <a:rPr lang="en-AU" sz="1800">
                <a:solidFill>
                  <a:srgbClr val="008000"/>
                </a:solidFill>
                <a:latin typeface="Arial" pitchFamily="34" charset="0"/>
              </a:rPr>
              <a:t>Information</a:t>
            </a:r>
          </a:p>
          <a:p>
            <a:pPr algn="ctr"/>
            <a:endParaRPr lang="en-AU" sz="1800">
              <a:solidFill>
                <a:srgbClr val="CC3300"/>
              </a:solidFill>
              <a:latin typeface="Arial" pitchFamily="34" charset="0"/>
            </a:endParaRPr>
          </a:p>
          <a:p>
            <a:pPr algn="ctr"/>
            <a:endParaRPr lang="en-AU" sz="1800">
              <a:solidFill>
                <a:srgbClr val="CC3300"/>
              </a:solidFill>
              <a:latin typeface="Arial" pitchFamily="34" charset="0"/>
            </a:endParaRPr>
          </a:p>
          <a:p>
            <a:pPr algn="ctr"/>
            <a:r>
              <a:rPr lang="en-AU" sz="1800">
                <a:solidFill>
                  <a:srgbClr val="000000"/>
                </a:solidFill>
                <a:latin typeface="Arial" pitchFamily="34" charset="0"/>
              </a:rPr>
              <a:t>Technology</a:t>
            </a:r>
          </a:p>
        </p:txBody>
      </p:sp>
      <p:grpSp>
        <p:nvGrpSpPr>
          <p:cNvPr id="2" name="Group 43"/>
          <p:cNvGrpSpPr>
            <a:grpSpLocks/>
          </p:cNvGrpSpPr>
          <p:nvPr/>
        </p:nvGrpSpPr>
        <p:grpSpPr bwMode="auto">
          <a:xfrm>
            <a:off x="2441575" y="2066925"/>
            <a:ext cx="4265613" cy="4127500"/>
            <a:chOff x="251" y="1302"/>
            <a:chExt cx="4051" cy="2534"/>
          </a:xfrm>
        </p:grpSpPr>
        <p:sp>
          <p:nvSpPr>
            <p:cNvPr id="15367" name="Rectangle 3"/>
            <p:cNvSpPr>
              <a:spLocks noChangeArrowheads="1"/>
            </p:cNvSpPr>
            <p:nvPr/>
          </p:nvSpPr>
          <p:spPr bwMode="auto">
            <a:xfrm>
              <a:off x="519" y="3568"/>
              <a:ext cx="3643" cy="268"/>
            </a:xfrm>
            <a:prstGeom prst="rect">
              <a:avLst/>
            </a:prstGeom>
            <a:noFill/>
            <a:ln w="9525">
              <a:solidFill>
                <a:srgbClr val="000000"/>
              </a:solidFill>
              <a:miter lim="800000"/>
              <a:headEnd/>
              <a:tailEnd/>
            </a:ln>
          </p:spPr>
          <p:txBody>
            <a:bodyPr wrap="none" anchor="ctr"/>
            <a:lstStyle/>
            <a:p>
              <a:endParaRPr lang="en-AU"/>
            </a:p>
          </p:txBody>
        </p:sp>
        <p:sp>
          <p:nvSpPr>
            <p:cNvPr id="15368" name="Text Box 4"/>
            <p:cNvSpPr txBox="1">
              <a:spLocks noChangeArrowheads="1"/>
            </p:cNvSpPr>
            <p:nvPr/>
          </p:nvSpPr>
          <p:spPr bwMode="auto">
            <a:xfrm>
              <a:off x="251" y="2218"/>
              <a:ext cx="764" cy="318"/>
            </a:xfrm>
            <a:prstGeom prst="rect">
              <a:avLst/>
            </a:prstGeom>
            <a:noFill/>
            <a:ln w="9525">
              <a:noFill/>
              <a:miter lim="800000"/>
              <a:headEnd/>
              <a:tailEnd/>
            </a:ln>
          </p:spPr>
          <p:txBody>
            <a:bodyPr wrap="none">
              <a:spAutoFit/>
            </a:bodyPr>
            <a:lstStyle/>
            <a:p>
              <a:pPr algn="ctr"/>
              <a:r>
                <a:rPr lang="en-AU" sz="1400" b="0">
                  <a:solidFill>
                    <a:srgbClr val="5B82BB"/>
                  </a:solidFill>
                  <a:latin typeface="Arial" pitchFamily="34" charset="0"/>
                </a:rPr>
                <a:t>Generic</a:t>
              </a:r>
            </a:p>
            <a:p>
              <a:pPr algn="ctr"/>
              <a:r>
                <a:rPr lang="en-AU" sz="1400" b="0">
                  <a:solidFill>
                    <a:srgbClr val="5B82BB"/>
                  </a:solidFill>
                  <a:latin typeface="Arial" pitchFamily="34" charset="0"/>
                </a:rPr>
                <a:t>IT tools</a:t>
              </a:r>
            </a:p>
          </p:txBody>
        </p:sp>
        <p:grpSp>
          <p:nvGrpSpPr>
            <p:cNvPr id="3" name="Group 5"/>
            <p:cNvGrpSpPr>
              <a:grpSpLocks/>
            </p:cNvGrpSpPr>
            <p:nvPr/>
          </p:nvGrpSpPr>
          <p:grpSpPr bwMode="auto">
            <a:xfrm>
              <a:off x="1508" y="3089"/>
              <a:ext cx="881" cy="336"/>
              <a:chOff x="1901" y="2988"/>
              <a:chExt cx="881" cy="336"/>
            </a:xfrm>
          </p:grpSpPr>
          <p:grpSp>
            <p:nvGrpSpPr>
              <p:cNvPr id="4" name="Group 6"/>
              <p:cNvGrpSpPr>
                <a:grpSpLocks/>
              </p:cNvGrpSpPr>
              <p:nvPr/>
            </p:nvGrpSpPr>
            <p:grpSpPr bwMode="auto">
              <a:xfrm>
                <a:off x="2104" y="2988"/>
                <a:ext cx="478" cy="336"/>
                <a:chOff x="1044" y="3005"/>
                <a:chExt cx="478" cy="336"/>
              </a:xfrm>
            </p:grpSpPr>
            <p:sp>
              <p:nvSpPr>
                <p:cNvPr id="15401" name="Oval 7"/>
                <p:cNvSpPr>
                  <a:spLocks noChangeArrowheads="1"/>
                </p:cNvSpPr>
                <p:nvPr/>
              </p:nvSpPr>
              <p:spPr bwMode="auto">
                <a:xfrm>
                  <a:off x="1044" y="3005"/>
                  <a:ext cx="478" cy="110"/>
                </a:xfrm>
                <a:prstGeom prst="ellipse">
                  <a:avLst/>
                </a:prstGeom>
                <a:noFill/>
                <a:ln w="9525">
                  <a:solidFill>
                    <a:srgbClr val="000000"/>
                  </a:solidFill>
                  <a:round/>
                  <a:headEnd/>
                  <a:tailEnd/>
                </a:ln>
              </p:spPr>
              <p:txBody>
                <a:bodyPr wrap="none" anchor="ctr"/>
                <a:lstStyle/>
                <a:p>
                  <a:endParaRPr lang="en-AU"/>
                </a:p>
              </p:txBody>
            </p:sp>
            <p:sp>
              <p:nvSpPr>
                <p:cNvPr id="15402" name="Oval 8"/>
                <p:cNvSpPr>
                  <a:spLocks noChangeArrowheads="1"/>
                </p:cNvSpPr>
                <p:nvPr/>
              </p:nvSpPr>
              <p:spPr bwMode="auto">
                <a:xfrm>
                  <a:off x="1048" y="3243"/>
                  <a:ext cx="455" cy="98"/>
                </a:xfrm>
                <a:prstGeom prst="ellipse">
                  <a:avLst/>
                </a:prstGeom>
                <a:noFill/>
                <a:ln w="9525">
                  <a:solidFill>
                    <a:srgbClr val="000000"/>
                  </a:solidFill>
                  <a:round/>
                  <a:headEnd/>
                  <a:tailEnd/>
                </a:ln>
              </p:spPr>
              <p:txBody>
                <a:bodyPr wrap="none" anchor="ctr"/>
                <a:lstStyle/>
                <a:p>
                  <a:endParaRPr lang="en-AU"/>
                </a:p>
              </p:txBody>
            </p:sp>
            <p:sp>
              <p:nvSpPr>
                <p:cNvPr id="15403" name="Rectangle 9"/>
                <p:cNvSpPr>
                  <a:spLocks noChangeArrowheads="1"/>
                </p:cNvSpPr>
                <p:nvPr/>
              </p:nvSpPr>
              <p:spPr bwMode="auto">
                <a:xfrm>
                  <a:off x="1060" y="3204"/>
                  <a:ext cx="445" cy="87"/>
                </a:xfrm>
                <a:prstGeom prst="rect">
                  <a:avLst/>
                </a:prstGeom>
                <a:solidFill>
                  <a:srgbClr val="FFFFFF"/>
                </a:solidFill>
                <a:ln w="9525">
                  <a:noFill/>
                  <a:miter lim="800000"/>
                  <a:headEnd/>
                  <a:tailEnd/>
                </a:ln>
              </p:spPr>
              <p:txBody>
                <a:bodyPr wrap="none" anchor="ctr"/>
                <a:lstStyle/>
                <a:p>
                  <a:endParaRPr lang="en-AU"/>
                </a:p>
              </p:txBody>
            </p:sp>
            <p:sp>
              <p:nvSpPr>
                <p:cNvPr id="15404" name="Line 10"/>
                <p:cNvSpPr>
                  <a:spLocks noChangeShapeType="1"/>
                </p:cNvSpPr>
                <p:nvPr/>
              </p:nvSpPr>
              <p:spPr bwMode="auto">
                <a:xfrm>
                  <a:off x="1049" y="3062"/>
                  <a:ext cx="0" cy="246"/>
                </a:xfrm>
                <a:prstGeom prst="line">
                  <a:avLst/>
                </a:prstGeom>
                <a:noFill/>
                <a:ln w="9525">
                  <a:solidFill>
                    <a:srgbClr val="000000"/>
                  </a:solidFill>
                  <a:round/>
                  <a:headEnd/>
                  <a:tailEnd/>
                </a:ln>
              </p:spPr>
              <p:txBody>
                <a:bodyPr/>
                <a:lstStyle/>
                <a:p>
                  <a:endParaRPr lang="en-US"/>
                </a:p>
              </p:txBody>
            </p:sp>
            <p:sp>
              <p:nvSpPr>
                <p:cNvPr id="15405" name="Line 11"/>
                <p:cNvSpPr>
                  <a:spLocks noChangeShapeType="1"/>
                </p:cNvSpPr>
                <p:nvPr/>
              </p:nvSpPr>
              <p:spPr bwMode="auto">
                <a:xfrm>
                  <a:off x="1516" y="3050"/>
                  <a:ext cx="0" cy="246"/>
                </a:xfrm>
                <a:prstGeom prst="line">
                  <a:avLst/>
                </a:prstGeom>
                <a:noFill/>
                <a:ln w="9525">
                  <a:solidFill>
                    <a:srgbClr val="000000"/>
                  </a:solidFill>
                  <a:round/>
                  <a:headEnd/>
                  <a:tailEnd/>
                </a:ln>
              </p:spPr>
              <p:txBody>
                <a:bodyPr/>
                <a:lstStyle/>
                <a:p>
                  <a:endParaRPr lang="en-US"/>
                </a:p>
              </p:txBody>
            </p:sp>
          </p:grpSp>
          <p:sp>
            <p:nvSpPr>
              <p:cNvPr id="15400" name="Text Box 12"/>
              <p:cNvSpPr txBox="1">
                <a:spLocks noChangeArrowheads="1"/>
              </p:cNvSpPr>
              <p:nvPr/>
            </p:nvSpPr>
            <p:spPr bwMode="auto">
              <a:xfrm>
                <a:off x="1901" y="3105"/>
                <a:ext cx="881" cy="169"/>
              </a:xfrm>
              <a:prstGeom prst="rect">
                <a:avLst/>
              </a:prstGeom>
              <a:noFill/>
              <a:ln w="9525">
                <a:noFill/>
                <a:miter lim="800000"/>
                <a:headEnd/>
                <a:tailEnd/>
              </a:ln>
            </p:spPr>
            <p:txBody>
              <a:bodyPr wrap="none">
                <a:spAutoFit/>
              </a:bodyPr>
              <a:lstStyle/>
              <a:p>
                <a:pPr algn="ctr"/>
                <a:r>
                  <a:rPr lang="en-AU" sz="1200">
                    <a:solidFill>
                      <a:srgbClr val="008000"/>
                    </a:solidFill>
                    <a:latin typeface="Arial" pitchFamily="34" charset="0"/>
                  </a:rPr>
                  <a:t>databases</a:t>
                </a:r>
              </a:p>
            </p:txBody>
          </p:sp>
        </p:grpSp>
        <p:grpSp>
          <p:nvGrpSpPr>
            <p:cNvPr id="5" name="Group 13"/>
            <p:cNvGrpSpPr>
              <a:grpSpLocks/>
            </p:cNvGrpSpPr>
            <p:nvPr/>
          </p:nvGrpSpPr>
          <p:grpSpPr bwMode="auto">
            <a:xfrm>
              <a:off x="2719" y="3094"/>
              <a:ext cx="770" cy="336"/>
              <a:chOff x="1629" y="3010"/>
              <a:chExt cx="770" cy="336"/>
            </a:xfrm>
          </p:grpSpPr>
          <p:grpSp>
            <p:nvGrpSpPr>
              <p:cNvPr id="6" name="Group 14"/>
              <p:cNvGrpSpPr>
                <a:grpSpLocks/>
              </p:cNvGrpSpPr>
              <p:nvPr/>
            </p:nvGrpSpPr>
            <p:grpSpPr bwMode="auto">
              <a:xfrm>
                <a:off x="1761" y="3010"/>
                <a:ext cx="478" cy="336"/>
                <a:chOff x="1044" y="3005"/>
                <a:chExt cx="478" cy="336"/>
              </a:xfrm>
            </p:grpSpPr>
            <p:sp>
              <p:nvSpPr>
                <p:cNvPr id="15394" name="Oval 15"/>
                <p:cNvSpPr>
                  <a:spLocks noChangeArrowheads="1"/>
                </p:cNvSpPr>
                <p:nvPr/>
              </p:nvSpPr>
              <p:spPr bwMode="auto">
                <a:xfrm>
                  <a:off x="1044" y="3005"/>
                  <a:ext cx="478" cy="110"/>
                </a:xfrm>
                <a:prstGeom prst="ellipse">
                  <a:avLst/>
                </a:prstGeom>
                <a:noFill/>
                <a:ln w="9525">
                  <a:solidFill>
                    <a:srgbClr val="000000"/>
                  </a:solidFill>
                  <a:round/>
                  <a:headEnd/>
                  <a:tailEnd/>
                </a:ln>
              </p:spPr>
              <p:txBody>
                <a:bodyPr wrap="none" anchor="ctr"/>
                <a:lstStyle/>
                <a:p>
                  <a:endParaRPr lang="en-AU"/>
                </a:p>
              </p:txBody>
            </p:sp>
            <p:sp>
              <p:nvSpPr>
                <p:cNvPr id="15395" name="Oval 16"/>
                <p:cNvSpPr>
                  <a:spLocks noChangeArrowheads="1"/>
                </p:cNvSpPr>
                <p:nvPr/>
              </p:nvSpPr>
              <p:spPr bwMode="auto">
                <a:xfrm>
                  <a:off x="1048" y="3243"/>
                  <a:ext cx="455" cy="98"/>
                </a:xfrm>
                <a:prstGeom prst="ellipse">
                  <a:avLst/>
                </a:prstGeom>
                <a:noFill/>
                <a:ln w="9525">
                  <a:solidFill>
                    <a:srgbClr val="000000"/>
                  </a:solidFill>
                  <a:round/>
                  <a:headEnd/>
                  <a:tailEnd/>
                </a:ln>
              </p:spPr>
              <p:txBody>
                <a:bodyPr wrap="none" anchor="ctr"/>
                <a:lstStyle/>
                <a:p>
                  <a:endParaRPr lang="en-AU"/>
                </a:p>
              </p:txBody>
            </p:sp>
            <p:sp>
              <p:nvSpPr>
                <p:cNvPr id="15396" name="Rectangle 17"/>
                <p:cNvSpPr>
                  <a:spLocks noChangeArrowheads="1"/>
                </p:cNvSpPr>
                <p:nvPr/>
              </p:nvSpPr>
              <p:spPr bwMode="auto">
                <a:xfrm>
                  <a:off x="1060" y="3204"/>
                  <a:ext cx="445" cy="87"/>
                </a:xfrm>
                <a:prstGeom prst="rect">
                  <a:avLst/>
                </a:prstGeom>
                <a:solidFill>
                  <a:srgbClr val="FFFFFF"/>
                </a:solidFill>
                <a:ln w="9525">
                  <a:noFill/>
                  <a:miter lim="800000"/>
                  <a:headEnd/>
                  <a:tailEnd/>
                </a:ln>
              </p:spPr>
              <p:txBody>
                <a:bodyPr wrap="none" anchor="ctr"/>
                <a:lstStyle/>
                <a:p>
                  <a:endParaRPr lang="en-AU"/>
                </a:p>
              </p:txBody>
            </p:sp>
            <p:sp>
              <p:nvSpPr>
                <p:cNvPr id="15397" name="Line 18"/>
                <p:cNvSpPr>
                  <a:spLocks noChangeShapeType="1"/>
                </p:cNvSpPr>
                <p:nvPr/>
              </p:nvSpPr>
              <p:spPr bwMode="auto">
                <a:xfrm>
                  <a:off x="1049" y="3062"/>
                  <a:ext cx="0" cy="246"/>
                </a:xfrm>
                <a:prstGeom prst="line">
                  <a:avLst/>
                </a:prstGeom>
                <a:noFill/>
                <a:ln w="9525">
                  <a:solidFill>
                    <a:srgbClr val="000000"/>
                  </a:solidFill>
                  <a:round/>
                  <a:headEnd/>
                  <a:tailEnd/>
                </a:ln>
              </p:spPr>
              <p:txBody>
                <a:bodyPr/>
                <a:lstStyle/>
                <a:p>
                  <a:endParaRPr lang="en-US"/>
                </a:p>
              </p:txBody>
            </p:sp>
            <p:sp>
              <p:nvSpPr>
                <p:cNvPr id="15398" name="Line 19"/>
                <p:cNvSpPr>
                  <a:spLocks noChangeShapeType="1"/>
                </p:cNvSpPr>
                <p:nvPr/>
              </p:nvSpPr>
              <p:spPr bwMode="auto">
                <a:xfrm>
                  <a:off x="1516" y="3050"/>
                  <a:ext cx="0" cy="246"/>
                </a:xfrm>
                <a:prstGeom prst="line">
                  <a:avLst/>
                </a:prstGeom>
                <a:noFill/>
                <a:ln w="9525">
                  <a:solidFill>
                    <a:srgbClr val="000000"/>
                  </a:solidFill>
                  <a:round/>
                  <a:headEnd/>
                  <a:tailEnd/>
                </a:ln>
              </p:spPr>
              <p:txBody>
                <a:bodyPr/>
                <a:lstStyle/>
                <a:p>
                  <a:endParaRPr lang="en-US"/>
                </a:p>
              </p:txBody>
            </p:sp>
          </p:grpSp>
          <p:sp>
            <p:nvSpPr>
              <p:cNvPr id="15393" name="Text Box 20"/>
              <p:cNvSpPr txBox="1">
                <a:spLocks noChangeArrowheads="1"/>
              </p:cNvSpPr>
              <p:nvPr/>
            </p:nvSpPr>
            <p:spPr bwMode="auto">
              <a:xfrm>
                <a:off x="1629" y="3139"/>
                <a:ext cx="770" cy="168"/>
              </a:xfrm>
              <a:prstGeom prst="rect">
                <a:avLst/>
              </a:prstGeom>
              <a:noFill/>
              <a:ln w="9525">
                <a:noFill/>
                <a:miter lim="800000"/>
                <a:headEnd/>
                <a:tailEnd/>
              </a:ln>
            </p:spPr>
            <p:txBody>
              <a:bodyPr wrap="none">
                <a:spAutoFit/>
              </a:bodyPr>
              <a:lstStyle/>
              <a:p>
                <a:pPr algn="ctr"/>
                <a:r>
                  <a:rPr lang="en-AU" sz="1200">
                    <a:solidFill>
                      <a:srgbClr val="008000"/>
                    </a:solidFill>
                    <a:latin typeface="Arial" pitchFamily="34" charset="0"/>
                  </a:rPr>
                  <a:t>infobase</a:t>
                </a:r>
              </a:p>
            </p:txBody>
          </p:sp>
        </p:grpSp>
        <p:sp>
          <p:nvSpPr>
            <p:cNvPr id="15371" name="Text Box 21"/>
            <p:cNvSpPr txBox="1">
              <a:spLocks noChangeArrowheads="1"/>
            </p:cNvSpPr>
            <p:nvPr/>
          </p:nvSpPr>
          <p:spPr bwMode="auto">
            <a:xfrm>
              <a:off x="979" y="3625"/>
              <a:ext cx="2492" cy="168"/>
            </a:xfrm>
            <a:prstGeom prst="rect">
              <a:avLst/>
            </a:prstGeom>
            <a:noFill/>
            <a:ln w="9525">
              <a:noFill/>
              <a:miter lim="800000"/>
              <a:headEnd/>
              <a:tailEnd/>
            </a:ln>
          </p:spPr>
          <p:txBody>
            <a:bodyPr wrap="none">
              <a:spAutoFit/>
            </a:bodyPr>
            <a:lstStyle/>
            <a:p>
              <a:pPr algn="ctr"/>
              <a:r>
                <a:rPr lang="en-AU" sz="1200">
                  <a:solidFill>
                    <a:srgbClr val="000000"/>
                  </a:solidFill>
                  <a:latin typeface="Arial" pitchFamily="34" charset="0"/>
                </a:rPr>
                <a:t>I  T     I N F R A S T R U C T U R E </a:t>
              </a:r>
            </a:p>
          </p:txBody>
        </p:sp>
        <p:sp>
          <p:nvSpPr>
            <p:cNvPr id="15372" name="Oval 22"/>
            <p:cNvSpPr>
              <a:spLocks noChangeArrowheads="1"/>
            </p:cNvSpPr>
            <p:nvPr/>
          </p:nvSpPr>
          <p:spPr bwMode="auto">
            <a:xfrm>
              <a:off x="3273" y="2188"/>
              <a:ext cx="856" cy="371"/>
            </a:xfrm>
            <a:prstGeom prst="ellipse">
              <a:avLst/>
            </a:prstGeom>
            <a:noFill/>
            <a:ln w="9525">
              <a:solidFill>
                <a:srgbClr val="000000"/>
              </a:solidFill>
              <a:round/>
              <a:headEnd/>
              <a:tailEnd/>
            </a:ln>
          </p:spPr>
          <p:txBody>
            <a:bodyPr wrap="none" anchor="ctr"/>
            <a:lstStyle/>
            <a:p>
              <a:endParaRPr lang="en-AU"/>
            </a:p>
          </p:txBody>
        </p:sp>
        <p:sp>
          <p:nvSpPr>
            <p:cNvPr id="15373" name="Text Box 23"/>
            <p:cNvSpPr txBox="1">
              <a:spLocks noChangeArrowheads="1"/>
            </p:cNvSpPr>
            <p:nvPr/>
          </p:nvSpPr>
          <p:spPr bwMode="auto">
            <a:xfrm>
              <a:off x="3171" y="2289"/>
              <a:ext cx="1131" cy="169"/>
            </a:xfrm>
            <a:prstGeom prst="rect">
              <a:avLst/>
            </a:prstGeom>
            <a:noFill/>
            <a:ln w="9525">
              <a:noFill/>
              <a:miter lim="800000"/>
              <a:headEnd/>
              <a:tailEnd/>
            </a:ln>
          </p:spPr>
          <p:txBody>
            <a:bodyPr wrap="none">
              <a:spAutoFit/>
            </a:bodyPr>
            <a:lstStyle/>
            <a:p>
              <a:pPr algn="ctr"/>
              <a:r>
                <a:rPr lang="en-AU" sz="1200">
                  <a:solidFill>
                    <a:srgbClr val="5B82BB"/>
                  </a:solidFill>
                  <a:latin typeface="Arial" pitchFamily="34" charset="0"/>
                </a:rPr>
                <a:t>web presence</a:t>
              </a:r>
            </a:p>
          </p:txBody>
        </p:sp>
        <p:sp>
          <p:nvSpPr>
            <p:cNvPr id="15374" name="Oval 24"/>
            <p:cNvSpPr>
              <a:spLocks noChangeArrowheads="1"/>
            </p:cNvSpPr>
            <p:nvPr/>
          </p:nvSpPr>
          <p:spPr bwMode="auto">
            <a:xfrm>
              <a:off x="2235" y="2130"/>
              <a:ext cx="856" cy="371"/>
            </a:xfrm>
            <a:prstGeom prst="ellipse">
              <a:avLst/>
            </a:prstGeom>
            <a:noFill/>
            <a:ln w="9525">
              <a:solidFill>
                <a:srgbClr val="000000"/>
              </a:solidFill>
              <a:round/>
              <a:headEnd/>
              <a:tailEnd/>
            </a:ln>
          </p:spPr>
          <p:txBody>
            <a:bodyPr wrap="none" anchor="ctr"/>
            <a:lstStyle/>
            <a:p>
              <a:endParaRPr lang="en-AU"/>
            </a:p>
          </p:txBody>
        </p:sp>
        <p:sp>
          <p:nvSpPr>
            <p:cNvPr id="15375" name="Text Box 25"/>
            <p:cNvSpPr txBox="1">
              <a:spLocks noChangeArrowheads="1"/>
            </p:cNvSpPr>
            <p:nvPr/>
          </p:nvSpPr>
          <p:spPr bwMode="auto">
            <a:xfrm>
              <a:off x="2215" y="2181"/>
              <a:ext cx="941" cy="281"/>
            </a:xfrm>
            <a:prstGeom prst="rect">
              <a:avLst/>
            </a:prstGeom>
            <a:noFill/>
            <a:ln w="9525">
              <a:noFill/>
              <a:miter lim="800000"/>
              <a:headEnd/>
              <a:tailEnd/>
            </a:ln>
          </p:spPr>
          <p:txBody>
            <a:bodyPr wrap="none">
              <a:spAutoFit/>
            </a:bodyPr>
            <a:lstStyle/>
            <a:p>
              <a:pPr algn="ctr"/>
              <a:r>
                <a:rPr lang="en-AU" sz="1200">
                  <a:solidFill>
                    <a:srgbClr val="5B82BB"/>
                  </a:solidFill>
                  <a:latin typeface="Arial" pitchFamily="34" charset="0"/>
                </a:rPr>
                <a:t>Bookings</a:t>
              </a:r>
            </a:p>
            <a:p>
              <a:pPr algn="ctr"/>
              <a:r>
                <a:rPr lang="en-AU" sz="1200">
                  <a:solidFill>
                    <a:srgbClr val="5B82BB"/>
                  </a:solidFill>
                  <a:latin typeface="Arial" pitchFamily="34" charset="0"/>
                </a:rPr>
                <a:t>application</a:t>
              </a:r>
            </a:p>
          </p:txBody>
        </p:sp>
        <p:sp>
          <p:nvSpPr>
            <p:cNvPr id="15376" name="Oval 26"/>
            <p:cNvSpPr>
              <a:spLocks noChangeArrowheads="1"/>
            </p:cNvSpPr>
            <p:nvPr/>
          </p:nvSpPr>
          <p:spPr bwMode="auto">
            <a:xfrm>
              <a:off x="1117" y="2118"/>
              <a:ext cx="970" cy="473"/>
            </a:xfrm>
            <a:prstGeom prst="ellipse">
              <a:avLst/>
            </a:prstGeom>
            <a:noFill/>
            <a:ln w="9525">
              <a:solidFill>
                <a:srgbClr val="000000"/>
              </a:solidFill>
              <a:round/>
              <a:headEnd/>
              <a:tailEnd/>
            </a:ln>
          </p:spPr>
          <p:txBody>
            <a:bodyPr wrap="none" anchor="ctr"/>
            <a:lstStyle/>
            <a:p>
              <a:endParaRPr lang="en-AU"/>
            </a:p>
          </p:txBody>
        </p:sp>
        <p:sp>
          <p:nvSpPr>
            <p:cNvPr id="15377" name="Text Box 27"/>
            <p:cNvSpPr txBox="1">
              <a:spLocks noChangeArrowheads="1"/>
            </p:cNvSpPr>
            <p:nvPr/>
          </p:nvSpPr>
          <p:spPr bwMode="auto">
            <a:xfrm>
              <a:off x="1057" y="2163"/>
              <a:ext cx="1069" cy="393"/>
            </a:xfrm>
            <a:prstGeom prst="rect">
              <a:avLst/>
            </a:prstGeom>
            <a:noFill/>
            <a:ln w="9525">
              <a:noFill/>
              <a:miter lim="800000"/>
              <a:headEnd/>
              <a:tailEnd/>
            </a:ln>
          </p:spPr>
          <p:txBody>
            <a:bodyPr wrap="none">
              <a:spAutoFit/>
            </a:bodyPr>
            <a:lstStyle/>
            <a:p>
              <a:pPr algn="ctr"/>
              <a:r>
                <a:rPr lang="en-AU" sz="1200">
                  <a:solidFill>
                    <a:srgbClr val="5B82BB"/>
                  </a:solidFill>
                  <a:latin typeface="Arial" pitchFamily="34" charset="0"/>
                </a:rPr>
                <a:t>Organisation</a:t>
              </a:r>
            </a:p>
            <a:p>
              <a:pPr algn="ctr"/>
              <a:r>
                <a:rPr lang="en-AU" sz="1200">
                  <a:solidFill>
                    <a:srgbClr val="5B82BB"/>
                  </a:solidFill>
                  <a:latin typeface="Arial" pitchFamily="34" charset="0"/>
                </a:rPr>
                <a:t>Metabolism</a:t>
              </a:r>
            </a:p>
            <a:p>
              <a:pPr algn="ctr"/>
              <a:r>
                <a:rPr lang="en-AU" sz="1200">
                  <a:solidFill>
                    <a:srgbClr val="5B82BB"/>
                  </a:solidFill>
                  <a:latin typeface="Arial" pitchFamily="34" charset="0"/>
                </a:rPr>
                <a:t>tasks</a:t>
              </a:r>
            </a:p>
          </p:txBody>
        </p:sp>
        <p:sp>
          <p:nvSpPr>
            <p:cNvPr id="15378" name="Text Box 29"/>
            <p:cNvSpPr txBox="1">
              <a:spLocks noChangeArrowheads="1"/>
            </p:cNvSpPr>
            <p:nvPr/>
          </p:nvSpPr>
          <p:spPr bwMode="auto">
            <a:xfrm>
              <a:off x="548" y="1302"/>
              <a:ext cx="1066" cy="169"/>
            </a:xfrm>
            <a:prstGeom prst="rect">
              <a:avLst/>
            </a:prstGeom>
            <a:noFill/>
            <a:ln w="9525">
              <a:noFill/>
              <a:miter lim="800000"/>
              <a:headEnd/>
              <a:tailEnd/>
            </a:ln>
          </p:spPr>
          <p:txBody>
            <a:bodyPr wrap="none">
              <a:spAutoFit/>
            </a:bodyPr>
            <a:lstStyle/>
            <a:p>
              <a:pPr algn="ctr"/>
              <a:r>
                <a:rPr lang="en-AU" sz="1200">
                  <a:solidFill>
                    <a:srgbClr val="CC3300"/>
                  </a:solidFill>
                  <a:latin typeface="Arial" pitchFamily="34" charset="0"/>
                </a:rPr>
                <a:t>management</a:t>
              </a:r>
            </a:p>
          </p:txBody>
        </p:sp>
        <p:sp>
          <p:nvSpPr>
            <p:cNvPr id="15379" name="Text Box 30"/>
            <p:cNvSpPr txBox="1">
              <a:spLocks noChangeArrowheads="1"/>
            </p:cNvSpPr>
            <p:nvPr/>
          </p:nvSpPr>
          <p:spPr bwMode="auto">
            <a:xfrm>
              <a:off x="2099" y="1313"/>
              <a:ext cx="560" cy="168"/>
            </a:xfrm>
            <a:prstGeom prst="rect">
              <a:avLst/>
            </a:prstGeom>
            <a:noFill/>
            <a:ln w="9525">
              <a:noFill/>
              <a:miter lim="800000"/>
              <a:headEnd/>
              <a:tailEnd/>
            </a:ln>
          </p:spPr>
          <p:txBody>
            <a:bodyPr wrap="none">
              <a:spAutoFit/>
            </a:bodyPr>
            <a:lstStyle/>
            <a:p>
              <a:pPr algn="ctr"/>
              <a:r>
                <a:rPr lang="en-AU" sz="1200">
                  <a:solidFill>
                    <a:srgbClr val="CC3300"/>
                  </a:solidFill>
                  <a:latin typeface="Arial" pitchFamily="34" charset="0"/>
                </a:rPr>
                <a:t>users</a:t>
              </a:r>
            </a:p>
          </p:txBody>
        </p:sp>
        <p:sp>
          <p:nvSpPr>
            <p:cNvPr id="15380" name="Text Box 31"/>
            <p:cNvSpPr txBox="1">
              <a:spLocks noChangeArrowheads="1"/>
            </p:cNvSpPr>
            <p:nvPr/>
          </p:nvSpPr>
          <p:spPr bwMode="auto">
            <a:xfrm>
              <a:off x="3256" y="1324"/>
              <a:ext cx="904" cy="169"/>
            </a:xfrm>
            <a:prstGeom prst="rect">
              <a:avLst/>
            </a:prstGeom>
            <a:noFill/>
            <a:ln w="9525">
              <a:noFill/>
              <a:miter lim="800000"/>
              <a:headEnd/>
              <a:tailEnd/>
            </a:ln>
          </p:spPr>
          <p:txBody>
            <a:bodyPr wrap="none">
              <a:spAutoFit/>
            </a:bodyPr>
            <a:lstStyle/>
            <a:p>
              <a:pPr algn="ctr"/>
              <a:r>
                <a:rPr lang="en-AU" sz="1200">
                  <a:solidFill>
                    <a:srgbClr val="CC3300"/>
                  </a:solidFill>
                  <a:latin typeface="Arial" pitchFamily="34" charset="0"/>
                </a:rPr>
                <a:t>customers</a:t>
              </a:r>
            </a:p>
          </p:txBody>
        </p:sp>
        <p:sp>
          <p:nvSpPr>
            <p:cNvPr id="15381" name="Line 32"/>
            <p:cNvSpPr>
              <a:spLocks noChangeShapeType="1"/>
            </p:cNvSpPr>
            <p:nvPr/>
          </p:nvSpPr>
          <p:spPr bwMode="auto">
            <a:xfrm flipV="1">
              <a:off x="3178" y="2640"/>
              <a:ext cx="433" cy="451"/>
            </a:xfrm>
            <a:prstGeom prst="line">
              <a:avLst/>
            </a:prstGeom>
            <a:noFill/>
            <a:ln w="9525">
              <a:solidFill>
                <a:srgbClr val="000000"/>
              </a:solidFill>
              <a:round/>
              <a:headEnd/>
              <a:tailEnd type="triangle" w="med" len="med"/>
            </a:ln>
          </p:spPr>
          <p:txBody>
            <a:bodyPr/>
            <a:lstStyle/>
            <a:p>
              <a:endParaRPr lang="en-US"/>
            </a:p>
          </p:txBody>
        </p:sp>
        <p:sp>
          <p:nvSpPr>
            <p:cNvPr id="15382" name="Line 33"/>
            <p:cNvSpPr>
              <a:spLocks noChangeShapeType="1"/>
            </p:cNvSpPr>
            <p:nvPr/>
          </p:nvSpPr>
          <p:spPr bwMode="auto">
            <a:xfrm flipH="1" flipV="1">
              <a:off x="3724" y="1505"/>
              <a:ext cx="22" cy="639"/>
            </a:xfrm>
            <a:prstGeom prst="line">
              <a:avLst/>
            </a:prstGeom>
            <a:noFill/>
            <a:ln w="9525">
              <a:solidFill>
                <a:srgbClr val="000000"/>
              </a:solidFill>
              <a:round/>
              <a:headEnd/>
              <a:tailEnd type="triangle" w="med" len="med"/>
            </a:ln>
          </p:spPr>
          <p:txBody>
            <a:bodyPr/>
            <a:lstStyle/>
            <a:p>
              <a:endParaRPr lang="en-US"/>
            </a:p>
          </p:txBody>
        </p:sp>
        <p:sp>
          <p:nvSpPr>
            <p:cNvPr id="15383" name="Line 34"/>
            <p:cNvSpPr>
              <a:spLocks noChangeShapeType="1"/>
            </p:cNvSpPr>
            <p:nvPr/>
          </p:nvSpPr>
          <p:spPr bwMode="auto">
            <a:xfrm flipH="1">
              <a:off x="3182" y="1539"/>
              <a:ext cx="388" cy="257"/>
            </a:xfrm>
            <a:prstGeom prst="line">
              <a:avLst/>
            </a:prstGeom>
            <a:noFill/>
            <a:ln w="9525">
              <a:noFill/>
              <a:round/>
              <a:headEnd/>
              <a:tailEnd type="triangle" w="med" len="med"/>
            </a:ln>
          </p:spPr>
          <p:txBody>
            <a:bodyPr/>
            <a:lstStyle/>
            <a:p>
              <a:endParaRPr lang="en-US"/>
            </a:p>
          </p:txBody>
        </p:sp>
        <p:sp>
          <p:nvSpPr>
            <p:cNvPr id="15384" name="Line 35"/>
            <p:cNvSpPr>
              <a:spLocks noChangeShapeType="1"/>
            </p:cNvSpPr>
            <p:nvPr/>
          </p:nvSpPr>
          <p:spPr bwMode="auto">
            <a:xfrm flipH="1" flipV="1">
              <a:off x="2600" y="1408"/>
              <a:ext cx="781" cy="1"/>
            </a:xfrm>
            <a:prstGeom prst="line">
              <a:avLst/>
            </a:prstGeom>
            <a:noFill/>
            <a:ln w="9525">
              <a:solidFill>
                <a:srgbClr val="000000"/>
              </a:solidFill>
              <a:round/>
              <a:headEnd type="arrow" w="med" len="med"/>
              <a:tailEnd type="arrow" w="med" len="med"/>
            </a:ln>
          </p:spPr>
          <p:txBody>
            <a:bodyPr/>
            <a:lstStyle/>
            <a:p>
              <a:endParaRPr lang="en-US"/>
            </a:p>
          </p:txBody>
        </p:sp>
        <p:sp>
          <p:nvSpPr>
            <p:cNvPr id="15385" name="Line 36"/>
            <p:cNvSpPr>
              <a:spLocks noChangeShapeType="1"/>
            </p:cNvSpPr>
            <p:nvPr/>
          </p:nvSpPr>
          <p:spPr bwMode="auto">
            <a:xfrm>
              <a:off x="2406" y="1506"/>
              <a:ext cx="252" cy="575"/>
            </a:xfrm>
            <a:prstGeom prst="line">
              <a:avLst/>
            </a:prstGeom>
            <a:noFill/>
            <a:ln w="9525">
              <a:solidFill>
                <a:srgbClr val="000000"/>
              </a:solidFill>
              <a:round/>
              <a:headEnd type="triangle" w="med" len="med"/>
              <a:tailEnd type="triangle" w="med" len="med"/>
            </a:ln>
          </p:spPr>
          <p:txBody>
            <a:bodyPr/>
            <a:lstStyle/>
            <a:p>
              <a:endParaRPr lang="en-US"/>
            </a:p>
          </p:txBody>
        </p:sp>
        <p:sp>
          <p:nvSpPr>
            <p:cNvPr id="15386" name="Line 37"/>
            <p:cNvSpPr>
              <a:spLocks noChangeShapeType="1"/>
            </p:cNvSpPr>
            <p:nvPr/>
          </p:nvSpPr>
          <p:spPr bwMode="auto">
            <a:xfrm>
              <a:off x="2519" y="1499"/>
              <a:ext cx="1045" cy="683"/>
            </a:xfrm>
            <a:prstGeom prst="line">
              <a:avLst/>
            </a:prstGeom>
            <a:noFill/>
            <a:ln w="9525">
              <a:solidFill>
                <a:srgbClr val="000000"/>
              </a:solidFill>
              <a:round/>
              <a:headEnd type="triangle" w="med" len="med"/>
              <a:tailEnd type="triangle" w="med" len="med"/>
            </a:ln>
          </p:spPr>
          <p:txBody>
            <a:bodyPr/>
            <a:lstStyle/>
            <a:p>
              <a:endParaRPr lang="en-US"/>
            </a:p>
          </p:txBody>
        </p:sp>
        <p:sp>
          <p:nvSpPr>
            <p:cNvPr id="15387" name="Line 38"/>
            <p:cNvSpPr>
              <a:spLocks noChangeShapeType="1"/>
            </p:cNvSpPr>
            <p:nvPr/>
          </p:nvSpPr>
          <p:spPr bwMode="auto">
            <a:xfrm flipH="1">
              <a:off x="1851" y="1516"/>
              <a:ext cx="428" cy="553"/>
            </a:xfrm>
            <a:prstGeom prst="line">
              <a:avLst/>
            </a:prstGeom>
            <a:noFill/>
            <a:ln w="9525">
              <a:solidFill>
                <a:srgbClr val="000000"/>
              </a:solidFill>
              <a:round/>
              <a:headEnd type="triangle" w="med" len="med"/>
              <a:tailEnd type="triangle" w="med" len="med"/>
            </a:ln>
          </p:spPr>
          <p:txBody>
            <a:bodyPr/>
            <a:lstStyle/>
            <a:p>
              <a:endParaRPr lang="en-US"/>
            </a:p>
          </p:txBody>
        </p:sp>
        <p:sp>
          <p:nvSpPr>
            <p:cNvPr id="15388" name="Line 39"/>
            <p:cNvSpPr>
              <a:spLocks noChangeShapeType="1"/>
            </p:cNvSpPr>
            <p:nvPr/>
          </p:nvSpPr>
          <p:spPr bwMode="auto">
            <a:xfrm flipH="1">
              <a:off x="2088" y="2577"/>
              <a:ext cx="439" cy="501"/>
            </a:xfrm>
            <a:prstGeom prst="line">
              <a:avLst/>
            </a:prstGeom>
            <a:noFill/>
            <a:ln w="9525">
              <a:solidFill>
                <a:srgbClr val="000000"/>
              </a:solidFill>
              <a:round/>
              <a:headEnd type="triangle" w="med" len="med"/>
              <a:tailEnd type="triangle" w="med" len="med"/>
            </a:ln>
          </p:spPr>
          <p:txBody>
            <a:bodyPr/>
            <a:lstStyle/>
            <a:p>
              <a:endParaRPr lang="en-US"/>
            </a:p>
          </p:txBody>
        </p:sp>
        <p:sp>
          <p:nvSpPr>
            <p:cNvPr id="15389" name="Line 40"/>
            <p:cNvSpPr>
              <a:spLocks noChangeShapeType="1"/>
            </p:cNvSpPr>
            <p:nvPr/>
          </p:nvSpPr>
          <p:spPr bwMode="auto">
            <a:xfrm>
              <a:off x="2772" y="2554"/>
              <a:ext cx="326" cy="524"/>
            </a:xfrm>
            <a:prstGeom prst="line">
              <a:avLst/>
            </a:prstGeom>
            <a:noFill/>
            <a:ln w="9525">
              <a:solidFill>
                <a:srgbClr val="000000"/>
              </a:solidFill>
              <a:round/>
              <a:headEnd type="triangle" w="med" len="med"/>
              <a:tailEnd/>
            </a:ln>
          </p:spPr>
          <p:txBody>
            <a:bodyPr/>
            <a:lstStyle/>
            <a:p>
              <a:endParaRPr lang="en-US"/>
            </a:p>
          </p:txBody>
        </p:sp>
        <p:sp>
          <p:nvSpPr>
            <p:cNvPr id="15390" name="Line 41"/>
            <p:cNvSpPr>
              <a:spLocks noChangeShapeType="1"/>
            </p:cNvSpPr>
            <p:nvPr/>
          </p:nvSpPr>
          <p:spPr bwMode="auto">
            <a:xfrm>
              <a:off x="1699" y="2638"/>
              <a:ext cx="166" cy="438"/>
            </a:xfrm>
            <a:prstGeom prst="line">
              <a:avLst/>
            </a:prstGeom>
            <a:noFill/>
            <a:ln w="9525">
              <a:solidFill>
                <a:srgbClr val="000000"/>
              </a:solidFill>
              <a:round/>
              <a:headEnd type="triangle" w="med" len="med"/>
              <a:tailEnd type="triangle" w="med" len="med"/>
            </a:ln>
          </p:spPr>
          <p:txBody>
            <a:bodyPr/>
            <a:lstStyle/>
            <a:p>
              <a:endParaRPr lang="en-US"/>
            </a:p>
          </p:txBody>
        </p:sp>
        <p:sp>
          <p:nvSpPr>
            <p:cNvPr id="15391" name="Line 42"/>
            <p:cNvSpPr>
              <a:spLocks noChangeShapeType="1"/>
            </p:cNvSpPr>
            <p:nvPr/>
          </p:nvSpPr>
          <p:spPr bwMode="auto">
            <a:xfrm>
              <a:off x="1179" y="1505"/>
              <a:ext cx="257" cy="575"/>
            </a:xfrm>
            <a:prstGeom prst="line">
              <a:avLst/>
            </a:prstGeom>
            <a:noFill/>
            <a:ln w="9525">
              <a:solidFill>
                <a:srgbClr val="000000"/>
              </a:solidFill>
              <a:round/>
              <a:headEnd type="triangle" w="med" len="med"/>
              <a:tailEnd type="triangle" w="med" len="med"/>
            </a:ln>
          </p:spPr>
          <p:txBody>
            <a:bodyPr/>
            <a:lstStyle/>
            <a:p>
              <a:endParaRPr lang="en-US"/>
            </a:p>
          </p:txBody>
        </p:sp>
      </p:grpSp>
      <p:sp>
        <p:nvSpPr>
          <p:cNvPr id="237612" name="Text Box 44"/>
          <p:cNvSpPr txBox="1">
            <a:spLocks noChangeArrowheads="1"/>
          </p:cNvSpPr>
          <p:nvPr/>
        </p:nvSpPr>
        <p:spPr bwMode="auto">
          <a:xfrm>
            <a:off x="117475" y="1263650"/>
            <a:ext cx="2166938" cy="5016500"/>
          </a:xfrm>
          <a:prstGeom prst="rect">
            <a:avLst/>
          </a:prstGeom>
          <a:noFill/>
          <a:ln w="9525">
            <a:noFill/>
            <a:miter lim="800000"/>
            <a:headEnd/>
            <a:tailEnd/>
          </a:ln>
        </p:spPr>
        <p:txBody>
          <a:bodyPr>
            <a:spAutoFit/>
          </a:bodyPr>
          <a:lstStyle/>
          <a:p>
            <a:pPr algn="ctr"/>
            <a:r>
              <a:rPr lang="en-AU" sz="2000">
                <a:solidFill>
                  <a:srgbClr val="000000"/>
                </a:solidFill>
                <a:latin typeface="Arial" pitchFamily="34" charset="0"/>
              </a:rPr>
              <a:t>Models:</a:t>
            </a:r>
          </a:p>
          <a:p>
            <a:pPr algn="ctr"/>
            <a:endParaRPr lang="en-AU" sz="2000">
              <a:solidFill>
                <a:srgbClr val="000000"/>
              </a:solidFill>
              <a:latin typeface="Arial" pitchFamily="34" charset="0"/>
            </a:endParaRPr>
          </a:p>
          <a:p>
            <a:pPr algn="ctr"/>
            <a:r>
              <a:rPr lang="en-AU" sz="1400">
                <a:solidFill>
                  <a:schemeClr val="accent1"/>
                </a:solidFill>
                <a:latin typeface="Arial" pitchFamily="34" charset="0"/>
              </a:rPr>
              <a:t>Rich Picture</a:t>
            </a:r>
          </a:p>
          <a:p>
            <a:pPr algn="ctr"/>
            <a:endParaRPr lang="en-AU" sz="1400">
              <a:solidFill>
                <a:schemeClr val="accent1"/>
              </a:solidFill>
              <a:latin typeface="Arial" pitchFamily="34" charset="0"/>
            </a:endParaRPr>
          </a:p>
          <a:p>
            <a:pPr algn="ctr"/>
            <a:r>
              <a:rPr lang="en-AU" sz="1400">
                <a:solidFill>
                  <a:srgbClr val="CC3300"/>
                </a:solidFill>
                <a:latin typeface="Arial" pitchFamily="34" charset="0"/>
              </a:rPr>
              <a:t>Org Struct &amp; process</a:t>
            </a:r>
          </a:p>
          <a:p>
            <a:pPr algn="ctr"/>
            <a:endParaRPr lang="en-AU" sz="1400">
              <a:solidFill>
                <a:srgbClr val="CC3300"/>
              </a:solidFill>
              <a:latin typeface="Arial" pitchFamily="34" charset="0"/>
            </a:endParaRPr>
          </a:p>
          <a:p>
            <a:pPr algn="ctr"/>
            <a:r>
              <a:rPr lang="en-AU" sz="1400">
                <a:solidFill>
                  <a:srgbClr val="CC3300"/>
                </a:solidFill>
                <a:latin typeface="Arial" pitchFamily="34" charset="0"/>
              </a:rPr>
              <a:t>Activity Daigram</a:t>
            </a:r>
          </a:p>
          <a:p>
            <a:pPr algn="ctr"/>
            <a:endParaRPr lang="en-AU" sz="1400">
              <a:solidFill>
                <a:srgbClr val="CC3300"/>
              </a:solidFill>
              <a:latin typeface="Arial" pitchFamily="34" charset="0"/>
            </a:endParaRPr>
          </a:p>
          <a:p>
            <a:pPr algn="ctr"/>
            <a:endParaRPr lang="en-AU" sz="1400">
              <a:solidFill>
                <a:srgbClr val="CC3300"/>
              </a:solidFill>
              <a:latin typeface="Arial" pitchFamily="34" charset="0"/>
            </a:endParaRPr>
          </a:p>
          <a:p>
            <a:pPr algn="ctr"/>
            <a:endParaRPr lang="en-AU" sz="1400">
              <a:solidFill>
                <a:srgbClr val="CC3300"/>
              </a:solidFill>
              <a:latin typeface="Arial" pitchFamily="34" charset="0"/>
            </a:endParaRPr>
          </a:p>
          <a:p>
            <a:pPr algn="ctr"/>
            <a:r>
              <a:rPr lang="en-AU" sz="1400">
                <a:solidFill>
                  <a:srgbClr val="6699FF"/>
                </a:solidFill>
                <a:latin typeface="Arial" pitchFamily="34" charset="0"/>
              </a:rPr>
              <a:t>Storyboard</a:t>
            </a:r>
          </a:p>
          <a:p>
            <a:pPr algn="ctr"/>
            <a:r>
              <a:rPr lang="en-AU" sz="1400">
                <a:solidFill>
                  <a:srgbClr val="6699FF"/>
                </a:solidFill>
                <a:latin typeface="Arial" pitchFamily="34" charset="0"/>
              </a:rPr>
              <a:t>Scenario</a:t>
            </a:r>
          </a:p>
          <a:p>
            <a:pPr algn="ctr"/>
            <a:r>
              <a:rPr lang="en-AU" sz="1400">
                <a:solidFill>
                  <a:srgbClr val="6699FF"/>
                </a:solidFill>
                <a:latin typeface="Arial" pitchFamily="34" charset="0"/>
              </a:rPr>
              <a:t>Usecase</a:t>
            </a:r>
          </a:p>
          <a:p>
            <a:pPr algn="ctr"/>
            <a:endParaRPr lang="en-AU" sz="1400">
              <a:solidFill>
                <a:srgbClr val="6699FF"/>
              </a:solidFill>
              <a:latin typeface="Arial" pitchFamily="34" charset="0"/>
            </a:endParaRPr>
          </a:p>
          <a:p>
            <a:pPr algn="ctr"/>
            <a:endParaRPr lang="en-AU" sz="1400">
              <a:solidFill>
                <a:srgbClr val="CC3300"/>
              </a:solidFill>
              <a:latin typeface="Arial" pitchFamily="34" charset="0"/>
            </a:endParaRPr>
          </a:p>
          <a:p>
            <a:pPr algn="ctr"/>
            <a:endParaRPr lang="en-AU" sz="1400">
              <a:solidFill>
                <a:srgbClr val="CC3300"/>
              </a:solidFill>
              <a:latin typeface="Arial" pitchFamily="34" charset="0"/>
            </a:endParaRPr>
          </a:p>
          <a:p>
            <a:pPr algn="ctr"/>
            <a:endParaRPr lang="en-AU" sz="1400">
              <a:solidFill>
                <a:srgbClr val="CC3300"/>
              </a:solidFill>
              <a:latin typeface="Arial" pitchFamily="34" charset="0"/>
            </a:endParaRPr>
          </a:p>
          <a:p>
            <a:pPr algn="ctr"/>
            <a:r>
              <a:rPr lang="en-AU" sz="1400">
                <a:solidFill>
                  <a:srgbClr val="008000"/>
                </a:solidFill>
                <a:latin typeface="Arial" pitchFamily="34" charset="0"/>
              </a:rPr>
              <a:t>Entity-relationship</a:t>
            </a:r>
          </a:p>
          <a:p>
            <a:pPr algn="ctr"/>
            <a:endParaRPr lang="en-AU" sz="1400">
              <a:solidFill>
                <a:srgbClr val="008000"/>
              </a:solidFill>
              <a:latin typeface="Arial" pitchFamily="34" charset="0"/>
            </a:endParaRPr>
          </a:p>
          <a:p>
            <a:pPr algn="ctr"/>
            <a:r>
              <a:rPr lang="en-AU" sz="1400">
                <a:solidFill>
                  <a:srgbClr val="008000"/>
                </a:solidFill>
                <a:latin typeface="Arial" pitchFamily="34" charset="0"/>
              </a:rPr>
              <a:t/>
            </a:r>
            <a:br>
              <a:rPr lang="en-AU" sz="1400">
                <a:solidFill>
                  <a:srgbClr val="008000"/>
                </a:solidFill>
                <a:latin typeface="Arial" pitchFamily="34" charset="0"/>
              </a:rPr>
            </a:br>
            <a:endParaRPr lang="en-AU" sz="1400">
              <a:solidFill>
                <a:srgbClr val="008000"/>
              </a:solidFill>
              <a:latin typeface="Arial" pitchFamily="34" charset="0"/>
            </a:endParaRPr>
          </a:p>
          <a:p>
            <a:pPr algn="ctr"/>
            <a:r>
              <a:rPr lang="en-AU" sz="1400">
                <a:solidFill>
                  <a:srgbClr val="000000"/>
                </a:solidFill>
                <a:latin typeface="Arial" pitchFamily="34" charset="0"/>
              </a:rPr>
              <a:t>Systems Architecture</a:t>
            </a:r>
          </a:p>
        </p:txBody>
      </p:sp>
      <p:sp>
        <p:nvSpPr>
          <p:cNvPr id="45" name="Slide Number Placeholder 8"/>
          <p:cNvSpPr>
            <a:spLocks noGrp="1"/>
          </p:cNvSpPr>
          <p:nvPr>
            <p:ph type="sldNum" sz="quarter" idx="10"/>
          </p:nvPr>
        </p:nvSpPr>
        <p:spPr/>
        <p:txBody>
          <a:bodyPr/>
          <a:lstStyle>
            <a:lvl1pPr>
              <a:defRPr/>
            </a:lvl1pPr>
          </a:lstStyle>
          <a:p>
            <a:pPr>
              <a:defRPr/>
            </a:pPr>
            <a:fld id="{48564567-4075-4E53-A2C9-6F5457BF6DD1}" type="slidenum">
              <a:rPr lang="en-AU"/>
              <a:pPr>
                <a:defRPr/>
              </a:pPr>
              <a:t>5</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7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612"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77800" y="161925"/>
            <a:ext cx="2570163" cy="1339850"/>
          </a:xfrm>
        </p:spPr>
        <p:txBody>
          <a:bodyPr>
            <a:normAutofit fontScale="90000"/>
          </a:bodyPr>
          <a:lstStyle/>
          <a:p>
            <a:pPr eaLnBrk="1" hangingPunct="1"/>
            <a:r>
              <a:rPr lang="en-AU" smtClean="0"/>
              <a:t>Activity</a:t>
            </a:r>
            <a:br>
              <a:rPr lang="en-AU" smtClean="0"/>
            </a:br>
            <a:r>
              <a:rPr lang="en-AU" smtClean="0"/>
              <a:t>diagram</a:t>
            </a:r>
          </a:p>
        </p:txBody>
      </p:sp>
      <p:pic>
        <p:nvPicPr>
          <p:cNvPr id="13315" name="Picture 4" descr="L06-modelling-5"/>
          <p:cNvPicPr>
            <a:picLocks noChangeAspect="1" noChangeArrowheads="1"/>
          </p:cNvPicPr>
          <p:nvPr/>
        </p:nvPicPr>
        <p:blipFill>
          <a:blip r:embed="rId3"/>
          <a:srcRect/>
          <a:stretch>
            <a:fillRect/>
          </a:stretch>
        </p:blipFill>
        <p:spPr bwMode="auto">
          <a:xfrm>
            <a:off x="2576513" y="454025"/>
            <a:ext cx="3100387" cy="5676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AU" smtClean="0"/>
              <a:t>Where are we up to ? ! ! </a:t>
            </a:r>
          </a:p>
        </p:txBody>
      </p:sp>
      <p:sp>
        <p:nvSpPr>
          <p:cNvPr id="14339" name="Rectangle 3"/>
          <p:cNvSpPr>
            <a:spLocks noGrp="1" noChangeArrowheads="1"/>
          </p:cNvSpPr>
          <p:nvPr>
            <p:ph type="body" idx="1"/>
          </p:nvPr>
        </p:nvSpPr>
        <p:spPr>
          <a:xfrm>
            <a:off x="209550" y="1381125"/>
            <a:ext cx="8696325" cy="4481513"/>
          </a:xfrm>
        </p:spPr>
        <p:txBody>
          <a:bodyPr>
            <a:normAutofit fontScale="92500" lnSpcReduction="10000"/>
          </a:bodyPr>
          <a:lstStyle/>
          <a:p>
            <a:pPr eaLnBrk="1" hangingPunct="1"/>
            <a:r>
              <a:rPr lang="en-AU" smtClean="0"/>
              <a:t>Human Activity System:</a:t>
            </a:r>
          </a:p>
          <a:p>
            <a:pPr lvl="1" eaLnBrk="1" hangingPunct="1"/>
            <a:r>
              <a:rPr lang="en-AU" smtClean="0"/>
              <a:t>Rich picture</a:t>
            </a:r>
          </a:p>
          <a:p>
            <a:pPr lvl="1" eaLnBrk="1" hangingPunct="1"/>
            <a:r>
              <a:rPr lang="en-AU" smtClean="0"/>
              <a:t>Organisational Structure &amp; Processes</a:t>
            </a:r>
          </a:p>
          <a:p>
            <a:pPr lvl="1" eaLnBrk="1" hangingPunct="1"/>
            <a:r>
              <a:rPr lang="en-AU" smtClean="0"/>
              <a:t>Process Design: Activity diagrams</a:t>
            </a:r>
          </a:p>
          <a:p>
            <a:pPr eaLnBrk="1" hangingPunct="1"/>
            <a:r>
              <a:rPr lang="en-AU" smtClean="0"/>
              <a:t>Interface between Human and Information Systems:</a:t>
            </a:r>
          </a:p>
          <a:p>
            <a:pPr lvl="1" eaLnBrk="1" hangingPunct="1"/>
            <a:r>
              <a:rPr lang="en-AU" smtClean="0"/>
              <a:t>Use cases, storyboards and Scenarios</a:t>
            </a:r>
          </a:p>
          <a:p>
            <a:pPr eaLnBrk="1" hangingPunct="1"/>
            <a:r>
              <a:rPr lang="en-AU" smtClean="0"/>
              <a:t>Information System:</a:t>
            </a:r>
          </a:p>
          <a:p>
            <a:pPr lvl="1" eaLnBrk="1" hangingPunct="1"/>
            <a:r>
              <a:rPr lang="en-AU" smtClean="0"/>
              <a:t>Entity – Relationship Model </a:t>
            </a:r>
          </a:p>
          <a:p>
            <a:pPr lvl="1" eaLnBrk="1" hangingPunct="1"/>
            <a:r>
              <a:rPr lang="en-AU" smtClean="0"/>
              <a:t>System Architecture</a:t>
            </a:r>
          </a:p>
          <a:p>
            <a:pPr eaLnBrk="1" hangingPunct="1"/>
            <a:endParaRPr lang="en-AU" smtClean="0"/>
          </a:p>
        </p:txBody>
      </p:sp>
      <p:sp>
        <p:nvSpPr>
          <p:cNvPr id="224260" name="Line 4"/>
          <p:cNvSpPr>
            <a:spLocks noChangeShapeType="1"/>
          </p:cNvSpPr>
          <p:nvPr/>
        </p:nvSpPr>
        <p:spPr bwMode="auto">
          <a:xfrm flipV="1">
            <a:off x="647700" y="1935163"/>
            <a:ext cx="3586163" cy="444500"/>
          </a:xfrm>
          <a:prstGeom prst="line">
            <a:avLst/>
          </a:prstGeom>
          <a:noFill/>
          <a:ln w="76200" cmpd="tri">
            <a:solidFill>
              <a:srgbClr val="008000"/>
            </a:solidFill>
            <a:round/>
            <a:headEnd/>
            <a:tailEnd/>
          </a:ln>
        </p:spPr>
        <p:txBody>
          <a:bodyPr/>
          <a:lstStyle/>
          <a:p>
            <a:endParaRPr lang="en-US"/>
          </a:p>
        </p:txBody>
      </p:sp>
      <p:sp>
        <p:nvSpPr>
          <p:cNvPr id="224261" name="Line 5"/>
          <p:cNvSpPr>
            <a:spLocks noChangeShapeType="1"/>
          </p:cNvSpPr>
          <p:nvPr/>
        </p:nvSpPr>
        <p:spPr bwMode="auto">
          <a:xfrm flipV="1">
            <a:off x="631825" y="2433638"/>
            <a:ext cx="3586163" cy="444500"/>
          </a:xfrm>
          <a:prstGeom prst="line">
            <a:avLst/>
          </a:prstGeom>
          <a:noFill/>
          <a:ln w="76200" cmpd="tri">
            <a:solidFill>
              <a:srgbClr val="008000"/>
            </a:solidFill>
            <a:round/>
            <a:headEnd/>
            <a:tailEnd/>
          </a:ln>
        </p:spPr>
        <p:txBody>
          <a:bodyPr/>
          <a:lstStyle/>
          <a:p>
            <a:endParaRPr lang="en-US"/>
          </a:p>
        </p:txBody>
      </p:sp>
      <p:sp>
        <p:nvSpPr>
          <p:cNvPr id="224262" name="Line 6"/>
          <p:cNvSpPr>
            <a:spLocks noChangeShapeType="1"/>
          </p:cNvSpPr>
          <p:nvPr/>
        </p:nvSpPr>
        <p:spPr bwMode="auto">
          <a:xfrm flipV="1">
            <a:off x="782638" y="2940050"/>
            <a:ext cx="3586162" cy="444500"/>
          </a:xfrm>
          <a:prstGeom prst="line">
            <a:avLst/>
          </a:prstGeom>
          <a:noFill/>
          <a:ln w="76200" cmpd="tri">
            <a:solidFill>
              <a:srgbClr val="008000"/>
            </a:solidFill>
            <a:round/>
            <a:headEnd/>
            <a:tailEnd/>
          </a:ln>
        </p:spPr>
        <p:txBody>
          <a:bodyPr/>
          <a:lstStyle/>
          <a:p>
            <a:endParaRPr lang="en-US"/>
          </a:p>
        </p:txBody>
      </p:sp>
      <p:sp>
        <p:nvSpPr>
          <p:cNvPr id="224264" name="AutoShape 8"/>
          <p:cNvSpPr>
            <a:spLocks noChangeArrowheads="1"/>
          </p:cNvSpPr>
          <p:nvPr/>
        </p:nvSpPr>
        <p:spPr bwMode="auto">
          <a:xfrm>
            <a:off x="7150100" y="3840163"/>
            <a:ext cx="835025" cy="523875"/>
          </a:xfrm>
          <a:prstGeom prst="leftArrow">
            <a:avLst>
              <a:gd name="adj1" fmla="val 50000"/>
              <a:gd name="adj2" fmla="val 39848"/>
            </a:avLst>
          </a:prstGeom>
          <a:solidFill>
            <a:srgbClr val="008000"/>
          </a:solidFill>
          <a:ln w="9525">
            <a:noFill/>
            <a:miter lim="800000"/>
            <a:headEnd/>
            <a:tailEnd/>
          </a:ln>
        </p:spPr>
        <p:txBody>
          <a:bodyPr wrap="none" anchor="ctr"/>
          <a:lstStyle/>
          <a:p>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42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42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42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4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0" grpId="0" animBg="1"/>
      <p:bldP spid="224261" grpId="0" animBg="1"/>
      <p:bldP spid="224262" grpId="0" animBg="1"/>
      <p:bldP spid="22426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93700" y="392113"/>
            <a:ext cx="1965325" cy="2178050"/>
          </a:xfrm>
        </p:spPr>
        <p:txBody>
          <a:bodyPr/>
          <a:lstStyle/>
          <a:p>
            <a:pPr eaLnBrk="1" hangingPunct="1"/>
            <a:r>
              <a:rPr lang="en-AU" sz="2800" smtClean="0"/>
              <a:t>Activity</a:t>
            </a:r>
            <a:br>
              <a:rPr lang="en-AU" sz="2800" smtClean="0"/>
            </a:br>
            <a:r>
              <a:rPr lang="en-AU" sz="2800" smtClean="0"/>
              <a:t>diagram</a:t>
            </a:r>
            <a:br>
              <a:rPr lang="en-AU" sz="2800" smtClean="0"/>
            </a:br>
            <a:r>
              <a:rPr lang="en-AU" sz="2800" smtClean="0"/>
              <a:t>with</a:t>
            </a:r>
            <a:br>
              <a:rPr lang="en-AU" sz="2800" smtClean="0"/>
            </a:br>
            <a:r>
              <a:rPr lang="en-AU" sz="2800" smtClean="0"/>
              <a:t>interfaces</a:t>
            </a:r>
          </a:p>
        </p:txBody>
      </p:sp>
      <p:pic>
        <p:nvPicPr>
          <p:cNvPr id="15363" name="Picture 3" descr="L06-modelling-5"/>
          <p:cNvPicPr>
            <a:picLocks noChangeAspect="1" noChangeArrowheads="1"/>
          </p:cNvPicPr>
          <p:nvPr/>
        </p:nvPicPr>
        <p:blipFill>
          <a:blip r:embed="rId3"/>
          <a:srcRect/>
          <a:stretch>
            <a:fillRect/>
          </a:stretch>
        </p:blipFill>
        <p:spPr bwMode="auto">
          <a:xfrm>
            <a:off x="2474913" y="471488"/>
            <a:ext cx="3100387" cy="5676900"/>
          </a:xfrm>
          <a:prstGeom prst="rect">
            <a:avLst/>
          </a:prstGeom>
          <a:noFill/>
          <a:ln w="9525">
            <a:noFill/>
            <a:miter lim="800000"/>
            <a:headEnd/>
            <a:tailEnd/>
          </a:ln>
        </p:spPr>
      </p:pic>
      <p:grpSp>
        <p:nvGrpSpPr>
          <p:cNvPr id="2" name="Group 4"/>
          <p:cNvGrpSpPr>
            <a:grpSpLocks/>
          </p:cNvGrpSpPr>
          <p:nvPr/>
        </p:nvGrpSpPr>
        <p:grpSpPr bwMode="auto">
          <a:xfrm>
            <a:off x="3200400" y="1654175"/>
            <a:ext cx="4306888" cy="4267200"/>
            <a:chOff x="2432" y="1484"/>
            <a:chExt cx="2713" cy="2688"/>
          </a:xfrm>
        </p:grpSpPr>
        <p:sp>
          <p:nvSpPr>
            <p:cNvPr id="15375" name="Freeform 5"/>
            <p:cNvSpPr>
              <a:spLocks/>
            </p:cNvSpPr>
            <p:nvPr/>
          </p:nvSpPr>
          <p:spPr bwMode="auto">
            <a:xfrm>
              <a:off x="2432" y="1484"/>
              <a:ext cx="2713" cy="2688"/>
            </a:xfrm>
            <a:custGeom>
              <a:avLst/>
              <a:gdLst>
                <a:gd name="T0" fmla="*/ 1281 w 2713"/>
                <a:gd name="T1" fmla="*/ 48 h 2688"/>
                <a:gd name="T2" fmla="*/ 163 w 2713"/>
                <a:gd name="T3" fmla="*/ 199 h 2688"/>
                <a:gd name="T4" fmla="*/ 303 w 2713"/>
                <a:gd name="T5" fmla="*/ 1239 h 2688"/>
                <a:gd name="T6" fmla="*/ 1192 w 2713"/>
                <a:gd name="T7" fmla="*/ 1301 h 2688"/>
                <a:gd name="T8" fmla="*/ 1432 w 2713"/>
                <a:gd name="T9" fmla="*/ 2593 h 2688"/>
                <a:gd name="T10" fmla="*/ 2713 w 2713"/>
                <a:gd name="T11" fmla="*/ 1871 h 2688"/>
                <a:gd name="T12" fmla="*/ 0 60000 65536"/>
                <a:gd name="T13" fmla="*/ 0 60000 65536"/>
                <a:gd name="T14" fmla="*/ 0 60000 65536"/>
                <a:gd name="T15" fmla="*/ 0 60000 65536"/>
                <a:gd name="T16" fmla="*/ 0 60000 65536"/>
                <a:gd name="T17" fmla="*/ 0 60000 65536"/>
                <a:gd name="T18" fmla="*/ 0 w 2713"/>
                <a:gd name="T19" fmla="*/ 0 h 2688"/>
                <a:gd name="T20" fmla="*/ 2713 w 2713"/>
                <a:gd name="T21" fmla="*/ 2688 h 2688"/>
              </a:gdLst>
              <a:ahLst/>
              <a:cxnLst>
                <a:cxn ang="T12">
                  <a:pos x="T0" y="T1"/>
                </a:cxn>
                <a:cxn ang="T13">
                  <a:pos x="T2" y="T3"/>
                </a:cxn>
                <a:cxn ang="T14">
                  <a:pos x="T4" y="T5"/>
                </a:cxn>
                <a:cxn ang="T15">
                  <a:pos x="T6" y="T7"/>
                </a:cxn>
                <a:cxn ang="T16">
                  <a:pos x="T8" y="T9"/>
                </a:cxn>
                <a:cxn ang="T17">
                  <a:pos x="T10" y="T11"/>
                </a:cxn>
              </a:cxnLst>
              <a:rect l="T18" t="T19" r="T20" b="T21"/>
              <a:pathLst>
                <a:path w="2713" h="2688">
                  <a:moveTo>
                    <a:pt x="1281" y="48"/>
                  </a:moveTo>
                  <a:cubicBezTo>
                    <a:pt x="803" y="24"/>
                    <a:pt x="326" y="0"/>
                    <a:pt x="163" y="199"/>
                  </a:cubicBezTo>
                  <a:cubicBezTo>
                    <a:pt x="0" y="398"/>
                    <a:pt x="132" y="1055"/>
                    <a:pt x="303" y="1239"/>
                  </a:cubicBezTo>
                  <a:cubicBezTo>
                    <a:pt x="474" y="1423"/>
                    <a:pt x="1004" y="1075"/>
                    <a:pt x="1192" y="1301"/>
                  </a:cubicBezTo>
                  <a:cubicBezTo>
                    <a:pt x="1380" y="1527"/>
                    <a:pt x="1178" y="2498"/>
                    <a:pt x="1432" y="2593"/>
                  </a:cubicBezTo>
                  <a:cubicBezTo>
                    <a:pt x="1686" y="2688"/>
                    <a:pt x="2500" y="1991"/>
                    <a:pt x="2713" y="1871"/>
                  </a:cubicBezTo>
                </a:path>
              </a:pathLst>
            </a:custGeom>
            <a:noFill/>
            <a:ln w="28575">
              <a:solidFill>
                <a:srgbClr val="CC3300"/>
              </a:solidFill>
              <a:round/>
              <a:headEnd/>
              <a:tailEnd/>
            </a:ln>
          </p:spPr>
          <p:txBody>
            <a:bodyPr/>
            <a:lstStyle/>
            <a:p>
              <a:endParaRPr lang="en-AU"/>
            </a:p>
          </p:txBody>
        </p:sp>
        <p:sp>
          <p:nvSpPr>
            <p:cNvPr id="15376" name="Text Box 6"/>
            <p:cNvSpPr txBox="1">
              <a:spLocks noChangeArrowheads="1"/>
            </p:cNvSpPr>
            <p:nvPr/>
          </p:nvSpPr>
          <p:spPr bwMode="auto">
            <a:xfrm>
              <a:off x="3337" y="2043"/>
              <a:ext cx="1312" cy="212"/>
            </a:xfrm>
            <a:prstGeom prst="rect">
              <a:avLst/>
            </a:prstGeom>
            <a:noFill/>
            <a:ln w="9525">
              <a:noFill/>
              <a:miter lim="800000"/>
              <a:headEnd/>
              <a:tailEnd/>
            </a:ln>
          </p:spPr>
          <p:txBody>
            <a:bodyPr wrap="none">
              <a:spAutoFit/>
            </a:bodyPr>
            <a:lstStyle/>
            <a:p>
              <a:r>
                <a:rPr lang="en-AU" sz="1600">
                  <a:solidFill>
                    <a:srgbClr val="CC3300"/>
                  </a:solidFill>
                  <a:latin typeface="Arial" pitchFamily="34" charset="0"/>
                </a:rPr>
                <a:t>Information System</a:t>
              </a:r>
            </a:p>
          </p:txBody>
        </p:sp>
      </p:grpSp>
      <p:grpSp>
        <p:nvGrpSpPr>
          <p:cNvPr id="3" name="Group 7"/>
          <p:cNvGrpSpPr>
            <a:grpSpLocks/>
          </p:cNvGrpSpPr>
          <p:nvPr/>
        </p:nvGrpSpPr>
        <p:grpSpPr bwMode="auto">
          <a:xfrm>
            <a:off x="3275013" y="2062163"/>
            <a:ext cx="5060950" cy="3451225"/>
            <a:chOff x="2484" y="1746"/>
            <a:chExt cx="3188" cy="2174"/>
          </a:xfrm>
        </p:grpSpPr>
        <p:sp>
          <p:nvSpPr>
            <p:cNvPr id="15366" name="Rectangle 8"/>
            <p:cNvSpPr>
              <a:spLocks noChangeArrowheads="1"/>
            </p:cNvSpPr>
            <p:nvPr/>
          </p:nvSpPr>
          <p:spPr bwMode="auto">
            <a:xfrm>
              <a:off x="3674" y="3490"/>
              <a:ext cx="129" cy="430"/>
            </a:xfrm>
            <a:prstGeom prst="rect">
              <a:avLst/>
            </a:prstGeom>
            <a:solidFill>
              <a:schemeClr val="accent1"/>
            </a:solidFill>
            <a:ln w="9525">
              <a:noFill/>
              <a:miter lim="800000"/>
              <a:headEnd/>
              <a:tailEnd/>
            </a:ln>
          </p:spPr>
          <p:txBody>
            <a:bodyPr wrap="none" anchor="ctr"/>
            <a:lstStyle/>
            <a:p>
              <a:endParaRPr lang="en-AU"/>
            </a:p>
          </p:txBody>
        </p:sp>
        <p:sp>
          <p:nvSpPr>
            <p:cNvPr id="15367" name="Rectangle 9"/>
            <p:cNvSpPr>
              <a:spLocks noChangeArrowheads="1"/>
            </p:cNvSpPr>
            <p:nvPr/>
          </p:nvSpPr>
          <p:spPr bwMode="auto">
            <a:xfrm>
              <a:off x="3658" y="2976"/>
              <a:ext cx="129" cy="430"/>
            </a:xfrm>
            <a:prstGeom prst="rect">
              <a:avLst/>
            </a:prstGeom>
            <a:solidFill>
              <a:schemeClr val="accent1"/>
            </a:solidFill>
            <a:ln w="9525">
              <a:noFill/>
              <a:miter lim="800000"/>
              <a:headEnd/>
              <a:tailEnd/>
            </a:ln>
          </p:spPr>
          <p:txBody>
            <a:bodyPr wrap="none" anchor="ctr"/>
            <a:lstStyle/>
            <a:p>
              <a:endParaRPr lang="en-AU"/>
            </a:p>
          </p:txBody>
        </p:sp>
        <p:sp>
          <p:nvSpPr>
            <p:cNvPr id="15368" name="Rectangle 10"/>
            <p:cNvSpPr>
              <a:spLocks noChangeArrowheads="1"/>
            </p:cNvSpPr>
            <p:nvPr/>
          </p:nvSpPr>
          <p:spPr bwMode="auto">
            <a:xfrm rot="-1814138">
              <a:off x="2601" y="2344"/>
              <a:ext cx="129" cy="430"/>
            </a:xfrm>
            <a:prstGeom prst="rect">
              <a:avLst/>
            </a:prstGeom>
            <a:solidFill>
              <a:schemeClr val="accent1"/>
            </a:solidFill>
            <a:ln w="9525">
              <a:noFill/>
              <a:miter lim="800000"/>
              <a:headEnd/>
              <a:tailEnd/>
            </a:ln>
          </p:spPr>
          <p:txBody>
            <a:bodyPr wrap="none" anchor="ctr"/>
            <a:lstStyle/>
            <a:p>
              <a:endParaRPr lang="en-AU"/>
            </a:p>
          </p:txBody>
        </p:sp>
        <p:sp>
          <p:nvSpPr>
            <p:cNvPr id="15369" name="Rectangle 11"/>
            <p:cNvSpPr>
              <a:spLocks noChangeArrowheads="1"/>
            </p:cNvSpPr>
            <p:nvPr/>
          </p:nvSpPr>
          <p:spPr bwMode="auto">
            <a:xfrm>
              <a:off x="2484" y="1746"/>
              <a:ext cx="129" cy="430"/>
            </a:xfrm>
            <a:prstGeom prst="rect">
              <a:avLst/>
            </a:prstGeom>
            <a:solidFill>
              <a:schemeClr val="accent1"/>
            </a:solidFill>
            <a:ln w="9525">
              <a:noFill/>
              <a:miter lim="800000"/>
              <a:headEnd/>
              <a:tailEnd/>
            </a:ln>
          </p:spPr>
          <p:txBody>
            <a:bodyPr wrap="none" anchor="ctr"/>
            <a:lstStyle/>
            <a:p>
              <a:endParaRPr lang="en-AU"/>
            </a:p>
          </p:txBody>
        </p:sp>
        <p:sp>
          <p:nvSpPr>
            <p:cNvPr id="15370" name="Text Box 12"/>
            <p:cNvSpPr txBox="1">
              <a:spLocks noChangeArrowheads="1"/>
            </p:cNvSpPr>
            <p:nvPr/>
          </p:nvSpPr>
          <p:spPr bwMode="auto">
            <a:xfrm>
              <a:off x="3756" y="2430"/>
              <a:ext cx="1916" cy="366"/>
            </a:xfrm>
            <a:prstGeom prst="rect">
              <a:avLst/>
            </a:prstGeom>
            <a:noFill/>
            <a:ln w="9525">
              <a:noFill/>
              <a:miter lim="800000"/>
              <a:headEnd/>
              <a:tailEnd/>
            </a:ln>
          </p:spPr>
          <p:txBody>
            <a:bodyPr wrap="none">
              <a:spAutoFit/>
            </a:bodyPr>
            <a:lstStyle/>
            <a:p>
              <a:pPr algn="ctr"/>
              <a:r>
                <a:rPr lang="en-AU" sz="1600">
                  <a:solidFill>
                    <a:srgbClr val="CC3300"/>
                  </a:solidFill>
                  <a:latin typeface="Arial" pitchFamily="34" charset="0"/>
                </a:rPr>
                <a:t>Human – computer interfaces</a:t>
              </a:r>
            </a:p>
            <a:p>
              <a:pPr algn="ctr"/>
              <a:r>
                <a:rPr lang="en-AU" sz="1600">
                  <a:solidFill>
                    <a:srgbClr val="CC3300"/>
                  </a:solidFill>
                  <a:latin typeface="Arial" pitchFamily="34" charset="0"/>
                </a:rPr>
                <a:t>(use cases)</a:t>
              </a:r>
            </a:p>
          </p:txBody>
        </p:sp>
        <p:sp>
          <p:nvSpPr>
            <p:cNvPr id="15371" name="Line 13"/>
            <p:cNvSpPr>
              <a:spLocks noChangeShapeType="1"/>
            </p:cNvSpPr>
            <p:nvPr/>
          </p:nvSpPr>
          <p:spPr bwMode="auto">
            <a:xfrm flipH="1" flipV="1">
              <a:off x="2645" y="2181"/>
              <a:ext cx="1113" cy="375"/>
            </a:xfrm>
            <a:prstGeom prst="line">
              <a:avLst/>
            </a:prstGeom>
            <a:noFill/>
            <a:ln w="9525">
              <a:solidFill>
                <a:srgbClr val="CC3300"/>
              </a:solidFill>
              <a:round/>
              <a:headEnd/>
              <a:tailEnd type="triangle" w="med" len="med"/>
            </a:ln>
          </p:spPr>
          <p:txBody>
            <a:bodyPr/>
            <a:lstStyle/>
            <a:p>
              <a:endParaRPr lang="en-US"/>
            </a:p>
          </p:txBody>
        </p:sp>
        <p:sp>
          <p:nvSpPr>
            <p:cNvPr id="15372" name="Line 14"/>
            <p:cNvSpPr>
              <a:spLocks noChangeShapeType="1"/>
            </p:cNvSpPr>
            <p:nvPr/>
          </p:nvSpPr>
          <p:spPr bwMode="auto">
            <a:xfrm flipH="1">
              <a:off x="2830" y="2607"/>
              <a:ext cx="894" cy="16"/>
            </a:xfrm>
            <a:prstGeom prst="line">
              <a:avLst/>
            </a:prstGeom>
            <a:noFill/>
            <a:ln w="9525">
              <a:solidFill>
                <a:srgbClr val="CC3300"/>
              </a:solidFill>
              <a:round/>
              <a:headEnd/>
              <a:tailEnd type="triangle" w="med" len="med"/>
            </a:ln>
          </p:spPr>
          <p:txBody>
            <a:bodyPr/>
            <a:lstStyle/>
            <a:p>
              <a:endParaRPr lang="en-US"/>
            </a:p>
          </p:txBody>
        </p:sp>
        <p:sp>
          <p:nvSpPr>
            <p:cNvPr id="15373" name="Line 15"/>
            <p:cNvSpPr>
              <a:spLocks noChangeShapeType="1"/>
            </p:cNvSpPr>
            <p:nvPr/>
          </p:nvSpPr>
          <p:spPr bwMode="auto">
            <a:xfrm flipH="1">
              <a:off x="3741" y="2684"/>
              <a:ext cx="124" cy="190"/>
            </a:xfrm>
            <a:prstGeom prst="line">
              <a:avLst/>
            </a:prstGeom>
            <a:noFill/>
            <a:ln w="9525">
              <a:solidFill>
                <a:srgbClr val="CC3300"/>
              </a:solidFill>
              <a:round/>
              <a:headEnd/>
              <a:tailEnd type="triangle" w="med" len="med"/>
            </a:ln>
          </p:spPr>
          <p:txBody>
            <a:bodyPr/>
            <a:lstStyle/>
            <a:p>
              <a:endParaRPr lang="en-US"/>
            </a:p>
          </p:txBody>
        </p:sp>
        <p:sp>
          <p:nvSpPr>
            <p:cNvPr id="15374" name="Line 16"/>
            <p:cNvSpPr>
              <a:spLocks noChangeShapeType="1"/>
            </p:cNvSpPr>
            <p:nvPr/>
          </p:nvSpPr>
          <p:spPr bwMode="auto">
            <a:xfrm flipH="1">
              <a:off x="3819" y="2701"/>
              <a:ext cx="202" cy="744"/>
            </a:xfrm>
            <a:prstGeom prst="line">
              <a:avLst/>
            </a:prstGeom>
            <a:noFill/>
            <a:ln w="9525">
              <a:solidFill>
                <a:srgbClr val="CC3300"/>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AU" smtClean="0"/>
              <a:t>Interface Storyboards</a:t>
            </a:r>
          </a:p>
        </p:txBody>
      </p:sp>
      <p:pic>
        <p:nvPicPr>
          <p:cNvPr id="16387" name="Picture 5" descr="L06-modelling-6"/>
          <p:cNvPicPr>
            <a:picLocks noChangeAspect="1" noChangeArrowheads="1"/>
          </p:cNvPicPr>
          <p:nvPr/>
        </p:nvPicPr>
        <p:blipFill>
          <a:blip r:embed="rId2"/>
          <a:srcRect/>
          <a:stretch>
            <a:fillRect/>
          </a:stretch>
        </p:blipFill>
        <p:spPr bwMode="auto">
          <a:xfrm>
            <a:off x="912813" y="1073150"/>
            <a:ext cx="3405187" cy="5016500"/>
          </a:xfrm>
          <a:prstGeom prst="rect">
            <a:avLst/>
          </a:prstGeom>
          <a:noFill/>
          <a:ln w="9525">
            <a:noFill/>
            <a:miter lim="800000"/>
            <a:headEnd/>
            <a:tailEnd/>
          </a:ln>
        </p:spPr>
      </p:pic>
      <p:pic>
        <p:nvPicPr>
          <p:cNvPr id="16388" name="Picture 7" descr="L06-modelling-7"/>
          <p:cNvPicPr>
            <a:picLocks noChangeAspect="1" noChangeArrowheads="1"/>
          </p:cNvPicPr>
          <p:nvPr/>
        </p:nvPicPr>
        <p:blipFill>
          <a:blip r:embed="rId3"/>
          <a:srcRect/>
          <a:stretch>
            <a:fillRect/>
          </a:stretch>
        </p:blipFill>
        <p:spPr bwMode="auto">
          <a:xfrm>
            <a:off x="3930650" y="1420813"/>
            <a:ext cx="4303713" cy="4246562"/>
          </a:xfrm>
          <a:prstGeom prst="rect">
            <a:avLst/>
          </a:prstGeom>
          <a:noFill/>
          <a:ln w="9525">
            <a:noFill/>
            <a:miter lim="800000"/>
            <a:headEnd/>
            <a:tailEnd/>
          </a:ln>
        </p:spPr>
      </p:pic>
      <p:sp>
        <p:nvSpPr>
          <p:cNvPr id="16389" name="Text Box 8"/>
          <p:cNvSpPr txBox="1">
            <a:spLocks noChangeArrowheads="1"/>
          </p:cNvSpPr>
          <p:nvPr/>
        </p:nvSpPr>
        <p:spPr bwMode="auto">
          <a:xfrm>
            <a:off x="4533900" y="5662613"/>
            <a:ext cx="3956050" cy="366712"/>
          </a:xfrm>
          <a:prstGeom prst="rect">
            <a:avLst/>
          </a:prstGeom>
          <a:noFill/>
          <a:ln w="9525">
            <a:noFill/>
            <a:miter lim="800000"/>
            <a:headEnd/>
            <a:tailEnd/>
          </a:ln>
        </p:spPr>
        <p:txBody>
          <a:bodyPr wrap="none">
            <a:spAutoFit/>
          </a:bodyPr>
          <a:lstStyle/>
          <a:p>
            <a:pPr algn="ctr"/>
            <a:r>
              <a:rPr lang="en-AU" sz="1800">
                <a:solidFill>
                  <a:srgbClr val="110082"/>
                </a:solidFill>
              </a:rPr>
              <a:t>Use: interface design specification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AU" smtClean="0"/>
              <a:t>Interaction spec</a:t>
            </a:r>
          </a:p>
        </p:txBody>
      </p:sp>
      <p:pic>
        <p:nvPicPr>
          <p:cNvPr id="17411" name="Picture 4" descr="L06-modelling-9"/>
          <p:cNvPicPr>
            <a:picLocks noGrp="1" noChangeAspect="1" noChangeArrowheads="1"/>
          </p:cNvPicPr>
          <p:nvPr>
            <p:ph type="body" idx="1"/>
          </p:nvPr>
        </p:nvPicPr>
        <p:blipFill>
          <a:blip r:embed="rId2"/>
          <a:srcRect/>
          <a:stretch>
            <a:fillRect/>
          </a:stretch>
        </p:blipFill>
        <p:spPr>
          <a:xfrm>
            <a:off x="585788" y="2187575"/>
            <a:ext cx="7696200" cy="2519363"/>
          </a:xfr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AU" smtClean="0"/>
              <a:t>Interaction spec – a use case</a:t>
            </a:r>
          </a:p>
        </p:txBody>
      </p:sp>
      <p:pic>
        <p:nvPicPr>
          <p:cNvPr id="18435" name="Picture 5" descr="L06-modelling-8"/>
          <p:cNvPicPr>
            <a:picLocks noChangeAspect="1" noChangeArrowheads="1"/>
          </p:cNvPicPr>
          <p:nvPr/>
        </p:nvPicPr>
        <p:blipFill>
          <a:blip r:embed="rId2"/>
          <a:srcRect/>
          <a:stretch>
            <a:fillRect/>
          </a:stretch>
        </p:blipFill>
        <p:spPr bwMode="auto">
          <a:xfrm>
            <a:off x="790575" y="1035050"/>
            <a:ext cx="7675563" cy="4954588"/>
          </a:xfrm>
          <a:prstGeom prst="rect">
            <a:avLst/>
          </a:prstGeom>
          <a:noFill/>
          <a:ln w="9525">
            <a:noFill/>
            <a:miter lim="800000"/>
            <a:headEnd/>
            <a:tailEnd/>
          </a:ln>
        </p:spPr>
      </p:pic>
      <p:sp>
        <p:nvSpPr>
          <p:cNvPr id="18436" name="Text Box 6"/>
          <p:cNvSpPr txBox="1">
            <a:spLocks noChangeArrowheads="1"/>
          </p:cNvSpPr>
          <p:nvPr/>
        </p:nvSpPr>
        <p:spPr bwMode="auto">
          <a:xfrm>
            <a:off x="1812925" y="5830888"/>
            <a:ext cx="3130550" cy="366712"/>
          </a:xfrm>
          <a:prstGeom prst="rect">
            <a:avLst/>
          </a:prstGeom>
          <a:noFill/>
          <a:ln w="9525">
            <a:noFill/>
            <a:miter lim="800000"/>
            <a:headEnd/>
            <a:tailEnd/>
          </a:ln>
        </p:spPr>
        <p:txBody>
          <a:bodyPr wrap="none">
            <a:spAutoFit/>
          </a:bodyPr>
          <a:lstStyle/>
          <a:p>
            <a:pPr algn="ctr"/>
            <a:r>
              <a:rPr lang="en-AU" sz="1800">
                <a:solidFill>
                  <a:srgbClr val="110082"/>
                </a:solidFill>
              </a:rPr>
              <a:t>Use: program specification</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AU" smtClean="0"/>
              <a:t>Scenarios </a:t>
            </a:r>
          </a:p>
        </p:txBody>
      </p:sp>
      <p:sp>
        <p:nvSpPr>
          <p:cNvPr id="19459" name="Rectangle 3"/>
          <p:cNvSpPr>
            <a:spLocks noGrp="1" noChangeArrowheads="1"/>
          </p:cNvSpPr>
          <p:nvPr>
            <p:ph type="body" idx="1"/>
          </p:nvPr>
        </p:nvSpPr>
        <p:spPr>
          <a:xfrm>
            <a:off x="411163" y="1354138"/>
            <a:ext cx="8315325" cy="4587875"/>
          </a:xfrm>
        </p:spPr>
        <p:txBody>
          <a:bodyPr>
            <a:normAutofit fontScale="92500" lnSpcReduction="20000"/>
          </a:bodyPr>
          <a:lstStyle/>
          <a:p>
            <a:pPr eaLnBrk="1" hangingPunct="1">
              <a:buFontTx/>
              <a:buChar char="•"/>
            </a:pPr>
            <a:r>
              <a:rPr lang="en-AU" b="1" i="1" smtClean="0"/>
              <a:t>Scenarios</a:t>
            </a:r>
            <a:r>
              <a:rPr lang="en-AU" smtClean="0"/>
              <a:t> are used to explore requirements by creating concrete examples which can be worked through with potential users </a:t>
            </a:r>
            <a:br>
              <a:rPr lang="en-AU" smtClean="0"/>
            </a:br>
            <a:endParaRPr lang="en-AU" smtClean="0"/>
          </a:p>
          <a:p>
            <a:pPr eaLnBrk="1" hangingPunct="1">
              <a:buFontTx/>
              <a:buChar char="•"/>
            </a:pPr>
            <a:r>
              <a:rPr lang="en-AU" smtClean="0"/>
              <a:t>Bob wishes to spend a month in Australia. He has not been to Australia before. He has friends that he wants to visit in Melbourne. He is interested in seeing some “outback” scenery, but does not enjoy walking or climbing. He wants to find out what sort of things he can see, then plan his trip. His budget is not unlimited . . . .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AU" smtClean="0"/>
              <a:t>Where are we up to ? ! ! </a:t>
            </a:r>
          </a:p>
        </p:txBody>
      </p:sp>
      <p:sp>
        <p:nvSpPr>
          <p:cNvPr id="20483" name="Rectangle 3"/>
          <p:cNvSpPr>
            <a:spLocks noGrp="1" noChangeArrowheads="1"/>
          </p:cNvSpPr>
          <p:nvPr>
            <p:ph type="body" idx="1"/>
          </p:nvPr>
        </p:nvSpPr>
        <p:spPr>
          <a:xfrm>
            <a:off x="209550" y="1381125"/>
            <a:ext cx="8696325" cy="5153025"/>
          </a:xfrm>
        </p:spPr>
        <p:txBody>
          <a:bodyPr>
            <a:normAutofit lnSpcReduction="10000"/>
          </a:bodyPr>
          <a:lstStyle/>
          <a:p>
            <a:pPr eaLnBrk="1" hangingPunct="1"/>
            <a:r>
              <a:rPr lang="en-AU" smtClean="0"/>
              <a:t>Human Activity System:</a:t>
            </a:r>
          </a:p>
          <a:p>
            <a:pPr lvl="1" eaLnBrk="1" hangingPunct="1"/>
            <a:r>
              <a:rPr lang="en-AU" smtClean="0"/>
              <a:t>Rich picture</a:t>
            </a:r>
          </a:p>
          <a:p>
            <a:pPr lvl="1" eaLnBrk="1" hangingPunct="1"/>
            <a:r>
              <a:rPr lang="en-AU" smtClean="0"/>
              <a:t>Organisational Structure &amp; Processes</a:t>
            </a:r>
          </a:p>
          <a:p>
            <a:pPr lvl="1" eaLnBrk="1" hangingPunct="1"/>
            <a:r>
              <a:rPr lang="en-AU" smtClean="0"/>
              <a:t>Process Design: Activity diagrams</a:t>
            </a:r>
          </a:p>
          <a:p>
            <a:pPr eaLnBrk="1" hangingPunct="1"/>
            <a:r>
              <a:rPr lang="en-AU" smtClean="0"/>
              <a:t>Interface between Human and Information Systems:</a:t>
            </a:r>
          </a:p>
          <a:p>
            <a:pPr lvl="1" eaLnBrk="1" hangingPunct="1"/>
            <a:r>
              <a:rPr lang="en-AU" smtClean="0"/>
              <a:t>Use cases, storyboards and Scenarios</a:t>
            </a:r>
          </a:p>
          <a:p>
            <a:pPr eaLnBrk="1" hangingPunct="1"/>
            <a:r>
              <a:rPr lang="en-AU" smtClean="0"/>
              <a:t>Information System:</a:t>
            </a:r>
          </a:p>
          <a:p>
            <a:pPr lvl="1" eaLnBrk="1" hangingPunct="1"/>
            <a:r>
              <a:rPr lang="en-AU" smtClean="0"/>
              <a:t>Entity – Relationship Model </a:t>
            </a:r>
          </a:p>
          <a:p>
            <a:pPr lvl="1" eaLnBrk="1" hangingPunct="1"/>
            <a:r>
              <a:rPr lang="en-AU" smtClean="0"/>
              <a:t>System Architecture</a:t>
            </a:r>
          </a:p>
          <a:p>
            <a:pPr eaLnBrk="1" hangingPunct="1"/>
            <a:endParaRPr lang="en-AU" smtClean="0"/>
          </a:p>
        </p:txBody>
      </p:sp>
      <p:sp>
        <p:nvSpPr>
          <p:cNvPr id="235524" name="Line 4"/>
          <p:cNvSpPr>
            <a:spLocks noChangeShapeType="1"/>
          </p:cNvSpPr>
          <p:nvPr/>
        </p:nvSpPr>
        <p:spPr bwMode="auto">
          <a:xfrm flipV="1">
            <a:off x="647700" y="1935163"/>
            <a:ext cx="3586163" cy="444500"/>
          </a:xfrm>
          <a:prstGeom prst="line">
            <a:avLst/>
          </a:prstGeom>
          <a:noFill/>
          <a:ln w="76200" cmpd="tri">
            <a:solidFill>
              <a:srgbClr val="008000"/>
            </a:solidFill>
            <a:round/>
            <a:headEnd/>
            <a:tailEnd/>
          </a:ln>
        </p:spPr>
        <p:txBody>
          <a:bodyPr/>
          <a:lstStyle/>
          <a:p>
            <a:endParaRPr lang="en-US"/>
          </a:p>
        </p:txBody>
      </p:sp>
      <p:sp>
        <p:nvSpPr>
          <p:cNvPr id="235525" name="Line 5"/>
          <p:cNvSpPr>
            <a:spLocks noChangeShapeType="1"/>
          </p:cNvSpPr>
          <p:nvPr/>
        </p:nvSpPr>
        <p:spPr bwMode="auto">
          <a:xfrm flipV="1">
            <a:off x="631825" y="2433638"/>
            <a:ext cx="3586163" cy="444500"/>
          </a:xfrm>
          <a:prstGeom prst="line">
            <a:avLst/>
          </a:prstGeom>
          <a:noFill/>
          <a:ln w="76200" cmpd="tri">
            <a:solidFill>
              <a:srgbClr val="008000"/>
            </a:solidFill>
            <a:round/>
            <a:headEnd/>
            <a:tailEnd/>
          </a:ln>
        </p:spPr>
        <p:txBody>
          <a:bodyPr/>
          <a:lstStyle/>
          <a:p>
            <a:endParaRPr lang="en-US"/>
          </a:p>
        </p:txBody>
      </p:sp>
      <p:sp>
        <p:nvSpPr>
          <p:cNvPr id="235526" name="Line 6"/>
          <p:cNvSpPr>
            <a:spLocks noChangeShapeType="1"/>
          </p:cNvSpPr>
          <p:nvPr/>
        </p:nvSpPr>
        <p:spPr bwMode="auto">
          <a:xfrm flipV="1">
            <a:off x="782638" y="2940050"/>
            <a:ext cx="3586162" cy="444500"/>
          </a:xfrm>
          <a:prstGeom prst="line">
            <a:avLst/>
          </a:prstGeom>
          <a:noFill/>
          <a:ln w="76200" cmpd="tri">
            <a:solidFill>
              <a:srgbClr val="008000"/>
            </a:solidFill>
            <a:round/>
            <a:headEnd/>
            <a:tailEnd/>
          </a:ln>
        </p:spPr>
        <p:txBody>
          <a:bodyPr/>
          <a:lstStyle/>
          <a:p>
            <a:endParaRPr lang="en-US"/>
          </a:p>
        </p:txBody>
      </p:sp>
      <p:sp>
        <p:nvSpPr>
          <p:cNvPr id="235527" name="AutoShape 7"/>
          <p:cNvSpPr>
            <a:spLocks noChangeArrowheads="1"/>
          </p:cNvSpPr>
          <p:nvPr/>
        </p:nvSpPr>
        <p:spPr bwMode="auto">
          <a:xfrm>
            <a:off x="7173913" y="4972050"/>
            <a:ext cx="835025" cy="523875"/>
          </a:xfrm>
          <a:prstGeom prst="leftArrow">
            <a:avLst>
              <a:gd name="adj1" fmla="val 50000"/>
              <a:gd name="adj2" fmla="val 39848"/>
            </a:avLst>
          </a:prstGeom>
          <a:solidFill>
            <a:srgbClr val="008000"/>
          </a:solidFill>
          <a:ln w="9525">
            <a:noFill/>
            <a:miter lim="800000"/>
            <a:headEnd/>
            <a:tailEnd/>
          </a:ln>
        </p:spPr>
        <p:txBody>
          <a:bodyPr wrap="none" anchor="ctr"/>
          <a:lstStyle/>
          <a:p>
            <a:endParaRPr lang="en-AU"/>
          </a:p>
        </p:txBody>
      </p:sp>
      <p:sp>
        <p:nvSpPr>
          <p:cNvPr id="235528" name="Line 8"/>
          <p:cNvSpPr>
            <a:spLocks noChangeShapeType="1"/>
          </p:cNvSpPr>
          <p:nvPr/>
        </p:nvSpPr>
        <p:spPr bwMode="auto">
          <a:xfrm flipV="1">
            <a:off x="1009650" y="3813175"/>
            <a:ext cx="3586163" cy="444500"/>
          </a:xfrm>
          <a:prstGeom prst="line">
            <a:avLst/>
          </a:prstGeom>
          <a:noFill/>
          <a:ln w="76200" cmpd="tri">
            <a:solidFill>
              <a:srgbClr val="008000"/>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5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55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4" grpId="0" animBg="1"/>
      <p:bldP spid="235525" grpId="0" animBg="1"/>
      <p:bldP spid="235526" grpId="0" animBg="1"/>
      <p:bldP spid="235527" grpId="0" animBg="1"/>
      <p:bldP spid="23552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AU" smtClean="0"/>
              <a:t>Domain Level Class Diagram </a:t>
            </a:r>
          </a:p>
        </p:txBody>
      </p:sp>
      <p:pic>
        <p:nvPicPr>
          <p:cNvPr id="21507" name="Picture 44" descr="L06-modelling-3"/>
          <p:cNvPicPr>
            <a:picLocks noChangeAspect="1" noChangeArrowheads="1"/>
          </p:cNvPicPr>
          <p:nvPr/>
        </p:nvPicPr>
        <p:blipFill>
          <a:blip r:embed="rId3"/>
          <a:srcRect/>
          <a:stretch>
            <a:fillRect/>
          </a:stretch>
        </p:blipFill>
        <p:spPr bwMode="auto">
          <a:xfrm>
            <a:off x="960438" y="1158875"/>
            <a:ext cx="7443787" cy="4946650"/>
          </a:xfrm>
          <a:prstGeom prst="rect">
            <a:avLst/>
          </a:prstGeom>
          <a:noFill/>
          <a:ln w="9525">
            <a:noFill/>
            <a:miter lim="800000"/>
            <a:headEnd/>
            <a:tailEnd/>
          </a:ln>
        </p:spPr>
      </p:pic>
      <p:sp>
        <p:nvSpPr>
          <p:cNvPr id="226343" name="Text Box 39"/>
          <p:cNvSpPr txBox="1">
            <a:spLocks noChangeArrowheads="1"/>
          </p:cNvSpPr>
          <p:nvPr/>
        </p:nvSpPr>
        <p:spPr bwMode="auto">
          <a:xfrm>
            <a:off x="5516563" y="5794375"/>
            <a:ext cx="2978150" cy="366713"/>
          </a:xfrm>
          <a:prstGeom prst="rect">
            <a:avLst/>
          </a:prstGeom>
          <a:noFill/>
          <a:ln w="9525">
            <a:noFill/>
            <a:miter lim="800000"/>
            <a:headEnd/>
            <a:tailEnd/>
          </a:ln>
        </p:spPr>
        <p:txBody>
          <a:bodyPr wrap="none">
            <a:spAutoFit/>
          </a:bodyPr>
          <a:lstStyle/>
          <a:p>
            <a:pPr algn="ctr"/>
            <a:r>
              <a:rPr lang="en-AU" sz="1800" b="0">
                <a:solidFill>
                  <a:srgbClr val="110082"/>
                </a:solidFill>
              </a:rPr>
              <a:t>Use: database specification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6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43"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AU" smtClean="0"/>
              <a:t>System Architecture </a:t>
            </a:r>
          </a:p>
        </p:txBody>
      </p:sp>
      <p:grpSp>
        <p:nvGrpSpPr>
          <p:cNvPr id="2" name="Group 44"/>
          <p:cNvGrpSpPr>
            <a:grpSpLocks/>
          </p:cNvGrpSpPr>
          <p:nvPr/>
        </p:nvGrpSpPr>
        <p:grpSpPr bwMode="auto">
          <a:xfrm>
            <a:off x="2628900" y="4903788"/>
            <a:ext cx="2703513" cy="541337"/>
            <a:chOff x="1656" y="3089"/>
            <a:chExt cx="1703" cy="341"/>
          </a:xfrm>
        </p:grpSpPr>
        <p:grpSp>
          <p:nvGrpSpPr>
            <p:cNvPr id="3" name="Group 5"/>
            <p:cNvGrpSpPr>
              <a:grpSpLocks/>
            </p:cNvGrpSpPr>
            <p:nvPr/>
          </p:nvGrpSpPr>
          <p:grpSpPr bwMode="auto">
            <a:xfrm>
              <a:off x="1656" y="3089"/>
              <a:ext cx="584" cy="336"/>
              <a:chOff x="2049" y="2988"/>
              <a:chExt cx="584" cy="336"/>
            </a:xfrm>
          </p:grpSpPr>
          <p:grpSp>
            <p:nvGrpSpPr>
              <p:cNvPr id="4" name="Group 6"/>
              <p:cNvGrpSpPr>
                <a:grpSpLocks/>
              </p:cNvGrpSpPr>
              <p:nvPr/>
            </p:nvGrpSpPr>
            <p:grpSpPr bwMode="auto">
              <a:xfrm>
                <a:off x="2104" y="2988"/>
                <a:ext cx="478" cy="336"/>
                <a:chOff x="1044" y="3005"/>
                <a:chExt cx="478" cy="336"/>
              </a:xfrm>
            </p:grpSpPr>
            <p:sp>
              <p:nvSpPr>
                <p:cNvPr id="22571" name="Oval 7"/>
                <p:cNvSpPr>
                  <a:spLocks noChangeArrowheads="1"/>
                </p:cNvSpPr>
                <p:nvPr/>
              </p:nvSpPr>
              <p:spPr bwMode="auto">
                <a:xfrm>
                  <a:off x="1044" y="3005"/>
                  <a:ext cx="478" cy="110"/>
                </a:xfrm>
                <a:prstGeom prst="ellipse">
                  <a:avLst/>
                </a:prstGeom>
                <a:noFill/>
                <a:ln w="9525">
                  <a:solidFill>
                    <a:srgbClr val="000000"/>
                  </a:solidFill>
                  <a:round/>
                  <a:headEnd/>
                  <a:tailEnd/>
                </a:ln>
              </p:spPr>
              <p:txBody>
                <a:bodyPr wrap="none" anchor="ctr"/>
                <a:lstStyle/>
                <a:p>
                  <a:endParaRPr lang="en-AU"/>
                </a:p>
              </p:txBody>
            </p:sp>
            <p:sp>
              <p:nvSpPr>
                <p:cNvPr id="22572" name="Oval 8"/>
                <p:cNvSpPr>
                  <a:spLocks noChangeArrowheads="1"/>
                </p:cNvSpPr>
                <p:nvPr/>
              </p:nvSpPr>
              <p:spPr bwMode="auto">
                <a:xfrm>
                  <a:off x="1048" y="3243"/>
                  <a:ext cx="455" cy="98"/>
                </a:xfrm>
                <a:prstGeom prst="ellipse">
                  <a:avLst/>
                </a:prstGeom>
                <a:noFill/>
                <a:ln w="9525">
                  <a:solidFill>
                    <a:srgbClr val="000000"/>
                  </a:solidFill>
                  <a:round/>
                  <a:headEnd/>
                  <a:tailEnd/>
                </a:ln>
              </p:spPr>
              <p:txBody>
                <a:bodyPr wrap="none" anchor="ctr"/>
                <a:lstStyle/>
                <a:p>
                  <a:endParaRPr lang="en-AU"/>
                </a:p>
              </p:txBody>
            </p:sp>
            <p:sp>
              <p:nvSpPr>
                <p:cNvPr id="22573" name="Rectangle 9"/>
                <p:cNvSpPr>
                  <a:spLocks noChangeArrowheads="1"/>
                </p:cNvSpPr>
                <p:nvPr/>
              </p:nvSpPr>
              <p:spPr bwMode="auto">
                <a:xfrm>
                  <a:off x="1060" y="3204"/>
                  <a:ext cx="445" cy="87"/>
                </a:xfrm>
                <a:prstGeom prst="rect">
                  <a:avLst/>
                </a:prstGeom>
                <a:solidFill>
                  <a:srgbClr val="FFFFFF"/>
                </a:solidFill>
                <a:ln w="9525">
                  <a:noFill/>
                  <a:miter lim="800000"/>
                  <a:headEnd/>
                  <a:tailEnd/>
                </a:ln>
              </p:spPr>
              <p:txBody>
                <a:bodyPr wrap="none" anchor="ctr"/>
                <a:lstStyle/>
                <a:p>
                  <a:endParaRPr lang="en-AU"/>
                </a:p>
              </p:txBody>
            </p:sp>
            <p:sp>
              <p:nvSpPr>
                <p:cNvPr id="22574" name="Line 10"/>
                <p:cNvSpPr>
                  <a:spLocks noChangeShapeType="1"/>
                </p:cNvSpPr>
                <p:nvPr/>
              </p:nvSpPr>
              <p:spPr bwMode="auto">
                <a:xfrm>
                  <a:off x="1049" y="3062"/>
                  <a:ext cx="0" cy="246"/>
                </a:xfrm>
                <a:prstGeom prst="line">
                  <a:avLst/>
                </a:prstGeom>
                <a:noFill/>
                <a:ln w="9525">
                  <a:solidFill>
                    <a:srgbClr val="000000"/>
                  </a:solidFill>
                  <a:round/>
                  <a:headEnd/>
                  <a:tailEnd/>
                </a:ln>
              </p:spPr>
              <p:txBody>
                <a:bodyPr/>
                <a:lstStyle/>
                <a:p>
                  <a:endParaRPr lang="en-US"/>
                </a:p>
              </p:txBody>
            </p:sp>
            <p:sp>
              <p:nvSpPr>
                <p:cNvPr id="22575" name="Line 11"/>
                <p:cNvSpPr>
                  <a:spLocks noChangeShapeType="1"/>
                </p:cNvSpPr>
                <p:nvPr/>
              </p:nvSpPr>
              <p:spPr bwMode="auto">
                <a:xfrm>
                  <a:off x="1516" y="3050"/>
                  <a:ext cx="0" cy="246"/>
                </a:xfrm>
                <a:prstGeom prst="line">
                  <a:avLst/>
                </a:prstGeom>
                <a:noFill/>
                <a:ln w="9525">
                  <a:solidFill>
                    <a:srgbClr val="000000"/>
                  </a:solidFill>
                  <a:round/>
                  <a:headEnd/>
                  <a:tailEnd/>
                </a:ln>
              </p:spPr>
              <p:txBody>
                <a:bodyPr/>
                <a:lstStyle/>
                <a:p>
                  <a:endParaRPr lang="en-US"/>
                </a:p>
              </p:txBody>
            </p:sp>
          </p:grpSp>
          <p:sp>
            <p:nvSpPr>
              <p:cNvPr id="22570" name="Text Box 12"/>
              <p:cNvSpPr txBox="1">
                <a:spLocks noChangeArrowheads="1"/>
              </p:cNvSpPr>
              <p:nvPr/>
            </p:nvSpPr>
            <p:spPr bwMode="auto">
              <a:xfrm>
                <a:off x="2049" y="3105"/>
                <a:ext cx="584" cy="173"/>
              </a:xfrm>
              <a:prstGeom prst="rect">
                <a:avLst/>
              </a:prstGeom>
              <a:noFill/>
              <a:ln w="9525">
                <a:noFill/>
                <a:miter lim="800000"/>
                <a:headEnd/>
                <a:tailEnd/>
              </a:ln>
            </p:spPr>
            <p:txBody>
              <a:bodyPr wrap="none">
                <a:spAutoFit/>
              </a:bodyPr>
              <a:lstStyle/>
              <a:p>
                <a:pPr algn="ctr"/>
                <a:r>
                  <a:rPr lang="en-AU" sz="1200">
                    <a:solidFill>
                      <a:srgbClr val="008000"/>
                    </a:solidFill>
                    <a:latin typeface="Arial" pitchFamily="34" charset="0"/>
                  </a:rPr>
                  <a:t>databases</a:t>
                </a:r>
              </a:p>
            </p:txBody>
          </p:sp>
        </p:grpSp>
        <p:grpSp>
          <p:nvGrpSpPr>
            <p:cNvPr id="5" name="Group 13"/>
            <p:cNvGrpSpPr>
              <a:grpSpLocks/>
            </p:cNvGrpSpPr>
            <p:nvPr/>
          </p:nvGrpSpPr>
          <p:grpSpPr bwMode="auto">
            <a:xfrm>
              <a:off x="2848" y="3094"/>
              <a:ext cx="511" cy="336"/>
              <a:chOff x="1758" y="3010"/>
              <a:chExt cx="511" cy="336"/>
            </a:xfrm>
          </p:grpSpPr>
          <p:grpSp>
            <p:nvGrpSpPr>
              <p:cNvPr id="6" name="Group 14"/>
              <p:cNvGrpSpPr>
                <a:grpSpLocks/>
              </p:cNvGrpSpPr>
              <p:nvPr/>
            </p:nvGrpSpPr>
            <p:grpSpPr bwMode="auto">
              <a:xfrm>
                <a:off x="1761" y="3010"/>
                <a:ext cx="478" cy="336"/>
                <a:chOff x="1044" y="3005"/>
                <a:chExt cx="478" cy="336"/>
              </a:xfrm>
            </p:grpSpPr>
            <p:sp>
              <p:nvSpPr>
                <p:cNvPr id="22564" name="Oval 15"/>
                <p:cNvSpPr>
                  <a:spLocks noChangeArrowheads="1"/>
                </p:cNvSpPr>
                <p:nvPr/>
              </p:nvSpPr>
              <p:spPr bwMode="auto">
                <a:xfrm>
                  <a:off x="1044" y="3005"/>
                  <a:ext cx="478" cy="110"/>
                </a:xfrm>
                <a:prstGeom prst="ellipse">
                  <a:avLst/>
                </a:prstGeom>
                <a:noFill/>
                <a:ln w="9525">
                  <a:solidFill>
                    <a:srgbClr val="000000"/>
                  </a:solidFill>
                  <a:round/>
                  <a:headEnd/>
                  <a:tailEnd/>
                </a:ln>
              </p:spPr>
              <p:txBody>
                <a:bodyPr wrap="none" anchor="ctr"/>
                <a:lstStyle/>
                <a:p>
                  <a:endParaRPr lang="en-AU"/>
                </a:p>
              </p:txBody>
            </p:sp>
            <p:sp>
              <p:nvSpPr>
                <p:cNvPr id="22565" name="Oval 16"/>
                <p:cNvSpPr>
                  <a:spLocks noChangeArrowheads="1"/>
                </p:cNvSpPr>
                <p:nvPr/>
              </p:nvSpPr>
              <p:spPr bwMode="auto">
                <a:xfrm>
                  <a:off x="1048" y="3243"/>
                  <a:ext cx="455" cy="98"/>
                </a:xfrm>
                <a:prstGeom prst="ellipse">
                  <a:avLst/>
                </a:prstGeom>
                <a:noFill/>
                <a:ln w="9525">
                  <a:solidFill>
                    <a:srgbClr val="000000"/>
                  </a:solidFill>
                  <a:round/>
                  <a:headEnd/>
                  <a:tailEnd/>
                </a:ln>
              </p:spPr>
              <p:txBody>
                <a:bodyPr wrap="none" anchor="ctr"/>
                <a:lstStyle/>
                <a:p>
                  <a:endParaRPr lang="en-AU"/>
                </a:p>
              </p:txBody>
            </p:sp>
            <p:sp>
              <p:nvSpPr>
                <p:cNvPr id="22566" name="Rectangle 17"/>
                <p:cNvSpPr>
                  <a:spLocks noChangeArrowheads="1"/>
                </p:cNvSpPr>
                <p:nvPr/>
              </p:nvSpPr>
              <p:spPr bwMode="auto">
                <a:xfrm>
                  <a:off x="1060" y="3204"/>
                  <a:ext cx="445" cy="87"/>
                </a:xfrm>
                <a:prstGeom prst="rect">
                  <a:avLst/>
                </a:prstGeom>
                <a:solidFill>
                  <a:srgbClr val="FFFFFF"/>
                </a:solidFill>
                <a:ln w="9525">
                  <a:noFill/>
                  <a:miter lim="800000"/>
                  <a:headEnd/>
                  <a:tailEnd/>
                </a:ln>
              </p:spPr>
              <p:txBody>
                <a:bodyPr wrap="none" anchor="ctr"/>
                <a:lstStyle/>
                <a:p>
                  <a:endParaRPr lang="en-AU"/>
                </a:p>
              </p:txBody>
            </p:sp>
            <p:sp>
              <p:nvSpPr>
                <p:cNvPr id="22567" name="Line 18"/>
                <p:cNvSpPr>
                  <a:spLocks noChangeShapeType="1"/>
                </p:cNvSpPr>
                <p:nvPr/>
              </p:nvSpPr>
              <p:spPr bwMode="auto">
                <a:xfrm>
                  <a:off x="1049" y="3062"/>
                  <a:ext cx="0" cy="246"/>
                </a:xfrm>
                <a:prstGeom prst="line">
                  <a:avLst/>
                </a:prstGeom>
                <a:noFill/>
                <a:ln w="9525">
                  <a:solidFill>
                    <a:srgbClr val="000000"/>
                  </a:solidFill>
                  <a:round/>
                  <a:headEnd/>
                  <a:tailEnd/>
                </a:ln>
              </p:spPr>
              <p:txBody>
                <a:bodyPr/>
                <a:lstStyle/>
                <a:p>
                  <a:endParaRPr lang="en-US"/>
                </a:p>
              </p:txBody>
            </p:sp>
            <p:sp>
              <p:nvSpPr>
                <p:cNvPr id="22568" name="Line 19"/>
                <p:cNvSpPr>
                  <a:spLocks noChangeShapeType="1"/>
                </p:cNvSpPr>
                <p:nvPr/>
              </p:nvSpPr>
              <p:spPr bwMode="auto">
                <a:xfrm>
                  <a:off x="1516" y="3050"/>
                  <a:ext cx="0" cy="246"/>
                </a:xfrm>
                <a:prstGeom prst="line">
                  <a:avLst/>
                </a:prstGeom>
                <a:noFill/>
                <a:ln w="9525">
                  <a:solidFill>
                    <a:srgbClr val="000000"/>
                  </a:solidFill>
                  <a:round/>
                  <a:headEnd/>
                  <a:tailEnd/>
                </a:ln>
              </p:spPr>
              <p:txBody>
                <a:bodyPr/>
                <a:lstStyle/>
                <a:p>
                  <a:endParaRPr lang="en-US"/>
                </a:p>
              </p:txBody>
            </p:sp>
          </p:grpSp>
          <p:sp>
            <p:nvSpPr>
              <p:cNvPr id="22563" name="Text Box 20"/>
              <p:cNvSpPr txBox="1">
                <a:spLocks noChangeArrowheads="1"/>
              </p:cNvSpPr>
              <p:nvPr/>
            </p:nvSpPr>
            <p:spPr bwMode="auto">
              <a:xfrm>
                <a:off x="1758" y="3139"/>
                <a:ext cx="511" cy="173"/>
              </a:xfrm>
              <a:prstGeom prst="rect">
                <a:avLst/>
              </a:prstGeom>
              <a:noFill/>
              <a:ln w="9525">
                <a:noFill/>
                <a:miter lim="800000"/>
                <a:headEnd/>
                <a:tailEnd/>
              </a:ln>
            </p:spPr>
            <p:txBody>
              <a:bodyPr wrap="none">
                <a:spAutoFit/>
              </a:bodyPr>
              <a:lstStyle/>
              <a:p>
                <a:pPr algn="ctr"/>
                <a:r>
                  <a:rPr lang="en-AU" sz="1200">
                    <a:solidFill>
                      <a:srgbClr val="008000"/>
                    </a:solidFill>
                    <a:latin typeface="Arial" pitchFamily="34" charset="0"/>
                  </a:rPr>
                  <a:t>infobase</a:t>
                </a:r>
              </a:p>
            </p:txBody>
          </p:sp>
        </p:grpSp>
      </p:grpSp>
      <p:grpSp>
        <p:nvGrpSpPr>
          <p:cNvPr id="7" name="Group 43"/>
          <p:cNvGrpSpPr>
            <a:grpSpLocks/>
          </p:cNvGrpSpPr>
          <p:nvPr/>
        </p:nvGrpSpPr>
        <p:grpSpPr bwMode="auto">
          <a:xfrm>
            <a:off x="823913" y="5767388"/>
            <a:ext cx="5783262" cy="425450"/>
            <a:chOff x="519" y="3633"/>
            <a:chExt cx="3643" cy="268"/>
          </a:xfrm>
        </p:grpSpPr>
        <p:sp>
          <p:nvSpPr>
            <p:cNvPr id="22558" name="Rectangle 3"/>
            <p:cNvSpPr>
              <a:spLocks noChangeArrowheads="1"/>
            </p:cNvSpPr>
            <p:nvPr/>
          </p:nvSpPr>
          <p:spPr bwMode="auto">
            <a:xfrm>
              <a:off x="519" y="3633"/>
              <a:ext cx="3643" cy="268"/>
            </a:xfrm>
            <a:prstGeom prst="rect">
              <a:avLst/>
            </a:prstGeom>
            <a:noFill/>
            <a:ln w="9525">
              <a:solidFill>
                <a:srgbClr val="000000"/>
              </a:solidFill>
              <a:miter lim="800000"/>
              <a:headEnd/>
              <a:tailEnd/>
            </a:ln>
          </p:spPr>
          <p:txBody>
            <a:bodyPr wrap="none" anchor="ctr"/>
            <a:lstStyle/>
            <a:p>
              <a:endParaRPr lang="en-AU"/>
            </a:p>
          </p:txBody>
        </p:sp>
        <p:sp>
          <p:nvSpPr>
            <p:cNvPr id="22559" name="Text Box 21"/>
            <p:cNvSpPr txBox="1">
              <a:spLocks noChangeArrowheads="1"/>
            </p:cNvSpPr>
            <p:nvPr/>
          </p:nvSpPr>
          <p:spPr bwMode="auto">
            <a:xfrm>
              <a:off x="1347" y="3681"/>
              <a:ext cx="1653" cy="173"/>
            </a:xfrm>
            <a:prstGeom prst="rect">
              <a:avLst/>
            </a:prstGeom>
            <a:noFill/>
            <a:ln w="9525">
              <a:noFill/>
              <a:miter lim="800000"/>
              <a:headEnd/>
              <a:tailEnd/>
            </a:ln>
          </p:spPr>
          <p:txBody>
            <a:bodyPr wrap="none">
              <a:spAutoFit/>
            </a:bodyPr>
            <a:lstStyle/>
            <a:p>
              <a:pPr algn="ctr"/>
              <a:r>
                <a:rPr lang="en-AU" sz="1200">
                  <a:solidFill>
                    <a:srgbClr val="000000"/>
                  </a:solidFill>
                  <a:latin typeface="Arial" pitchFamily="34" charset="0"/>
                </a:rPr>
                <a:t>I  T     I N F R A S T R U C T U R E </a:t>
              </a:r>
            </a:p>
          </p:txBody>
        </p:sp>
      </p:grpSp>
      <p:grpSp>
        <p:nvGrpSpPr>
          <p:cNvPr id="8" name="Group 45"/>
          <p:cNvGrpSpPr>
            <a:grpSpLocks/>
          </p:cNvGrpSpPr>
          <p:nvPr/>
        </p:nvGrpSpPr>
        <p:grpSpPr bwMode="auto">
          <a:xfrm>
            <a:off x="601663" y="3362325"/>
            <a:ext cx="5953125" cy="750888"/>
            <a:chOff x="379" y="2118"/>
            <a:chExt cx="3750" cy="473"/>
          </a:xfrm>
        </p:grpSpPr>
        <p:sp>
          <p:nvSpPr>
            <p:cNvPr id="22551" name="Text Box 4"/>
            <p:cNvSpPr txBox="1">
              <a:spLocks noChangeArrowheads="1"/>
            </p:cNvSpPr>
            <p:nvPr/>
          </p:nvSpPr>
          <p:spPr bwMode="auto">
            <a:xfrm>
              <a:off x="379" y="2218"/>
              <a:ext cx="507" cy="326"/>
            </a:xfrm>
            <a:prstGeom prst="rect">
              <a:avLst/>
            </a:prstGeom>
            <a:noFill/>
            <a:ln w="9525">
              <a:noFill/>
              <a:miter lim="800000"/>
              <a:headEnd/>
              <a:tailEnd/>
            </a:ln>
          </p:spPr>
          <p:txBody>
            <a:bodyPr wrap="none">
              <a:spAutoFit/>
            </a:bodyPr>
            <a:lstStyle/>
            <a:p>
              <a:pPr algn="ctr"/>
              <a:r>
                <a:rPr lang="en-AU" sz="1400" b="0">
                  <a:solidFill>
                    <a:srgbClr val="5B82BB"/>
                  </a:solidFill>
                  <a:latin typeface="Arial" pitchFamily="34" charset="0"/>
                </a:rPr>
                <a:t>Generic</a:t>
              </a:r>
            </a:p>
            <a:p>
              <a:pPr algn="ctr"/>
              <a:r>
                <a:rPr lang="en-AU" sz="1400" b="0">
                  <a:solidFill>
                    <a:srgbClr val="5B82BB"/>
                  </a:solidFill>
                  <a:latin typeface="Arial" pitchFamily="34" charset="0"/>
                </a:rPr>
                <a:t>IT tools</a:t>
              </a:r>
            </a:p>
          </p:txBody>
        </p:sp>
        <p:sp>
          <p:nvSpPr>
            <p:cNvPr id="22552" name="Oval 22"/>
            <p:cNvSpPr>
              <a:spLocks noChangeArrowheads="1"/>
            </p:cNvSpPr>
            <p:nvPr/>
          </p:nvSpPr>
          <p:spPr bwMode="auto">
            <a:xfrm>
              <a:off x="3273" y="2188"/>
              <a:ext cx="856" cy="371"/>
            </a:xfrm>
            <a:prstGeom prst="ellipse">
              <a:avLst/>
            </a:prstGeom>
            <a:noFill/>
            <a:ln w="9525">
              <a:solidFill>
                <a:srgbClr val="000000"/>
              </a:solidFill>
              <a:round/>
              <a:headEnd/>
              <a:tailEnd/>
            </a:ln>
          </p:spPr>
          <p:txBody>
            <a:bodyPr wrap="none" anchor="ctr"/>
            <a:lstStyle/>
            <a:p>
              <a:endParaRPr lang="en-AU"/>
            </a:p>
          </p:txBody>
        </p:sp>
        <p:sp>
          <p:nvSpPr>
            <p:cNvPr id="22553" name="Text Box 23"/>
            <p:cNvSpPr txBox="1">
              <a:spLocks noChangeArrowheads="1"/>
            </p:cNvSpPr>
            <p:nvPr/>
          </p:nvSpPr>
          <p:spPr bwMode="auto">
            <a:xfrm>
              <a:off x="3361" y="2289"/>
              <a:ext cx="750" cy="173"/>
            </a:xfrm>
            <a:prstGeom prst="rect">
              <a:avLst/>
            </a:prstGeom>
            <a:noFill/>
            <a:ln w="9525">
              <a:noFill/>
              <a:miter lim="800000"/>
              <a:headEnd/>
              <a:tailEnd/>
            </a:ln>
          </p:spPr>
          <p:txBody>
            <a:bodyPr wrap="none">
              <a:spAutoFit/>
            </a:bodyPr>
            <a:lstStyle/>
            <a:p>
              <a:pPr algn="ctr"/>
              <a:r>
                <a:rPr lang="en-AU" sz="1200">
                  <a:solidFill>
                    <a:srgbClr val="5B82BB"/>
                  </a:solidFill>
                  <a:latin typeface="Arial" pitchFamily="34" charset="0"/>
                </a:rPr>
                <a:t>web presence</a:t>
              </a:r>
            </a:p>
          </p:txBody>
        </p:sp>
        <p:sp>
          <p:nvSpPr>
            <p:cNvPr id="22554" name="Oval 24"/>
            <p:cNvSpPr>
              <a:spLocks noChangeArrowheads="1"/>
            </p:cNvSpPr>
            <p:nvPr/>
          </p:nvSpPr>
          <p:spPr bwMode="auto">
            <a:xfrm>
              <a:off x="2235" y="2130"/>
              <a:ext cx="856" cy="371"/>
            </a:xfrm>
            <a:prstGeom prst="ellipse">
              <a:avLst/>
            </a:prstGeom>
            <a:noFill/>
            <a:ln w="9525">
              <a:solidFill>
                <a:srgbClr val="000000"/>
              </a:solidFill>
              <a:round/>
              <a:headEnd/>
              <a:tailEnd/>
            </a:ln>
          </p:spPr>
          <p:txBody>
            <a:bodyPr wrap="none" anchor="ctr"/>
            <a:lstStyle/>
            <a:p>
              <a:endParaRPr lang="en-AU"/>
            </a:p>
          </p:txBody>
        </p:sp>
        <p:sp>
          <p:nvSpPr>
            <p:cNvPr id="22555" name="Text Box 25"/>
            <p:cNvSpPr txBox="1">
              <a:spLocks noChangeArrowheads="1"/>
            </p:cNvSpPr>
            <p:nvPr/>
          </p:nvSpPr>
          <p:spPr bwMode="auto">
            <a:xfrm>
              <a:off x="2373" y="2181"/>
              <a:ext cx="624" cy="288"/>
            </a:xfrm>
            <a:prstGeom prst="rect">
              <a:avLst/>
            </a:prstGeom>
            <a:noFill/>
            <a:ln w="9525">
              <a:noFill/>
              <a:miter lim="800000"/>
              <a:headEnd/>
              <a:tailEnd/>
            </a:ln>
          </p:spPr>
          <p:txBody>
            <a:bodyPr wrap="none">
              <a:spAutoFit/>
            </a:bodyPr>
            <a:lstStyle/>
            <a:p>
              <a:pPr algn="ctr"/>
              <a:r>
                <a:rPr lang="en-AU" sz="1200">
                  <a:solidFill>
                    <a:srgbClr val="5B82BB"/>
                  </a:solidFill>
                  <a:latin typeface="Arial" pitchFamily="34" charset="0"/>
                </a:rPr>
                <a:t>Bookings</a:t>
              </a:r>
            </a:p>
            <a:p>
              <a:pPr algn="ctr"/>
              <a:r>
                <a:rPr lang="en-AU" sz="1200">
                  <a:solidFill>
                    <a:srgbClr val="5B82BB"/>
                  </a:solidFill>
                  <a:latin typeface="Arial" pitchFamily="34" charset="0"/>
                </a:rPr>
                <a:t>application</a:t>
              </a:r>
            </a:p>
          </p:txBody>
        </p:sp>
        <p:sp>
          <p:nvSpPr>
            <p:cNvPr id="22556" name="Oval 26"/>
            <p:cNvSpPr>
              <a:spLocks noChangeArrowheads="1"/>
            </p:cNvSpPr>
            <p:nvPr/>
          </p:nvSpPr>
          <p:spPr bwMode="auto">
            <a:xfrm>
              <a:off x="1117" y="2118"/>
              <a:ext cx="970" cy="473"/>
            </a:xfrm>
            <a:prstGeom prst="ellipse">
              <a:avLst/>
            </a:prstGeom>
            <a:noFill/>
            <a:ln w="9525">
              <a:solidFill>
                <a:srgbClr val="000000"/>
              </a:solidFill>
              <a:round/>
              <a:headEnd/>
              <a:tailEnd/>
            </a:ln>
          </p:spPr>
          <p:txBody>
            <a:bodyPr wrap="none" anchor="ctr"/>
            <a:lstStyle/>
            <a:p>
              <a:endParaRPr lang="en-AU"/>
            </a:p>
          </p:txBody>
        </p:sp>
        <p:sp>
          <p:nvSpPr>
            <p:cNvPr id="22557" name="Text Box 27"/>
            <p:cNvSpPr txBox="1">
              <a:spLocks noChangeArrowheads="1"/>
            </p:cNvSpPr>
            <p:nvPr/>
          </p:nvSpPr>
          <p:spPr bwMode="auto">
            <a:xfrm>
              <a:off x="1236" y="2163"/>
              <a:ext cx="709" cy="403"/>
            </a:xfrm>
            <a:prstGeom prst="rect">
              <a:avLst/>
            </a:prstGeom>
            <a:noFill/>
            <a:ln w="9525">
              <a:noFill/>
              <a:miter lim="800000"/>
              <a:headEnd/>
              <a:tailEnd/>
            </a:ln>
          </p:spPr>
          <p:txBody>
            <a:bodyPr wrap="none">
              <a:spAutoFit/>
            </a:bodyPr>
            <a:lstStyle/>
            <a:p>
              <a:pPr algn="ctr"/>
              <a:r>
                <a:rPr lang="en-AU" sz="1200">
                  <a:solidFill>
                    <a:srgbClr val="5B82BB"/>
                  </a:solidFill>
                  <a:latin typeface="Arial" pitchFamily="34" charset="0"/>
                </a:rPr>
                <a:t>Organisation</a:t>
              </a:r>
            </a:p>
            <a:p>
              <a:pPr algn="ctr"/>
              <a:r>
                <a:rPr lang="en-AU" sz="1200">
                  <a:solidFill>
                    <a:srgbClr val="5B82BB"/>
                  </a:solidFill>
                  <a:latin typeface="Arial" pitchFamily="34" charset="0"/>
                </a:rPr>
                <a:t>Metabolism</a:t>
              </a:r>
            </a:p>
            <a:p>
              <a:pPr algn="ctr"/>
              <a:r>
                <a:rPr lang="en-AU" sz="1200">
                  <a:solidFill>
                    <a:srgbClr val="5B82BB"/>
                  </a:solidFill>
                  <a:latin typeface="Arial" pitchFamily="34" charset="0"/>
                </a:rPr>
                <a:t>tasks</a:t>
              </a:r>
            </a:p>
          </p:txBody>
        </p:sp>
      </p:grpSp>
      <p:sp>
        <p:nvSpPr>
          <p:cNvPr id="22534" name="Text Box 28"/>
          <p:cNvSpPr txBox="1">
            <a:spLocks noChangeArrowheads="1"/>
          </p:cNvSpPr>
          <p:nvPr/>
        </p:nvSpPr>
        <p:spPr bwMode="auto">
          <a:xfrm>
            <a:off x="7265988" y="1209675"/>
            <a:ext cx="1595437" cy="4911725"/>
          </a:xfrm>
          <a:prstGeom prst="rect">
            <a:avLst/>
          </a:prstGeom>
          <a:noFill/>
          <a:ln w="9525">
            <a:noFill/>
            <a:miter lim="800000"/>
            <a:headEnd/>
            <a:tailEnd/>
          </a:ln>
        </p:spPr>
        <p:txBody>
          <a:bodyPr>
            <a:spAutoFit/>
          </a:bodyPr>
          <a:lstStyle/>
          <a:p>
            <a:pPr algn="ctr"/>
            <a:r>
              <a:rPr lang="en-AU" sz="1800">
                <a:solidFill>
                  <a:srgbClr val="000000"/>
                </a:solidFill>
                <a:latin typeface="Arial" pitchFamily="34" charset="0"/>
              </a:rPr>
              <a:t>ArchitecturalLayers:</a:t>
            </a:r>
          </a:p>
          <a:p>
            <a:pPr algn="ctr"/>
            <a:endParaRPr lang="en-AU" sz="1800">
              <a:solidFill>
                <a:srgbClr val="000000"/>
              </a:solidFill>
              <a:latin typeface="Arial" pitchFamily="34" charset="0"/>
            </a:endParaRPr>
          </a:p>
          <a:p>
            <a:pPr algn="ctr"/>
            <a:endParaRPr lang="en-AU" sz="1800">
              <a:solidFill>
                <a:srgbClr val="000000"/>
              </a:solidFill>
              <a:latin typeface="Arial" pitchFamily="34" charset="0"/>
            </a:endParaRPr>
          </a:p>
          <a:p>
            <a:pPr algn="ctr"/>
            <a:r>
              <a:rPr lang="en-AU" sz="1800">
                <a:solidFill>
                  <a:srgbClr val="CC3300"/>
                </a:solidFill>
                <a:latin typeface="Arial" pitchFamily="34" charset="0"/>
              </a:rPr>
              <a:t>Business</a:t>
            </a:r>
          </a:p>
          <a:p>
            <a:pPr algn="ctr"/>
            <a:endParaRPr lang="en-AU" sz="1800">
              <a:solidFill>
                <a:srgbClr val="CC3300"/>
              </a:solidFill>
              <a:latin typeface="Arial" pitchFamily="34" charset="0"/>
            </a:endParaRPr>
          </a:p>
          <a:p>
            <a:pPr algn="ctr"/>
            <a:endParaRPr lang="en-AU" sz="1800">
              <a:solidFill>
                <a:srgbClr val="CC3300"/>
              </a:solidFill>
              <a:latin typeface="Arial" pitchFamily="34" charset="0"/>
            </a:endParaRPr>
          </a:p>
          <a:p>
            <a:pPr algn="ctr"/>
            <a:endParaRPr lang="en-AU" sz="1800">
              <a:solidFill>
                <a:srgbClr val="CC3300"/>
              </a:solidFill>
              <a:latin typeface="Arial" pitchFamily="34" charset="0"/>
            </a:endParaRPr>
          </a:p>
          <a:p>
            <a:pPr algn="ctr"/>
            <a:r>
              <a:rPr lang="en-AU" sz="1800">
                <a:solidFill>
                  <a:srgbClr val="5B82BB"/>
                </a:solidFill>
                <a:latin typeface="Arial" pitchFamily="34" charset="0"/>
              </a:rPr>
              <a:t>Interaction</a:t>
            </a:r>
          </a:p>
          <a:p>
            <a:pPr algn="ctr"/>
            <a:r>
              <a:rPr lang="en-AU" sz="1400">
                <a:solidFill>
                  <a:srgbClr val="5B82BB"/>
                </a:solidFill>
                <a:latin typeface="Arial" pitchFamily="34" charset="0"/>
              </a:rPr>
              <a:t>(incl program)</a:t>
            </a:r>
          </a:p>
          <a:p>
            <a:pPr algn="ctr"/>
            <a:endParaRPr lang="en-AU" sz="1400">
              <a:solidFill>
                <a:srgbClr val="5B82BB"/>
              </a:solidFill>
              <a:latin typeface="Arial" pitchFamily="34" charset="0"/>
            </a:endParaRPr>
          </a:p>
          <a:p>
            <a:pPr algn="ctr"/>
            <a:endParaRPr lang="en-AU" sz="1800">
              <a:solidFill>
                <a:srgbClr val="CC3300"/>
              </a:solidFill>
              <a:latin typeface="Arial" pitchFamily="34" charset="0"/>
            </a:endParaRPr>
          </a:p>
          <a:p>
            <a:pPr algn="ctr"/>
            <a:endParaRPr lang="en-AU" sz="1800">
              <a:solidFill>
                <a:srgbClr val="CC3300"/>
              </a:solidFill>
              <a:latin typeface="Arial" pitchFamily="34" charset="0"/>
            </a:endParaRPr>
          </a:p>
          <a:p>
            <a:pPr algn="ctr"/>
            <a:endParaRPr lang="en-AU" sz="1800">
              <a:solidFill>
                <a:srgbClr val="CC3300"/>
              </a:solidFill>
              <a:latin typeface="Arial" pitchFamily="34" charset="0"/>
            </a:endParaRPr>
          </a:p>
          <a:p>
            <a:pPr algn="ctr"/>
            <a:r>
              <a:rPr lang="en-AU" sz="1800">
                <a:solidFill>
                  <a:srgbClr val="008000"/>
                </a:solidFill>
                <a:latin typeface="Arial" pitchFamily="34" charset="0"/>
              </a:rPr>
              <a:t>Information</a:t>
            </a:r>
          </a:p>
          <a:p>
            <a:pPr algn="ctr"/>
            <a:endParaRPr lang="en-AU" sz="1800">
              <a:solidFill>
                <a:srgbClr val="CC3300"/>
              </a:solidFill>
              <a:latin typeface="Arial" pitchFamily="34" charset="0"/>
            </a:endParaRPr>
          </a:p>
          <a:p>
            <a:pPr algn="ctr"/>
            <a:endParaRPr lang="en-AU" sz="1800">
              <a:solidFill>
                <a:srgbClr val="CC3300"/>
              </a:solidFill>
              <a:latin typeface="Arial" pitchFamily="34" charset="0"/>
            </a:endParaRPr>
          </a:p>
          <a:p>
            <a:pPr algn="ctr"/>
            <a:r>
              <a:rPr lang="en-AU" sz="1800">
                <a:solidFill>
                  <a:srgbClr val="000000"/>
                </a:solidFill>
                <a:latin typeface="Arial" pitchFamily="34" charset="0"/>
              </a:rPr>
              <a:t>Technology</a:t>
            </a:r>
          </a:p>
        </p:txBody>
      </p:sp>
      <p:grpSp>
        <p:nvGrpSpPr>
          <p:cNvPr id="9" name="Group 46"/>
          <p:cNvGrpSpPr>
            <a:grpSpLocks/>
          </p:cNvGrpSpPr>
          <p:nvPr/>
        </p:nvGrpSpPr>
        <p:grpSpPr bwMode="auto">
          <a:xfrm>
            <a:off x="1152525" y="2066925"/>
            <a:ext cx="5207000" cy="309563"/>
            <a:chOff x="726" y="1302"/>
            <a:chExt cx="3280" cy="195"/>
          </a:xfrm>
        </p:grpSpPr>
        <p:sp>
          <p:nvSpPr>
            <p:cNvPr id="22547" name="Text Box 29"/>
            <p:cNvSpPr txBox="1">
              <a:spLocks noChangeArrowheads="1"/>
            </p:cNvSpPr>
            <p:nvPr/>
          </p:nvSpPr>
          <p:spPr bwMode="auto">
            <a:xfrm>
              <a:off x="726" y="1302"/>
              <a:ext cx="707" cy="173"/>
            </a:xfrm>
            <a:prstGeom prst="rect">
              <a:avLst/>
            </a:prstGeom>
            <a:noFill/>
            <a:ln w="9525">
              <a:noFill/>
              <a:miter lim="800000"/>
              <a:headEnd/>
              <a:tailEnd/>
            </a:ln>
          </p:spPr>
          <p:txBody>
            <a:bodyPr wrap="none">
              <a:spAutoFit/>
            </a:bodyPr>
            <a:lstStyle/>
            <a:p>
              <a:pPr algn="ctr"/>
              <a:r>
                <a:rPr lang="en-AU" sz="1200">
                  <a:solidFill>
                    <a:srgbClr val="CC3300"/>
                  </a:solidFill>
                  <a:latin typeface="Arial" pitchFamily="34" charset="0"/>
                </a:rPr>
                <a:t>management</a:t>
              </a:r>
            </a:p>
          </p:txBody>
        </p:sp>
        <p:sp>
          <p:nvSpPr>
            <p:cNvPr id="22548" name="Text Box 30"/>
            <p:cNvSpPr txBox="1">
              <a:spLocks noChangeArrowheads="1"/>
            </p:cNvSpPr>
            <p:nvPr/>
          </p:nvSpPr>
          <p:spPr bwMode="auto">
            <a:xfrm>
              <a:off x="2195" y="1313"/>
              <a:ext cx="371" cy="173"/>
            </a:xfrm>
            <a:prstGeom prst="rect">
              <a:avLst/>
            </a:prstGeom>
            <a:noFill/>
            <a:ln w="9525">
              <a:noFill/>
              <a:miter lim="800000"/>
              <a:headEnd/>
              <a:tailEnd/>
            </a:ln>
          </p:spPr>
          <p:txBody>
            <a:bodyPr wrap="none">
              <a:spAutoFit/>
            </a:bodyPr>
            <a:lstStyle/>
            <a:p>
              <a:pPr algn="ctr"/>
              <a:r>
                <a:rPr lang="en-AU" sz="1200">
                  <a:solidFill>
                    <a:srgbClr val="CC3300"/>
                  </a:solidFill>
                  <a:latin typeface="Arial" pitchFamily="34" charset="0"/>
                </a:rPr>
                <a:t>users</a:t>
              </a:r>
            </a:p>
          </p:txBody>
        </p:sp>
        <p:sp>
          <p:nvSpPr>
            <p:cNvPr id="22549" name="Text Box 31"/>
            <p:cNvSpPr txBox="1">
              <a:spLocks noChangeArrowheads="1"/>
            </p:cNvSpPr>
            <p:nvPr/>
          </p:nvSpPr>
          <p:spPr bwMode="auto">
            <a:xfrm>
              <a:off x="3406" y="1324"/>
              <a:ext cx="600" cy="173"/>
            </a:xfrm>
            <a:prstGeom prst="rect">
              <a:avLst/>
            </a:prstGeom>
            <a:noFill/>
            <a:ln w="9525">
              <a:noFill/>
              <a:miter lim="800000"/>
              <a:headEnd/>
              <a:tailEnd/>
            </a:ln>
          </p:spPr>
          <p:txBody>
            <a:bodyPr wrap="none">
              <a:spAutoFit/>
            </a:bodyPr>
            <a:lstStyle/>
            <a:p>
              <a:pPr algn="ctr"/>
              <a:r>
                <a:rPr lang="en-AU" sz="1200">
                  <a:solidFill>
                    <a:srgbClr val="CC3300"/>
                  </a:solidFill>
                  <a:latin typeface="Arial" pitchFamily="34" charset="0"/>
                </a:rPr>
                <a:t>customers</a:t>
              </a:r>
            </a:p>
          </p:txBody>
        </p:sp>
        <p:sp>
          <p:nvSpPr>
            <p:cNvPr id="22550" name="Line 35"/>
            <p:cNvSpPr>
              <a:spLocks noChangeShapeType="1"/>
            </p:cNvSpPr>
            <p:nvPr/>
          </p:nvSpPr>
          <p:spPr bwMode="auto">
            <a:xfrm flipH="1" flipV="1">
              <a:off x="2600" y="1408"/>
              <a:ext cx="781" cy="1"/>
            </a:xfrm>
            <a:prstGeom prst="line">
              <a:avLst/>
            </a:prstGeom>
            <a:noFill/>
            <a:ln w="9525">
              <a:solidFill>
                <a:srgbClr val="000000"/>
              </a:solidFill>
              <a:round/>
              <a:headEnd type="arrow" w="med" len="med"/>
              <a:tailEnd type="arrow" w="med" len="med"/>
            </a:ln>
          </p:spPr>
          <p:txBody>
            <a:bodyPr/>
            <a:lstStyle/>
            <a:p>
              <a:endParaRPr lang="en-US"/>
            </a:p>
          </p:txBody>
        </p:sp>
      </p:grpSp>
      <p:grpSp>
        <p:nvGrpSpPr>
          <p:cNvPr id="10" name="Group 47"/>
          <p:cNvGrpSpPr>
            <a:grpSpLocks/>
          </p:cNvGrpSpPr>
          <p:nvPr/>
        </p:nvGrpSpPr>
        <p:grpSpPr bwMode="auto">
          <a:xfrm>
            <a:off x="1871663" y="2379663"/>
            <a:ext cx="4075112" cy="2527300"/>
            <a:chOff x="1179" y="1499"/>
            <a:chExt cx="2567" cy="1592"/>
          </a:xfrm>
        </p:grpSpPr>
        <p:sp>
          <p:nvSpPr>
            <p:cNvPr id="22537" name="Line 32"/>
            <p:cNvSpPr>
              <a:spLocks noChangeShapeType="1"/>
            </p:cNvSpPr>
            <p:nvPr/>
          </p:nvSpPr>
          <p:spPr bwMode="auto">
            <a:xfrm flipV="1">
              <a:off x="3178" y="2640"/>
              <a:ext cx="433" cy="451"/>
            </a:xfrm>
            <a:prstGeom prst="line">
              <a:avLst/>
            </a:prstGeom>
            <a:noFill/>
            <a:ln w="9525">
              <a:solidFill>
                <a:srgbClr val="000000"/>
              </a:solidFill>
              <a:round/>
              <a:headEnd/>
              <a:tailEnd type="triangle" w="med" len="med"/>
            </a:ln>
          </p:spPr>
          <p:txBody>
            <a:bodyPr/>
            <a:lstStyle/>
            <a:p>
              <a:endParaRPr lang="en-US"/>
            </a:p>
          </p:txBody>
        </p:sp>
        <p:sp>
          <p:nvSpPr>
            <p:cNvPr id="22538" name="Line 33"/>
            <p:cNvSpPr>
              <a:spLocks noChangeShapeType="1"/>
            </p:cNvSpPr>
            <p:nvPr/>
          </p:nvSpPr>
          <p:spPr bwMode="auto">
            <a:xfrm flipH="1" flipV="1">
              <a:off x="3724" y="1505"/>
              <a:ext cx="22" cy="639"/>
            </a:xfrm>
            <a:prstGeom prst="line">
              <a:avLst/>
            </a:prstGeom>
            <a:noFill/>
            <a:ln w="9525">
              <a:solidFill>
                <a:srgbClr val="000000"/>
              </a:solidFill>
              <a:round/>
              <a:headEnd/>
              <a:tailEnd type="triangle" w="med" len="med"/>
            </a:ln>
          </p:spPr>
          <p:txBody>
            <a:bodyPr/>
            <a:lstStyle/>
            <a:p>
              <a:endParaRPr lang="en-US"/>
            </a:p>
          </p:txBody>
        </p:sp>
        <p:sp>
          <p:nvSpPr>
            <p:cNvPr id="22539" name="Line 34"/>
            <p:cNvSpPr>
              <a:spLocks noChangeShapeType="1"/>
            </p:cNvSpPr>
            <p:nvPr/>
          </p:nvSpPr>
          <p:spPr bwMode="auto">
            <a:xfrm flipH="1">
              <a:off x="3182" y="1539"/>
              <a:ext cx="388" cy="257"/>
            </a:xfrm>
            <a:prstGeom prst="line">
              <a:avLst/>
            </a:prstGeom>
            <a:noFill/>
            <a:ln w="9525">
              <a:noFill/>
              <a:round/>
              <a:headEnd/>
              <a:tailEnd type="triangle" w="med" len="med"/>
            </a:ln>
          </p:spPr>
          <p:txBody>
            <a:bodyPr/>
            <a:lstStyle/>
            <a:p>
              <a:endParaRPr lang="en-US"/>
            </a:p>
          </p:txBody>
        </p:sp>
        <p:sp>
          <p:nvSpPr>
            <p:cNvPr id="22540" name="Line 36"/>
            <p:cNvSpPr>
              <a:spLocks noChangeShapeType="1"/>
            </p:cNvSpPr>
            <p:nvPr/>
          </p:nvSpPr>
          <p:spPr bwMode="auto">
            <a:xfrm>
              <a:off x="2406" y="1506"/>
              <a:ext cx="252" cy="575"/>
            </a:xfrm>
            <a:prstGeom prst="line">
              <a:avLst/>
            </a:prstGeom>
            <a:noFill/>
            <a:ln w="9525">
              <a:solidFill>
                <a:srgbClr val="000000"/>
              </a:solidFill>
              <a:round/>
              <a:headEnd type="triangle" w="med" len="med"/>
              <a:tailEnd type="triangle" w="med" len="med"/>
            </a:ln>
          </p:spPr>
          <p:txBody>
            <a:bodyPr/>
            <a:lstStyle/>
            <a:p>
              <a:endParaRPr lang="en-US"/>
            </a:p>
          </p:txBody>
        </p:sp>
        <p:sp>
          <p:nvSpPr>
            <p:cNvPr id="22541" name="Line 37"/>
            <p:cNvSpPr>
              <a:spLocks noChangeShapeType="1"/>
            </p:cNvSpPr>
            <p:nvPr/>
          </p:nvSpPr>
          <p:spPr bwMode="auto">
            <a:xfrm>
              <a:off x="2519" y="1499"/>
              <a:ext cx="1045" cy="683"/>
            </a:xfrm>
            <a:prstGeom prst="line">
              <a:avLst/>
            </a:prstGeom>
            <a:noFill/>
            <a:ln w="9525">
              <a:solidFill>
                <a:srgbClr val="000000"/>
              </a:solidFill>
              <a:round/>
              <a:headEnd type="triangle" w="med" len="med"/>
              <a:tailEnd type="triangle" w="med" len="med"/>
            </a:ln>
          </p:spPr>
          <p:txBody>
            <a:bodyPr/>
            <a:lstStyle/>
            <a:p>
              <a:endParaRPr lang="en-US"/>
            </a:p>
          </p:txBody>
        </p:sp>
        <p:sp>
          <p:nvSpPr>
            <p:cNvPr id="22542" name="Line 38"/>
            <p:cNvSpPr>
              <a:spLocks noChangeShapeType="1"/>
            </p:cNvSpPr>
            <p:nvPr/>
          </p:nvSpPr>
          <p:spPr bwMode="auto">
            <a:xfrm flipH="1">
              <a:off x="1851" y="1516"/>
              <a:ext cx="428" cy="553"/>
            </a:xfrm>
            <a:prstGeom prst="line">
              <a:avLst/>
            </a:prstGeom>
            <a:noFill/>
            <a:ln w="9525">
              <a:solidFill>
                <a:srgbClr val="000000"/>
              </a:solidFill>
              <a:round/>
              <a:headEnd type="triangle" w="med" len="med"/>
              <a:tailEnd type="triangle" w="med" len="med"/>
            </a:ln>
          </p:spPr>
          <p:txBody>
            <a:bodyPr/>
            <a:lstStyle/>
            <a:p>
              <a:endParaRPr lang="en-US"/>
            </a:p>
          </p:txBody>
        </p:sp>
        <p:sp>
          <p:nvSpPr>
            <p:cNvPr id="22543" name="Line 39"/>
            <p:cNvSpPr>
              <a:spLocks noChangeShapeType="1"/>
            </p:cNvSpPr>
            <p:nvPr/>
          </p:nvSpPr>
          <p:spPr bwMode="auto">
            <a:xfrm flipH="1">
              <a:off x="2088" y="2577"/>
              <a:ext cx="439" cy="501"/>
            </a:xfrm>
            <a:prstGeom prst="line">
              <a:avLst/>
            </a:prstGeom>
            <a:noFill/>
            <a:ln w="9525">
              <a:solidFill>
                <a:srgbClr val="000000"/>
              </a:solidFill>
              <a:round/>
              <a:headEnd type="triangle" w="med" len="med"/>
              <a:tailEnd type="triangle" w="med" len="med"/>
            </a:ln>
          </p:spPr>
          <p:txBody>
            <a:bodyPr/>
            <a:lstStyle/>
            <a:p>
              <a:endParaRPr lang="en-US"/>
            </a:p>
          </p:txBody>
        </p:sp>
        <p:sp>
          <p:nvSpPr>
            <p:cNvPr id="22544" name="Line 40"/>
            <p:cNvSpPr>
              <a:spLocks noChangeShapeType="1"/>
            </p:cNvSpPr>
            <p:nvPr/>
          </p:nvSpPr>
          <p:spPr bwMode="auto">
            <a:xfrm>
              <a:off x="2772" y="2554"/>
              <a:ext cx="326" cy="524"/>
            </a:xfrm>
            <a:prstGeom prst="line">
              <a:avLst/>
            </a:prstGeom>
            <a:noFill/>
            <a:ln w="9525">
              <a:solidFill>
                <a:srgbClr val="000000"/>
              </a:solidFill>
              <a:round/>
              <a:headEnd type="triangle" w="med" len="med"/>
              <a:tailEnd/>
            </a:ln>
          </p:spPr>
          <p:txBody>
            <a:bodyPr/>
            <a:lstStyle/>
            <a:p>
              <a:endParaRPr lang="en-US"/>
            </a:p>
          </p:txBody>
        </p:sp>
        <p:sp>
          <p:nvSpPr>
            <p:cNvPr id="22545" name="Line 41"/>
            <p:cNvSpPr>
              <a:spLocks noChangeShapeType="1"/>
            </p:cNvSpPr>
            <p:nvPr/>
          </p:nvSpPr>
          <p:spPr bwMode="auto">
            <a:xfrm>
              <a:off x="1699" y="2638"/>
              <a:ext cx="166" cy="438"/>
            </a:xfrm>
            <a:prstGeom prst="line">
              <a:avLst/>
            </a:prstGeom>
            <a:noFill/>
            <a:ln w="9525">
              <a:solidFill>
                <a:srgbClr val="000000"/>
              </a:solidFill>
              <a:round/>
              <a:headEnd type="triangle" w="med" len="med"/>
              <a:tailEnd type="triangle" w="med" len="med"/>
            </a:ln>
          </p:spPr>
          <p:txBody>
            <a:bodyPr/>
            <a:lstStyle/>
            <a:p>
              <a:endParaRPr lang="en-US"/>
            </a:p>
          </p:txBody>
        </p:sp>
        <p:sp>
          <p:nvSpPr>
            <p:cNvPr id="22546" name="Line 42"/>
            <p:cNvSpPr>
              <a:spLocks noChangeShapeType="1"/>
            </p:cNvSpPr>
            <p:nvPr/>
          </p:nvSpPr>
          <p:spPr bwMode="auto">
            <a:xfrm>
              <a:off x="1179" y="1505"/>
              <a:ext cx="257" cy="575"/>
            </a:xfrm>
            <a:prstGeom prst="line">
              <a:avLst/>
            </a:prstGeom>
            <a:noFill/>
            <a:ln w="9525">
              <a:solidFill>
                <a:srgbClr val="000000"/>
              </a:solidFill>
              <a:round/>
              <a:headEnd type="triangle" w="med" len="me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411163" y="1457325"/>
            <a:ext cx="8315325" cy="4559300"/>
          </a:xfrm>
        </p:spPr>
        <p:txBody>
          <a:bodyPr>
            <a:normAutofit fontScale="92500" lnSpcReduction="10000"/>
          </a:bodyPr>
          <a:lstStyle/>
          <a:p>
            <a:pPr eaLnBrk="1" hangingPunct="1">
              <a:buFontTx/>
              <a:buChar char="•"/>
            </a:pPr>
            <a:r>
              <a:rPr lang="en-AU" smtClean="0">
                <a:latin typeface="Arial" pitchFamily="34" charset="0"/>
              </a:rPr>
              <a:t>over the next few weeks we will look at </a:t>
            </a:r>
            <a:br>
              <a:rPr lang="en-AU" smtClean="0">
                <a:latin typeface="Arial" pitchFamily="34" charset="0"/>
              </a:rPr>
            </a:br>
            <a:r>
              <a:rPr lang="en-AU" smtClean="0">
                <a:latin typeface="Arial" pitchFamily="34" charset="0"/>
              </a:rPr>
              <a:t>design diagrams for information systems, including:</a:t>
            </a:r>
          </a:p>
          <a:p>
            <a:pPr lvl="1" eaLnBrk="1" hangingPunct="1"/>
            <a:r>
              <a:rPr lang="en-AU" smtClean="0">
                <a:latin typeface="Arial" pitchFamily="34" charset="0"/>
              </a:rPr>
              <a:t>systems architecture</a:t>
            </a:r>
          </a:p>
          <a:p>
            <a:pPr lvl="1" eaLnBrk="1" hangingPunct="1"/>
            <a:r>
              <a:rPr lang="en-AU" smtClean="0">
                <a:latin typeface="Arial" pitchFamily="34" charset="0"/>
              </a:rPr>
              <a:t>process and task diagrams (activity diagrams)</a:t>
            </a:r>
          </a:p>
          <a:p>
            <a:pPr lvl="1" eaLnBrk="1" hangingPunct="1"/>
            <a:r>
              <a:rPr lang="en-AU" smtClean="0">
                <a:latin typeface="Arial" pitchFamily="34" charset="0"/>
              </a:rPr>
              <a:t>conceptual data models (class diagrams, E-R diagrams)</a:t>
            </a:r>
          </a:p>
          <a:p>
            <a:pPr lvl="1" eaLnBrk="1" hangingPunct="1"/>
            <a:r>
              <a:rPr lang="en-AU" smtClean="0">
                <a:latin typeface="Arial" pitchFamily="34" charset="0"/>
              </a:rPr>
              <a:t>interaction diagrams (use-cases)</a:t>
            </a:r>
          </a:p>
          <a:p>
            <a:pPr lvl="1" eaLnBrk="1" hangingPunct="1"/>
            <a:r>
              <a:rPr lang="en-AU" smtClean="0">
                <a:latin typeface="Arial" pitchFamily="34" charset="0"/>
              </a:rPr>
              <a:t>scenarios, story boards, etc..</a:t>
            </a:r>
          </a:p>
          <a:p>
            <a:pPr eaLnBrk="1" hangingPunct="1">
              <a:buFontTx/>
              <a:buChar char="•"/>
            </a:pPr>
            <a:r>
              <a:rPr lang="en-AU" b="1" smtClean="0">
                <a:latin typeface="Arial" pitchFamily="34" charset="0"/>
              </a:rPr>
              <a:t>Today:</a:t>
            </a:r>
            <a:r>
              <a:rPr lang="en-AU" smtClean="0">
                <a:latin typeface="Arial" pitchFamily="34" charset="0"/>
              </a:rPr>
              <a:t>   “rich pictures”</a:t>
            </a:r>
            <a:endParaRPr lang="en-AU" sz="2000" smtClean="0">
              <a:latin typeface="Arial" pitchFamily="34" charset="0"/>
            </a:endParaRPr>
          </a:p>
          <a:p>
            <a:pPr lvl="1" eaLnBrk="1" hangingPunct="1"/>
            <a:endParaRPr lang="en-AU" smtClean="0">
              <a:latin typeface="Arial" pitchFamily="34" charset="0"/>
            </a:endParaRPr>
          </a:p>
        </p:txBody>
      </p:sp>
      <p:sp>
        <p:nvSpPr>
          <p:cNvPr id="16387" name="Rectangle 2"/>
          <p:cNvSpPr>
            <a:spLocks noGrp="1" noChangeArrowheads="1"/>
          </p:cNvSpPr>
          <p:nvPr>
            <p:ph type="title"/>
          </p:nvPr>
        </p:nvSpPr>
        <p:spPr/>
        <p:txBody>
          <a:bodyPr/>
          <a:lstStyle/>
          <a:p>
            <a:pPr eaLnBrk="1" hangingPunct="1"/>
            <a:r>
              <a:rPr lang="en-AU" smtClean="0"/>
              <a:t>Diagrams: IS design</a:t>
            </a:r>
          </a:p>
        </p:txBody>
      </p:sp>
      <p:sp>
        <p:nvSpPr>
          <p:cNvPr id="4" name="Slide Number Placeholder 8"/>
          <p:cNvSpPr>
            <a:spLocks noGrp="1"/>
          </p:cNvSpPr>
          <p:nvPr>
            <p:ph type="sldNum" sz="quarter" idx="10"/>
          </p:nvPr>
        </p:nvSpPr>
        <p:spPr/>
        <p:txBody>
          <a:bodyPr/>
          <a:lstStyle>
            <a:lvl1pPr>
              <a:defRPr/>
            </a:lvl1pPr>
          </a:lstStyle>
          <a:p>
            <a:pPr>
              <a:defRPr/>
            </a:pPr>
            <a:fld id="{DF919362-ACDF-4A59-B23C-C4C13442676B}" type="slidenum">
              <a:rPr lang="en-AU"/>
              <a:pPr>
                <a:defRPr/>
              </a:pPr>
              <a:t>6</a:t>
            </a:fld>
            <a:endParaRPr lang="en-AU"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AU" smtClean="0"/>
              <a:t>System Architecture </a:t>
            </a:r>
          </a:p>
        </p:txBody>
      </p:sp>
      <p:sp>
        <p:nvSpPr>
          <p:cNvPr id="23555" name="Text Box 28"/>
          <p:cNvSpPr txBox="1">
            <a:spLocks noChangeArrowheads="1"/>
          </p:cNvSpPr>
          <p:nvPr/>
        </p:nvSpPr>
        <p:spPr bwMode="auto">
          <a:xfrm>
            <a:off x="7265988" y="1209675"/>
            <a:ext cx="1595437" cy="4911725"/>
          </a:xfrm>
          <a:prstGeom prst="rect">
            <a:avLst/>
          </a:prstGeom>
          <a:noFill/>
          <a:ln w="9525">
            <a:noFill/>
            <a:miter lim="800000"/>
            <a:headEnd/>
            <a:tailEnd/>
          </a:ln>
        </p:spPr>
        <p:txBody>
          <a:bodyPr>
            <a:spAutoFit/>
          </a:bodyPr>
          <a:lstStyle/>
          <a:p>
            <a:pPr algn="ctr"/>
            <a:r>
              <a:rPr lang="en-AU" sz="1800">
                <a:solidFill>
                  <a:srgbClr val="000000"/>
                </a:solidFill>
                <a:latin typeface="Arial" pitchFamily="34" charset="0"/>
              </a:rPr>
              <a:t>Architectural Layers:</a:t>
            </a:r>
          </a:p>
          <a:p>
            <a:pPr algn="ctr"/>
            <a:endParaRPr lang="en-AU" sz="1800">
              <a:solidFill>
                <a:srgbClr val="000000"/>
              </a:solidFill>
              <a:latin typeface="Arial" pitchFamily="34" charset="0"/>
            </a:endParaRPr>
          </a:p>
          <a:p>
            <a:pPr algn="ctr"/>
            <a:endParaRPr lang="en-AU" sz="1800">
              <a:solidFill>
                <a:srgbClr val="000000"/>
              </a:solidFill>
              <a:latin typeface="Arial" pitchFamily="34" charset="0"/>
            </a:endParaRPr>
          </a:p>
          <a:p>
            <a:pPr algn="ctr"/>
            <a:r>
              <a:rPr lang="en-AU" sz="1800">
                <a:solidFill>
                  <a:srgbClr val="CC3300"/>
                </a:solidFill>
                <a:latin typeface="Arial" pitchFamily="34" charset="0"/>
              </a:rPr>
              <a:t>Business</a:t>
            </a:r>
          </a:p>
          <a:p>
            <a:pPr algn="ctr"/>
            <a:endParaRPr lang="en-AU" sz="1800">
              <a:solidFill>
                <a:srgbClr val="CC3300"/>
              </a:solidFill>
              <a:latin typeface="Arial" pitchFamily="34" charset="0"/>
            </a:endParaRPr>
          </a:p>
          <a:p>
            <a:pPr algn="ctr"/>
            <a:endParaRPr lang="en-AU" sz="1800">
              <a:solidFill>
                <a:srgbClr val="CC3300"/>
              </a:solidFill>
              <a:latin typeface="Arial" pitchFamily="34" charset="0"/>
            </a:endParaRPr>
          </a:p>
          <a:p>
            <a:pPr algn="ctr"/>
            <a:endParaRPr lang="en-AU" sz="1800">
              <a:solidFill>
                <a:srgbClr val="CC3300"/>
              </a:solidFill>
              <a:latin typeface="Arial" pitchFamily="34" charset="0"/>
            </a:endParaRPr>
          </a:p>
          <a:p>
            <a:pPr algn="ctr"/>
            <a:r>
              <a:rPr lang="en-AU" sz="1800">
                <a:solidFill>
                  <a:srgbClr val="5B82BB"/>
                </a:solidFill>
                <a:latin typeface="Arial" pitchFamily="34" charset="0"/>
              </a:rPr>
              <a:t>Interaction</a:t>
            </a:r>
          </a:p>
          <a:p>
            <a:pPr algn="ctr"/>
            <a:r>
              <a:rPr lang="en-AU" sz="1400">
                <a:solidFill>
                  <a:srgbClr val="5B82BB"/>
                </a:solidFill>
                <a:latin typeface="Arial" pitchFamily="34" charset="0"/>
              </a:rPr>
              <a:t>(incl program)</a:t>
            </a:r>
          </a:p>
          <a:p>
            <a:pPr algn="ctr"/>
            <a:endParaRPr lang="en-AU" sz="1400">
              <a:solidFill>
                <a:srgbClr val="5B82BB"/>
              </a:solidFill>
              <a:latin typeface="Arial" pitchFamily="34" charset="0"/>
            </a:endParaRPr>
          </a:p>
          <a:p>
            <a:pPr algn="ctr"/>
            <a:endParaRPr lang="en-AU" sz="1800">
              <a:solidFill>
                <a:srgbClr val="CC3300"/>
              </a:solidFill>
              <a:latin typeface="Arial" pitchFamily="34" charset="0"/>
            </a:endParaRPr>
          </a:p>
          <a:p>
            <a:pPr algn="ctr"/>
            <a:endParaRPr lang="en-AU" sz="1800">
              <a:solidFill>
                <a:srgbClr val="CC3300"/>
              </a:solidFill>
              <a:latin typeface="Arial" pitchFamily="34" charset="0"/>
            </a:endParaRPr>
          </a:p>
          <a:p>
            <a:pPr algn="ctr"/>
            <a:endParaRPr lang="en-AU" sz="1800">
              <a:solidFill>
                <a:srgbClr val="CC3300"/>
              </a:solidFill>
              <a:latin typeface="Arial" pitchFamily="34" charset="0"/>
            </a:endParaRPr>
          </a:p>
          <a:p>
            <a:pPr algn="ctr"/>
            <a:r>
              <a:rPr lang="en-AU" sz="1800">
                <a:solidFill>
                  <a:srgbClr val="008000"/>
                </a:solidFill>
                <a:latin typeface="Arial" pitchFamily="34" charset="0"/>
              </a:rPr>
              <a:t>Information</a:t>
            </a:r>
          </a:p>
          <a:p>
            <a:pPr algn="ctr"/>
            <a:endParaRPr lang="en-AU" sz="1800">
              <a:solidFill>
                <a:srgbClr val="CC3300"/>
              </a:solidFill>
              <a:latin typeface="Arial" pitchFamily="34" charset="0"/>
            </a:endParaRPr>
          </a:p>
          <a:p>
            <a:pPr algn="ctr"/>
            <a:endParaRPr lang="en-AU" sz="1800">
              <a:solidFill>
                <a:srgbClr val="CC3300"/>
              </a:solidFill>
              <a:latin typeface="Arial" pitchFamily="34" charset="0"/>
            </a:endParaRPr>
          </a:p>
          <a:p>
            <a:pPr algn="ctr"/>
            <a:r>
              <a:rPr lang="en-AU" sz="1800">
                <a:solidFill>
                  <a:srgbClr val="000000"/>
                </a:solidFill>
                <a:latin typeface="Arial" pitchFamily="34" charset="0"/>
              </a:rPr>
              <a:t>Technology</a:t>
            </a:r>
          </a:p>
        </p:txBody>
      </p:sp>
      <p:grpSp>
        <p:nvGrpSpPr>
          <p:cNvPr id="2" name="Group 43"/>
          <p:cNvGrpSpPr>
            <a:grpSpLocks/>
          </p:cNvGrpSpPr>
          <p:nvPr/>
        </p:nvGrpSpPr>
        <p:grpSpPr bwMode="auto">
          <a:xfrm>
            <a:off x="2441575" y="2066925"/>
            <a:ext cx="4265613" cy="4233863"/>
            <a:chOff x="251" y="1302"/>
            <a:chExt cx="4051" cy="2599"/>
          </a:xfrm>
        </p:grpSpPr>
        <p:sp>
          <p:nvSpPr>
            <p:cNvPr id="23558" name="Rectangle 3"/>
            <p:cNvSpPr>
              <a:spLocks noChangeArrowheads="1"/>
            </p:cNvSpPr>
            <p:nvPr/>
          </p:nvSpPr>
          <p:spPr bwMode="auto">
            <a:xfrm>
              <a:off x="519" y="3633"/>
              <a:ext cx="3643" cy="268"/>
            </a:xfrm>
            <a:prstGeom prst="rect">
              <a:avLst/>
            </a:prstGeom>
            <a:noFill/>
            <a:ln w="9525">
              <a:solidFill>
                <a:srgbClr val="000000"/>
              </a:solidFill>
              <a:miter lim="800000"/>
              <a:headEnd/>
              <a:tailEnd/>
            </a:ln>
          </p:spPr>
          <p:txBody>
            <a:bodyPr wrap="none" anchor="ctr"/>
            <a:lstStyle/>
            <a:p>
              <a:endParaRPr lang="en-AU"/>
            </a:p>
          </p:txBody>
        </p:sp>
        <p:sp>
          <p:nvSpPr>
            <p:cNvPr id="23559" name="Text Box 4"/>
            <p:cNvSpPr txBox="1">
              <a:spLocks noChangeArrowheads="1"/>
            </p:cNvSpPr>
            <p:nvPr/>
          </p:nvSpPr>
          <p:spPr bwMode="auto">
            <a:xfrm>
              <a:off x="251" y="2218"/>
              <a:ext cx="764" cy="318"/>
            </a:xfrm>
            <a:prstGeom prst="rect">
              <a:avLst/>
            </a:prstGeom>
            <a:noFill/>
            <a:ln w="9525">
              <a:noFill/>
              <a:miter lim="800000"/>
              <a:headEnd/>
              <a:tailEnd/>
            </a:ln>
          </p:spPr>
          <p:txBody>
            <a:bodyPr wrap="none">
              <a:spAutoFit/>
            </a:bodyPr>
            <a:lstStyle/>
            <a:p>
              <a:pPr algn="ctr"/>
              <a:r>
                <a:rPr lang="en-AU" sz="1400" b="0">
                  <a:solidFill>
                    <a:srgbClr val="5B82BB"/>
                  </a:solidFill>
                  <a:latin typeface="Arial" pitchFamily="34" charset="0"/>
                </a:rPr>
                <a:t>Generic</a:t>
              </a:r>
            </a:p>
            <a:p>
              <a:pPr algn="ctr"/>
              <a:r>
                <a:rPr lang="en-AU" sz="1400" b="0">
                  <a:solidFill>
                    <a:srgbClr val="5B82BB"/>
                  </a:solidFill>
                  <a:latin typeface="Arial" pitchFamily="34" charset="0"/>
                </a:rPr>
                <a:t>IT tools</a:t>
              </a:r>
            </a:p>
          </p:txBody>
        </p:sp>
        <p:grpSp>
          <p:nvGrpSpPr>
            <p:cNvPr id="3" name="Group 5"/>
            <p:cNvGrpSpPr>
              <a:grpSpLocks/>
            </p:cNvGrpSpPr>
            <p:nvPr/>
          </p:nvGrpSpPr>
          <p:grpSpPr bwMode="auto">
            <a:xfrm>
              <a:off x="1508" y="3089"/>
              <a:ext cx="881" cy="336"/>
              <a:chOff x="1901" y="2988"/>
              <a:chExt cx="881" cy="336"/>
            </a:xfrm>
          </p:grpSpPr>
          <p:grpSp>
            <p:nvGrpSpPr>
              <p:cNvPr id="4" name="Group 6"/>
              <p:cNvGrpSpPr>
                <a:grpSpLocks/>
              </p:cNvGrpSpPr>
              <p:nvPr/>
            </p:nvGrpSpPr>
            <p:grpSpPr bwMode="auto">
              <a:xfrm>
                <a:off x="2104" y="2988"/>
                <a:ext cx="478" cy="336"/>
                <a:chOff x="1044" y="3005"/>
                <a:chExt cx="478" cy="336"/>
              </a:xfrm>
            </p:grpSpPr>
            <p:sp>
              <p:nvSpPr>
                <p:cNvPr id="23592" name="Oval 7"/>
                <p:cNvSpPr>
                  <a:spLocks noChangeArrowheads="1"/>
                </p:cNvSpPr>
                <p:nvPr/>
              </p:nvSpPr>
              <p:spPr bwMode="auto">
                <a:xfrm>
                  <a:off x="1044" y="3005"/>
                  <a:ext cx="478" cy="110"/>
                </a:xfrm>
                <a:prstGeom prst="ellipse">
                  <a:avLst/>
                </a:prstGeom>
                <a:noFill/>
                <a:ln w="9525">
                  <a:solidFill>
                    <a:srgbClr val="000000"/>
                  </a:solidFill>
                  <a:round/>
                  <a:headEnd/>
                  <a:tailEnd/>
                </a:ln>
              </p:spPr>
              <p:txBody>
                <a:bodyPr wrap="none" anchor="ctr"/>
                <a:lstStyle/>
                <a:p>
                  <a:endParaRPr lang="en-AU"/>
                </a:p>
              </p:txBody>
            </p:sp>
            <p:sp>
              <p:nvSpPr>
                <p:cNvPr id="23593" name="Oval 8"/>
                <p:cNvSpPr>
                  <a:spLocks noChangeArrowheads="1"/>
                </p:cNvSpPr>
                <p:nvPr/>
              </p:nvSpPr>
              <p:spPr bwMode="auto">
                <a:xfrm>
                  <a:off x="1048" y="3243"/>
                  <a:ext cx="455" cy="98"/>
                </a:xfrm>
                <a:prstGeom prst="ellipse">
                  <a:avLst/>
                </a:prstGeom>
                <a:noFill/>
                <a:ln w="9525">
                  <a:solidFill>
                    <a:srgbClr val="000000"/>
                  </a:solidFill>
                  <a:round/>
                  <a:headEnd/>
                  <a:tailEnd/>
                </a:ln>
              </p:spPr>
              <p:txBody>
                <a:bodyPr wrap="none" anchor="ctr"/>
                <a:lstStyle/>
                <a:p>
                  <a:endParaRPr lang="en-AU"/>
                </a:p>
              </p:txBody>
            </p:sp>
            <p:sp>
              <p:nvSpPr>
                <p:cNvPr id="23594" name="Rectangle 9"/>
                <p:cNvSpPr>
                  <a:spLocks noChangeArrowheads="1"/>
                </p:cNvSpPr>
                <p:nvPr/>
              </p:nvSpPr>
              <p:spPr bwMode="auto">
                <a:xfrm>
                  <a:off x="1060" y="3204"/>
                  <a:ext cx="445" cy="87"/>
                </a:xfrm>
                <a:prstGeom prst="rect">
                  <a:avLst/>
                </a:prstGeom>
                <a:solidFill>
                  <a:srgbClr val="FFFFFF"/>
                </a:solidFill>
                <a:ln w="9525">
                  <a:noFill/>
                  <a:miter lim="800000"/>
                  <a:headEnd/>
                  <a:tailEnd/>
                </a:ln>
              </p:spPr>
              <p:txBody>
                <a:bodyPr wrap="none" anchor="ctr"/>
                <a:lstStyle/>
                <a:p>
                  <a:endParaRPr lang="en-AU"/>
                </a:p>
              </p:txBody>
            </p:sp>
            <p:sp>
              <p:nvSpPr>
                <p:cNvPr id="23595" name="Line 10"/>
                <p:cNvSpPr>
                  <a:spLocks noChangeShapeType="1"/>
                </p:cNvSpPr>
                <p:nvPr/>
              </p:nvSpPr>
              <p:spPr bwMode="auto">
                <a:xfrm>
                  <a:off x="1049" y="3062"/>
                  <a:ext cx="0" cy="246"/>
                </a:xfrm>
                <a:prstGeom prst="line">
                  <a:avLst/>
                </a:prstGeom>
                <a:noFill/>
                <a:ln w="9525">
                  <a:solidFill>
                    <a:srgbClr val="000000"/>
                  </a:solidFill>
                  <a:round/>
                  <a:headEnd/>
                  <a:tailEnd/>
                </a:ln>
              </p:spPr>
              <p:txBody>
                <a:bodyPr/>
                <a:lstStyle/>
                <a:p>
                  <a:endParaRPr lang="en-US"/>
                </a:p>
              </p:txBody>
            </p:sp>
            <p:sp>
              <p:nvSpPr>
                <p:cNvPr id="23596" name="Line 11"/>
                <p:cNvSpPr>
                  <a:spLocks noChangeShapeType="1"/>
                </p:cNvSpPr>
                <p:nvPr/>
              </p:nvSpPr>
              <p:spPr bwMode="auto">
                <a:xfrm>
                  <a:off x="1516" y="3050"/>
                  <a:ext cx="0" cy="246"/>
                </a:xfrm>
                <a:prstGeom prst="line">
                  <a:avLst/>
                </a:prstGeom>
                <a:noFill/>
                <a:ln w="9525">
                  <a:solidFill>
                    <a:srgbClr val="000000"/>
                  </a:solidFill>
                  <a:round/>
                  <a:headEnd/>
                  <a:tailEnd/>
                </a:ln>
              </p:spPr>
              <p:txBody>
                <a:bodyPr/>
                <a:lstStyle/>
                <a:p>
                  <a:endParaRPr lang="en-US"/>
                </a:p>
              </p:txBody>
            </p:sp>
          </p:grpSp>
          <p:sp>
            <p:nvSpPr>
              <p:cNvPr id="23591" name="Text Box 12"/>
              <p:cNvSpPr txBox="1">
                <a:spLocks noChangeArrowheads="1"/>
              </p:cNvSpPr>
              <p:nvPr/>
            </p:nvSpPr>
            <p:spPr bwMode="auto">
              <a:xfrm>
                <a:off x="1901" y="3105"/>
                <a:ext cx="881" cy="169"/>
              </a:xfrm>
              <a:prstGeom prst="rect">
                <a:avLst/>
              </a:prstGeom>
              <a:noFill/>
              <a:ln w="9525">
                <a:noFill/>
                <a:miter lim="800000"/>
                <a:headEnd/>
                <a:tailEnd/>
              </a:ln>
            </p:spPr>
            <p:txBody>
              <a:bodyPr wrap="none">
                <a:spAutoFit/>
              </a:bodyPr>
              <a:lstStyle/>
              <a:p>
                <a:pPr algn="ctr"/>
                <a:r>
                  <a:rPr lang="en-AU" sz="1200">
                    <a:solidFill>
                      <a:srgbClr val="008000"/>
                    </a:solidFill>
                    <a:latin typeface="Arial" pitchFamily="34" charset="0"/>
                  </a:rPr>
                  <a:t>databases</a:t>
                </a:r>
              </a:p>
            </p:txBody>
          </p:sp>
        </p:grpSp>
        <p:grpSp>
          <p:nvGrpSpPr>
            <p:cNvPr id="5" name="Group 13"/>
            <p:cNvGrpSpPr>
              <a:grpSpLocks/>
            </p:cNvGrpSpPr>
            <p:nvPr/>
          </p:nvGrpSpPr>
          <p:grpSpPr bwMode="auto">
            <a:xfrm>
              <a:off x="2719" y="3094"/>
              <a:ext cx="770" cy="336"/>
              <a:chOff x="1629" y="3010"/>
              <a:chExt cx="770" cy="336"/>
            </a:xfrm>
          </p:grpSpPr>
          <p:grpSp>
            <p:nvGrpSpPr>
              <p:cNvPr id="6" name="Group 14"/>
              <p:cNvGrpSpPr>
                <a:grpSpLocks/>
              </p:cNvGrpSpPr>
              <p:nvPr/>
            </p:nvGrpSpPr>
            <p:grpSpPr bwMode="auto">
              <a:xfrm>
                <a:off x="1761" y="3010"/>
                <a:ext cx="478" cy="336"/>
                <a:chOff x="1044" y="3005"/>
                <a:chExt cx="478" cy="336"/>
              </a:xfrm>
            </p:grpSpPr>
            <p:sp>
              <p:nvSpPr>
                <p:cNvPr id="23585" name="Oval 15"/>
                <p:cNvSpPr>
                  <a:spLocks noChangeArrowheads="1"/>
                </p:cNvSpPr>
                <p:nvPr/>
              </p:nvSpPr>
              <p:spPr bwMode="auto">
                <a:xfrm>
                  <a:off x="1044" y="3005"/>
                  <a:ext cx="478" cy="110"/>
                </a:xfrm>
                <a:prstGeom prst="ellipse">
                  <a:avLst/>
                </a:prstGeom>
                <a:noFill/>
                <a:ln w="9525">
                  <a:solidFill>
                    <a:srgbClr val="000000"/>
                  </a:solidFill>
                  <a:round/>
                  <a:headEnd/>
                  <a:tailEnd/>
                </a:ln>
              </p:spPr>
              <p:txBody>
                <a:bodyPr wrap="none" anchor="ctr"/>
                <a:lstStyle/>
                <a:p>
                  <a:endParaRPr lang="en-AU"/>
                </a:p>
              </p:txBody>
            </p:sp>
            <p:sp>
              <p:nvSpPr>
                <p:cNvPr id="23586" name="Oval 16"/>
                <p:cNvSpPr>
                  <a:spLocks noChangeArrowheads="1"/>
                </p:cNvSpPr>
                <p:nvPr/>
              </p:nvSpPr>
              <p:spPr bwMode="auto">
                <a:xfrm>
                  <a:off x="1048" y="3243"/>
                  <a:ext cx="455" cy="98"/>
                </a:xfrm>
                <a:prstGeom prst="ellipse">
                  <a:avLst/>
                </a:prstGeom>
                <a:noFill/>
                <a:ln w="9525">
                  <a:solidFill>
                    <a:srgbClr val="000000"/>
                  </a:solidFill>
                  <a:round/>
                  <a:headEnd/>
                  <a:tailEnd/>
                </a:ln>
              </p:spPr>
              <p:txBody>
                <a:bodyPr wrap="none" anchor="ctr"/>
                <a:lstStyle/>
                <a:p>
                  <a:endParaRPr lang="en-AU"/>
                </a:p>
              </p:txBody>
            </p:sp>
            <p:sp>
              <p:nvSpPr>
                <p:cNvPr id="23587" name="Rectangle 17"/>
                <p:cNvSpPr>
                  <a:spLocks noChangeArrowheads="1"/>
                </p:cNvSpPr>
                <p:nvPr/>
              </p:nvSpPr>
              <p:spPr bwMode="auto">
                <a:xfrm>
                  <a:off x="1060" y="3204"/>
                  <a:ext cx="445" cy="87"/>
                </a:xfrm>
                <a:prstGeom prst="rect">
                  <a:avLst/>
                </a:prstGeom>
                <a:solidFill>
                  <a:srgbClr val="FFFFFF"/>
                </a:solidFill>
                <a:ln w="9525">
                  <a:noFill/>
                  <a:miter lim="800000"/>
                  <a:headEnd/>
                  <a:tailEnd/>
                </a:ln>
              </p:spPr>
              <p:txBody>
                <a:bodyPr wrap="none" anchor="ctr"/>
                <a:lstStyle/>
                <a:p>
                  <a:endParaRPr lang="en-AU"/>
                </a:p>
              </p:txBody>
            </p:sp>
            <p:sp>
              <p:nvSpPr>
                <p:cNvPr id="23588" name="Line 18"/>
                <p:cNvSpPr>
                  <a:spLocks noChangeShapeType="1"/>
                </p:cNvSpPr>
                <p:nvPr/>
              </p:nvSpPr>
              <p:spPr bwMode="auto">
                <a:xfrm>
                  <a:off x="1049" y="3062"/>
                  <a:ext cx="0" cy="246"/>
                </a:xfrm>
                <a:prstGeom prst="line">
                  <a:avLst/>
                </a:prstGeom>
                <a:noFill/>
                <a:ln w="9525">
                  <a:solidFill>
                    <a:srgbClr val="000000"/>
                  </a:solidFill>
                  <a:round/>
                  <a:headEnd/>
                  <a:tailEnd/>
                </a:ln>
              </p:spPr>
              <p:txBody>
                <a:bodyPr/>
                <a:lstStyle/>
                <a:p>
                  <a:endParaRPr lang="en-US"/>
                </a:p>
              </p:txBody>
            </p:sp>
            <p:sp>
              <p:nvSpPr>
                <p:cNvPr id="23589" name="Line 19"/>
                <p:cNvSpPr>
                  <a:spLocks noChangeShapeType="1"/>
                </p:cNvSpPr>
                <p:nvPr/>
              </p:nvSpPr>
              <p:spPr bwMode="auto">
                <a:xfrm>
                  <a:off x="1516" y="3050"/>
                  <a:ext cx="0" cy="246"/>
                </a:xfrm>
                <a:prstGeom prst="line">
                  <a:avLst/>
                </a:prstGeom>
                <a:noFill/>
                <a:ln w="9525">
                  <a:solidFill>
                    <a:srgbClr val="000000"/>
                  </a:solidFill>
                  <a:round/>
                  <a:headEnd/>
                  <a:tailEnd/>
                </a:ln>
              </p:spPr>
              <p:txBody>
                <a:bodyPr/>
                <a:lstStyle/>
                <a:p>
                  <a:endParaRPr lang="en-US"/>
                </a:p>
              </p:txBody>
            </p:sp>
          </p:grpSp>
          <p:sp>
            <p:nvSpPr>
              <p:cNvPr id="23584" name="Text Box 20"/>
              <p:cNvSpPr txBox="1">
                <a:spLocks noChangeArrowheads="1"/>
              </p:cNvSpPr>
              <p:nvPr/>
            </p:nvSpPr>
            <p:spPr bwMode="auto">
              <a:xfrm>
                <a:off x="1629" y="3139"/>
                <a:ext cx="770" cy="168"/>
              </a:xfrm>
              <a:prstGeom prst="rect">
                <a:avLst/>
              </a:prstGeom>
              <a:noFill/>
              <a:ln w="9525">
                <a:noFill/>
                <a:miter lim="800000"/>
                <a:headEnd/>
                <a:tailEnd/>
              </a:ln>
            </p:spPr>
            <p:txBody>
              <a:bodyPr wrap="none">
                <a:spAutoFit/>
              </a:bodyPr>
              <a:lstStyle/>
              <a:p>
                <a:pPr algn="ctr"/>
                <a:r>
                  <a:rPr lang="en-AU" sz="1200">
                    <a:solidFill>
                      <a:srgbClr val="008000"/>
                    </a:solidFill>
                    <a:latin typeface="Arial" pitchFamily="34" charset="0"/>
                  </a:rPr>
                  <a:t>infobase</a:t>
                </a:r>
              </a:p>
            </p:txBody>
          </p:sp>
        </p:grpSp>
        <p:sp>
          <p:nvSpPr>
            <p:cNvPr id="23562" name="Text Box 21"/>
            <p:cNvSpPr txBox="1">
              <a:spLocks noChangeArrowheads="1"/>
            </p:cNvSpPr>
            <p:nvPr/>
          </p:nvSpPr>
          <p:spPr bwMode="auto">
            <a:xfrm>
              <a:off x="928" y="3681"/>
              <a:ext cx="2492" cy="168"/>
            </a:xfrm>
            <a:prstGeom prst="rect">
              <a:avLst/>
            </a:prstGeom>
            <a:noFill/>
            <a:ln w="9525">
              <a:noFill/>
              <a:miter lim="800000"/>
              <a:headEnd/>
              <a:tailEnd/>
            </a:ln>
          </p:spPr>
          <p:txBody>
            <a:bodyPr wrap="none">
              <a:spAutoFit/>
            </a:bodyPr>
            <a:lstStyle/>
            <a:p>
              <a:pPr algn="ctr"/>
              <a:r>
                <a:rPr lang="en-AU" sz="1200">
                  <a:solidFill>
                    <a:srgbClr val="000000"/>
                  </a:solidFill>
                  <a:latin typeface="Arial" pitchFamily="34" charset="0"/>
                </a:rPr>
                <a:t>I  T     I N F R A S T R U C T U R E </a:t>
              </a:r>
            </a:p>
          </p:txBody>
        </p:sp>
        <p:sp>
          <p:nvSpPr>
            <p:cNvPr id="23563" name="Oval 22"/>
            <p:cNvSpPr>
              <a:spLocks noChangeArrowheads="1"/>
            </p:cNvSpPr>
            <p:nvPr/>
          </p:nvSpPr>
          <p:spPr bwMode="auto">
            <a:xfrm>
              <a:off x="3273" y="2188"/>
              <a:ext cx="856" cy="371"/>
            </a:xfrm>
            <a:prstGeom prst="ellipse">
              <a:avLst/>
            </a:prstGeom>
            <a:noFill/>
            <a:ln w="9525">
              <a:solidFill>
                <a:srgbClr val="000000"/>
              </a:solidFill>
              <a:round/>
              <a:headEnd/>
              <a:tailEnd/>
            </a:ln>
          </p:spPr>
          <p:txBody>
            <a:bodyPr wrap="none" anchor="ctr"/>
            <a:lstStyle/>
            <a:p>
              <a:endParaRPr lang="en-AU"/>
            </a:p>
          </p:txBody>
        </p:sp>
        <p:sp>
          <p:nvSpPr>
            <p:cNvPr id="23564" name="Text Box 23"/>
            <p:cNvSpPr txBox="1">
              <a:spLocks noChangeArrowheads="1"/>
            </p:cNvSpPr>
            <p:nvPr/>
          </p:nvSpPr>
          <p:spPr bwMode="auto">
            <a:xfrm>
              <a:off x="3171" y="2289"/>
              <a:ext cx="1131" cy="169"/>
            </a:xfrm>
            <a:prstGeom prst="rect">
              <a:avLst/>
            </a:prstGeom>
            <a:noFill/>
            <a:ln w="9525">
              <a:noFill/>
              <a:miter lim="800000"/>
              <a:headEnd/>
              <a:tailEnd/>
            </a:ln>
          </p:spPr>
          <p:txBody>
            <a:bodyPr wrap="none">
              <a:spAutoFit/>
            </a:bodyPr>
            <a:lstStyle/>
            <a:p>
              <a:pPr algn="ctr"/>
              <a:r>
                <a:rPr lang="en-AU" sz="1200">
                  <a:solidFill>
                    <a:srgbClr val="5B82BB"/>
                  </a:solidFill>
                  <a:latin typeface="Arial" pitchFamily="34" charset="0"/>
                </a:rPr>
                <a:t>web presence</a:t>
              </a:r>
            </a:p>
          </p:txBody>
        </p:sp>
        <p:sp>
          <p:nvSpPr>
            <p:cNvPr id="23565" name="Oval 24"/>
            <p:cNvSpPr>
              <a:spLocks noChangeArrowheads="1"/>
            </p:cNvSpPr>
            <p:nvPr/>
          </p:nvSpPr>
          <p:spPr bwMode="auto">
            <a:xfrm>
              <a:off x="2235" y="2130"/>
              <a:ext cx="856" cy="371"/>
            </a:xfrm>
            <a:prstGeom prst="ellipse">
              <a:avLst/>
            </a:prstGeom>
            <a:noFill/>
            <a:ln w="9525">
              <a:solidFill>
                <a:srgbClr val="000000"/>
              </a:solidFill>
              <a:round/>
              <a:headEnd/>
              <a:tailEnd/>
            </a:ln>
          </p:spPr>
          <p:txBody>
            <a:bodyPr wrap="none" anchor="ctr"/>
            <a:lstStyle/>
            <a:p>
              <a:endParaRPr lang="en-AU"/>
            </a:p>
          </p:txBody>
        </p:sp>
        <p:sp>
          <p:nvSpPr>
            <p:cNvPr id="23566" name="Text Box 25"/>
            <p:cNvSpPr txBox="1">
              <a:spLocks noChangeArrowheads="1"/>
            </p:cNvSpPr>
            <p:nvPr/>
          </p:nvSpPr>
          <p:spPr bwMode="auto">
            <a:xfrm>
              <a:off x="2215" y="2181"/>
              <a:ext cx="941" cy="281"/>
            </a:xfrm>
            <a:prstGeom prst="rect">
              <a:avLst/>
            </a:prstGeom>
            <a:noFill/>
            <a:ln w="9525">
              <a:noFill/>
              <a:miter lim="800000"/>
              <a:headEnd/>
              <a:tailEnd/>
            </a:ln>
          </p:spPr>
          <p:txBody>
            <a:bodyPr wrap="none">
              <a:spAutoFit/>
            </a:bodyPr>
            <a:lstStyle/>
            <a:p>
              <a:pPr algn="ctr"/>
              <a:r>
                <a:rPr lang="en-AU" sz="1200">
                  <a:solidFill>
                    <a:srgbClr val="5B82BB"/>
                  </a:solidFill>
                  <a:latin typeface="Arial" pitchFamily="34" charset="0"/>
                </a:rPr>
                <a:t>Bookings</a:t>
              </a:r>
            </a:p>
            <a:p>
              <a:pPr algn="ctr"/>
              <a:r>
                <a:rPr lang="en-AU" sz="1200">
                  <a:solidFill>
                    <a:srgbClr val="5B82BB"/>
                  </a:solidFill>
                  <a:latin typeface="Arial" pitchFamily="34" charset="0"/>
                </a:rPr>
                <a:t>application</a:t>
              </a:r>
            </a:p>
          </p:txBody>
        </p:sp>
        <p:sp>
          <p:nvSpPr>
            <p:cNvPr id="23567" name="Oval 26"/>
            <p:cNvSpPr>
              <a:spLocks noChangeArrowheads="1"/>
            </p:cNvSpPr>
            <p:nvPr/>
          </p:nvSpPr>
          <p:spPr bwMode="auto">
            <a:xfrm>
              <a:off x="1117" y="2118"/>
              <a:ext cx="970" cy="473"/>
            </a:xfrm>
            <a:prstGeom prst="ellipse">
              <a:avLst/>
            </a:prstGeom>
            <a:noFill/>
            <a:ln w="9525">
              <a:solidFill>
                <a:srgbClr val="000000"/>
              </a:solidFill>
              <a:round/>
              <a:headEnd/>
              <a:tailEnd/>
            </a:ln>
          </p:spPr>
          <p:txBody>
            <a:bodyPr wrap="none" anchor="ctr"/>
            <a:lstStyle/>
            <a:p>
              <a:endParaRPr lang="en-AU"/>
            </a:p>
          </p:txBody>
        </p:sp>
        <p:sp>
          <p:nvSpPr>
            <p:cNvPr id="23568" name="Text Box 27"/>
            <p:cNvSpPr txBox="1">
              <a:spLocks noChangeArrowheads="1"/>
            </p:cNvSpPr>
            <p:nvPr/>
          </p:nvSpPr>
          <p:spPr bwMode="auto">
            <a:xfrm>
              <a:off x="1057" y="2163"/>
              <a:ext cx="1069" cy="393"/>
            </a:xfrm>
            <a:prstGeom prst="rect">
              <a:avLst/>
            </a:prstGeom>
            <a:noFill/>
            <a:ln w="9525">
              <a:noFill/>
              <a:miter lim="800000"/>
              <a:headEnd/>
              <a:tailEnd/>
            </a:ln>
          </p:spPr>
          <p:txBody>
            <a:bodyPr wrap="none">
              <a:spAutoFit/>
            </a:bodyPr>
            <a:lstStyle/>
            <a:p>
              <a:pPr algn="ctr"/>
              <a:r>
                <a:rPr lang="en-AU" sz="1200">
                  <a:solidFill>
                    <a:srgbClr val="5B82BB"/>
                  </a:solidFill>
                  <a:latin typeface="Arial" pitchFamily="34" charset="0"/>
                </a:rPr>
                <a:t>Organisation</a:t>
              </a:r>
            </a:p>
            <a:p>
              <a:pPr algn="ctr"/>
              <a:r>
                <a:rPr lang="en-AU" sz="1200">
                  <a:solidFill>
                    <a:srgbClr val="5B82BB"/>
                  </a:solidFill>
                  <a:latin typeface="Arial" pitchFamily="34" charset="0"/>
                </a:rPr>
                <a:t>Metabolism</a:t>
              </a:r>
            </a:p>
            <a:p>
              <a:pPr algn="ctr"/>
              <a:r>
                <a:rPr lang="en-AU" sz="1200">
                  <a:solidFill>
                    <a:srgbClr val="5B82BB"/>
                  </a:solidFill>
                  <a:latin typeface="Arial" pitchFamily="34" charset="0"/>
                </a:rPr>
                <a:t>tasks</a:t>
              </a:r>
            </a:p>
          </p:txBody>
        </p:sp>
        <p:sp>
          <p:nvSpPr>
            <p:cNvPr id="23569" name="Text Box 29"/>
            <p:cNvSpPr txBox="1">
              <a:spLocks noChangeArrowheads="1"/>
            </p:cNvSpPr>
            <p:nvPr/>
          </p:nvSpPr>
          <p:spPr bwMode="auto">
            <a:xfrm>
              <a:off x="548" y="1302"/>
              <a:ext cx="1066" cy="169"/>
            </a:xfrm>
            <a:prstGeom prst="rect">
              <a:avLst/>
            </a:prstGeom>
            <a:noFill/>
            <a:ln w="9525">
              <a:noFill/>
              <a:miter lim="800000"/>
              <a:headEnd/>
              <a:tailEnd/>
            </a:ln>
          </p:spPr>
          <p:txBody>
            <a:bodyPr wrap="none">
              <a:spAutoFit/>
            </a:bodyPr>
            <a:lstStyle/>
            <a:p>
              <a:pPr algn="ctr"/>
              <a:r>
                <a:rPr lang="en-AU" sz="1200">
                  <a:solidFill>
                    <a:srgbClr val="CC3300"/>
                  </a:solidFill>
                  <a:latin typeface="Arial" pitchFamily="34" charset="0"/>
                </a:rPr>
                <a:t>management</a:t>
              </a:r>
            </a:p>
          </p:txBody>
        </p:sp>
        <p:sp>
          <p:nvSpPr>
            <p:cNvPr id="23570" name="Text Box 30"/>
            <p:cNvSpPr txBox="1">
              <a:spLocks noChangeArrowheads="1"/>
            </p:cNvSpPr>
            <p:nvPr/>
          </p:nvSpPr>
          <p:spPr bwMode="auto">
            <a:xfrm>
              <a:off x="2099" y="1313"/>
              <a:ext cx="560" cy="168"/>
            </a:xfrm>
            <a:prstGeom prst="rect">
              <a:avLst/>
            </a:prstGeom>
            <a:noFill/>
            <a:ln w="9525">
              <a:noFill/>
              <a:miter lim="800000"/>
              <a:headEnd/>
              <a:tailEnd/>
            </a:ln>
          </p:spPr>
          <p:txBody>
            <a:bodyPr wrap="none">
              <a:spAutoFit/>
            </a:bodyPr>
            <a:lstStyle/>
            <a:p>
              <a:pPr algn="ctr"/>
              <a:r>
                <a:rPr lang="en-AU" sz="1200">
                  <a:solidFill>
                    <a:srgbClr val="CC3300"/>
                  </a:solidFill>
                  <a:latin typeface="Arial" pitchFamily="34" charset="0"/>
                </a:rPr>
                <a:t>users</a:t>
              </a:r>
            </a:p>
          </p:txBody>
        </p:sp>
        <p:sp>
          <p:nvSpPr>
            <p:cNvPr id="23571" name="Text Box 31"/>
            <p:cNvSpPr txBox="1">
              <a:spLocks noChangeArrowheads="1"/>
            </p:cNvSpPr>
            <p:nvPr/>
          </p:nvSpPr>
          <p:spPr bwMode="auto">
            <a:xfrm>
              <a:off x="3256" y="1324"/>
              <a:ext cx="904" cy="169"/>
            </a:xfrm>
            <a:prstGeom prst="rect">
              <a:avLst/>
            </a:prstGeom>
            <a:noFill/>
            <a:ln w="9525">
              <a:noFill/>
              <a:miter lim="800000"/>
              <a:headEnd/>
              <a:tailEnd/>
            </a:ln>
          </p:spPr>
          <p:txBody>
            <a:bodyPr wrap="none">
              <a:spAutoFit/>
            </a:bodyPr>
            <a:lstStyle/>
            <a:p>
              <a:pPr algn="ctr"/>
              <a:r>
                <a:rPr lang="en-AU" sz="1200">
                  <a:solidFill>
                    <a:srgbClr val="CC3300"/>
                  </a:solidFill>
                  <a:latin typeface="Arial" pitchFamily="34" charset="0"/>
                </a:rPr>
                <a:t>customers</a:t>
              </a:r>
            </a:p>
          </p:txBody>
        </p:sp>
        <p:sp>
          <p:nvSpPr>
            <p:cNvPr id="23572" name="Line 32"/>
            <p:cNvSpPr>
              <a:spLocks noChangeShapeType="1"/>
            </p:cNvSpPr>
            <p:nvPr/>
          </p:nvSpPr>
          <p:spPr bwMode="auto">
            <a:xfrm flipV="1">
              <a:off x="3178" y="2640"/>
              <a:ext cx="433" cy="451"/>
            </a:xfrm>
            <a:prstGeom prst="line">
              <a:avLst/>
            </a:prstGeom>
            <a:noFill/>
            <a:ln w="9525">
              <a:solidFill>
                <a:srgbClr val="000000"/>
              </a:solidFill>
              <a:round/>
              <a:headEnd/>
              <a:tailEnd type="triangle" w="med" len="med"/>
            </a:ln>
          </p:spPr>
          <p:txBody>
            <a:bodyPr/>
            <a:lstStyle/>
            <a:p>
              <a:endParaRPr lang="en-US"/>
            </a:p>
          </p:txBody>
        </p:sp>
        <p:sp>
          <p:nvSpPr>
            <p:cNvPr id="23573" name="Line 33"/>
            <p:cNvSpPr>
              <a:spLocks noChangeShapeType="1"/>
            </p:cNvSpPr>
            <p:nvPr/>
          </p:nvSpPr>
          <p:spPr bwMode="auto">
            <a:xfrm flipH="1" flipV="1">
              <a:off x="3724" y="1505"/>
              <a:ext cx="22" cy="639"/>
            </a:xfrm>
            <a:prstGeom prst="line">
              <a:avLst/>
            </a:prstGeom>
            <a:noFill/>
            <a:ln w="9525">
              <a:solidFill>
                <a:srgbClr val="000000"/>
              </a:solidFill>
              <a:round/>
              <a:headEnd/>
              <a:tailEnd type="triangle" w="med" len="med"/>
            </a:ln>
          </p:spPr>
          <p:txBody>
            <a:bodyPr/>
            <a:lstStyle/>
            <a:p>
              <a:endParaRPr lang="en-US"/>
            </a:p>
          </p:txBody>
        </p:sp>
        <p:sp>
          <p:nvSpPr>
            <p:cNvPr id="23574" name="Line 34"/>
            <p:cNvSpPr>
              <a:spLocks noChangeShapeType="1"/>
            </p:cNvSpPr>
            <p:nvPr/>
          </p:nvSpPr>
          <p:spPr bwMode="auto">
            <a:xfrm flipH="1">
              <a:off x="3182" y="1539"/>
              <a:ext cx="388" cy="257"/>
            </a:xfrm>
            <a:prstGeom prst="line">
              <a:avLst/>
            </a:prstGeom>
            <a:noFill/>
            <a:ln w="9525">
              <a:noFill/>
              <a:round/>
              <a:headEnd/>
              <a:tailEnd type="triangle" w="med" len="med"/>
            </a:ln>
          </p:spPr>
          <p:txBody>
            <a:bodyPr/>
            <a:lstStyle/>
            <a:p>
              <a:endParaRPr lang="en-US"/>
            </a:p>
          </p:txBody>
        </p:sp>
        <p:sp>
          <p:nvSpPr>
            <p:cNvPr id="23575" name="Line 35"/>
            <p:cNvSpPr>
              <a:spLocks noChangeShapeType="1"/>
            </p:cNvSpPr>
            <p:nvPr/>
          </p:nvSpPr>
          <p:spPr bwMode="auto">
            <a:xfrm flipH="1" flipV="1">
              <a:off x="2600" y="1408"/>
              <a:ext cx="781" cy="1"/>
            </a:xfrm>
            <a:prstGeom prst="line">
              <a:avLst/>
            </a:prstGeom>
            <a:noFill/>
            <a:ln w="9525">
              <a:solidFill>
                <a:srgbClr val="000000"/>
              </a:solidFill>
              <a:round/>
              <a:headEnd type="arrow" w="med" len="med"/>
              <a:tailEnd type="arrow" w="med" len="med"/>
            </a:ln>
          </p:spPr>
          <p:txBody>
            <a:bodyPr/>
            <a:lstStyle/>
            <a:p>
              <a:endParaRPr lang="en-US"/>
            </a:p>
          </p:txBody>
        </p:sp>
        <p:sp>
          <p:nvSpPr>
            <p:cNvPr id="23576" name="Line 36"/>
            <p:cNvSpPr>
              <a:spLocks noChangeShapeType="1"/>
            </p:cNvSpPr>
            <p:nvPr/>
          </p:nvSpPr>
          <p:spPr bwMode="auto">
            <a:xfrm>
              <a:off x="2406" y="1506"/>
              <a:ext cx="252" cy="575"/>
            </a:xfrm>
            <a:prstGeom prst="line">
              <a:avLst/>
            </a:prstGeom>
            <a:noFill/>
            <a:ln w="9525">
              <a:solidFill>
                <a:srgbClr val="000000"/>
              </a:solidFill>
              <a:round/>
              <a:headEnd type="triangle" w="med" len="med"/>
              <a:tailEnd type="triangle" w="med" len="med"/>
            </a:ln>
          </p:spPr>
          <p:txBody>
            <a:bodyPr/>
            <a:lstStyle/>
            <a:p>
              <a:endParaRPr lang="en-US"/>
            </a:p>
          </p:txBody>
        </p:sp>
        <p:sp>
          <p:nvSpPr>
            <p:cNvPr id="23577" name="Line 37"/>
            <p:cNvSpPr>
              <a:spLocks noChangeShapeType="1"/>
            </p:cNvSpPr>
            <p:nvPr/>
          </p:nvSpPr>
          <p:spPr bwMode="auto">
            <a:xfrm>
              <a:off x="2519" y="1499"/>
              <a:ext cx="1045" cy="683"/>
            </a:xfrm>
            <a:prstGeom prst="line">
              <a:avLst/>
            </a:prstGeom>
            <a:noFill/>
            <a:ln w="9525">
              <a:solidFill>
                <a:srgbClr val="000000"/>
              </a:solidFill>
              <a:round/>
              <a:headEnd type="triangle" w="med" len="med"/>
              <a:tailEnd type="triangle" w="med" len="med"/>
            </a:ln>
          </p:spPr>
          <p:txBody>
            <a:bodyPr/>
            <a:lstStyle/>
            <a:p>
              <a:endParaRPr lang="en-US"/>
            </a:p>
          </p:txBody>
        </p:sp>
        <p:sp>
          <p:nvSpPr>
            <p:cNvPr id="23578" name="Line 38"/>
            <p:cNvSpPr>
              <a:spLocks noChangeShapeType="1"/>
            </p:cNvSpPr>
            <p:nvPr/>
          </p:nvSpPr>
          <p:spPr bwMode="auto">
            <a:xfrm flipH="1">
              <a:off x="1851" y="1516"/>
              <a:ext cx="428" cy="553"/>
            </a:xfrm>
            <a:prstGeom prst="line">
              <a:avLst/>
            </a:prstGeom>
            <a:noFill/>
            <a:ln w="9525">
              <a:solidFill>
                <a:srgbClr val="000000"/>
              </a:solidFill>
              <a:round/>
              <a:headEnd type="triangle" w="med" len="med"/>
              <a:tailEnd type="triangle" w="med" len="med"/>
            </a:ln>
          </p:spPr>
          <p:txBody>
            <a:bodyPr/>
            <a:lstStyle/>
            <a:p>
              <a:endParaRPr lang="en-US"/>
            </a:p>
          </p:txBody>
        </p:sp>
        <p:sp>
          <p:nvSpPr>
            <p:cNvPr id="23579" name="Line 39"/>
            <p:cNvSpPr>
              <a:spLocks noChangeShapeType="1"/>
            </p:cNvSpPr>
            <p:nvPr/>
          </p:nvSpPr>
          <p:spPr bwMode="auto">
            <a:xfrm flipH="1">
              <a:off x="2088" y="2577"/>
              <a:ext cx="439" cy="501"/>
            </a:xfrm>
            <a:prstGeom prst="line">
              <a:avLst/>
            </a:prstGeom>
            <a:noFill/>
            <a:ln w="9525">
              <a:solidFill>
                <a:srgbClr val="000000"/>
              </a:solidFill>
              <a:round/>
              <a:headEnd type="triangle" w="med" len="med"/>
              <a:tailEnd type="triangle" w="med" len="med"/>
            </a:ln>
          </p:spPr>
          <p:txBody>
            <a:bodyPr/>
            <a:lstStyle/>
            <a:p>
              <a:endParaRPr lang="en-US"/>
            </a:p>
          </p:txBody>
        </p:sp>
        <p:sp>
          <p:nvSpPr>
            <p:cNvPr id="23580" name="Line 40"/>
            <p:cNvSpPr>
              <a:spLocks noChangeShapeType="1"/>
            </p:cNvSpPr>
            <p:nvPr/>
          </p:nvSpPr>
          <p:spPr bwMode="auto">
            <a:xfrm>
              <a:off x="2772" y="2554"/>
              <a:ext cx="326" cy="524"/>
            </a:xfrm>
            <a:prstGeom prst="line">
              <a:avLst/>
            </a:prstGeom>
            <a:noFill/>
            <a:ln w="9525">
              <a:solidFill>
                <a:srgbClr val="000000"/>
              </a:solidFill>
              <a:round/>
              <a:headEnd type="triangle" w="med" len="med"/>
              <a:tailEnd/>
            </a:ln>
          </p:spPr>
          <p:txBody>
            <a:bodyPr/>
            <a:lstStyle/>
            <a:p>
              <a:endParaRPr lang="en-US"/>
            </a:p>
          </p:txBody>
        </p:sp>
        <p:sp>
          <p:nvSpPr>
            <p:cNvPr id="23581" name="Line 41"/>
            <p:cNvSpPr>
              <a:spLocks noChangeShapeType="1"/>
            </p:cNvSpPr>
            <p:nvPr/>
          </p:nvSpPr>
          <p:spPr bwMode="auto">
            <a:xfrm>
              <a:off x="1699" y="2638"/>
              <a:ext cx="166" cy="438"/>
            </a:xfrm>
            <a:prstGeom prst="line">
              <a:avLst/>
            </a:prstGeom>
            <a:noFill/>
            <a:ln w="9525">
              <a:solidFill>
                <a:srgbClr val="000000"/>
              </a:solidFill>
              <a:round/>
              <a:headEnd type="triangle" w="med" len="med"/>
              <a:tailEnd type="triangle" w="med" len="med"/>
            </a:ln>
          </p:spPr>
          <p:txBody>
            <a:bodyPr/>
            <a:lstStyle/>
            <a:p>
              <a:endParaRPr lang="en-US"/>
            </a:p>
          </p:txBody>
        </p:sp>
        <p:sp>
          <p:nvSpPr>
            <p:cNvPr id="23582" name="Line 42"/>
            <p:cNvSpPr>
              <a:spLocks noChangeShapeType="1"/>
            </p:cNvSpPr>
            <p:nvPr/>
          </p:nvSpPr>
          <p:spPr bwMode="auto">
            <a:xfrm>
              <a:off x="1179" y="1505"/>
              <a:ext cx="257" cy="575"/>
            </a:xfrm>
            <a:prstGeom prst="line">
              <a:avLst/>
            </a:prstGeom>
            <a:noFill/>
            <a:ln w="9525">
              <a:solidFill>
                <a:srgbClr val="000000"/>
              </a:solidFill>
              <a:round/>
              <a:headEnd type="triangle" w="med" len="med"/>
              <a:tailEnd type="triangle" w="med" len="med"/>
            </a:ln>
          </p:spPr>
          <p:txBody>
            <a:bodyPr/>
            <a:lstStyle/>
            <a:p>
              <a:endParaRPr lang="en-US"/>
            </a:p>
          </p:txBody>
        </p:sp>
      </p:grpSp>
      <p:sp>
        <p:nvSpPr>
          <p:cNvPr id="237612" name="Text Box 44"/>
          <p:cNvSpPr txBox="1">
            <a:spLocks noChangeArrowheads="1"/>
          </p:cNvSpPr>
          <p:nvPr/>
        </p:nvSpPr>
        <p:spPr bwMode="auto">
          <a:xfrm>
            <a:off x="117475" y="1263650"/>
            <a:ext cx="2166938" cy="4956175"/>
          </a:xfrm>
          <a:prstGeom prst="rect">
            <a:avLst/>
          </a:prstGeom>
          <a:noFill/>
          <a:ln w="9525">
            <a:noFill/>
            <a:miter lim="800000"/>
            <a:headEnd/>
            <a:tailEnd/>
          </a:ln>
        </p:spPr>
        <p:txBody>
          <a:bodyPr>
            <a:spAutoFit/>
          </a:bodyPr>
          <a:lstStyle/>
          <a:p>
            <a:pPr algn="ctr"/>
            <a:r>
              <a:rPr lang="en-AU" sz="2000">
                <a:solidFill>
                  <a:srgbClr val="000000"/>
                </a:solidFill>
                <a:latin typeface="Arial" pitchFamily="34" charset="0"/>
              </a:rPr>
              <a:t>Models:</a:t>
            </a:r>
          </a:p>
          <a:p>
            <a:pPr algn="ctr"/>
            <a:endParaRPr lang="en-AU" sz="2000">
              <a:solidFill>
                <a:srgbClr val="000000"/>
              </a:solidFill>
              <a:latin typeface="Arial" pitchFamily="34" charset="0"/>
            </a:endParaRPr>
          </a:p>
          <a:p>
            <a:pPr algn="ctr"/>
            <a:r>
              <a:rPr lang="en-AU" sz="1400">
                <a:solidFill>
                  <a:schemeClr val="accent1"/>
                </a:solidFill>
                <a:latin typeface="Arial" pitchFamily="34" charset="0"/>
              </a:rPr>
              <a:t>Rich Picture</a:t>
            </a:r>
          </a:p>
          <a:p>
            <a:pPr algn="ctr"/>
            <a:endParaRPr lang="en-AU" sz="1400">
              <a:solidFill>
                <a:schemeClr val="accent1"/>
              </a:solidFill>
              <a:latin typeface="Arial" pitchFamily="34" charset="0"/>
            </a:endParaRPr>
          </a:p>
          <a:p>
            <a:pPr algn="ctr"/>
            <a:r>
              <a:rPr lang="en-AU" sz="1400">
                <a:solidFill>
                  <a:srgbClr val="CC3300"/>
                </a:solidFill>
                <a:latin typeface="Arial" pitchFamily="34" charset="0"/>
              </a:rPr>
              <a:t>Org Struct &amp; process</a:t>
            </a:r>
          </a:p>
          <a:p>
            <a:pPr algn="ctr"/>
            <a:endParaRPr lang="en-AU" sz="1400">
              <a:solidFill>
                <a:srgbClr val="CC3300"/>
              </a:solidFill>
              <a:latin typeface="Arial" pitchFamily="34" charset="0"/>
            </a:endParaRPr>
          </a:p>
          <a:p>
            <a:pPr algn="ctr"/>
            <a:r>
              <a:rPr lang="en-AU" sz="1400">
                <a:solidFill>
                  <a:srgbClr val="CC3300"/>
                </a:solidFill>
                <a:latin typeface="Arial" pitchFamily="34" charset="0"/>
              </a:rPr>
              <a:t>Activity Daigram</a:t>
            </a:r>
          </a:p>
          <a:p>
            <a:pPr algn="ctr"/>
            <a:endParaRPr lang="en-AU" sz="1400">
              <a:solidFill>
                <a:srgbClr val="CC3300"/>
              </a:solidFill>
              <a:latin typeface="Arial" pitchFamily="34" charset="0"/>
            </a:endParaRPr>
          </a:p>
          <a:p>
            <a:pPr algn="ctr"/>
            <a:endParaRPr lang="en-AU" sz="1400">
              <a:solidFill>
                <a:srgbClr val="CC3300"/>
              </a:solidFill>
              <a:latin typeface="Arial" pitchFamily="34" charset="0"/>
            </a:endParaRPr>
          </a:p>
          <a:p>
            <a:pPr algn="ctr"/>
            <a:endParaRPr lang="en-AU" sz="1400">
              <a:solidFill>
                <a:srgbClr val="CC3300"/>
              </a:solidFill>
              <a:latin typeface="Arial" pitchFamily="34" charset="0"/>
            </a:endParaRPr>
          </a:p>
          <a:p>
            <a:pPr algn="ctr"/>
            <a:r>
              <a:rPr lang="en-AU" sz="1400">
                <a:solidFill>
                  <a:srgbClr val="6699FF"/>
                </a:solidFill>
                <a:latin typeface="Arial" pitchFamily="34" charset="0"/>
              </a:rPr>
              <a:t>Storyboard</a:t>
            </a:r>
          </a:p>
          <a:p>
            <a:pPr algn="ctr"/>
            <a:r>
              <a:rPr lang="en-AU" sz="1400">
                <a:solidFill>
                  <a:srgbClr val="6699FF"/>
                </a:solidFill>
                <a:latin typeface="Arial" pitchFamily="34" charset="0"/>
              </a:rPr>
              <a:t>Scenario</a:t>
            </a:r>
          </a:p>
          <a:p>
            <a:pPr algn="ctr"/>
            <a:r>
              <a:rPr lang="en-AU" sz="1400">
                <a:solidFill>
                  <a:srgbClr val="6699FF"/>
                </a:solidFill>
                <a:latin typeface="Arial" pitchFamily="34" charset="0"/>
              </a:rPr>
              <a:t>Usecase</a:t>
            </a:r>
          </a:p>
          <a:p>
            <a:pPr algn="ctr"/>
            <a:endParaRPr lang="en-AU" sz="1400">
              <a:solidFill>
                <a:srgbClr val="6699FF"/>
              </a:solidFill>
              <a:latin typeface="Arial" pitchFamily="34" charset="0"/>
            </a:endParaRPr>
          </a:p>
          <a:p>
            <a:pPr algn="ctr"/>
            <a:endParaRPr lang="en-AU" sz="1400">
              <a:solidFill>
                <a:srgbClr val="CC3300"/>
              </a:solidFill>
              <a:latin typeface="Arial" pitchFamily="34" charset="0"/>
            </a:endParaRPr>
          </a:p>
          <a:p>
            <a:pPr algn="ctr"/>
            <a:endParaRPr lang="en-AU" sz="1400">
              <a:solidFill>
                <a:srgbClr val="CC3300"/>
              </a:solidFill>
              <a:latin typeface="Arial" pitchFamily="34" charset="0"/>
            </a:endParaRPr>
          </a:p>
          <a:p>
            <a:pPr algn="ctr"/>
            <a:endParaRPr lang="en-AU" sz="1400">
              <a:solidFill>
                <a:srgbClr val="CC3300"/>
              </a:solidFill>
              <a:latin typeface="Arial" pitchFamily="34" charset="0"/>
            </a:endParaRPr>
          </a:p>
          <a:p>
            <a:pPr algn="ctr"/>
            <a:r>
              <a:rPr lang="en-AU" sz="1400">
                <a:solidFill>
                  <a:srgbClr val="008000"/>
                </a:solidFill>
                <a:latin typeface="Arial" pitchFamily="34" charset="0"/>
              </a:rPr>
              <a:t>Entity-relationship</a:t>
            </a:r>
          </a:p>
          <a:p>
            <a:pPr algn="ctr"/>
            <a:endParaRPr lang="en-AU" sz="1400">
              <a:solidFill>
                <a:srgbClr val="008000"/>
              </a:solidFill>
              <a:latin typeface="Arial" pitchFamily="34" charset="0"/>
            </a:endParaRPr>
          </a:p>
          <a:p>
            <a:pPr algn="ctr"/>
            <a:endParaRPr lang="en-AU" sz="1400">
              <a:solidFill>
                <a:srgbClr val="008000"/>
              </a:solidFill>
              <a:latin typeface="Arial" pitchFamily="34" charset="0"/>
            </a:endParaRPr>
          </a:p>
          <a:p>
            <a:pPr algn="ctr"/>
            <a:endParaRPr lang="en-AU" sz="1400">
              <a:solidFill>
                <a:srgbClr val="008000"/>
              </a:solidFill>
              <a:latin typeface="Arial" pitchFamily="34" charset="0"/>
            </a:endParaRPr>
          </a:p>
          <a:p>
            <a:pPr algn="ctr"/>
            <a:r>
              <a:rPr lang="en-AU" sz="1400">
                <a:solidFill>
                  <a:srgbClr val="000000"/>
                </a:solidFill>
                <a:latin typeface="Arial" pitchFamily="34" charset="0"/>
              </a:rPr>
              <a:t>Systems Architecture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7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612"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AU" smtClean="0"/>
              <a:t>Summary - Modelling techniques</a:t>
            </a:r>
          </a:p>
        </p:txBody>
      </p:sp>
      <p:sp>
        <p:nvSpPr>
          <p:cNvPr id="24579" name="Rectangle 3"/>
          <p:cNvSpPr>
            <a:spLocks noGrp="1" noChangeArrowheads="1"/>
          </p:cNvSpPr>
          <p:nvPr>
            <p:ph type="body" idx="1"/>
          </p:nvPr>
        </p:nvSpPr>
        <p:spPr>
          <a:xfrm>
            <a:off x="209550" y="1381125"/>
            <a:ext cx="8766175" cy="5153025"/>
          </a:xfrm>
        </p:spPr>
        <p:txBody>
          <a:bodyPr/>
          <a:lstStyle/>
          <a:p>
            <a:pPr eaLnBrk="1" hangingPunct="1"/>
            <a:r>
              <a:rPr lang="en-AU" smtClean="0">
                <a:latin typeface="Arial" pitchFamily="34" charset="0"/>
              </a:rPr>
              <a:t>Models - used to understand &amp; design:</a:t>
            </a:r>
            <a:br>
              <a:rPr lang="en-AU" smtClean="0">
                <a:latin typeface="Arial" pitchFamily="34" charset="0"/>
              </a:rPr>
            </a:br>
            <a:endParaRPr lang="en-AU" smtClean="0">
              <a:latin typeface="Arial" pitchFamily="34" charset="0"/>
            </a:endParaRPr>
          </a:p>
          <a:p>
            <a:pPr lvl="1" eaLnBrk="1" hangingPunct="1"/>
            <a:r>
              <a:rPr lang="en-AU" sz="2000" b="1" smtClean="0">
                <a:latin typeface="Arial" pitchFamily="34" charset="0"/>
              </a:rPr>
              <a:t>Human Activity System:</a:t>
            </a:r>
          </a:p>
          <a:p>
            <a:pPr lvl="2" eaLnBrk="1" hangingPunct="1"/>
            <a:r>
              <a:rPr lang="en-AU" smtClean="0">
                <a:latin typeface="Arial" pitchFamily="34" charset="0"/>
              </a:rPr>
              <a:t>Rich picture</a:t>
            </a:r>
          </a:p>
          <a:p>
            <a:pPr lvl="2" eaLnBrk="1" hangingPunct="1"/>
            <a:r>
              <a:rPr lang="en-AU" smtClean="0">
                <a:latin typeface="Arial" pitchFamily="34" charset="0"/>
              </a:rPr>
              <a:t>Organisational Structure &amp; Processes</a:t>
            </a:r>
          </a:p>
          <a:p>
            <a:pPr lvl="2" eaLnBrk="1" hangingPunct="1"/>
            <a:r>
              <a:rPr lang="en-AU" smtClean="0">
                <a:latin typeface="Arial" pitchFamily="34" charset="0"/>
              </a:rPr>
              <a:t>Process Design: Activity diagrams</a:t>
            </a:r>
          </a:p>
          <a:p>
            <a:pPr lvl="1" eaLnBrk="1" hangingPunct="1"/>
            <a:r>
              <a:rPr lang="en-AU" sz="2000" b="1" smtClean="0">
                <a:latin typeface="Arial" pitchFamily="34" charset="0"/>
              </a:rPr>
              <a:t>Interface between Human and Information Systems:</a:t>
            </a:r>
          </a:p>
          <a:p>
            <a:pPr lvl="2" eaLnBrk="1" hangingPunct="1"/>
            <a:r>
              <a:rPr lang="en-AU" smtClean="0">
                <a:latin typeface="Arial" pitchFamily="34" charset="0"/>
              </a:rPr>
              <a:t>Use cases, storyboards and Scenarios</a:t>
            </a:r>
          </a:p>
          <a:p>
            <a:pPr lvl="1" eaLnBrk="1" hangingPunct="1"/>
            <a:r>
              <a:rPr lang="en-AU" sz="2000" b="1" smtClean="0">
                <a:latin typeface="Arial" pitchFamily="34" charset="0"/>
              </a:rPr>
              <a:t>Information System:</a:t>
            </a:r>
          </a:p>
          <a:p>
            <a:pPr lvl="2" eaLnBrk="1" hangingPunct="1"/>
            <a:r>
              <a:rPr lang="en-AU" smtClean="0">
                <a:latin typeface="Arial" pitchFamily="34" charset="0"/>
              </a:rPr>
              <a:t>Entity </a:t>
            </a:r>
            <a:r>
              <a:rPr lang="en-AU" smtClean="0"/>
              <a:t>–</a:t>
            </a:r>
            <a:r>
              <a:rPr lang="en-AU" smtClean="0">
                <a:latin typeface="Arial" pitchFamily="34" charset="0"/>
              </a:rPr>
              <a:t> Relationship Model </a:t>
            </a:r>
          </a:p>
          <a:p>
            <a:pPr lvl="2" eaLnBrk="1" hangingPunct="1"/>
            <a:r>
              <a:rPr lang="en-AU" smtClean="0">
                <a:latin typeface="Arial" pitchFamily="34" charset="0"/>
              </a:rPr>
              <a:t>System Architecture</a:t>
            </a:r>
          </a:p>
          <a:p>
            <a:pPr lvl="1" eaLnBrk="1" hangingPunct="1">
              <a:buFontTx/>
              <a:buNone/>
            </a:pPr>
            <a:endParaRPr lang="en-AU" smtClean="0">
              <a:latin typeface="Arial"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AU" smtClean="0"/>
              <a:t>Take home exercise</a:t>
            </a:r>
          </a:p>
        </p:txBody>
      </p:sp>
      <p:sp>
        <p:nvSpPr>
          <p:cNvPr id="25603" name="Rectangle 3"/>
          <p:cNvSpPr>
            <a:spLocks noGrp="1" noChangeArrowheads="1"/>
          </p:cNvSpPr>
          <p:nvPr>
            <p:ph type="body" idx="1"/>
          </p:nvPr>
        </p:nvSpPr>
        <p:spPr>
          <a:xfrm>
            <a:off x="209550" y="1381125"/>
            <a:ext cx="8766175" cy="5153025"/>
          </a:xfrm>
        </p:spPr>
        <p:txBody>
          <a:bodyPr/>
          <a:lstStyle/>
          <a:p>
            <a:pPr lvl="1" eaLnBrk="1" hangingPunct="1">
              <a:buFontTx/>
              <a:buNone/>
            </a:pPr>
            <a:endParaRPr lang="en-AU" smtClean="0">
              <a:latin typeface="Arial" pitchFamily="34" charset="0"/>
            </a:endParaRPr>
          </a:p>
          <a:p>
            <a:pPr lvl="1" algn="ctr" eaLnBrk="1" hangingPunct="1">
              <a:buFontTx/>
              <a:buNone/>
            </a:pPr>
            <a:r>
              <a:rPr lang="en-AU" smtClean="0">
                <a:latin typeface="Arial" pitchFamily="34" charset="0"/>
              </a:rPr>
              <a:t>Think of the Tutorial registration system</a:t>
            </a:r>
          </a:p>
          <a:p>
            <a:pPr lvl="1" eaLnBrk="1" hangingPunct="1">
              <a:buFontTx/>
              <a:buNone/>
            </a:pPr>
            <a:endParaRPr lang="en-AU" smtClean="0">
              <a:latin typeface="Arial" pitchFamily="34" charset="0"/>
            </a:endParaRPr>
          </a:p>
          <a:p>
            <a:pPr lvl="1" algn="ctr" eaLnBrk="1" hangingPunct="1">
              <a:buFontTx/>
              <a:buNone/>
            </a:pPr>
            <a:r>
              <a:rPr lang="en-AU" smtClean="0">
                <a:latin typeface="Arial" pitchFamily="34" charset="0"/>
              </a:rPr>
              <a:t>Use it as a scenario and try to imagine</a:t>
            </a:r>
            <a:br>
              <a:rPr lang="en-AU" smtClean="0">
                <a:latin typeface="Arial" pitchFamily="34" charset="0"/>
              </a:rPr>
            </a:br>
            <a:r>
              <a:rPr lang="en-AU" smtClean="0">
                <a:latin typeface="Arial" pitchFamily="34" charset="0"/>
              </a:rPr>
              <a:t> the actual data, information and processes that played a part in your tutorial enrolment</a:t>
            </a:r>
          </a:p>
          <a:p>
            <a:pPr lvl="1" algn="ctr" eaLnBrk="1" hangingPunct="1">
              <a:buFontTx/>
              <a:buNone/>
            </a:pPr>
            <a:endParaRPr lang="en-AU" smtClean="0">
              <a:latin typeface="Arial" pitchFamily="34" charset="0"/>
            </a:endParaRPr>
          </a:p>
          <a:p>
            <a:pPr lvl="1" algn="ctr" eaLnBrk="1" hangingPunct="1">
              <a:buFontTx/>
              <a:buNone/>
            </a:pPr>
            <a:r>
              <a:rPr lang="en-AU" smtClean="0">
                <a:latin typeface="Arial" pitchFamily="34" charset="0"/>
              </a:rPr>
              <a:t>See how models can represent the system that allowed you to enrol in tutorials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NOW</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AU" smtClean="0"/>
              <a:t>Exercise </a:t>
            </a:r>
          </a:p>
        </p:txBody>
      </p:sp>
      <p:sp>
        <p:nvSpPr>
          <p:cNvPr id="214022" name="Rectangle 6"/>
          <p:cNvSpPr>
            <a:spLocks noChangeArrowheads="1"/>
          </p:cNvSpPr>
          <p:nvPr/>
        </p:nvSpPr>
        <p:spPr bwMode="auto">
          <a:xfrm>
            <a:off x="849313" y="1866900"/>
            <a:ext cx="7675562" cy="2343150"/>
          </a:xfrm>
          <a:prstGeom prst="rect">
            <a:avLst/>
          </a:prstGeom>
          <a:noFill/>
          <a:ln w="9525">
            <a:noFill/>
            <a:miter lim="800000"/>
            <a:headEnd/>
            <a:tailEnd/>
          </a:ln>
          <a:effectLst/>
        </p:spPr>
        <p:txBody>
          <a:bodyPr anchor="b" anchorCtr="1"/>
          <a:lstStyle/>
          <a:p>
            <a:pPr marL="341313" indent="-341313" algn="l" eaLnBrk="1" hangingPunct="1">
              <a:spcBef>
                <a:spcPct val="20000"/>
              </a:spcBef>
              <a:defRPr/>
            </a:pPr>
            <a:r>
              <a:rPr lang="en-AU" sz="3200" b="0" dirty="0">
                <a:solidFill>
                  <a:srgbClr val="003C76"/>
                </a:solidFill>
                <a:latin typeface="+mn-lt"/>
              </a:rPr>
              <a:t>Draw a Rich Picture </a:t>
            </a:r>
            <a:br>
              <a:rPr lang="en-AU" sz="3200" b="0" dirty="0">
                <a:solidFill>
                  <a:srgbClr val="003C76"/>
                </a:solidFill>
                <a:latin typeface="+mn-lt"/>
              </a:rPr>
            </a:br>
            <a:r>
              <a:rPr lang="en-AU" sz="3200" b="0" dirty="0">
                <a:solidFill>
                  <a:srgbClr val="003C76"/>
                </a:solidFill>
                <a:latin typeface="+mn-lt"/>
              </a:rPr>
              <a:t/>
            </a:r>
            <a:br>
              <a:rPr lang="en-AU" sz="3200" b="0" dirty="0">
                <a:solidFill>
                  <a:srgbClr val="003C76"/>
                </a:solidFill>
                <a:latin typeface="+mn-lt"/>
              </a:rPr>
            </a:br>
            <a:endParaRPr lang="en-AU" sz="3200" b="0" dirty="0">
              <a:solidFill>
                <a:srgbClr val="003C76"/>
              </a:solidFill>
              <a:latin typeface="+mn-lt"/>
            </a:endParaRPr>
          </a:p>
        </p:txBody>
      </p:sp>
      <p:sp>
        <p:nvSpPr>
          <p:cNvPr id="4" name="Slide Number Placeholder 8"/>
          <p:cNvSpPr>
            <a:spLocks noGrp="1"/>
          </p:cNvSpPr>
          <p:nvPr>
            <p:ph type="sldNum" sz="quarter" idx="10"/>
          </p:nvPr>
        </p:nvSpPr>
        <p:spPr/>
        <p:txBody>
          <a:bodyPr/>
          <a:lstStyle>
            <a:lvl1pPr>
              <a:defRPr/>
            </a:lvl1pPr>
          </a:lstStyle>
          <a:p>
            <a:pPr>
              <a:defRPr/>
            </a:pPr>
            <a:fld id="{F1F3D626-6852-4913-97A1-F2D1C344AA61}" type="slidenum">
              <a:rPr lang="en-AU"/>
              <a:pPr>
                <a:defRPr/>
              </a:pPr>
              <a:t>64</a:t>
            </a:fld>
            <a:endParaRPr lang="en-A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438400" y="0"/>
            <a:ext cx="2768600" cy="703263"/>
          </a:xfrm>
        </p:spPr>
        <p:txBody>
          <a:bodyPr>
            <a:normAutofit fontScale="90000"/>
          </a:bodyPr>
          <a:lstStyle/>
          <a:p>
            <a:pPr eaLnBrk="1" hangingPunct="1"/>
            <a:r>
              <a:rPr lang="en-AU" dirty="0" smtClean="0"/>
              <a:t>An example</a:t>
            </a:r>
          </a:p>
        </p:txBody>
      </p:sp>
      <p:pic>
        <p:nvPicPr>
          <p:cNvPr id="17411" name="Picture 7" descr="rp-WebDesign"/>
          <p:cNvPicPr>
            <a:picLocks noChangeAspect="1" noChangeArrowheads="1"/>
          </p:cNvPicPr>
          <p:nvPr/>
        </p:nvPicPr>
        <p:blipFill>
          <a:blip r:embed="rId3"/>
          <a:srcRect/>
          <a:stretch>
            <a:fillRect/>
          </a:stretch>
        </p:blipFill>
        <p:spPr bwMode="auto">
          <a:xfrm>
            <a:off x="1011238" y="582613"/>
            <a:ext cx="7856537" cy="5711825"/>
          </a:xfrm>
          <a:prstGeom prst="rect">
            <a:avLst/>
          </a:prstGeom>
          <a:noFill/>
          <a:ln w="9525">
            <a:noFill/>
            <a:miter lim="800000"/>
            <a:headEnd/>
            <a:tailEnd/>
          </a:ln>
        </p:spPr>
      </p:pic>
      <p:sp>
        <p:nvSpPr>
          <p:cNvPr id="4" name="Slide Number Placeholder 8"/>
          <p:cNvSpPr>
            <a:spLocks noGrp="1"/>
          </p:cNvSpPr>
          <p:nvPr>
            <p:ph type="sldNum" sz="quarter" idx="10"/>
          </p:nvPr>
        </p:nvSpPr>
        <p:spPr/>
        <p:txBody>
          <a:bodyPr/>
          <a:lstStyle>
            <a:lvl1pPr>
              <a:defRPr/>
            </a:lvl1pPr>
          </a:lstStyle>
          <a:p>
            <a:pPr>
              <a:defRPr/>
            </a:pPr>
            <a:fld id="{445190DB-EDE6-457C-BB5F-9216A2997BB8}" type="slidenum">
              <a:rPr lang="en-AU"/>
              <a:pPr>
                <a:defRPr/>
              </a:pPr>
              <a:t>7</a:t>
            </a:fld>
            <a:endParaRPr lang="en-A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AU" smtClean="0"/>
              <a:t>Rich pictures</a:t>
            </a:r>
          </a:p>
        </p:txBody>
      </p:sp>
      <p:sp>
        <p:nvSpPr>
          <p:cNvPr id="18435" name="Rectangle 3"/>
          <p:cNvSpPr>
            <a:spLocks noGrp="1" noChangeArrowheads="1"/>
          </p:cNvSpPr>
          <p:nvPr>
            <p:ph type="body" idx="1"/>
          </p:nvPr>
        </p:nvSpPr>
        <p:spPr>
          <a:xfrm>
            <a:off x="411163" y="1457325"/>
            <a:ext cx="8315325" cy="4559300"/>
          </a:xfrm>
        </p:spPr>
        <p:txBody>
          <a:bodyPr>
            <a:normAutofit fontScale="92500" lnSpcReduction="10000"/>
          </a:bodyPr>
          <a:lstStyle/>
          <a:p>
            <a:pPr eaLnBrk="1" hangingPunct="1">
              <a:buFontTx/>
              <a:buChar char="•"/>
            </a:pPr>
            <a:r>
              <a:rPr lang="en-AU" dirty="0" smtClean="0"/>
              <a:t>Peter </a:t>
            </a:r>
            <a:r>
              <a:rPr lang="en-AU" dirty="0" err="1" smtClean="0"/>
              <a:t>Checkland</a:t>
            </a:r>
            <a:r>
              <a:rPr lang="en-AU" dirty="0" smtClean="0"/>
              <a:t> and </a:t>
            </a:r>
            <a:r>
              <a:rPr lang="en-AU" dirty="0" smtClean="0"/>
              <a:t>others</a:t>
            </a:r>
            <a:endParaRPr lang="en-AU" dirty="0" smtClean="0"/>
          </a:p>
          <a:p>
            <a:pPr eaLnBrk="1" hangingPunct="1">
              <a:buFontTx/>
              <a:buChar char="•"/>
            </a:pPr>
            <a:r>
              <a:rPr lang="en-AU" dirty="0" smtClean="0"/>
              <a:t>using rich pictures is a method of brainstorming ideas about the situation</a:t>
            </a:r>
          </a:p>
          <a:p>
            <a:pPr lvl="1" eaLnBrk="1" hangingPunct="1"/>
            <a:r>
              <a:rPr lang="en-AU" dirty="0" smtClean="0"/>
              <a:t>either in a group</a:t>
            </a:r>
          </a:p>
          <a:p>
            <a:pPr lvl="1" eaLnBrk="1" hangingPunct="1"/>
            <a:r>
              <a:rPr lang="en-AU" dirty="0" smtClean="0"/>
              <a:t>while communicating with users/clients</a:t>
            </a:r>
          </a:p>
          <a:p>
            <a:pPr lvl="1" eaLnBrk="1" hangingPunct="1"/>
            <a:r>
              <a:rPr lang="en-AU" dirty="0" smtClean="0"/>
              <a:t>just to find out what you understand or do not understand about a situation or system</a:t>
            </a:r>
          </a:p>
          <a:p>
            <a:pPr eaLnBrk="1" hangingPunct="1">
              <a:buFontTx/>
              <a:buChar char="•"/>
            </a:pPr>
            <a:r>
              <a:rPr lang="en-AU" dirty="0" smtClean="0"/>
              <a:t>it is a way of identifying critical issues of context, rather than a tool for any formal analysis, and is a way of providing “inspiration” about a situation</a:t>
            </a:r>
          </a:p>
        </p:txBody>
      </p:sp>
      <p:sp>
        <p:nvSpPr>
          <p:cNvPr id="4" name="Slide Number Placeholder 8"/>
          <p:cNvSpPr>
            <a:spLocks noGrp="1"/>
          </p:cNvSpPr>
          <p:nvPr>
            <p:ph type="sldNum" sz="quarter" idx="10"/>
          </p:nvPr>
        </p:nvSpPr>
        <p:spPr/>
        <p:txBody>
          <a:bodyPr/>
          <a:lstStyle>
            <a:lvl1pPr>
              <a:defRPr/>
            </a:lvl1pPr>
          </a:lstStyle>
          <a:p>
            <a:pPr>
              <a:defRPr/>
            </a:pPr>
            <a:fld id="{31DCCD62-2462-4AF3-AFD2-958808F72D6C}" type="slidenum">
              <a:rPr lang="en-AU"/>
              <a:pPr>
                <a:defRPr/>
              </a:pPr>
              <a:t>8</a:t>
            </a:fld>
            <a:endParaRPr lang="en-A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411163" y="1457325"/>
            <a:ext cx="8315325" cy="4559300"/>
          </a:xfrm>
        </p:spPr>
        <p:txBody>
          <a:bodyPr/>
          <a:lstStyle/>
          <a:p>
            <a:pPr marL="514350" indent="-514350"/>
            <a:r>
              <a:rPr lang="en-AU" smtClean="0"/>
              <a:t>Rich pictures are primarily about:</a:t>
            </a:r>
          </a:p>
          <a:p>
            <a:pPr marL="514350" indent="-514350">
              <a:buFontTx/>
              <a:buChar char="•"/>
            </a:pPr>
            <a:r>
              <a:rPr lang="en-AU" smtClean="0"/>
              <a:t>the people in a situation</a:t>
            </a:r>
          </a:p>
          <a:p>
            <a:pPr marL="514350" indent="-514350">
              <a:buFontTx/>
              <a:buChar char="•"/>
            </a:pPr>
            <a:r>
              <a:rPr lang="en-AU" smtClean="0"/>
              <a:t>their concerns</a:t>
            </a:r>
          </a:p>
          <a:p>
            <a:pPr marL="514350" indent="-514350">
              <a:buFontTx/>
              <a:buChar char="•"/>
            </a:pPr>
            <a:r>
              <a:rPr lang="en-AU" smtClean="0"/>
              <a:t>their interactions</a:t>
            </a:r>
          </a:p>
          <a:p>
            <a:pPr marL="514350" indent="-514350">
              <a:buFontTx/>
              <a:buChar char="•"/>
            </a:pPr>
            <a:r>
              <a:rPr lang="en-AU" smtClean="0"/>
              <a:t>and the environment they operate in</a:t>
            </a:r>
          </a:p>
        </p:txBody>
      </p:sp>
      <p:sp>
        <p:nvSpPr>
          <p:cNvPr id="19459" name="Title 2"/>
          <p:cNvSpPr>
            <a:spLocks noGrp="1"/>
          </p:cNvSpPr>
          <p:nvPr>
            <p:ph type="title"/>
          </p:nvPr>
        </p:nvSpPr>
        <p:spPr/>
        <p:txBody>
          <a:bodyPr/>
          <a:lstStyle/>
          <a:p>
            <a:r>
              <a:rPr lang="en-AU" smtClean="0"/>
              <a:t>Rich pictures</a:t>
            </a:r>
          </a:p>
        </p:txBody>
      </p:sp>
      <p:sp>
        <p:nvSpPr>
          <p:cNvPr id="4" name="Slide Number Placeholder 3"/>
          <p:cNvSpPr>
            <a:spLocks noGrp="1"/>
          </p:cNvSpPr>
          <p:nvPr>
            <p:ph type="sldNum" sz="quarter" idx="10"/>
          </p:nvPr>
        </p:nvSpPr>
        <p:spPr/>
        <p:txBody>
          <a:bodyPr/>
          <a:lstStyle/>
          <a:p>
            <a:pPr>
              <a:defRPr/>
            </a:pPr>
            <a:fld id="{8D28716D-C7F6-449A-B40E-8AF6403615AF}" type="slidenum">
              <a:rPr lang="en-AU" smtClean="0"/>
              <a:pPr>
                <a:defRPr/>
              </a:pPr>
              <a:t>9</a:t>
            </a:fld>
            <a:endParaRPr lang="en-AU"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2060</Words>
  <Application>Microsoft Office PowerPoint</Application>
  <PresentationFormat>On-screen Show (4:3)</PresentationFormat>
  <Paragraphs>507</Paragraphs>
  <Slides>64</Slides>
  <Notes>36</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ITEC 102 INTRODUCTION TO INFORMATION SYSTEMS</vt:lpstr>
      <vt:lpstr>Diagram and Rich Pictures</vt:lpstr>
      <vt:lpstr>Diagrams</vt:lpstr>
      <vt:lpstr>Modelling techniques</vt:lpstr>
      <vt:lpstr>System Architecture </vt:lpstr>
      <vt:lpstr>Diagrams: IS design</vt:lpstr>
      <vt:lpstr>An example</vt:lpstr>
      <vt:lpstr>Rich pictures</vt:lpstr>
      <vt:lpstr>Rich pictures</vt:lpstr>
      <vt:lpstr>Rich pictures</vt:lpstr>
      <vt:lpstr> </vt:lpstr>
      <vt:lpstr>What is a rich picture about? </vt:lpstr>
      <vt:lpstr>Elements of a rich picture </vt:lpstr>
      <vt:lpstr>key aspects include</vt:lpstr>
      <vt:lpstr>Rich picture semantics</vt:lpstr>
      <vt:lpstr>Drawing rich pictures </vt:lpstr>
      <vt:lpstr>Drawing rich pictures</vt:lpstr>
      <vt:lpstr>Drawing rich pictures </vt:lpstr>
      <vt:lpstr>Straight lines vs “fried-egg” shapes and curved arrows </vt:lpstr>
      <vt:lpstr>Example – teaching kids </vt:lpstr>
      <vt:lpstr>Example – rural development </vt:lpstr>
      <vt:lpstr>Rich picture of Programme</vt:lpstr>
      <vt:lpstr>Rich picture of a rich picture</vt:lpstr>
      <vt:lpstr>DIAGRAMMING WORK &amp; PROCESSES </vt:lpstr>
      <vt:lpstr>A Process</vt:lpstr>
      <vt:lpstr>Process with Tasks</vt:lpstr>
      <vt:lpstr>IS support  for Tasks</vt:lpstr>
      <vt:lpstr>IS Support for Processes</vt:lpstr>
      <vt:lpstr>IS Support for Processes</vt:lpstr>
      <vt:lpstr>IS support for processes</vt:lpstr>
      <vt:lpstr>Another Viewpoint</vt:lpstr>
      <vt:lpstr> </vt:lpstr>
      <vt:lpstr>Alter’s work system framework </vt:lpstr>
      <vt:lpstr>Amazon.com</vt:lpstr>
      <vt:lpstr>Key elements in Processes </vt:lpstr>
      <vt:lpstr>Key elements </vt:lpstr>
      <vt:lpstr>Example: Paying employees </vt:lpstr>
      <vt:lpstr>Example: Paying employees </vt:lpstr>
      <vt:lpstr>Work System Principles</vt:lpstr>
      <vt:lpstr>Various viewpoints</vt:lpstr>
      <vt:lpstr>Performance variables </vt:lpstr>
      <vt:lpstr>Modelling</vt:lpstr>
      <vt:lpstr>Purposes of Modelling</vt:lpstr>
      <vt:lpstr>Elements of modelling </vt:lpstr>
      <vt:lpstr>Process of modelling </vt:lpstr>
      <vt:lpstr>Modelling techniques</vt:lpstr>
      <vt:lpstr>Example - Travel Planning </vt:lpstr>
      <vt:lpstr>Rich Picture</vt:lpstr>
      <vt:lpstr>Organisational Structure and Functions </vt:lpstr>
      <vt:lpstr>Activity diagram</vt:lpstr>
      <vt:lpstr>Where are we up to ? ! ! </vt:lpstr>
      <vt:lpstr>Activity diagram with interfaces</vt:lpstr>
      <vt:lpstr>Interface Storyboards</vt:lpstr>
      <vt:lpstr>Interaction spec</vt:lpstr>
      <vt:lpstr>Interaction spec – a use case</vt:lpstr>
      <vt:lpstr>Scenarios </vt:lpstr>
      <vt:lpstr>Where are we up to ? ! ! </vt:lpstr>
      <vt:lpstr>Domain Level Class Diagram </vt:lpstr>
      <vt:lpstr>System Architecture </vt:lpstr>
      <vt:lpstr>System Architecture </vt:lpstr>
      <vt:lpstr>Summary - Modelling techniques</vt:lpstr>
      <vt:lpstr>Take home exercise</vt:lpstr>
      <vt:lpstr>Slide 63</vt:lpstr>
      <vt:lpstr>Exercise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103 INTRODUCTION TO PROGRAMMING</dc:title>
  <dc:creator>user</dc:creator>
  <cp:lastModifiedBy>DELL</cp:lastModifiedBy>
  <cp:revision>19</cp:revision>
  <dcterms:created xsi:type="dcterms:W3CDTF">2018-02-07T14:49:34Z</dcterms:created>
  <dcterms:modified xsi:type="dcterms:W3CDTF">2018-12-29T21:14:39Z</dcterms:modified>
</cp:coreProperties>
</file>