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60" r:id="rId3"/>
    <p:sldId id="262" r:id="rId4"/>
    <p:sldId id="263" r:id="rId5"/>
    <p:sldId id="268" r:id="rId6"/>
    <p:sldId id="269" r:id="rId7"/>
    <p:sldId id="270" r:id="rId8"/>
    <p:sldId id="271" r:id="rId9"/>
    <p:sldId id="272" r:id="rId10"/>
    <p:sldId id="273" r:id="rId11"/>
    <p:sldId id="274" r:id="rId12"/>
    <p:sldId id="275" r:id="rId13"/>
    <p:sldId id="276"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12/30/2018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04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022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125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8841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15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2531"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p:spPr>
      </p:sp>
      <p:sp>
        <p:nvSpPr>
          <p:cNvPr id="23555" name="Notes Placeholder 2"/>
          <p:cNvSpPr>
            <a:spLocks noGrp="1"/>
          </p:cNvSpPr>
          <p:nvPr>
            <p:ph type="body" idx="1"/>
          </p:nvPr>
        </p:nvSpPr>
        <p:spPr bwMode="auto">
          <a:xfrm>
            <a:off x="685800" y="4343400"/>
            <a:ext cx="5486400" cy="4114800"/>
          </a:xfrm>
          <a:prstGeom prst="rect">
            <a:avLst/>
          </a:prstGeom>
          <a:noFill/>
          <a:ln>
            <a:miter lim="800000"/>
            <a:headEnd/>
            <a:tailEnd/>
          </a:ln>
        </p:spPr>
        <p:txBody>
          <a:bodyPr/>
          <a:lstStyle/>
          <a:p>
            <a:pPr eaLnBrk="1" hangingPunct="1"/>
            <a:endParaRPr lang="en-AU"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408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5107"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7155"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8179"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79203" name="Rectangle 3"/>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31800" y="439738"/>
            <a:ext cx="6864350" cy="7032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11163" y="1428750"/>
            <a:ext cx="8315325" cy="4587875"/>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ITEC 102 INTRODUCTION TO INFORMATION SYSTEMS</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dirty="0" smtClean="0"/>
              <a:t>INFORMATION SYSTEMS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458788"/>
            <a:ext cx="6962775" cy="703262"/>
          </a:xfrm>
        </p:spPr>
        <p:txBody>
          <a:bodyPr>
            <a:normAutofit fontScale="90000"/>
          </a:bodyPr>
          <a:lstStyle/>
          <a:p>
            <a:r>
              <a:rPr lang="en-AU" smtClean="0"/>
              <a:t>Why IS Matters?</a:t>
            </a:r>
          </a:p>
        </p:txBody>
      </p:sp>
      <p:sp>
        <p:nvSpPr>
          <p:cNvPr id="17411" name="Rectangle 3"/>
          <p:cNvSpPr>
            <a:spLocks noGrp="1" noChangeArrowheads="1"/>
          </p:cNvSpPr>
          <p:nvPr>
            <p:ph idx="1"/>
          </p:nvPr>
        </p:nvSpPr>
        <p:spPr>
          <a:xfrm>
            <a:off x="314325" y="1314450"/>
            <a:ext cx="8696325" cy="4802188"/>
          </a:xfrm>
        </p:spPr>
        <p:txBody>
          <a:bodyPr>
            <a:normAutofit lnSpcReduction="10000"/>
          </a:bodyPr>
          <a:lstStyle/>
          <a:p>
            <a:pPr>
              <a:lnSpc>
                <a:spcPct val="90000"/>
              </a:lnSpc>
            </a:pPr>
            <a:r>
              <a:rPr lang="en-AU" sz="2400" smtClean="0"/>
              <a:t>Information systems are pervasive in our everyday lives</a:t>
            </a:r>
          </a:p>
          <a:p>
            <a:pPr>
              <a:lnSpc>
                <a:spcPct val="90000"/>
              </a:lnSpc>
            </a:pPr>
            <a:r>
              <a:rPr lang="en-AU" sz="2400" smtClean="0"/>
              <a:t>IS is essential for work in organisations</a:t>
            </a:r>
          </a:p>
          <a:p>
            <a:pPr>
              <a:lnSpc>
                <a:spcPct val="90000"/>
              </a:lnSpc>
            </a:pPr>
            <a:r>
              <a:rPr lang="en-AU" sz="2400" smtClean="0"/>
              <a:t>IS impacts employees at work</a:t>
            </a:r>
          </a:p>
          <a:p>
            <a:pPr>
              <a:lnSpc>
                <a:spcPct val="90000"/>
              </a:lnSpc>
            </a:pPr>
            <a:r>
              <a:rPr lang="en-AU" sz="2400" smtClean="0"/>
              <a:t>IS provides quality of life improvements</a:t>
            </a:r>
          </a:p>
          <a:p>
            <a:pPr>
              <a:lnSpc>
                <a:spcPct val="90000"/>
              </a:lnSpc>
            </a:pPr>
            <a:r>
              <a:rPr lang="en-AU" sz="2400" smtClean="0"/>
              <a:t>Information systems are used by all organisations</a:t>
            </a:r>
          </a:p>
          <a:p>
            <a:pPr>
              <a:lnSpc>
                <a:spcPct val="90000"/>
              </a:lnSpc>
            </a:pPr>
            <a:r>
              <a:rPr lang="en-AU" sz="2400" smtClean="0"/>
              <a:t>IS for competitive advantage </a:t>
            </a:r>
          </a:p>
          <a:p>
            <a:pPr>
              <a:lnSpc>
                <a:spcPct val="90000"/>
              </a:lnSpc>
            </a:pPr>
            <a:r>
              <a:rPr lang="en-AU" sz="2400" smtClean="0"/>
              <a:t>Why information systems matter for:</a:t>
            </a:r>
          </a:p>
          <a:p>
            <a:pPr lvl="1">
              <a:lnSpc>
                <a:spcPct val="90000"/>
              </a:lnSpc>
            </a:pPr>
            <a:r>
              <a:rPr lang="en-AU" smtClean="0"/>
              <a:t>Accounting and finance</a:t>
            </a:r>
          </a:p>
          <a:p>
            <a:pPr lvl="1">
              <a:lnSpc>
                <a:spcPct val="90000"/>
              </a:lnSpc>
            </a:pPr>
            <a:r>
              <a:rPr lang="en-AU" smtClean="0"/>
              <a:t>Operations management</a:t>
            </a:r>
          </a:p>
          <a:p>
            <a:pPr lvl="1">
              <a:lnSpc>
                <a:spcPct val="90000"/>
              </a:lnSpc>
            </a:pPr>
            <a:r>
              <a:rPr lang="en-AU" smtClean="0"/>
              <a:t>Marketing</a:t>
            </a:r>
          </a:p>
          <a:p>
            <a:pPr lvl="1">
              <a:lnSpc>
                <a:spcPct val="90000"/>
              </a:lnSpc>
            </a:pPr>
            <a:r>
              <a:rPr lang="en-AU" smtClean="0"/>
              <a:t>Human resource management</a:t>
            </a:r>
          </a:p>
          <a:p>
            <a:pPr lvl="1">
              <a:lnSpc>
                <a:spcPct val="90000"/>
              </a:lnSpc>
            </a:pPr>
            <a:r>
              <a:rPr lang="en-AU" smtClean="0"/>
              <a:t>Information systems</a:t>
            </a:r>
          </a:p>
          <a:p>
            <a:pPr>
              <a:lnSpc>
                <a:spcPct val="90000"/>
              </a:lnSpc>
            </a:pPr>
            <a:endParaRPr lang="en-AU" sz="2400" smtClean="0"/>
          </a:p>
          <a:p>
            <a:pPr>
              <a:lnSpc>
                <a:spcPct val="90000"/>
              </a:lnSpc>
            </a:pPr>
            <a:endParaRPr lang="en-AU" sz="2400" smtClean="0"/>
          </a:p>
          <a:p>
            <a:pPr>
              <a:lnSpc>
                <a:spcPct val="90000"/>
              </a:lnSpc>
            </a:pPr>
            <a:endParaRPr lang="en-AU" sz="2400" smtClean="0"/>
          </a:p>
        </p:txBody>
      </p:sp>
      <p:sp>
        <p:nvSpPr>
          <p:cNvPr id="17412" name="Slide Number Placeholder 3"/>
          <p:cNvSpPr>
            <a:spLocks noGrp="1"/>
          </p:cNvSpPr>
          <p:nvPr>
            <p:ph type="sldNum" sz="quarter" idx="10"/>
          </p:nvPr>
        </p:nvSpPr>
        <p:spPr bwMode="auto">
          <a:xfrm>
            <a:off x="0" y="6453188"/>
            <a:ext cx="1514475" cy="276225"/>
          </a:xfrm>
          <a:noFill/>
          <a:ln>
            <a:miter lim="800000"/>
            <a:headEnd/>
            <a:tailEnd/>
          </a:ln>
        </p:spPr>
        <p:txBody>
          <a:bodyPr wrap="square" numCol="1" anchorCtr="0" compatLnSpc="1">
            <a:prstTxWarp prst="textNoShape">
              <a:avLst/>
            </a:prstTxWarp>
          </a:bodyPr>
          <a:lstStyle/>
          <a:p>
            <a:fld id="{6AA1F431-1128-4841-BF5C-24C9914726F7}" type="slidenum">
              <a:rPr lang="en-AU"/>
              <a:pPr/>
              <a:t>10</a:t>
            </a:fld>
            <a:endParaRPr lang="en-AU"/>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22275" y="458788"/>
            <a:ext cx="6864350" cy="703262"/>
          </a:xfrm>
        </p:spPr>
        <p:txBody>
          <a:bodyPr>
            <a:normAutofit fontScale="90000"/>
          </a:bodyPr>
          <a:lstStyle/>
          <a:p>
            <a:r>
              <a:rPr lang="en-AU" smtClean="0"/>
              <a:t>Informatics</a:t>
            </a:r>
            <a:endParaRPr lang="en-AU" sz="3600" smtClean="0"/>
          </a:p>
        </p:txBody>
      </p:sp>
      <p:sp>
        <p:nvSpPr>
          <p:cNvPr id="5123" name="Rectangle 3"/>
          <p:cNvSpPr>
            <a:spLocks noGrp="1" noChangeArrowheads="1"/>
          </p:cNvSpPr>
          <p:nvPr>
            <p:ph idx="1"/>
          </p:nvPr>
        </p:nvSpPr>
        <p:spPr>
          <a:xfrm>
            <a:off x="411163" y="1308100"/>
            <a:ext cx="8315325" cy="4708525"/>
          </a:xfrm>
        </p:spPr>
        <p:txBody>
          <a:bodyPr>
            <a:normAutofit lnSpcReduction="10000"/>
          </a:bodyPr>
          <a:lstStyle/>
          <a:p>
            <a:r>
              <a:rPr lang="en-AU" sz="2000" b="1" i="1" smtClean="0">
                <a:cs typeface="Times New Roman" pitchFamily="18" charset="0"/>
              </a:rPr>
              <a:t>Informatics</a:t>
            </a:r>
            <a:r>
              <a:rPr lang="en-AU" sz="2000" b="1" smtClean="0">
                <a:cs typeface="Times New Roman" pitchFamily="18" charset="0"/>
              </a:rPr>
              <a:t> </a:t>
            </a:r>
            <a:r>
              <a:rPr lang="en-AU" sz="2000" smtClean="0">
                <a:cs typeface="Times New Roman" pitchFamily="18" charset="0"/>
              </a:rPr>
              <a:t>is the field that considers the nature information (in its various forms including and data and articulated knowledge). </a:t>
            </a:r>
          </a:p>
          <a:p>
            <a:r>
              <a:rPr lang="en-AU" sz="2000" b="1" i="1" smtClean="0">
                <a:cs typeface="Times New Roman" pitchFamily="18" charset="0"/>
              </a:rPr>
              <a:t>Informatics</a:t>
            </a:r>
            <a:r>
              <a:rPr lang="en-AU" sz="2000" smtClean="0">
                <a:cs typeface="Times New Roman" pitchFamily="18" charset="0"/>
              </a:rPr>
              <a:t> examines the use of information by humans to achieve various ends; the technologies of its management (how it is created, stored, processed, communicated and mobilised), the issues it raises (validity, privacy, IP) and the repercussions of information for people, organisations and society.</a:t>
            </a:r>
          </a:p>
          <a:p>
            <a:r>
              <a:rPr lang="en-AU" sz="2000" b="1" i="1" smtClean="0">
                <a:cs typeface="Times New Roman" pitchFamily="18" charset="0"/>
              </a:rPr>
              <a:t>Applied Informatics</a:t>
            </a:r>
            <a:r>
              <a:rPr lang="en-AU" sz="2000" b="1" smtClean="0">
                <a:cs typeface="Times New Roman" pitchFamily="18" charset="0"/>
              </a:rPr>
              <a:t> </a:t>
            </a:r>
            <a:r>
              <a:rPr lang="en-AU" sz="2000" smtClean="0">
                <a:cs typeface="Times New Roman" pitchFamily="18" charset="0"/>
              </a:rPr>
              <a:t>examines the above topics in relation to a particular knowledge domain. </a:t>
            </a:r>
            <a:r>
              <a:rPr lang="en-AU" sz="2000" i="1" smtClean="0">
                <a:cs typeface="Times New Roman" pitchFamily="18" charset="0"/>
              </a:rPr>
              <a:t>Health Informatics</a:t>
            </a:r>
            <a:r>
              <a:rPr lang="en-AU" sz="2000" smtClean="0">
                <a:cs typeface="Times New Roman" pitchFamily="18" charset="0"/>
              </a:rPr>
              <a:t> is the most advanced of the applied informatics disciplines. Health informatics examines topics from the GP looking after patient records to expert systems for diagnosis, remote medicine, to medical research.</a:t>
            </a:r>
            <a:r>
              <a:rPr lang="en-AU" sz="2000" smtClean="0"/>
              <a:t> </a:t>
            </a:r>
          </a:p>
          <a:p>
            <a:r>
              <a:rPr lang="en-AU" sz="2000" smtClean="0"/>
              <a:t>Kling and Allen have used the term </a:t>
            </a:r>
            <a:r>
              <a:rPr lang="en-AU" sz="2000" i="1" smtClean="0"/>
              <a:t>“organisational informatics” </a:t>
            </a:r>
            <a:r>
              <a:rPr lang="en-AU" sz="2000" smtClean="0"/>
              <a:t>to encompass the application of information, IS, and IT within organisations – ie what this unit is about.</a:t>
            </a:r>
          </a:p>
        </p:txBody>
      </p:sp>
      <p:sp>
        <p:nvSpPr>
          <p:cNvPr id="5124"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263E7546-517B-4073-93EA-9C9422E6304E}" type="slidenum">
              <a:rPr lang="en-AU"/>
              <a:pPr/>
              <a:t>11</a:t>
            </a:fld>
            <a:endParaRPr lang="en-A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22275" y="458788"/>
            <a:ext cx="6864350" cy="703262"/>
          </a:xfrm>
        </p:spPr>
        <p:txBody>
          <a:bodyPr>
            <a:normAutofit fontScale="90000"/>
          </a:bodyPr>
          <a:lstStyle/>
          <a:p>
            <a:r>
              <a:rPr lang="en-AU" smtClean="0"/>
              <a:t>Data, information, knowledge</a:t>
            </a:r>
            <a:endParaRPr lang="en-AU" sz="3600" smtClean="0"/>
          </a:p>
        </p:txBody>
      </p:sp>
      <p:sp>
        <p:nvSpPr>
          <p:cNvPr id="6147" name="Rectangle 3"/>
          <p:cNvSpPr>
            <a:spLocks noGrp="1" noChangeArrowheads="1"/>
          </p:cNvSpPr>
          <p:nvPr>
            <p:ph idx="1"/>
          </p:nvPr>
        </p:nvSpPr>
        <p:spPr>
          <a:xfrm>
            <a:off x="411163" y="1457325"/>
            <a:ext cx="8315325" cy="4559300"/>
          </a:xfrm>
        </p:spPr>
        <p:txBody>
          <a:bodyPr>
            <a:normAutofit lnSpcReduction="10000"/>
          </a:bodyPr>
          <a:lstStyle/>
          <a:p>
            <a:pPr>
              <a:lnSpc>
                <a:spcPct val="90000"/>
              </a:lnSpc>
            </a:pPr>
            <a:r>
              <a:rPr lang="en-AU" smtClean="0"/>
              <a:t>Making sense of information systems requires a clear concept of what information is</a:t>
            </a:r>
          </a:p>
          <a:p>
            <a:pPr lvl="1">
              <a:lnSpc>
                <a:spcPct val="90000"/>
              </a:lnSpc>
            </a:pPr>
            <a:r>
              <a:rPr lang="en-AU" smtClean="0"/>
              <a:t>remember – </a:t>
            </a:r>
            <a:r>
              <a:rPr lang="en-AU" i="1" smtClean="0"/>
              <a:t>information systems</a:t>
            </a:r>
            <a:r>
              <a:rPr lang="en-AU" smtClean="0"/>
              <a:t> are concerned with providing </a:t>
            </a:r>
            <a:r>
              <a:rPr lang="en-AU" i="1" smtClean="0"/>
              <a:t>information</a:t>
            </a:r>
            <a:r>
              <a:rPr lang="en-AU" smtClean="0"/>
              <a:t> to support </a:t>
            </a:r>
            <a:r>
              <a:rPr lang="en-AU" i="1" smtClean="0"/>
              <a:t>people</a:t>
            </a:r>
            <a:r>
              <a:rPr lang="en-AU" smtClean="0"/>
              <a:t> taking </a:t>
            </a:r>
            <a:r>
              <a:rPr lang="en-AU" i="1" smtClean="0"/>
              <a:t>actions</a:t>
            </a:r>
            <a:r>
              <a:rPr lang="en-AU" smtClean="0"/>
              <a:t> </a:t>
            </a:r>
          </a:p>
          <a:p>
            <a:pPr lvl="1">
              <a:lnSpc>
                <a:spcPct val="90000"/>
              </a:lnSpc>
            </a:pPr>
            <a:r>
              <a:rPr lang="en-AU" smtClean="0"/>
              <a:t>within IS related texts, there are multiple views of the various terms – we will present a fairly simple view of them here</a:t>
            </a:r>
          </a:p>
          <a:p>
            <a:pPr>
              <a:lnSpc>
                <a:spcPct val="90000"/>
              </a:lnSpc>
            </a:pPr>
            <a:r>
              <a:rPr lang="en-AU" smtClean="0"/>
              <a:t>Most of these viewpoints start out by attempting to describe “data”</a:t>
            </a:r>
            <a:br>
              <a:rPr lang="en-AU" smtClean="0"/>
            </a:br>
            <a:endParaRPr lang="en-AU" smtClean="0"/>
          </a:p>
        </p:txBody>
      </p:sp>
      <p:sp>
        <p:nvSpPr>
          <p:cNvPr id="6148"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CAA3A565-7A83-4731-B1B6-8861EA2134CB}" type="slidenum">
              <a:rPr lang="en-AU"/>
              <a:pPr/>
              <a:t>12</a:t>
            </a:fld>
            <a:endParaRPr lang="en-A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2275" y="458788"/>
            <a:ext cx="6864350" cy="703262"/>
          </a:xfrm>
        </p:spPr>
        <p:txBody>
          <a:bodyPr>
            <a:normAutofit fontScale="90000"/>
          </a:bodyPr>
          <a:lstStyle/>
          <a:p>
            <a:r>
              <a:rPr lang="en-AU" smtClean="0"/>
              <a:t>Data</a:t>
            </a:r>
            <a:endParaRPr lang="en-AU" sz="3600" smtClean="0"/>
          </a:p>
        </p:txBody>
      </p:sp>
      <p:sp>
        <p:nvSpPr>
          <p:cNvPr id="7171" name="Rectangle 3"/>
          <p:cNvSpPr>
            <a:spLocks noGrp="1" noChangeArrowheads="1"/>
          </p:cNvSpPr>
          <p:nvPr>
            <p:ph idx="1"/>
          </p:nvPr>
        </p:nvSpPr>
        <p:spPr>
          <a:xfrm>
            <a:off x="411163" y="1457325"/>
            <a:ext cx="8315325" cy="4559300"/>
          </a:xfrm>
        </p:spPr>
        <p:txBody>
          <a:bodyPr>
            <a:normAutofit fontScale="92500" lnSpcReduction="10000"/>
          </a:bodyPr>
          <a:lstStyle/>
          <a:p>
            <a:pPr lvl="1">
              <a:lnSpc>
                <a:spcPct val="80000"/>
              </a:lnSpc>
            </a:pPr>
            <a:r>
              <a:rPr lang="en-AU" i="1" smtClean="0"/>
              <a:t>data</a:t>
            </a:r>
            <a:r>
              <a:rPr lang="en-AU" smtClean="0"/>
              <a:t> (or datum) – one of more symbols that are used to represent something.</a:t>
            </a:r>
          </a:p>
          <a:p>
            <a:pPr lvl="1">
              <a:lnSpc>
                <a:spcPct val="80000"/>
              </a:lnSpc>
            </a:pPr>
            <a:r>
              <a:rPr lang="en-AU" smtClean="0"/>
              <a:t>data – facts about the world </a:t>
            </a:r>
          </a:p>
          <a:p>
            <a:pPr lvl="2">
              <a:lnSpc>
                <a:spcPct val="80000"/>
              </a:lnSpc>
            </a:pPr>
            <a:r>
              <a:rPr lang="en-AU" smtClean="0"/>
              <a:t>myriad of facts about the world, only some are significant or of interest to people. </a:t>
            </a:r>
          </a:p>
          <a:p>
            <a:pPr lvl="2">
              <a:lnSpc>
                <a:spcPct val="80000"/>
              </a:lnSpc>
            </a:pPr>
            <a:r>
              <a:rPr lang="en-AU" smtClean="0"/>
              <a:t>some might be agreed by all, some are disputed, some accepted as meaningful by all, and some private to an individual or group who defines them as a result of particular interests </a:t>
            </a:r>
          </a:p>
          <a:p>
            <a:pPr lvl="2">
              <a:lnSpc>
                <a:spcPct val="80000"/>
              </a:lnSpc>
            </a:pPr>
            <a:r>
              <a:rPr lang="en-AU" smtClean="0"/>
              <a:t>distinction between the great mass of facts and the sub-set of them we select for attention – sometimes called “capta”</a:t>
            </a:r>
          </a:p>
          <a:p>
            <a:pPr lvl="3">
              <a:lnSpc>
                <a:spcPct val="80000"/>
              </a:lnSpc>
            </a:pPr>
            <a:r>
              <a:rPr lang="en-AU" smtClean="0"/>
              <a:t>it would generally be the capta that we might store in our computer systems. </a:t>
            </a:r>
          </a:p>
          <a:p>
            <a:pPr lvl="1">
              <a:lnSpc>
                <a:spcPct val="80000"/>
              </a:lnSpc>
            </a:pPr>
            <a:r>
              <a:rPr lang="en-AU" smtClean="0"/>
              <a:t>data (or capta) are the raw inputs of information systems, facts of some interest to the information systems users.</a:t>
            </a:r>
          </a:p>
        </p:txBody>
      </p:sp>
      <p:sp>
        <p:nvSpPr>
          <p:cNvPr id="7172"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CABF0D54-360D-4616-AB5F-0B1CDE6FFDCA}" type="slidenum">
              <a:rPr lang="en-AU"/>
              <a:pPr/>
              <a:t>13</a:t>
            </a:fld>
            <a:endParaRPr lang="en-AU"/>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2275" y="458788"/>
            <a:ext cx="6864350" cy="703262"/>
          </a:xfrm>
        </p:spPr>
        <p:txBody>
          <a:bodyPr>
            <a:normAutofit fontScale="90000"/>
          </a:bodyPr>
          <a:lstStyle/>
          <a:p>
            <a:r>
              <a:rPr lang="en-AU" smtClean="0"/>
              <a:t>Information</a:t>
            </a:r>
            <a:endParaRPr lang="en-AU" sz="3600" smtClean="0"/>
          </a:p>
        </p:txBody>
      </p:sp>
      <p:sp>
        <p:nvSpPr>
          <p:cNvPr id="9219" name="Rectangle 3"/>
          <p:cNvSpPr>
            <a:spLocks noGrp="1" noChangeArrowheads="1"/>
          </p:cNvSpPr>
          <p:nvPr>
            <p:ph idx="1"/>
          </p:nvPr>
        </p:nvSpPr>
        <p:spPr>
          <a:xfrm>
            <a:off x="401638" y="1457325"/>
            <a:ext cx="8324850" cy="4754563"/>
          </a:xfrm>
        </p:spPr>
        <p:txBody>
          <a:bodyPr/>
          <a:lstStyle/>
          <a:p>
            <a:pPr>
              <a:lnSpc>
                <a:spcPct val="90000"/>
              </a:lnSpc>
              <a:buFontTx/>
              <a:buChar char="•"/>
            </a:pPr>
            <a:r>
              <a:rPr lang="en-AU" sz="2000" smtClean="0"/>
              <a:t>information is processed, or value-added data</a:t>
            </a:r>
          </a:p>
          <a:p>
            <a:pPr>
              <a:lnSpc>
                <a:spcPct val="90000"/>
              </a:lnSpc>
              <a:buFontTx/>
              <a:buChar char="•"/>
            </a:pPr>
            <a:r>
              <a:rPr lang="en-AU" sz="2000" smtClean="0"/>
              <a:t>can  also see information as data interpreted in some meaningful context.</a:t>
            </a:r>
          </a:p>
          <a:p>
            <a:pPr lvl="1">
              <a:lnSpc>
                <a:spcPct val="90000"/>
              </a:lnSpc>
            </a:pPr>
            <a:r>
              <a:rPr lang="en-AU" sz="1800" smtClean="0"/>
              <a:t>implies one or more people having an interest in the data and doing some form of interpretation </a:t>
            </a:r>
          </a:p>
          <a:p>
            <a:pPr lvl="1">
              <a:lnSpc>
                <a:spcPct val="90000"/>
              </a:lnSpc>
            </a:pPr>
            <a:r>
              <a:rPr lang="en-AU" sz="1800" smtClean="0"/>
              <a:t>so can't have information without there being people with interests and some sort of context in which it is placed </a:t>
            </a:r>
          </a:p>
          <a:p>
            <a:pPr lvl="1">
              <a:lnSpc>
                <a:spcPct val="90000"/>
              </a:lnSpc>
            </a:pPr>
            <a:r>
              <a:rPr lang="en-AU" sz="1800" smtClean="0"/>
              <a:t>this is essentially “meaning attribution”</a:t>
            </a:r>
          </a:p>
          <a:p>
            <a:pPr lvl="2">
              <a:lnSpc>
                <a:spcPct val="90000"/>
              </a:lnSpc>
            </a:pPr>
            <a:r>
              <a:rPr lang="en-AU" sz="1800" smtClean="0"/>
              <a:t>the attribution of meaning in a context converts data into something different, ie. information </a:t>
            </a:r>
          </a:p>
          <a:p>
            <a:pPr lvl="1">
              <a:lnSpc>
                <a:spcPct val="90000"/>
              </a:lnSpc>
            </a:pPr>
            <a:r>
              <a:rPr lang="en-AU" sz="1800" smtClean="0"/>
              <a:t>the process of meaning attribution can be individual or group based </a:t>
            </a:r>
          </a:p>
          <a:p>
            <a:pPr>
              <a:lnSpc>
                <a:spcPct val="90000"/>
              </a:lnSpc>
              <a:buFontTx/>
              <a:buChar char="•"/>
            </a:pPr>
            <a:r>
              <a:rPr lang="en-AU" sz="2000" smtClean="0"/>
              <a:t>information has a temporal dimension</a:t>
            </a:r>
          </a:p>
          <a:p>
            <a:pPr lvl="1">
              <a:lnSpc>
                <a:spcPct val="90000"/>
              </a:lnSpc>
            </a:pPr>
            <a:r>
              <a:rPr lang="en-AU" sz="1800" smtClean="0"/>
              <a:t>what might be meaningful at some time may be completely irrelevant at another time.</a:t>
            </a:r>
          </a:p>
          <a:p>
            <a:pPr>
              <a:lnSpc>
                <a:spcPct val="90000"/>
              </a:lnSpc>
              <a:buFontTx/>
              <a:buChar char="•"/>
            </a:pPr>
            <a:r>
              <a:rPr lang="en-AU" sz="2000" smtClean="0"/>
              <a:t>What might be information to one person may not be to another – these people may have different interests at different times.</a:t>
            </a:r>
          </a:p>
        </p:txBody>
      </p:sp>
      <p:sp>
        <p:nvSpPr>
          <p:cNvPr id="9220"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ECD02336-182D-4B38-B3A1-7DDDA2F9A058}" type="slidenum">
              <a:rPr lang="en-AU"/>
              <a:pPr/>
              <a:t>14</a:t>
            </a:fld>
            <a:endParaRPr lang="en-AU"/>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2275" y="458788"/>
            <a:ext cx="6864350" cy="703262"/>
          </a:xfrm>
        </p:spPr>
        <p:txBody>
          <a:bodyPr>
            <a:normAutofit fontScale="90000"/>
          </a:bodyPr>
          <a:lstStyle/>
          <a:p>
            <a:r>
              <a:rPr lang="en-AU" smtClean="0"/>
              <a:t>Knowledge</a:t>
            </a:r>
            <a:endParaRPr lang="en-AU" sz="3600" smtClean="0"/>
          </a:p>
        </p:txBody>
      </p:sp>
      <p:sp>
        <p:nvSpPr>
          <p:cNvPr id="10243" name="Rectangle 3"/>
          <p:cNvSpPr>
            <a:spLocks noGrp="1" noChangeArrowheads="1"/>
          </p:cNvSpPr>
          <p:nvPr>
            <p:ph idx="1"/>
          </p:nvPr>
        </p:nvSpPr>
        <p:spPr>
          <a:xfrm>
            <a:off x="411163" y="1457325"/>
            <a:ext cx="8315325" cy="4559300"/>
          </a:xfrm>
        </p:spPr>
        <p:txBody>
          <a:bodyPr/>
          <a:lstStyle/>
          <a:p>
            <a:pPr>
              <a:lnSpc>
                <a:spcPct val="80000"/>
              </a:lnSpc>
              <a:buFontTx/>
              <a:buChar char="•"/>
            </a:pPr>
            <a:r>
              <a:rPr lang="en-AU" sz="2400" smtClean="0"/>
              <a:t>The process by which data is converted into meaningful information can lead to larger structures of related information.</a:t>
            </a:r>
          </a:p>
          <a:p>
            <a:pPr>
              <a:lnSpc>
                <a:spcPct val="80000"/>
              </a:lnSpc>
              <a:buFontTx/>
              <a:buChar char="•"/>
            </a:pPr>
            <a:r>
              <a:rPr lang="en-AU" sz="2400" smtClean="0"/>
              <a:t>These larger, longer living structures are referred to as knowledge.</a:t>
            </a:r>
          </a:p>
          <a:p>
            <a:pPr lvl="1">
              <a:lnSpc>
                <a:spcPct val="80000"/>
              </a:lnSpc>
            </a:pPr>
            <a:r>
              <a:rPr lang="en-AU" sz="2000" smtClean="0"/>
              <a:t>these larger structures are often integrated with existing knowledge to create an improved knowledge within that context.</a:t>
            </a:r>
          </a:p>
          <a:p>
            <a:pPr>
              <a:lnSpc>
                <a:spcPct val="80000"/>
              </a:lnSpc>
              <a:buFontTx/>
              <a:buChar char="•"/>
            </a:pPr>
            <a:r>
              <a:rPr lang="en-AU" sz="2400" smtClean="0"/>
              <a:t>Knowledge can also be thought of as being an understanding of what the information means, or implies</a:t>
            </a:r>
            <a:endParaRPr lang="en-AU" sz="2000" smtClean="0"/>
          </a:p>
          <a:p>
            <a:pPr>
              <a:lnSpc>
                <a:spcPct val="80000"/>
              </a:lnSpc>
              <a:buFontTx/>
              <a:buChar char="•"/>
            </a:pPr>
            <a:r>
              <a:rPr lang="en-AU" sz="2400" smtClean="0"/>
              <a:t>Knowledge is then information that has been incorporated into our way of understanding the world around us</a:t>
            </a:r>
          </a:p>
          <a:p>
            <a:pPr lvl="1">
              <a:lnSpc>
                <a:spcPct val="80000"/>
              </a:lnSpc>
            </a:pPr>
            <a:r>
              <a:rPr lang="en-AU" sz="2000" smtClean="0"/>
              <a:t>it is the sense we have made of the world, and it helps us decide to act in a certain way when we want to have an effect on the world.</a:t>
            </a:r>
          </a:p>
        </p:txBody>
      </p:sp>
      <p:sp>
        <p:nvSpPr>
          <p:cNvPr id="10244"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93E0BE71-C6DF-4BEC-8D03-1613E22BCBE0}" type="slidenum">
              <a:rPr lang="en-AU"/>
              <a:pPr/>
              <a:t>15</a:t>
            </a:fld>
            <a:endParaRPr lang="en-AU"/>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2275" y="173038"/>
            <a:ext cx="6864350" cy="1103312"/>
          </a:xfrm>
        </p:spPr>
        <p:txBody>
          <a:bodyPr/>
          <a:lstStyle/>
          <a:p>
            <a:r>
              <a:rPr lang="en-AU" sz="3600" smtClean="0"/>
              <a:t>Data, Information, and knowledge</a:t>
            </a:r>
          </a:p>
        </p:txBody>
      </p:sp>
      <p:pic>
        <p:nvPicPr>
          <p:cNvPr id="11267" name="Picture 4" descr="Datainfoknowledge"/>
          <p:cNvPicPr>
            <a:picLocks noChangeAspect="1" noChangeArrowheads="1"/>
          </p:cNvPicPr>
          <p:nvPr/>
        </p:nvPicPr>
        <p:blipFill>
          <a:blip r:embed="rId2"/>
          <a:srcRect/>
          <a:stretch>
            <a:fillRect/>
          </a:stretch>
        </p:blipFill>
        <p:spPr bwMode="auto">
          <a:xfrm>
            <a:off x="315913" y="1403350"/>
            <a:ext cx="8535987" cy="4697413"/>
          </a:xfrm>
          <a:prstGeom prst="rect">
            <a:avLst/>
          </a:prstGeom>
          <a:noFill/>
          <a:ln w="9525">
            <a:noFill/>
            <a:miter lim="800000"/>
            <a:headEnd/>
            <a:tailEnd/>
          </a:ln>
        </p:spPr>
      </p:pic>
      <p:sp>
        <p:nvSpPr>
          <p:cNvPr id="11268"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957EC86E-2316-4C82-BAFC-B68A183CB9DB}" type="slidenum">
              <a:rPr lang="en-AU"/>
              <a:pPr/>
              <a:t>16</a:t>
            </a:fld>
            <a:endParaRPr lang="en-A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2275" y="458788"/>
            <a:ext cx="6864350" cy="703262"/>
          </a:xfrm>
        </p:spPr>
        <p:txBody>
          <a:bodyPr>
            <a:normAutofit fontScale="90000"/>
          </a:bodyPr>
          <a:lstStyle/>
          <a:p>
            <a:r>
              <a:rPr lang="en-AU" smtClean="0"/>
              <a:t>Quiz</a:t>
            </a:r>
          </a:p>
        </p:txBody>
      </p:sp>
      <p:sp>
        <p:nvSpPr>
          <p:cNvPr id="12291" name="Rectangle 3"/>
          <p:cNvSpPr>
            <a:spLocks noGrp="1" noChangeArrowheads="1"/>
          </p:cNvSpPr>
          <p:nvPr>
            <p:ph idx="1"/>
          </p:nvPr>
        </p:nvSpPr>
        <p:spPr>
          <a:xfrm>
            <a:off x="417513" y="1381125"/>
            <a:ext cx="8135937" cy="4483100"/>
          </a:xfrm>
        </p:spPr>
        <p:txBody>
          <a:bodyPr/>
          <a:lstStyle/>
          <a:p>
            <a:pPr>
              <a:lnSpc>
                <a:spcPct val="90000"/>
              </a:lnSpc>
              <a:buFont typeface="Monotype Sorts" pitchFamily="2" charset="2"/>
              <a:buNone/>
            </a:pPr>
            <a:r>
              <a:rPr lang="en-AU" sz="2400" smtClean="0"/>
              <a:t>Think about whether each of the following is information, data or knowledge?</a:t>
            </a:r>
          </a:p>
          <a:p>
            <a:pPr>
              <a:lnSpc>
                <a:spcPct val="90000"/>
              </a:lnSpc>
              <a:buFont typeface="Monotype Sorts" pitchFamily="2" charset="2"/>
              <a:buNone/>
            </a:pPr>
            <a:endParaRPr lang="en-AU" sz="2400" smtClean="0"/>
          </a:p>
          <a:p>
            <a:pPr>
              <a:lnSpc>
                <a:spcPct val="90000"/>
              </a:lnSpc>
              <a:buFontTx/>
              <a:buChar char="•"/>
            </a:pPr>
            <a:r>
              <a:rPr lang="en-AU" sz="2000" smtClean="0"/>
              <a:t>A list of tax file numbers</a:t>
            </a:r>
          </a:p>
          <a:p>
            <a:pPr>
              <a:lnSpc>
                <a:spcPct val="90000"/>
              </a:lnSpc>
              <a:buFontTx/>
              <a:buChar char="•"/>
            </a:pPr>
            <a:endParaRPr lang="en-AU" sz="2000" smtClean="0"/>
          </a:p>
          <a:p>
            <a:pPr>
              <a:lnSpc>
                <a:spcPct val="90000"/>
              </a:lnSpc>
              <a:buFontTx/>
              <a:buChar char="•"/>
            </a:pPr>
            <a:r>
              <a:rPr lang="en-AU" sz="2000" smtClean="0"/>
              <a:t>A exception report of all accounts that are more than 90 days past-due, which is sent to the accounts receivable manager</a:t>
            </a:r>
          </a:p>
          <a:p>
            <a:pPr>
              <a:lnSpc>
                <a:spcPct val="90000"/>
              </a:lnSpc>
              <a:buFontTx/>
              <a:buChar char="•"/>
            </a:pPr>
            <a:endParaRPr lang="en-AU" sz="2000" smtClean="0"/>
          </a:p>
          <a:p>
            <a:pPr>
              <a:lnSpc>
                <a:spcPct val="90000"/>
              </a:lnSpc>
              <a:buFontTx/>
              <a:buChar char="•"/>
            </a:pPr>
            <a:r>
              <a:rPr lang="en-AU" sz="2000" smtClean="0"/>
              <a:t>A monthly production report that is sent to shop floor supervisors who don’t use the report because they believe the figures reported are outdated and inaccurate</a:t>
            </a:r>
          </a:p>
          <a:p>
            <a:pPr>
              <a:lnSpc>
                <a:spcPct val="90000"/>
              </a:lnSpc>
              <a:buFont typeface="Monotype Sorts" pitchFamily="2" charset="2"/>
              <a:buNone/>
            </a:pPr>
            <a:endParaRPr lang="en-AU" sz="2000" smtClean="0"/>
          </a:p>
        </p:txBody>
      </p:sp>
      <p:sp>
        <p:nvSpPr>
          <p:cNvPr id="12292"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B4852ADA-3730-4C48-9E9A-5D654E40D16D}" type="slidenum">
              <a:rPr lang="en-AU"/>
              <a:pPr/>
              <a:t>17</a:t>
            </a:fld>
            <a:endParaRPr lang="en-AU"/>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22275" y="458788"/>
            <a:ext cx="6864350" cy="703262"/>
          </a:xfrm>
        </p:spPr>
        <p:txBody>
          <a:bodyPr>
            <a:normAutofit fontScale="90000"/>
          </a:bodyPr>
          <a:lstStyle/>
          <a:p>
            <a:r>
              <a:rPr lang="en-AU" smtClean="0"/>
              <a:t>IT - IS - Organisations</a:t>
            </a:r>
          </a:p>
        </p:txBody>
      </p:sp>
      <p:sp>
        <p:nvSpPr>
          <p:cNvPr id="13315" name="Rectangle 3"/>
          <p:cNvSpPr>
            <a:spLocks noGrp="1" noChangeArrowheads="1"/>
          </p:cNvSpPr>
          <p:nvPr>
            <p:ph idx="1"/>
          </p:nvPr>
        </p:nvSpPr>
        <p:spPr>
          <a:xfrm>
            <a:off x="411163" y="1457325"/>
            <a:ext cx="8315325" cy="4559300"/>
          </a:xfrm>
        </p:spPr>
        <p:txBody>
          <a:bodyPr/>
          <a:lstStyle/>
          <a:p>
            <a:pPr algn="ctr">
              <a:buFont typeface="Monotype Sorts" pitchFamily="2" charset="2"/>
              <a:buNone/>
            </a:pPr>
            <a:r>
              <a:rPr lang="en-AU" sz="2000" smtClean="0"/>
              <a:t>IS mediates between Technology and Organisations </a:t>
            </a:r>
          </a:p>
          <a:p>
            <a:pPr>
              <a:buFont typeface="Monotype Sorts" pitchFamily="2" charset="2"/>
              <a:buNone/>
            </a:pPr>
            <a:endParaRPr lang="en-AU" sz="2000" smtClean="0">
              <a:latin typeface="Arial" pitchFamily="34" charset="0"/>
            </a:endParaRPr>
          </a:p>
          <a:p>
            <a:endParaRPr lang="en-AU" sz="2000" smtClean="0">
              <a:latin typeface="Arial" pitchFamily="34" charset="0"/>
            </a:endParaRPr>
          </a:p>
        </p:txBody>
      </p:sp>
      <p:sp>
        <p:nvSpPr>
          <p:cNvPr id="13316" name="Oval 4"/>
          <p:cNvSpPr>
            <a:spLocks noChangeArrowheads="1"/>
          </p:cNvSpPr>
          <p:nvPr/>
        </p:nvSpPr>
        <p:spPr bwMode="auto">
          <a:xfrm>
            <a:off x="1250950" y="2967038"/>
            <a:ext cx="2108200" cy="1792287"/>
          </a:xfrm>
          <a:prstGeom prst="ellipse">
            <a:avLst/>
          </a:prstGeom>
          <a:noFill/>
          <a:ln w="9525">
            <a:noFill/>
            <a:round/>
            <a:headEnd/>
            <a:tailEnd/>
          </a:ln>
        </p:spPr>
        <p:txBody>
          <a:bodyPr wrap="none" anchor="ctr"/>
          <a:lstStyle/>
          <a:p>
            <a:endParaRPr lang="en-AU"/>
          </a:p>
        </p:txBody>
      </p:sp>
      <p:sp>
        <p:nvSpPr>
          <p:cNvPr id="13317" name="Oval 5"/>
          <p:cNvSpPr>
            <a:spLocks noChangeArrowheads="1"/>
          </p:cNvSpPr>
          <p:nvPr/>
        </p:nvSpPr>
        <p:spPr bwMode="auto">
          <a:xfrm>
            <a:off x="2855913" y="3216275"/>
            <a:ext cx="2136775" cy="1782763"/>
          </a:xfrm>
          <a:prstGeom prst="ellipse">
            <a:avLst/>
          </a:prstGeom>
          <a:noFill/>
          <a:ln w="38100">
            <a:solidFill>
              <a:srgbClr val="6699FF"/>
            </a:solidFill>
            <a:round/>
            <a:headEnd/>
            <a:tailEnd/>
          </a:ln>
        </p:spPr>
        <p:txBody>
          <a:bodyPr wrap="none" anchor="ctr"/>
          <a:lstStyle/>
          <a:p>
            <a:endParaRPr lang="en-AU"/>
          </a:p>
        </p:txBody>
      </p:sp>
      <p:sp>
        <p:nvSpPr>
          <p:cNvPr id="13318" name="Oval 6"/>
          <p:cNvSpPr>
            <a:spLocks noChangeArrowheads="1"/>
          </p:cNvSpPr>
          <p:nvPr/>
        </p:nvSpPr>
        <p:spPr bwMode="auto">
          <a:xfrm>
            <a:off x="4491038" y="3949700"/>
            <a:ext cx="2136775" cy="1782763"/>
          </a:xfrm>
          <a:prstGeom prst="ellipse">
            <a:avLst/>
          </a:prstGeom>
          <a:noFill/>
          <a:ln w="38100">
            <a:solidFill>
              <a:srgbClr val="6699FF"/>
            </a:solidFill>
            <a:round/>
            <a:headEnd/>
            <a:tailEnd/>
          </a:ln>
        </p:spPr>
        <p:txBody>
          <a:bodyPr wrap="none" anchor="ctr"/>
          <a:lstStyle/>
          <a:p>
            <a:endParaRPr lang="en-AU"/>
          </a:p>
        </p:txBody>
      </p:sp>
      <p:sp>
        <p:nvSpPr>
          <p:cNvPr id="13319" name="Oval 7"/>
          <p:cNvSpPr>
            <a:spLocks noChangeArrowheads="1"/>
          </p:cNvSpPr>
          <p:nvPr/>
        </p:nvSpPr>
        <p:spPr bwMode="auto">
          <a:xfrm>
            <a:off x="3863975" y="2659063"/>
            <a:ext cx="2940050" cy="1903412"/>
          </a:xfrm>
          <a:prstGeom prst="ellipse">
            <a:avLst/>
          </a:prstGeom>
          <a:noFill/>
          <a:ln w="38100">
            <a:solidFill>
              <a:schemeClr val="accent1"/>
            </a:solidFill>
            <a:round/>
            <a:headEnd/>
            <a:tailEnd/>
          </a:ln>
        </p:spPr>
        <p:txBody>
          <a:bodyPr wrap="none" anchor="ctr"/>
          <a:lstStyle/>
          <a:p>
            <a:endParaRPr lang="en-AU"/>
          </a:p>
        </p:txBody>
      </p:sp>
      <p:sp>
        <p:nvSpPr>
          <p:cNvPr id="13320" name="Text Box 8"/>
          <p:cNvSpPr txBox="1">
            <a:spLocks noChangeArrowheads="1"/>
          </p:cNvSpPr>
          <p:nvPr/>
        </p:nvSpPr>
        <p:spPr bwMode="auto">
          <a:xfrm>
            <a:off x="3400425" y="4132263"/>
            <a:ext cx="500063" cy="519112"/>
          </a:xfrm>
          <a:prstGeom prst="rect">
            <a:avLst/>
          </a:prstGeom>
          <a:noFill/>
          <a:ln w="9525">
            <a:noFill/>
            <a:miter lim="800000"/>
            <a:headEnd/>
            <a:tailEnd/>
          </a:ln>
        </p:spPr>
        <p:txBody>
          <a:bodyPr wrap="none">
            <a:spAutoFit/>
          </a:bodyPr>
          <a:lstStyle/>
          <a:p>
            <a:r>
              <a:rPr lang="en-US" sz="2800">
                <a:solidFill>
                  <a:srgbClr val="000000"/>
                </a:solidFill>
              </a:rPr>
              <a:t>IT</a:t>
            </a:r>
          </a:p>
        </p:txBody>
      </p:sp>
      <p:sp>
        <p:nvSpPr>
          <p:cNvPr id="13321" name="Text Box 9"/>
          <p:cNvSpPr txBox="1">
            <a:spLocks noChangeArrowheads="1"/>
          </p:cNvSpPr>
          <p:nvPr/>
        </p:nvSpPr>
        <p:spPr bwMode="auto">
          <a:xfrm>
            <a:off x="5118100" y="4797425"/>
            <a:ext cx="1014413" cy="519113"/>
          </a:xfrm>
          <a:prstGeom prst="rect">
            <a:avLst/>
          </a:prstGeom>
          <a:noFill/>
          <a:ln w="9525">
            <a:noFill/>
            <a:miter lim="800000"/>
            <a:headEnd/>
            <a:tailEnd/>
          </a:ln>
        </p:spPr>
        <p:txBody>
          <a:bodyPr wrap="none">
            <a:spAutoFit/>
          </a:bodyPr>
          <a:lstStyle/>
          <a:p>
            <a:r>
              <a:rPr lang="en-US" sz="2800">
                <a:solidFill>
                  <a:srgbClr val="000000"/>
                </a:solidFill>
              </a:rPr>
              <a:t>Orgs</a:t>
            </a:r>
          </a:p>
        </p:txBody>
      </p:sp>
      <p:sp>
        <p:nvSpPr>
          <p:cNvPr id="13322" name="Text Box 10"/>
          <p:cNvSpPr txBox="1">
            <a:spLocks noChangeArrowheads="1"/>
          </p:cNvSpPr>
          <p:nvPr/>
        </p:nvSpPr>
        <p:spPr bwMode="auto">
          <a:xfrm>
            <a:off x="5267325" y="3040063"/>
            <a:ext cx="519113" cy="519112"/>
          </a:xfrm>
          <a:prstGeom prst="rect">
            <a:avLst/>
          </a:prstGeom>
          <a:noFill/>
          <a:ln w="9525">
            <a:noFill/>
            <a:miter lim="800000"/>
            <a:headEnd/>
            <a:tailEnd/>
          </a:ln>
        </p:spPr>
        <p:txBody>
          <a:bodyPr wrap="none">
            <a:spAutoFit/>
          </a:bodyPr>
          <a:lstStyle/>
          <a:p>
            <a:r>
              <a:rPr lang="en-US" sz="2800">
                <a:solidFill>
                  <a:schemeClr val="accent1"/>
                </a:solidFill>
              </a:rPr>
              <a:t>IS</a:t>
            </a:r>
          </a:p>
        </p:txBody>
      </p:sp>
      <p:sp>
        <p:nvSpPr>
          <p:cNvPr id="13323" name="Slide Number Placeholder 10"/>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B826033E-9CA1-412F-A71C-2D8A28232AB5}" type="slidenum">
              <a:rPr lang="en-AU"/>
              <a:pPr/>
              <a:t>18</a:t>
            </a:fld>
            <a:endParaRPr lang="en-AU"/>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19088" y="174625"/>
            <a:ext cx="6864350" cy="703263"/>
          </a:xfrm>
        </p:spPr>
        <p:txBody>
          <a:bodyPr>
            <a:normAutofit fontScale="90000"/>
          </a:bodyPr>
          <a:lstStyle/>
          <a:p>
            <a:r>
              <a:rPr lang="en-AU" smtClean="0"/>
              <a:t>IT and IS</a:t>
            </a:r>
            <a:endParaRPr lang="en-AU" sz="3600" smtClean="0"/>
          </a:p>
        </p:txBody>
      </p:sp>
      <p:sp>
        <p:nvSpPr>
          <p:cNvPr id="14339" name="Rectangle 3"/>
          <p:cNvSpPr>
            <a:spLocks noGrp="1" noChangeArrowheads="1"/>
          </p:cNvSpPr>
          <p:nvPr>
            <p:ph idx="1"/>
          </p:nvPr>
        </p:nvSpPr>
        <p:spPr>
          <a:xfrm>
            <a:off x="284163" y="1063625"/>
            <a:ext cx="8442325" cy="4953000"/>
          </a:xfrm>
        </p:spPr>
        <p:txBody>
          <a:bodyPr/>
          <a:lstStyle/>
          <a:p>
            <a:pPr>
              <a:lnSpc>
                <a:spcPct val="80000"/>
              </a:lnSpc>
              <a:buFontTx/>
              <a:buChar char="•"/>
            </a:pPr>
            <a:r>
              <a:rPr lang="en-AU" sz="1800" smtClean="0"/>
              <a:t>information systems are distinct from IT systems, with IT</a:t>
            </a:r>
            <a:br>
              <a:rPr lang="en-AU" sz="1800" smtClean="0"/>
            </a:br>
            <a:r>
              <a:rPr lang="en-AU" sz="1800" smtClean="0"/>
              <a:t>systems being a component elements of most modern IS</a:t>
            </a:r>
          </a:p>
          <a:p>
            <a:pPr>
              <a:lnSpc>
                <a:spcPct val="80000"/>
              </a:lnSpc>
              <a:buFontTx/>
              <a:buChar char="•"/>
            </a:pPr>
            <a:r>
              <a:rPr lang="en-AU" sz="1800" smtClean="0"/>
              <a:t>the systems concept has been applied both to technology and to human activity</a:t>
            </a:r>
          </a:p>
          <a:p>
            <a:pPr lvl="1">
              <a:lnSpc>
                <a:spcPct val="80000"/>
              </a:lnSpc>
            </a:pPr>
            <a:r>
              <a:rPr lang="en-AU" sz="1800" smtClean="0"/>
              <a:t>an information technology system has data as input, manipulates such data as a process and outputs manipulated data </a:t>
            </a:r>
          </a:p>
          <a:p>
            <a:pPr lvl="1">
              <a:lnSpc>
                <a:spcPct val="80000"/>
              </a:lnSpc>
            </a:pPr>
            <a:r>
              <a:rPr lang="en-AU" sz="1800" smtClean="0"/>
              <a:t>IT provides the means to construct aspects of information systems </a:t>
            </a:r>
          </a:p>
          <a:p>
            <a:pPr lvl="1">
              <a:lnSpc>
                <a:spcPct val="80000"/>
              </a:lnSpc>
            </a:pPr>
            <a:r>
              <a:rPr lang="en-AU" sz="1800" smtClean="0"/>
              <a:t>IT includes computer software, hardware, data storage and communication technology </a:t>
            </a:r>
          </a:p>
          <a:p>
            <a:pPr>
              <a:lnSpc>
                <a:spcPct val="80000"/>
              </a:lnSpc>
              <a:buFontTx/>
              <a:buChar char="•"/>
            </a:pPr>
            <a:r>
              <a:rPr lang="en-AU" sz="1800" smtClean="0"/>
              <a:t>information systems have existed in organisations prior to the invention of IT</a:t>
            </a:r>
          </a:p>
          <a:p>
            <a:pPr lvl="1">
              <a:lnSpc>
                <a:spcPct val="80000"/>
              </a:lnSpc>
            </a:pPr>
            <a:r>
              <a:rPr lang="en-AU" sz="1800" smtClean="0"/>
              <a:t>hence information systems do not need modern IT to exist</a:t>
            </a:r>
          </a:p>
          <a:p>
            <a:pPr lvl="1">
              <a:lnSpc>
                <a:spcPct val="80000"/>
              </a:lnSpc>
            </a:pPr>
            <a:r>
              <a:rPr lang="en-AU" sz="1800" smtClean="0"/>
              <a:t>but modern information systems rely on IT to some degree.</a:t>
            </a:r>
          </a:p>
          <a:p>
            <a:pPr>
              <a:lnSpc>
                <a:spcPct val="80000"/>
              </a:lnSpc>
              <a:buFontTx/>
              <a:buChar char="•"/>
            </a:pPr>
            <a:r>
              <a:rPr lang="en-AU" sz="1800" smtClean="0"/>
              <a:t>in principle you could think out the fundamentals of information systems without reference to the technology used in actual systems, but</a:t>
            </a:r>
          </a:p>
          <a:p>
            <a:pPr lvl="1">
              <a:lnSpc>
                <a:spcPct val="80000"/>
              </a:lnSpc>
            </a:pPr>
            <a:r>
              <a:rPr lang="en-AU" sz="1800" smtClean="0"/>
              <a:t>it is now necessary to think of IS in relation to IT </a:t>
            </a:r>
          </a:p>
          <a:p>
            <a:pPr lvl="1">
              <a:lnSpc>
                <a:spcPct val="80000"/>
              </a:lnSpc>
            </a:pPr>
            <a:r>
              <a:rPr lang="en-AU" sz="1800" smtClean="0"/>
              <a:t>the rapidly changing technology offers the possibility for new kinds of information systems well beyond the capability of earlier technology. </a:t>
            </a:r>
          </a:p>
          <a:p>
            <a:pPr>
              <a:lnSpc>
                <a:spcPct val="80000"/>
              </a:lnSpc>
              <a:buFontTx/>
              <a:buChar char="•"/>
            </a:pPr>
            <a:r>
              <a:rPr lang="en-AU" sz="1800" smtClean="0"/>
              <a:t>This then makes possible new activities, new ways of doing things and new thinking, none of which would have been possible without new technologies.</a:t>
            </a:r>
          </a:p>
        </p:txBody>
      </p:sp>
      <p:sp>
        <p:nvSpPr>
          <p:cNvPr id="14340"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4BDB37D9-34C5-4812-B71B-29E726F819B3}" type="slidenum">
              <a:rPr lang="en-AU"/>
              <a:pPr/>
              <a:t>19</a:t>
            </a:fld>
            <a:endParaRPr lang="en-A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2275" y="458788"/>
            <a:ext cx="6864350" cy="703262"/>
          </a:xfrm>
        </p:spPr>
        <p:txBody>
          <a:bodyPr>
            <a:normAutofit fontScale="90000"/>
          </a:bodyPr>
          <a:lstStyle/>
          <a:p>
            <a:r>
              <a:rPr lang="en-AU" smtClean="0"/>
              <a:t>IS in Organisations</a:t>
            </a:r>
          </a:p>
        </p:txBody>
      </p:sp>
      <p:sp>
        <p:nvSpPr>
          <p:cNvPr id="6147" name="Content Placeholder 2"/>
          <p:cNvSpPr>
            <a:spLocks noGrp="1"/>
          </p:cNvSpPr>
          <p:nvPr>
            <p:ph idx="1"/>
          </p:nvPr>
        </p:nvSpPr>
        <p:spPr>
          <a:xfrm>
            <a:off x="411163" y="1457325"/>
            <a:ext cx="8315325" cy="4559300"/>
          </a:xfrm>
        </p:spPr>
        <p:txBody>
          <a:bodyPr>
            <a:normAutofit fontScale="92500" lnSpcReduction="20000"/>
          </a:bodyPr>
          <a:lstStyle/>
          <a:p>
            <a:r>
              <a:rPr lang="en-AU" dirty="0" smtClean="0"/>
              <a:t>Information Systems are primarily concerned with providing information to support people taking actions</a:t>
            </a:r>
          </a:p>
          <a:p>
            <a:r>
              <a:rPr lang="en-AU" dirty="0" smtClean="0"/>
              <a:t>The lecture is fundamentally about:</a:t>
            </a:r>
          </a:p>
          <a:p>
            <a:pPr lvl="1"/>
            <a:r>
              <a:rPr lang="en-AU" dirty="0" smtClean="0"/>
              <a:t>introducing students to some key IS concepts</a:t>
            </a:r>
          </a:p>
          <a:p>
            <a:pPr lvl="1"/>
            <a:r>
              <a:rPr lang="en-AU" dirty="0" smtClean="0"/>
              <a:t>giving them the tools to describe business processes in which information systems are embedded, and</a:t>
            </a:r>
          </a:p>
          <a:p>
            <a:pPr lvl="1"/>
            <a:r>
              <a:rPr lang="en-AU" dirty="0" smtClean="0"/>
              <a:t>exposing them to some typical information systems about which they should be thinking critically using the information systems material they have been exposed to along the way. </a:t>
            </a:r>
          </a:p>
        </p:txBody>
      </p:sp>
      <p:sp>
        <p:nvSpPr>
          <p:cNvPr id="6148"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A6CDC95D-B189-4B1D-8E16-53F62CD4D669}" type="slidenum">
              <a:rPr lang="en-AU"/>
              <a:pPr/>
              <a:t>2</a:t>
            </a:fld>
            <a:endParaRPr lang="en-A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22275" y="458788"/>
            <a:ext cx="6864350" cy="703262"/>
          </a:xfrm>
        </p:spPr>
        <p:txBody>
          <a:bodyPr>
            <a:normAutofit fontScale="90000"/>
          </a:bodyPr>
          <a:lstStyle/>
          <a:p>
            <a:r>
              <a:rPr lang="en-AU" smtClean="0"/>
              <a:t>IT and IS</a:t>
            </a:r>
          </a:p>
        </p:txBody>
      </p:sp>
      <p:sp>
        <p:nvSpPr>
          <p:cNvPr id="15363" name="Rectangle 3"/>
          <p:cNvSpPr>
            <a:spLocks noGrp="1" noChangeArrowheads="1"/>
          </p:cNvSpPr>
          <p:nvPr>
            <p:ph idx="1"/>
          </p:nvPr>
        </p:nvSpPr>
        <p:spPr>
          <a:xfrm>
            <a:off x="411163" y="1457325"/>
            <a:ext cx="8315325" cy="4559300"/>
          </a:xfrm>
        </p:spPr>
        <p:txBody>
          <a:bodyPr/>
          <a:lstStyle/>
          <a:p>
            <a:pPr>
              <a:lnSpc>
                <a:spcPct val="80000"/>
              </a:lnSpc>
              <a:buFontTx/>
              <a:buChar char="•"/>
            </a:pPr>
            <a:r>
              <a:rPr lang="en-AU" sz="1800" smtClean="0"/>
              <a:t>IT experts ought to be conscious of the nature of information systems and their context</a:t>
            </a:r>
          </a:p>
          <a:p>
            <a:pPr>
              <a:lnSpc>
                <a:spcPct val="80000"/>
              </a:lnSpc>
              <a:buFontTx/>
              <a:buChar char="•"/>
            </a:pPr>
            <a:r>
              <a:rPr lang="en-AU" sz="1800" smtClean="0"/>
              <a:t>many IT professionals not really interested in IS and its influence on organisations - some even assume IS and IT and much the same thing</a:t>
            </a:r>
          </a:p>
          <a:p>
            <a:pPr>
              <a:lnSpc>
                <a:spcPct val="80000"/>
              </a:lnSpc>
              <a:buFontTx/>
              <a:buChar char="•"/>
            </a:pPr>
            <a:r>
              <a:rPr lang="en-AU" sz="1800" smtClean="0"/>
              <a:t>an example of business analysts and IT professionals and whether they should work together (from Checkland, 1998):</a:t>
            </a:r>
          </a:p>
          <a:p>
            <a:pPr lvl="1">
              <a:lnSpc>
                <a:spcPct val="80000"/>
              </a:lnSpc>
            </a:pPr>
            <a:r>
              <a:rPr lang="en-AU" sz="1800" smtClean="0"/>
              <a:t>the business analysts were keen on joint working </a:t>
            </a:r>
          </a:p>
          <a:p>
            <a:pPr lvl="1">
              <a:lnSpc>
                <a:spcPct val="80000"/>
              </a:lnSpc>
            </a:pPr>
            <a:r>
              <a:rPr lang="en-AU" sz="1800" smtClean="0"/>
              <a:t>the IT experts were not, with a view expressed of their role as being taking a precise specification of what was required, and they would provide an efficient and elegant system </a:t>
            </a:r>
          </a:p>
          <a:p>
            <a:pPr lvl="1">
              <a:lnSpc>
                <a:spcPct val="80000"/>
              </a:lnSpc>
            </a:pPr>
            <a:r>
              <a:rPr lang="en-AU" sz="1800" smtClean="0"/>
              <a:t>Checkland argued that the IT experts were wrong – just as IS cannot ignore IT, so work on IT needs to be done in relation to the human and social context </a:t>
            </a:r>
          </a:p>
          <a:p>
            <a:pPr>
              <a:lnSpc>
                <a:spcPct val="80000"/>
              </a:lnSpc>
              <a:buFontTx/>
              <a:buChar char="•"/>
            </a:pPr>
            <a:r>
              <a:rPr lang="en-AU" sz="1800" smtClean="0"/>
              <a:t>This essentially means that IT work needs to be interactive – with business analysts and users</a:t>
            </a:r>
          </a:p>
          <a:p>
            <a:pPr lvl="1">
              <a:lnSpc>
                <a:spcPct val="80000"/>
              </a:lnSpc>
            </a:pPr>
            <a:r>
              <a:rPr lang="en-AU" sz="1800" smtClean="0"/>
              <a:t> this is a strong rationale for modern user centred design approaches.</a:t>
            </a:r>
            <a:br>
              <a:rPr lang="en-AU" sz="1800" smtClean="0"/>
            </a:br>
            <a:r>
              <a:rPr lang="en-AU" sz="1800" smtClean="0"/>
              <a:t> </a:t>
            </a:r>
          </a:p>
        </p:txBody>
      </p:sp>
      <p:sp>
        <p:nvSpPr>
          <p:cNvPr id="15364"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80D86DE7-E2CF-499C-9EA5-751B0DBA69FC}" type="slidenum">
              <a:rPr lang="en-AU"/>
              <a:pPr/>
              <a:t>20</a:t>
            </a:fld>
            <a:endParaRPr lang="en-AU"/>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2275" y="458788"/>
            <a:ext cx="6864350" cy="703262"/>
          </a:xfrm>
        </p:spPr>
        <p:txBody>
          <a:bodyPr>
            <a:normAutofit fontScale="90000"/>
          </a:bodyPr>
          <a:lstStyle/>
          <a:p>
            <a:r>
              <a:rPr lang="en-AU" sz="3600" smtClean="0"/>
              <a:t>What are information</a:t>
            </a:r>
            <a:br>
              <a:rPr lang="en-AU" sz="3600" smtClean="0"/>
            </a:br>
            <a:r>
              <a:rPr lang="en-AU" sz="3600" smtClean="0"/>
              <a:t>systems for?</a:t>
            </a:r>
          </a:p>
        </p:txBody>
      </p:sp>
      <p:sp>
        <p:nvSpPr>
          <p:cNvPr id="16387" name="Rectangle 3"/>
          <p:cNvSpPr>
            <a:spLocks noGrp="1" noChangeArrowheads="1"/>
          </p:cNvSpPr>
          <p:nvPr>
            <p:ph idx="1"/>
          </p:nvPr>
        </p:nvSpPr>
        <p:spPr>
          <a:xfrm>
            <a:off x="387350" y="1590675"/>
            <a:ext cx="8315325" cy="4560888"/>
          </a:xfrm>
        </p:spPr>
        <p:txBody>
          <a:bodyPr/>
          <a:lstStyle/>
          <a:p>
            <a:pPr>
              <a:buFontTx/>
              <a:buChar char="•"/>
            </a:pPr>
            <a:r>
              <a:rPr lang="en-AU" sz="2400" smtClean="0"/>
              <a:t>one view of what information systems are for is that they fulfil the following basic functions:</a:t>
            </a:r>
            <a:endParaRPr lang="en-AU" sz="2000" smtClean="0"/>
          </a:p>
          <a:p>
            <a:pPr lvl="1"/>
            <a:r>
              <a:rPr lang="en-AU" sz="2000" smtClean="0"/>
              <a:t>remembering the past – keeping historical data, as a record of what has happened and for facilitating various analysis </a:t>
            </a:r>
          </a:p>
          <a:p>
            <a:pPr lvl="1"/>
            <a:r>
              <a:rPr lang="en-AU" sz="2000" smtClean="0"/>
              <a:t>handling the present – recording various transaction and automating various processes </a:t>
            </a:r>
          </a:p>
          <a:p>
            <a:pPr lvl="1"/>
            <a:r>
              <a:rPr lang="en-AU" sz="2000" smtClean="0"/>
              <a:t>preparing for the future – providing information to facilitate various decision-making and planning processes </a:t>
            </a:r>
          </a:p>
          <a:p>
            <a:pPr>
              <a:buFontTx/>
              <a:buChar char="•"/>
            </a:pPr>
            <a:r>
              <a:rPr lang="en-AU" sz="2400" smtClean="0"/>
              <a:t>we will look at examples of each of these when we come back to look at typical information systems.</a:t>
            </a:r>
          </a:p>
        </p:txBody>
      </p:sp>
      <p:sp>
        <p:nvSpPr>
          <p:cNvPr id="16388"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629FB734-9FE7-4A57-BE91-47504724DF3A}" type="slidenum">
              <a:rPr lang="en-AU"/>
              <a:pPr/>
              <a:t>21</a:t>
            </a:fld>
            <a:endParaRPr lang="en-AU"/>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22275" y="458788"/>
            <a:ext cx="6864350" cy="703262"/>
          </a:xfrm>
        </p:spPr>
        <p:txBody>
          <a:bodyPr>
            <a:normAutofit fontScale="90000"/>
          </a:bodyPr>
          <a:lstStyle/>
          <a:p>
            <a:r>
              <a:rPr lang="en-AU" smtClean="0"/>
              <a:t>Stakeholders</a:t>
            </a:r>
            <a:endParaRPr lang="en-AU" sz="3600" smtClean="0"/>
          </a:p>
        </p:txBody>
      </p:sp>
      <p:sp>
        <p:nvSpPr>
          <p:cNvPr id="17411" name="Rectangle 3"/>
          <p:cNvSpPr>
            <a:spLocks noGrp="1" noChangeArrowheads="1"/>
          </p:cNvSpPr>
          <p:nvPr>
            <p:ph idx="1"/>
          </p:nvPr>
        </p:nvSpPr>
        <p:spPr>
          <a:xfrm>
            <a:off x="411163" y="1457325"/>
            <a:ext cx="8315325" cy="4559300"/>
          </a:xfrm>
        </p:spPr>
        <p:txBody>
          <a:bodyPr/>
          <a:lstStyle/>
          <a:p>
            <a:pPr>
              <a:lnSpc>
                <a:spcPct val="80000"/>
              </a:lnSpc>
              <a:buFontTx/>
              <a:buChar char="•"/>
            </a:pPr>
            <a:r>
              <a:rPr lang="en-AU" sz="2000" smtClean="0"/>
              <a:t>the group of people to which an IS is relevant is the system's </a:t>
            </a:r>
            <a:r>
              <a:rPr lang="en-AU" sz="2000" i="1" smtClean="0"/>
              <a:t>users</a:t>
            </a:r>
            <a:r>
              <a:rPr lang="en-AU" sz="2000" smtClean="0"/>
              <a:t>, but other groups may be involved in an information system</a:t>
            </a:r>
          </a:p>
          <a:p>
            <a:pPr>
              <a:lnSpc>
                <a:spcPct val="80000"/>
              </a:lnSpc>
              <a:buFontTx/>
              <a:buChar char="•"/>
            </a:pPr>
            <a:r>
              <a:rPr lang="en-AU" sz="2000" smtClean="0"/>
              <a:t>people with an interest in an information system are referred to as “stakeholders”</a:t>
            </a:r>
          </a:p>
          <a:p>
            <a:pPr>
              <a:lnSpc>
                <a:spcPct val="80000"/>
              </a:lnSpc>
              <a:buFontTx/>
              <a:buChar char="•"/>
            </a:pPr>
            <a:r>
              <a:rPr lang="en-AU" sz="2000" smtClean="0"/>
              <a:t>the more common stakeholders for an IS might include:</a:t>
            </a:r>
          </a:p>
          <a:p>
            <a:pPr lvl="1">
              <a:lnSpc>
                <a:spcPct val="80000"/>
              </a:lnSpc>
            </a:pPr>
            <a:r>
              <a:rPr lang="en-AU" sz="1800" smtClean="0"/>
              <a:t>users – there are usually multiple users and/or user groups, often with different interests </a:t>
            </a:r>
          </a:p>
          <a:p>
            <a:pPr lvl="1">
              <a:lnSpc>
                <a:spcPct val="80000"/>
              </a:lnSpc>
            </a:pPr>
            <a:r>
              <a:rPr lang="en-AU" sz="1800" smtClean="0"/>
              <a:t>clients of the system – eg. customers are clients of a banking system </a:t>
            </a:r>
          </a:p>
          <a:p>
            <a:pPr lvl="1">
              <a:lnSpc>
                <a:spcPct val="80000"/>
              </a:lnSpc>
            </a:pPr>
            <a:r>
              <a:rPr lang="en-AU" sz="1800" smtClean="0"/>
              <a:t>user management and system “owners” </a:t>
            </a:r>
          </a:p>
          <a:p>
            <a:pPr lvl="1">
              <a:lnSpc>
                <a:spcPct val="80000"/>
              </a:lnSpc>
            </a:pPr>
            <a:r>
              <a:rPr lang="en-AU" sz="1800" smtClean="0"/>
              <a:t>system developers </a:t>
            </a:r>
          </a:p>
          <a:p>
            <a:pPr lvl="1">
              <a:lnSpc>
                <a:spcPct val="80000"/>
              </a:lnSpc>
            </a:pPr>
            <a:r>
              <a:rPr lang="en-AU" sz="1800" smtClean="0"/>
              <a:t>system administrators and user support </a:t>
            </a:r>
          </a:p>
          <a:p>
            <a:pPr lvl="1">
              <a:lnSpc>
                <a:spcPct val="80000"/>
              </a:lnSpc>
            </a:pPr>
            <a:r>
              <a:rPr lang="en-AU" sz="1800" smtClean="0"/>
              <a:t>other technical support people such as database administrators, network managers, IS security, etc </a:t>
            </a:r>
          </a:p>
          <a:p>
            <a:pPr lvl="1">
              <a:lnSpc>
                <a:spcPct val="80000"/>
              </a:lnSpc>
            </a:pPr>
            <a:r>
              <a:rPr lang="en-AU" sz="1800" smtClean="0"/>
              <a:t>computer auditors </a:t>
            </a:r>
          </a:p>
          <a:p>
            <a:pPr lvl="1">
              <a:lnSpc>
                <a:spcPct val="80000"/>
              </a:lnSpc>
            </a:pPr>
            <a:r>
              <a:rPr lang="en-AU" sz="1800" smtClean="0"/>
              <a:t>IS managers </a:t>
            </a:r>
            <a:br>
              <a:rPr lang="en-AU" sz="1800" smtClean="0"/>
            </a:br>
            <a:endParaRPr lang="en-AU" sz="1800" smtClean="0"/>
          </a:p>
        </p:txBody>
      </p:sp>
      <p:sp>
        <p:nvSpPr>
          <p:cNvPr id="17412"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FEA59A13-3924-4D1F-8EDA-BFD023A94C50}" type="slidenum">
              <a:rPr lang="en-AU"/>
              <a:pPr/>
              <a:t>22</a:t>
            </a:fld>
            <a:endParaRPr lang="en-AU"/>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2275" y="458788"/>
            <a:ext cx="6864350" cy="703262"/>
          </a:xfrm>
        </p:spPr>
        <p:txBody>
          <a:bodyPr>
            <a:normAutofit fontScale="90000"/>
          </a:bodyPr>
          <a:lstStyle/>
          <a:p>
            <a:r>
              <a:rPr lang="en-AU" smtClean="0"/>
              <a:t>Business analysis</a:t>
            </a:r>
            <a:endParaRPr lang="en-AU" sz="3600" smtClean="0"/>
          </a:p>
        </p:txBody>
      </p:sp>
      <p:sp>
        <p:nvSpPr>
          <p:cNvPr id="18435" name="Rectangle 3"/>
          <p:cNvSpPr>
            <a:spLocks noGrp="1" noChangeArrowheads="1"/>
          </p:cNvSpPr>
          <p:nvPr>
            <p:ph idx="1"/>
          </p:nvPr>
        </p:nvSpPr>
        <p:spPr>
          <a:xfrm>
            <a:off x="339725" y="1457325"/>
            <a:ext cx="8686800" cy="4559300"/>
          </a:xfrm>
        </p:spPr>
        <p:txBody>
          <a:bodyPr/>
          <a:lstStyle/>
          <a:p>
            <a:pPr>
              <a:lnSpc>
                <a:spcPct val="80000"/>
              </a:lnSpc>
              <a:buFontTx/>
              <a:buChar char="•"/>
            </a:pPr>
            <a:r>
              <a:rPr lang="en-AU" sz="1800" smtClean="0"/>
              <a:t>ISO can be thought of as providing an introduction to business analysis</a:t>
            </a:r>
          </a:p>
          <a:p>
            <a:pPr>
              <a:lnSpc>
                <a:spcPct val="80000"/>
              </a:lnSpc>
              <a:buFontTx/>
              <a:buChar char="•"/>
            </a:pPr>
            <a:r>
              <a:rPr lang="en-AU" sz="1800" i="1" smtClean="0"/>
              <a:t>business analysts</a:t>
            </a:r>
            <a:r>
              <a:rPr lang="en-AU" sz="1800" smtClean="0"/>
              <a:t> bridge the gap between the various stakeholders to accurately define project requirements and carefully control scope.</a:t>
            </a:r>
          </a:p>
          <a:p>
            <a:pPr>
              <a:lnSpc>
                <a:spcPct val="80000"/>
              </a:lnSpc>
              <a:buFontTx/>
              <a:buChar char="•"/>
            </a:pPr>
            <a:r>
              <a:rPr lang="en-AU" sz="1800" smtClean="0"/>
              <a:t>the business analyst is skilled at working with end-users to determine what their needs are.</a:t>
            </a:r>
          </a:p>
          <a:p>
            <a:pPr lvl="1">
              <a:lnSpc>
                <a:spcPct val="80000"/>
              </a:lnSpc>
            </a:pPr>
            <a:r>
              <a:rPr lang="en-AU" sz="1600" smtClean="0"/>
              <a:t>the business analyst has some technical experience which is useful in determining if a user's requests are feasible </a:t>
            </a:r>
          </a:p>
          <a:p>
            <a:pPr lvl="1">
              <a:lnSpc>
                <a:spcPct val="80000"/>
              </a:lnSpc>
            </a:pPr>
            <a:r>
              <a:rPr lang="en-AU" sz="1600" smtClean="0"/>
              <a:t>the business analyst is more than just a glorified note taker as he is also responsible for drilling down in to each business requirement to ensure that what is being asked is actually what is needed </a:t>
            </a:r>
          </a:p>
          <a:p>
            <a:pPr lvl="1">
              <a:lnSpc>
                <a:spcPct val="80000"/>
              </a:lnSpc>
            </a:pPr>
            <a:r>
              <a:rPr lang="en-AU" sz="1600" smtClean="0"/>
              <a:t>it is also the business analysts role to translate what the user is asking for into a technical form that the client/server programmer or web developer can understand. </a:t>
            </a:r>
          </a:p>
          <a:p>
            <a:pPr>
              <a:lnSpc>
                <a:spcPct val="80000"/>
              </a:lnSpc>
              <a:buFontTx/>
              <a:buChar char="•"/>
            </a:pPr>
            <a:r>
              <a:rPr lang="en-AU" sz="1800" smtClean="0"/>
              <a:t>proactive in identifying potential projects which may help to improve the business</a:t>
            </a:r>
          </a:p>
          <a:p>
            <a:pPr>
              <a:lnSpc>
                <a:spcPct val="80000"/>
              </a:lnSpc>
              <a:buFontTx/>
              <a:buChar char="•"/>
            </a:pPr>
            <a:r>
              <a:rPr lang="en-AU" sz="1800" smtClean="0"/>
              <a:t>the business analysts have a role to understand the business and its processes, and know about the business direction, while at the same time, understanding IS and IT issues sufficiently to be able to define requirements and to offer potential solutions to end users </a:t>
            </a:r>
          </a:p>
          <a:p>
            <a:pPr>
              <a:lnSpc>
                <a:spcPct val="80000"/>
              </a:lnSpc>
              <a:buFontTx/>
              <a:buChar char="•"/>
            </a:pPr>
            <a:r>
              <a:rPr lang="en-AU" sz="1800" smtClean="0"/>
              <a:t>One person’s view of what Business analysts are: </a:t>
            </a:r>
            <a:r>
              <a:rPr lang="en-AU" sz="1200" smtClean="0"/>
              <a:t>http://www.sdmagazine.com/documents/s=6977/sdmam0602/ </a:t>
            </a:r>
          </a:p>
          <a:p>
            <a:pPr>
              <a:lnSpc>
                <a:spcPct val="80000"/>
              </a:lnSpc>
            </a:pPr>
            <a:endParaRPr lang="en-AU" sz="1200" smtClean="0"/>
          </a:p>
        </p:txBody>
      </p:sp>
      <p:sp>
        <p:nvSpPr>
          <p:cNvPr id="18436"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B64FE57B-1232-4A69-8F2D-935CCEF08226}" type="slidenum">
              <a:rPr lang="en-AU"/>
              <a:pPr/>
              <a:t>23</a:t>
            </a:fld>
            <a:endParaRPr lang="en-AU"/>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22275" y="458788"/>
            <a:ext cx="6864350" cy="703262"/>
          </a:xfrm>
        </p:spPr>
        <p:txBody>
          <a:bodyPr>
            <a:normAutofit fontScale="90000"/>
          </a:bodyPr>
          <a:lstStyle/>
          <a:p>
            <a:r>
              <a:rPr lang="en-AU" smtClean="0"/>
              <a:t>Further reading</a:t>
            </a:r>
          </a:p>
        </p:txBody>
      </p:sp>
      <p:sp>
        <p:nvSpPr>
          <p:cNvPr id="19459" name="Rectangle 3"/>
          <p:cNvSpPr>
            <a:spLocks noGrp="1" noChangeArrowheads="1"/>
          </p:cNvSpPr>
          <p:nvPr>
            <p:ph idx="1"/>
          </p:nvPr>
        </p:nvSpPr>
        <p:spPr>
          <a:xfrm>
            <a:off x="411163" y="1457325"/>
            <a:ext cx="8315325" cy="4559300"/>
          </a:xfrm>
        </p:spPr>
        <p:txBody>
          <a:bodyPr/>
          <a:lstStyle/>
          <a:p>
            <a:pPr>
              <a:buFontTx/>
              <a:buChar char="•"/>
            </a:pPr>
            <a:r>
              <a:rPr lang="en-AU" sz="2400" smtClean="0"/>
              <a:t>Beynon-Davies, P. 2002, Information systems : an introduction to informatics in organisations. Basingstoke, Palgrave. Chapter 1 </a:t>
            </a:r>
          </a:p>
          <a:p>
            <a:pPr lvl="1"/>
            <a:r>
              <a:rPr lang="en-AU" sz="2000" smtClean="0"/>
              <a:t>Available in E-reserve</a:t>
            </a:r>
          </a:p>
          <a:p>
            <a:pPr>
              <a:buFontTx/>
              <a:buChar char="•"/>
            </a:pPr>
            <a:r>
              <a:rPr lang="en-AU" sz="2400" smtClean="0"/>
              <a:t>Pearlson, K. &amp; Saunders, C. 2006, </a:t>
            </a:r>
            <a:r>
              <a:rPr lang="en-AU" sz="2400" i="1" smtClean="0"/>
              <a:t>Managing and using information systems, </a:t>
            </a:r>
            <a:r>
              <a:rPr lang="en-AU" sz="2400" smtClean="0"/>
              <a:t>3rd Ed, Wiley, Chapter 1</a:t>
            </a:r>
          </a:p>
          <a:p>
            <a:pPr lvl="1"/>
            <a:r>
              <a:rPr lang="en-AU" sz="2000" smtClean="0"/>
              <a:t>Available in E-reserve</a:t>
            </a:r>
          </a:p>
        </p:txBody>
      </p:sp>
      <p:sp>
        <p:nvSpPr>
          <p:cNvPr id="19460" name="Slide Number Placeholder 3"/>
          <p:cNvSpPr>
            <a:spLocks noGrp="1"/>
          </p:cNvSpPr>
          <p:nvPr>
            <p:ph type="sldNum" sz="quarter" idx="10"/>
          </p:nvPr>
        </p:nvSpPr>
        <p:spPr bwMode="auto">
          <a:noFill/>
          <a:ln>
            <a:miter lim="800000"/>
            <a:headEnd/>
            <a:tailEnd/>
          </a:ln>
        </p:spPr>
        <p:txBody>
          <a:bodyPr wrap="square" numCol="1" anchorCtr="0" compatLnSpc="1">
            <a:prstTxWarp prst="textNoShape">
              <a:avLst/>
            </a:prstTxWarp>
          </a:bodyPr>
          <a:lstStyle/>
          <a:p>
            <a:fld id="{08D12CBA-58E8-431E-9A1F-B771083760FD}" type="slidenum">
              <a:rPr lang="en-AU"/>
              <a:pPr/>
              <a:t>24</a:t>
            </a:fld>
            <a:endParaRPr lang="en-AU"/>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AU"/>
              <a:t>A concept map</a:t>
            </a:r>
          </a:p>
        </p:txBody>
      </p:sp>
      <p:pic>
        <p:nvPicPr>
          <p:cNvPr id="162821" name="Picture 5" descr="systems-concept-map"/>
          <p:cNvPicPr>
            <a:picLocks noChangeAspect="1" noChangeArrowheads="1"/>
          </p:cNvPicPr>
          <p:nvPr/>
        </p:nvPicPr>
        <p:blipFill>
          <a:blip r:embed="rId3"/>
          <a:srcRect/>
          <a:stretch>
            <a:fillRect/>
          </a:stretch>
        </p:blipFill>
        <p:spPr bwMode="auto">
          <a:xfrm>
            <a:off x="0" y="1290638"/>
            <a:ext cx="9144000" cy="5567362"/>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AU"/>
              <a:t>Systems</a:t>
            </a:r>
          </a:p>
        </p:txBody>
      </p:sp>
      <p:sp>
        <p:nvSpPr>
          <p:cNvPr id="163843" name="Rectangle 3"/>
          <p:cNvSpPr>
            <a:spLocks noGrp="1" noChangeArrowheads="1"/>
          </p:cNvSpPr>
          <p:nvPr>
            <p:ph type="body" idx="1"/>
          </p:nvPr>
        </p:nvSpPr>
        <p:spPr/>
        <p:txBody>
          <a:bodyPr>
            <a:normAutofit fontScale="92500" lnSpcReduction="10000"/>
          </a:bodyPr>
          <a:lstStyle/>
          <a:p>
            <a:pPr>
              <a:lnSpc>
                <a:spcPct val="90000"/>
              </a:lnSpc>
              <a:buFontTx/>
              <a:buChar char="•"/>
            </a:pPr>
            <a:r>
              <a:rPr lang="en-AU"/>
              <a:t>examples</a:t>
            </a:r>
          </a:p>
          <a:p>
            <a:pPr>
              <a:lnSpc>
                <a:spcPct val="90000"/>
              </a:lnSpc>
              <a:buFontTx/>
              <a:buChar char="•"/>
            </a:pPr>
            <a:r>
              <a:rPr lang="en-AU"/>
              <a:t>the commonality of these is that they have a distinct identity and are all assemblies of different parts richly interconnected with each other </a:t>
            </a:r>
          </a:p>
          <a:p>
            <a:pPr>
              <a:lnSpc>
                <a:spcPct val="90000"/>
              </a:lnSpc>
              <a:buFontTx/>
              <a:buChar char="•"/>
            </a:pPr>
            <a:r>
              <a:rPr lang="en-AU"/>
              <a:t>systems thinking is a way of looking at real world systems for the purpose of understanding and/or improvement. </a:t>
            </a:r>
          </a:p>
          <a:p>
            <a:pPr>
              <a:lnSpc>
                <a:spcPct val="90000"/>
              </a:lnSpc>
              <a:buFontTx/>
              <a:buChar char="•"/>
            </a:pPr>
            <a:r>
              <a:rPr lang="en-AU"/>
              <a:t>there are two pairs of ideas that are at the core of systems thinking:</a:t>
            </a:r>
          </a:p>
          <a:p>
            <a:pPr lvl="1">
              <a:lnSpc>
                <a:spcPct val="90000"/>
              </a:lnSpc>
            </a:pPr>
            <a:r>
              <a:rPr lang="en-AU"/>
              <a:t>emergence and hierarchy </a:t>
            </a:r>
          </a:p>
          <a:p>
            <a:pPr lvl="1">
              <a:lnSpc>
                <a:spcPct val="90000"/>
              </a:lnSpc>
            </a:pPr>
            <a:r>
              <a:rPr lang="en-AU"/>
              <a:t>communication and control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normAutofit fontScale="90000"/>
          </a:bodyPr>
          <a:lstStyle/>
          <a:p>
            <a:r>
              <a:rPr lang="en-AU"/>
              <a:t>Boulding’s Framework </a:t>
            </a:r>
          </a:p>
        </p:txBody>
      </p:sp>
      <p:graphicFrame>
        <p:nvGraphicFramePr>
          <p:cNvPr id="166094" name="Group 206"/>
          <p:cNvGraphicFramePr>
            <a:graphicFrameLocks noGrp="1"/>
          </p:cNvGraphicFramePr>
          <p:nvPr>
            <p:ph idx="1"/>
          </p:nvPr>
        </p:nvGraphicFramePr>
        <p:xfrm>
          <a:off x="231775" y="1558925"/>
          <a:ext cx="8696325" cy="4023360"/>
        </p:xfrm>
        <a:graphic>
          <a:graphicData uri="http://schemas.openxmlformats.org/drawingml/2006/table">
            <a:tbl>
              <a:tblPr/>
              <a:tblGrid>
                <a:gridCol w="1849438"/>
                <a:gridCol w="3078162"/>
                <a:gridCol w="3768725"/>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smtClean="0">
                          <a:ln>
                            <a:noFill/>
                          </a:ln>
                          <a:solidFill>
                            <a:srgbClr val="003C76"/>
                          </a:solidFill>
                          <a:effectLst/>
                          <a:latin typeface="GillSans Light" charset="0"/>
                        </a:rPr>
                        <a:t>Level of Complexity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smtClean="0">
                          <a:ln>
                            <a:noFill/>
                          </a:ln>
                          <a:solidFill>
                            <a:srgbClr val="003C76"/>
                          </a:solidFill>
                          <a:effectLst/>
                          <a:latin typeface="GillSans Light" charset="0"/>
                        </a:rPr>
                        <a:t>Example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1" i="0" u="none" strike="noStrike" cap="none" normalizeH="0" baseline="0" smtClean="0">
                          <a:ln>
                            <a:noFill/>
                          </a:ln>
                          <a:solidFill>
                            <a:srgbClr val="003C76"/>
                          </a:solidFill>
                          <a:effectLst/>
                          <a:latin typeface="GillSans Light" charset="0"/>
                        </a:rPr>
                        <a:t>Characteristics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1936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Level 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Structural Framework</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The organisational chart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Level 2</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Clockwork</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Dynamic, moving, predictable, must be controlled externally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Level 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Cybernetic device such as thermostat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AU" sz="2400" b="0" i="0" u="none" strike="noStrike" cap="none" normalizeH="0" baseline="0" smtClean="0">
                          <a:ln>
                            <a:noFill/>
                          </a:ln>
                          <a:solidFill>
                            <a:srgbClr val="003C76"/>
                          </a:solidFill>
                          <a:effectLst/>
                          <a:latin typeface="GillSans Light" charset="0"/>
                        </a:rPr>
                        <a:t>Dynamic, predictable, capable of self-regulation within certain limits.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100" name="Rectangle 164"/>
          <p:cNvSpPr>
            <a:spLocks noGrp="1" noChangeArrowheads="1"/>
          </p:cNvSpPr>
          <p:nvPr>
            <p:ph type="title"/>
          </p:nvPr>
        </p:nvSpPr>
        <p:spPr/>
        <p:txBody>
          <a:bodyPr>
            <a:normAutofit fontScale="90000"/>
          </a:bodyPr>
          <a:lstStyle/>
          <a:p>
            <a:r>
              <a:rPr lang="en-AU"/>
              <a:t>Boulding’s Framework</a:t>
            </a:r>
          </a:p>
        </p:txBody>
      </p:sp>
      <p:graphicFrame>
        <p:nvGraphicFramePr>
          <p:cNvPr id="168121" name="Group 185"/>
          <p:cNvGraphicFramePr>
            <a:graphicFrameLocks noGrp="1"/>
          </p:cNvGraphicFramePr>
          <p:nvPr>
            <p:ph idx="1"/>
          </p:nvPr>
        </p:nvGraphicFramePr>
        <p:xfrm>
          <a:off x="196850" y="1384300"/>
          <a:ext cx="8861425" cy="4754880"/>
        </p:xfrm>
        <a:graphic>
          <a:graphicData uri="http://schemas.openxmlformats.org/drawingml/2006/table">
            <a:tbl>
              <a:tblPr/>
              <a:tblGrid>
                <a:gridCol w="1911350"/>
                <a:gridCol w="2473325"/>
                <a:gridCol w="4476750"/>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C76"/>
                          </a:solidFill>
                          <a:effectLst/>
                          <a:latin typeface="GillSans Light" charset="0"/>
                        </a:rPr>
                        <a:t>Level of Complexity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C76"/>
                          </a:solidFill>
                          <a:effectLst/>
                          <a:latin typeface="GillSans Light" charset="0"/>
                        </a:rPr>
                        <a:t>Example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C76"/>
                          </a:solidFill>
                          <a:effectLst/>
                          <a:latin typeface="GillSans Light" charset="0"/>
                        </a:rPr>
                        <a:t>Characteristics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390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The cell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Open, dynamic, self-maintaining under changing conditions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The plant system</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Open, dynamic, self-regulating through wide range of external &amp; internal conditions.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89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The animal system</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Open, dynamic, adjusts to its environment by making internal adjustments, forms simple social groups.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124" name="Rectangle 164"/>
          <p:cNvSpPr>
            <a:spLocks noGrp="1" noChangeArrowheads="1"/>
          </p:cNvSpPr>
          <p:nvPr>
            <p:ph type="title"/>
          </p:nvPr>
        </p:nvSpPr>
        <p:spPr/>
        <p:txBody>
          <a:bodyPr>
            <a:normAutofit fontScale="90000"/>
          </a:bodyPr>
          <a:lstStyle/>
          <a:p>
            <a:r>
              <a:rPr lang="en-AU"/>
              <a:t>Boulding’s Framework</a:t>
            </a:r>
          </a:p>
        </p:txBody>
      </p:sp>
      <p:graphicFrame>
        <p:nvGraphicFramePr>
          <p:cNvPr id="169147" name="Group 187"/>
          <p:cNvGraphicFramePr>
            <a:graphicFrameLocks noGrp="1"/>
          </p:cNvGraphicFramePr>
          <p:nvPr>
            <p:ph idx="1"/>
          </p:nvPr>
        </p:nvGraphicFramePr>
        <p:xfrm>
          <a:off x="85725" y="1381125"/>
          <a:ext cx="8983663" cy="4389120"/>
        </p:xfrm>
        <a:graphic>
          <a:graphicData uri="http://schemas.openxmlformats.org/drawingml/2006/table">
            <a:tbl>
              <a:tblPr/>
              <a:tblGrid>
                <a:gridCol w="1892300"/>
                <a:gridCol w="1501775"/>
                <a:gridCol w="5589588"/>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C76"/>
                          </a:solidFill>
                          <a:effectLst/>
                          <a:latin typeface="GillSans Light" charset="0"/>
                        </a:rPr>
                        <a:t>Level of Complexity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C76"/>
                          </a:solidFill>
                          <a:effectLst/>
                          <a:latin typeface="GillSans Light" charset="0"/>
                        </a:rPr>
                        <a:t>Example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smtClean="0">
                          <a:ln>
                            <a:noFill/>
                          </a:ln>
                          <a:solidFill>
                            <a:srgbClr val="003C76"/>
                          </a:solidFill>
                          <a:effectLst/>
                          <a:latin typeface="GillSans Light" charset="0"/>
                        </a:rPr>
                        <a:t>Characteristics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873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Humans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6 + ability to think abstractly and communicate symbolically</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9128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8</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The social system</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More complex than an individual, more open to env influence, more adaptive to circumstance because of collective experience and wider reservoir of skills.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Level 9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The transcen-dental</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rgbClr val="003C76"/>
                          </a:solidFill>
                          <a:effectLst/>
                          <a:latin typeface="GillSans Light" charset="0"/>
                        </a:rPr>
                        <a:t>Most freely adaptable - rises above and extends beyond the boundaries of both individuals and social systems.</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a:xfrm>
            <a:off x="422275" y="458788"/>
            <a:ext cx="6864350" cy="703262"/>
          </a:xfrm>
        </p:spPr>
        <p:txBody>
          <a:bodyPr>
            <a:normAutofit fontScale="90000"/>
          </a:bodyPr>
          <a:lstStyle/>
          <a:p>
            <a:r>
              <a:rPr lang="en-AU" smtClean="0"/>
              <a:t>IS in Organisations</a:t>
            </a:r>
          </a:p>
        </p:txBody>
      </p:sp>
      <p:sp>
        <p:nvSpPr>
          <p:cNvPr id="7171" name="Rectangle 1027"/>
          <p:cNvSpPr>
            <a:spLocks noGrp="1" noChangeArrowheads="1"/>
          </p:cNvSpPr>
          <p:nvPr>
            <p:ph idx="1"/>
          </p:nvPr>
        </p:nvSpPr>
        <p:spPr>
          <a:xfrm>
            <a:off x="400050" y="1381125"/>
            <a:ext cx="8524875" cy="4800600"/>
          </a:xfrm>
        </p:spPr>
        <p:txBody>
          <a:bodyPr>
            <a:normAutofit fontScale="92500" lnSpcReduction="10000"/>
          </a:bodyPr>
          <a:lstStyle/>
          <a:p>
            <a:pPr>
              <a:lnSpc>
                <a:spcPct val="90000"/>
              </a:lnSpc>
            </a:pPr>
            <a:r>
              <a:rPr lang="en-AU" b="1" dirty="0" smtClean="0"/>
              <a:t>In more detail, IS </a:t>
            </a:r>
            <a:r>
              <a:rPr lang="en-AU" b="1" dirty="0" err="1" smtClean="0"/>
              <a:t>is</a:t>
            </a:r>
            <a:r>
              <a:rPr lang="en-AU" b="1" dirty="0" smtClean="0"/>
              <a:t> concerned with:</a:t>
            </a:r>
          </a:p>
          <a:p>
            <a:pPr lvl="1">
              <a:lnSpc>
                <a:spcPct val="90000"/>
              </a:lnSpc>
            </a:pPr>
            <a:r>
              <a:rPr lang="en-AU" dirty="0" smtClean="0"/>
              <a:t>organisational processes and how they relate to information systems and technology </a:t>
            </a:r>
          </a:p>
          <a:p>
            <a:pPr lvl="1">
              <a:lnSpc>
                <a:spcPct val="90000"/>
              </a:lnSpc>
            </a:pPr>
            <a:r>
              <a:rPr lang="en-AU" dirty="0" smtClean="0"/>
              <a:t>we will be interested in how these processes can be described, through the use of modelling tools </a:t>
            </a:r>
          </a:p>
          <a:p>
            <a:pPr lvl="1">
              <a:lnSpc>
                <a:spcPct val="90000"/>
              </a:lnSpc>
            </a:pPr>
            <a:r>
              <a:rPr lang="en-AU" dirty="0" smtClean="0"/>
              <a:t>we will look at some typical business systems such as transaction processing, decision support, groupware and workflow </a:t>
            </a:r>
          </a:p>
          <a:p>
            <a:pPr lvl="1">
              <a:lnSpc>
                <a:spcPct val="90000"/>
              </a:lnSpc>
            </a:pPr>
            <a:r>
              <a:rPr lang="en-AU" dirty="0" smtClean="0"/>
              <a:t>we will look at other IS issues such as interaction (or user interface) design, systems development, controls and security and the social context. </a:t>
            </a:r>
          </a:p>
          <a:p>
            <a:pPr lvl="1">
              <a:lnSpc>
                <a:spcPct val="90000"/>
              </a:lnSpc>
            </a:pPr>
            <a:r>
              <a:rPr lang="en-AU" dirty="0" smtClean="0"/>
              <a:t>we will also give practical hands-on exposure to typical systems and tools for producing models </a:t>
            </a:r>
          </a:p>
        </p:txBody>
      </p:sp>
      <p:sp>
        <p:nvSpPr>
          <p:cNvPr id="7172" name="Slide Number Placeholder 8"/>
          <p:cNvSpPr>
            <a:spLocks noGrp="1"/>
          </p:cNvSpPr>
          <p:nvPr>
            <p:ph type="sldNum" sz="quarter" idx="10"/>
          </p:nvPr>
        </p:nvSpPr>
        <p:spPr bwMode="auto">
          <a:xfrm>
            <a:off x="171450" y="6429375"/>
            <a:ext cx="1171575" cy="266700"/>
          </a:xfrm>
          <a:noFill/>
          <a:ln>
            <a:miter lim="800000"/>
            <a:headEnd/>
            <a:tailEnd/>
          </a:ln>
        </p:spPr>
        <p:txBody>
          <a:bodyPr wrap="square" numCol="1" anchorCtr="0" compatLnSpc="1">
            <a:prstTxWarp prst="textNoShape">
              <a:avLst/>
            </a:prstTxWarp>
          </a:bodyPr>
          <a:lstStyle/>
          <a:p>
            <a:fld id="{005055C0-B127-4308-A90F-B5A1EDD65771}" type="slidenum">
              <a:rPr lang="en-AU"/>
              <a:pPr/>
              <a:t>3</a:t>
            </a:fld>
            <a:endParaRPr lang="en-AU"/>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AU"/>
              <a:t>A basic definition </a:t>
            </a:r>
          </a:p>
        </p:txBody>
      </p:sp>
      <p:sp>
        <p:nvSpPr>
          <p:cNvPr id="169987" name="Rectangle 3"/>
          <p:cNvSpPr>
            <a:spLocks noGrp="1" noChangeArrowheads="1"/>
          </p:cNvSpPr>
          <p:nvPr>
            <p:ph type="body" idx="1"/>
          </p:nvPr>
        </p:nvSpPr>
        <p:spPr/>
        <p:txBody>
          <a:bodyPr/>
          <a:lstStyle/>
          <a:p>
            <a:pPr>
              <a:buFontTx/>
              <a:buChar char="•"/>
            </a:pPr>
            <a:r>
              <a:rPr lang="en-AU" sz="2400"/>
              <a:t>an assembly of parts or components connected together in an organised way</a:t>
            </a:r>
          </a:p>
          <a:p>
            <a:pPr>
              <a:buFontTx/>
              <a:buChar char="•"/>
            </a:pPr>
            <a:r>
              <a:rPr lang="en-AU" sz="2400"/>
              <a:t>in general, the parts are affected by being in the system and they are changed if they leave the system</a:t>
            </a:r>
          </a:p>
          <a:p>
            <a:pPr>
              <a:buFontTx/>
              <a:buChar char="•"/>
            </a:pPr>
            <a:r>
              <a:rPr lang="en-AU" sz="2400"/>
              <a:t>addition or removal of a component changes the system</a:t>
            </a:r>
          </a:p>
          <a:p>
            <a:pPr>
              <a:buFontTx/>
              <a:buChar char="•"/>
            </a:pPr>
            <a:r>
              <a:rPr lang="en-AU" sz="2400"/>
              <a:t>the assembly of parts does something (but behaviour may be not doing something when the environment changes) – there are processes and outputs</a:t>
            </a:r>
          </a:p>
          <a:p>
            <a:pPr>
              <a:buFontTx/>
              <a:buChar char="•"/>
            </a:pPr>
            <a:r>
              <a:rPr lang="en-AU" sz="2400"/>
              <a:t>the particular assembly has been identified by a human being as of particular interest – in essence, the system is owned by someone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AU"/>
              <a:t>Systems </a:t>
            </a:r>
          </a:p>
        </p:txBody>
      </p:sp>
      <p:sp>
        <p:nvSpPr>
          <p:cNvPr id="166915" name="Rectangle 3"/>
          <p:cNvSpPr>
            <a:spLocks noGrp="1" noChangeArrowheads="1"/>
          </p:cNvSpPr>
          <p:nvPr>
            <p:ph type="body" idx="1"/>
          </p:nvPr>
        </p:nvSpPr>
        <p:spPr/>
        <p:txBody>
          <a:bodyPr/>
          <a:lstStyle/>
          <a:p>
            <a:pPr>
              <a:buFontTx/>
              <a:buChar char="•"/>
            </a:pPr>
            <a:r>
              <a:rPr lang="en-AU"/>
              <a:t>systems have an “out-there” aspect, and an “inside-us” aspect</a:t>
            </a:r>
          </a:p>
          <a:p>
            <a:pPr>
              <a:buFontTx/>
              <a:buChar char="•"/>
            </a:pPr>
            <a:r>
              <a:rPr lang="en-AU"/>
              <a:t>control and communication which promote system survival </a:t>
            </a:r>
          </a:p>
          <a:p>
            <a:pPr>
              <a:buFontTx/>
              <a:buChar char="•"/>
            </a:pPr>
            <a:r>
              <a:rPr lang="en-AU"/>
              <a:t>boundary, environment, inputs and outputs</a:t>
            </a:r>
          </a:p>
          <a:p>
            <a:pPr>
              <a:buFontTx/>
              <a:buChar char="•"/>
            </a:pPr>
            <a:r>
              <a:rPr lang="en-AU"/>
              <a:t>closed and open systems</a:t>
            </a:r>
          </a:p>
          <a:p>
            <a:endParaRPr lang="en-AU"/>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AU"/>
              <a:t>Systems methodologies </a:t>
            </a:r>
          </a:p>
        </p:txBody>
      </p:sp>
      <p:sp>
        <p:nvSpPr>
          <p:cNvPr id="187395" name="Rectangle 3"/>
          <p:cNvSpPr>
            <a:spLocks noGrp="1" noChangeArrowheads="1"/>
          </p:cNvSpPr>
          <p:nvPr>
            <p:ph type="body" idx="1"/>
          </p:nvPr>
        </p:nvSpPr>
        <p:spPr/>
        <p:txBody>
          <a:bodyPr>
            <a:normAutofit lnSpcReduction="10000"/>
          </a:bodyPr>
          <a:lstStyle/>
          <a:p>
            <a:pPr>
              <a:buFontTx/>
              <a:buChar char="•"/>
            </a:pPr>
            <a:r>
              <a:rPr lang="en-AU"/>
              <a:t>systems analysis approaches </a:t>
            </a:r>
          </a:p>
          <a:p>
            <a:pPr>
              <a:buFontTx/>
              <a:buChar char="•"/>
            </a:pPr>
            <a:r>
              <a:rPr lang="en-AU"/>
              <a:t>hard systems methodology and systems engineering </a:t>
            </a:r>
          </a:p>
          <a:p>
            <a:pPr>
              <a:buFontTx/>
              <a:buChar char="•"/>
            </a:pPr>
            <a:r>
              <a:rPr lang="en-AU"/>
              <a:t>soft systems methodology (SSM) and human activity systems </a:t>
            </a:r>
          </a:p>
          <a:p>
            <a:pPr>
              <a:buFontTx/>
              <a:buChar char="•"/>
            </a:pPr>
            <a:r>
              <a:rPr lang="en-AU"/>
              <a:t>other approaches including systems failure thinking </a:t>
            </a:r>
          </a:p>
          <a:p>
            <a:pPr>
              <a:buFontTx/>
              <a:buChar char="•"/>
            </a:pPr>
            <a:r>
              <a:rPr lang="en-AU"/>
              <a:t>should note a distinction between “method” versus “methodology” </a:t>
            </a:r>
          </a:p>
          <a:p>
            <a:endParaRPr lang="en-AU"/>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AU"/>
              <a:t>Structures and processes </a:t>
            </a:r>
          </a:p>
        </p:txBody>
      </p:sp>
      <p:sp>
        <p:nvSpPr>
          <p:cNvPr id="182275" name="Rectangle 3"/>
          <p:cNvSpPr>
            <a:spLocks noGrp="1" noChangeArrowheads="1"/>
          </p:cNvSpPr>
          <p:nvPr>
            <p:ph type="body" idx="1"/>
          </p:nvPr>
        </p:nvSpPr>
        <p:spPr/>
        <p:txBody>
          <a:bodyPr/>
          <a:lstStyle/>
          <a:p>
            <a:pPr>
              <a:buFontTx/>
              <a:buChar char="•"/>
            </a:pPr>
            <a:r>
              <a:rPr lang="en-AU"/>
              <a:t>structures and processes are two important kinds of system components – system structure is represented by relatively stable, lasting components and these carryout processes</a:t>
            </a:r>
          </a:p>
          <a:p>
            <a:pPr>
              <a:buFontTx/>
              <a:buChar char="•"/>
            </a:pPr>
            <a:r>
              <a:rPr lang="en-AU"/>
              <a:t>organisational structures, locations, projects</a:t>
            </a:r>
          </a:p>
          <a:p>
            <a:pPr>
              <a:buFontTx/>
              <a:buChar char="•"/>
            </a:pPr>
            <a:r>
              <a:rPr lang="en-AU"/>
              <a:t>relationship between structure and process – important for understanding system behaviour</a:t>
            </a:r>
          </a:p>
          <a:p>
            <a:endParaRPr lang="en-AU"/>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AU"/>
              <a:t>Other issues</a:t>
            </a:r>
          </a:p>
        </p:txBody>
      </p:sp>
      <p:sp>
        <p:nvSpPr>
          <p:cNvPr id="183299" name="Rectangle 3"/>
          <p:cNvSpPr>
            <a:spLocks noGrp="1" noChangeArrowheads="1"/>
          </p:cNvSpPr>
          <p:nvPr>
            <p:ph type="body" idx="1"/>
          </p:nvPr>
        </p:nvSpPr>
        <p:spPr/>
        <p:txBody>
          <a:bodyPr/>
          <a:lstStyle/>
          <a:p>
            <a:pPr>
              <a:buFontTx/>
              <a:buChar char="•"/>
            </a:pPr>
            <a:r>
              <a:rPr lang="en-AU" dirty="0"/>
              <a:t>Sub-systems and hierarchy</a:t>
            </a:r>
          </a:p>
          <a:p>
            <a:pPr>
              <a:buFontTx/>
              <a:buChar char="•"/>
            </a:pPr>
            <a:r>
              <a:rPr lang="en-AU" dirty="0"/>
              <a:t>Interactions between sub-systems – coupling</a:t>
            </a:r>
          </a:p>
          <a:p>
            <a:pPr>
              <a:buFontTx/>
              <a:buChar char="•"/>
            </a:pPr>
            <a:r>
              <a:rPr lang="en-AU" dirty="0"/>
              <a:t>Control and regulation</a:t>
            </a:r>
          </a:p>
          <a:p>
            <a:pPr>
              <a:buFontTx/>
              <a:buChar char="•"/>
            </a:pPr>
            <a:r>
              <a:rPr lang="en-AU" dirty="0"/>
              <a:t>Emergent properties</a:t>
            </a:r>
          </a:p>
          <a:p>
            <a:pPr>
              <a:buFontTx/>
              <a:buChar char="•"/>
            </a:pPr>
            <a:r>
              <a:rPr lang="en-AU" dirty="0"/>
              <a:t>System ownership</a:t>
            </a:r>
          </a:p>
          <a:p>
            <a:endParaRPr lang="en-AU"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pPr eaLnBrk="1" hangingPunct="1"/>
            <a:r>
              <a:rPr lang="en-US" sz="4000" smtClean="0"/>
              <a:t>System concepts</a:t>
            </a:r>
          </a:p>
        </p:txBody>
      </p:sp>
      <p:sp>
        <p:nvSpPr>
          <p:cNvPr id="4" name="Slide Number Placeholder 3"/>
          <p:cNvSpPr>
            <a:spLocks noGrp="1"/>
          </p:cNvSpPr>
          <p:nvPr>
            <p:ph type="sldNum" sz="quarter" idx="12"/>
          </p:nvPr>
        </p:nvSpPr>
        <p:spPr/>
        <p:txBody>
          <a:bodyPr/>
          <a:lstStyle/>
          <a:p>
            <a:pPr>
              <a:defRPr/>
            </a:pPr>
            <a:fld id="{2DFCFA68-3AA8-4B36-839D-EAD61285DA70}"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System concept &amp; information systems</a:t>
            </a:r>
          </a:p>
        </p:txBody>
      </p:sp>
      <p:sp>
        <p:nvSpPr>
          <p:cNvPr id="3075" name="Content Placeholder 2"/>
          <p:cNvSpPr>
            <a:spLocks noGrp="1"/>
          </p:cNvSpPr>
          <p:nvPr>
            <p:ph idx="1"/>
          </p:nvPr>
        </p:nvSpPr>
        <p:spPr/>
        <p:txBody>
          <a:bodyPr/>
          <a:lstStyle/>
          <a:p>
            <a:pPr eaLnBrk="1" hangingPunct="1"/>
            <a:r>
              <a:rPr lang="en-US" smtClean="0"/>
              <a:t>What constitutes a system and what types of systems  are available?</a:t>
            </a:r>
          </a:p>
          <a:p>
            <a:pPr eaLnBrk="1" hangingPunct="1"/>
            <a:r>
              <a:rPr lang="en-US" smtClean="0"/>
              <a:t>By the end of this chapter you should be able to answer these questions.</a:t>
            </a:r>
          </a:p>
          <a:p>
            <a:pPr eaLnBrk="1" hangingPunct="1"/>
            <a:r>
              <a:rPr lang="en-US" smtClean="0"/>
              <a:t>What is a system?</a:t>
            </a:r>
          </a:p>
          <a:p>
            <a:pPr eaLnBrk="1" hangingPunct="1"/>
            <a:r>
              <a:rPr lang="en-GB" smtClean="0"/>
              <a:t>There are many definitions of the term ‘system’. </a:t>
            </a:r>
            <a:endParaRPr lang="en-US" smtClean="0"/>
          </a:p>
        </p:txBody>
      </p:sp>
      <p:sp>
        <p:nvSpPr>
          <p:cNvPr id="4" name="Slide Number Placeholder 3"/>
          <p:cNvSpPr>
            <a:spLocks noGrp="1"/>
          </p:cNvSpPr>
          <p:nvPr>
            <p:ph type="sldNum" sz="quarter" idx="12"/>
          </p:nvPr>
        </p:nvSpPr>
        <p:spPr/>
        <p:txBody>
          <a:bodyPr/>
          <a:lstStyle/>
          <a:p>
            <a:pPr>
              <a:defRPr/>
            </a:pPr>
            <a:fld id="{DA82C0D8-9291-472B-A0BF-DEBCBE69D346}"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Defining a system</a:t>
            </a:r>
          </a:p>
        </p:txBody>
      </p:sp>
      <p:sp>
        <p:nvSpPr>
          <p:cNvPr id="3" name="Content Placeholder 2"/>
          <p:cNvSpPr>
            <a:spLocks noGrp="1"/>
          </p:cNvSpPr>
          <p:nvPr>
            <p:ph idx="1"/>
          </p:nvPr>
        </p:nvSpPr>
        <p:spPr/>
        <p:txBody>
          <a:bodyPr>
            <a:normAutofit/>
          </a:bodyPr>
          <a:lstStyle/>
          <a:p>
            <a:pPr eaLnBrk="1" hangingPunct="1">
              <a:lnSpc>
                <a:spcPct val="90000"/>
              </a:lnSpc>
            </a:pPr>
            <a:r>
              <a:rPr lang="en-GB" smtClean="0"/>
              <a:t>A system is an assembly of parts where:</a:t>
            </a:r>
            <a:endParaRPr lang="en-US" smtClean="0"/>
          </a:p>
          <a:p>
            <a:pPr lvl="1" eaLnBrk="1" hangingPunct="1">
              <a:lnSpc>
                <a:spcPct val="90000"/>
              </a:lnSpc>
            </a:pPr>
            <a:r>
              <a:rPr lang="en-GB" smtClean="0"/>
              <a:t>The parts or components are connected together in an organized way.</a:t>
            </a:r>
            <a:endParaRPr lang="en-US" smtClean="0"/>
          </a:p>
          <a:p>
            <a:pPr lvl="1" eaLnBrk="1" hangingPunct="1">
              <a:lnSpc>
                <a:spcPct val="90000"/>
              </a:lnSpc>
            </a:pPr>
            <a:r>
              <a:rPr lang="en-GB" smtClean="0"/>
              <a:t>The parts or components are affected by being in the system (and are changed by leaving it).</a:t>
            </a:r>
            <a:endParaRPr lang="en-US" smtClean="0"/>
          </a:p>
          <a:p>
            <a:pPr lvl="1" eaLnBrk="1" hangingPunct="1">
              <a:lnSpc>
                <a:spcPct val="90000"/>
              </a:lnSpc>
            </a:pPr>
            <a:r>
              <a:rPr lang="en-GB" smtClean="0"/>
              <a:t>The assembly does something.</a:t>
            </a:r>
            <a:endParaRPr lang="en-US" smtClean="0"/>
          </a:p>
          <a:p>
            <a:pPr lvl="1" eaLnBrk="1" hangingPunct="1">
              <a:lnSpc>
                <a:spcPct val="90000"/>
              </a:lnSpc>
            </a:pPr>
            <a:r>
              <a:rPr lang="en-GB" smtClean="0"/>
              <a:t>The assembly has been identified by a person as being of special interest. </a:t>
            </a:r>
            <a:endParaRPr lang="en-US" smtClean="0"/>
          </a:p>
          <a:p>
            <a:pPr eaLnBrk="1" hangingPunct="1">
              <a:lnSpc>
                <a:spcPct val="90000"/>
              </a:lnSpc>
            </a:pPr>
            <a:endParaRPr lang="en-US" smtClean="0"/>
          </a:p>
        </p:txBody>
      </p:sp>
      <p:sp>
        <p:nvSpPr>
          <p:cNvPr id="4" name="Slide Number Placeholder 3"/>
          <p:cNvSpPr>
            <a:spLocks noGrp="1"/>
          </p:cNvSpPr>
          <p:nvPr>
            <p:ph type="sldNum" sz="quarter" idx="12"/>
          </p:nvPr>
        </p:nvSpPr>
        <p:spPr/>
        <p:txBody>
          <a:bodyPr/>
          <a:lstStyle/>
          <a:p>
            <a:pPr>
              <a:defRPr/>
            </a:pPr>
            <a:fld id="{08964474-9EC7-4A19-8DD9-0A2B41C9BDDC}"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304800"/>
            <a:ext cx="8229600" cy="868363"/>
          </a:xfrm>
        </p:spPr>
        <p:txBody>
          <a:bodyPr/>
          <a:lstStyle/>
          <a:p>
            <a:pPr eaLnBrk="1" hangingPunct="1"/>
            <a:r>
              <a:rPr lang="en-US" smtClean="0"/>
              <a:t>Examples of a system</a:t>
            </a:r>
          </a:p>
        </p:txBody>
      </p:sp>
      <p:sp>
        <p:nvSpPr>
          <p:cNvPr id="3" name="Content Placeholder 2"/>
          <p:cNvSpPr>
            <a:spLocks noGrp="1"/>
          </p:cNvSpPr>
          <p:nvPr>
            <p:ph idx="1"/>
          </p:nvPr>
        </p:nvSpPr>
        <p:spPr>
          <a:xfrm>
            <a:off x="457200" y="1295400"/>
            <a:ext cx="8229600" cy="5105400"/>
          </a:xfrm>
        </p:spPr>
        <p:txBody>
          <a:bodyPr>
            <a:normAutofit/>
          </a:bodyPr>
          <a:lstStyle/>
          <a:p>
            <a:pPr eaLnBrk="1" hangingPunct="1"/>
            <a:r>
              <a:rPr lang="en-GB" sz="3000" smtClean="0"/>
              <a:t>We are surrounded by the ff systems:</a:t>
            </a:r>
            <a:endParaRPr lang="en-US" sz="3000" smtClean="0"/>
          </a:p>
          <a:p>
            <a:pPr lvl="1" eaLnBrk="1" hangingPunct="1"/>
            <a:r>
              <a:rPr lang="en-GB" sz="2600" smtClean="0"/>
              <a:t>the railway system or transportation system</a:t>
            </a:r>
            <a:endParaRPr lang="en-US" sz="2600" smtClean="0"/>
          </a:p>
          <a:p>
            <a:pPr lvl="1" eaLnBrk="1" hangingPunct="1"/>
            <a:r>
              <a:rPr lang="en-GB" sz="2600" smtClean="0"/>
              <a:t>a hospital</a:t>
            </a:r>
            <a:endParaRPr lang="en-US" sz="2600" smtClean="0"/>
          </a:p>
          <a:p>
            <a:pPr lvl="1" eaLnBrk="1" hangingPunct="1"/>
            <a:r>
              <a:rPr lang="en-GB" sz="2600" smtClean="0"/>
              <a:t>an accounting system or tax system</a:t>
            </a:r>
            <a:endParaRPr lang="en-US" sz="2600" smtClean="0"/>
          </a:p>
          <a:p>
            <a:pPr lvl="1" eaLnBrk="1" hangingPunct="1"/>
            <a:r>
              <a:rPr lang="en-GB" sz="2600" smtClean="0"/>
              <a:t>a manufacturing company</a:t>
            </a:r>
            <a:endParaRPr lang="en-US" sz="2600" smtClean="0"/>
          </a:p>
          <a:p>
            <a:pPr lvl="1" eaLnBrk="1" hangingPunct="1"/>
            <a:r>
              <a:rPr lang="en-GB" sz="2600" smtClean="0"/>
              <a:t>Educational system etc</a:t>
            </a:r>
            <a:endParaRPr lang="en-US" sz="2600" smtClean="0"/>
          </a:p>
          <a:p>
            <a:pPr eaLnBrk="1" hangingPunct="1"/>
            <a:r>
              <a:rPr lang="en-GB" sz="3000" smtClean="0"/>
              <a:t>Any arrangement which involves the handling, processing or manipulation of resources of whatever type can be represented as a system. </a:t>
            </a:r>
            <a:endParaRPr lang="en-US" sz="3000" smtClean="0"/>
          </a:p>
        </p:txBody>
      </p:sp>
      <p:sp>
        <p:nvSpPr>
          <p:cNvPr id="4" name="Slide Number Placeholder 3"/>
          <p:cNvSpPr>
            <a:spLocks noGrp="1"/>
          </p:cNvSpPr>
          <p:nvPr>
            <p:ph type="sldNum" sz="quarter" idx="12"/>
          </p:nvPr>
        </p:nvSpPr>
        <p:spPr/>
        <p:txBody>
          <a:bodyPr/>
          <a:lstStyle/>
          <a:p>
            <a:pPr>
              <a:defRPr/>
            </a:pPr>
            <a:fld id="{F8B4EA74-7EB5-4912-8C6D-3D779C9F28E3}"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GB" smtClean="0"/>
              <a:t>Features</a:t>
            </a:r>
            <a:r>
              <a:rPr lang="en-GB" b="1" smtClean="0"/>
              <a:t> </a:t>
            </a:r>
            <a:r>
              <a:rPr lang="en-GB" smtClean="0"/>
              <a:t>of the System </a:t>
            </a:r>
            <a:endParaRPr lang="en-US" smtClean="0"/>
          </a:p>
        </p:txBody>
      </p:sp>
      <p:sp>
        <p:nvSpPr>
          <p:cNvPr id="3" name="Content Placeholder 2"/>
          <p:cNvSpPr>
            <a:spLocks noGrp="1"/>
          </p:cNvSpPr>
          <p:nvPr>
            <p:ph idx="1"/>
          </p:nvPr>
        </p:nvSpPr>
        <p:spPr>
          <a:xfrm>
            <a:off x="457200" y="1600200"/>
            <a:ext cx="8229600" cy="5029200"/>
          </a:xfrm>
        </p:spPr>
        <p:txBody>
          <a:bodyPr rtlCol="0">
            <a:normAutofit fontScale="92500" lnSpcReduction="10000"/>
          </a:bodyPr>
          <a:lstStyle/>
          <a:p>
            <a:pPr eaLnBrk="1" fontAlgn="auto" hangingPunct="1">
              <a:spcAft>
                <a:spcPts val="0"/>
              </a:spcAft>
              <a:defRPr/>
            </a:pPr>
            <a:r>
              <a:rPr lang="en-GB" dirty="0" smtClean="0"/>
              <a:t>All systems are composed of inter-related parts or sub-systems and the system can only be explain as a whole.</a:t>
            </a:r>
          </a:p>
          <a:p>
            <a:pPr eaLnBrk="1" fontAlgn="auto" hangingPunct="1">
              <a:spcAft>
                <a:spcPts val="0"/>
              </a:spcAft>
              <a:defRPr/>
            </a:pPr>
            <a:r>
              <a:rPr lang="en-GB" dirty="0" smtClean="0"/>
              <a:t>Systems are hierarchical in that the parts are the parts of sub-systems are made up of other smaller parts. </a:t>
            </a:r>
          </a:p>
          <a:p>
            <a:pPr eaLnBrk="1" fontAlgn="auto" hangingPunct="1">
              <a:spcAft>
                <a:spcPts val="0"/>
              </a:spcAft>
              <a:defRPr/>
            </a:pPr>
            <a:r>
              <a:rPr lang="en-GB" dirty="0" smtClean="0"/>
              <a:t>The part of the system cannot be altered without affecting other parts. </a:t>
            </a:r>
          </a:p>
          <a:p>
            <a:pPr marL="342900" lvl="2" indent="-342900" eaLnBrk="1" fontAlgn="auto" hangingPunct="1">
              <a:spcAft>
                <a:spcPts val="0"/>
              </a:spcAft>
              <a:defRPr/>
            </a:pPr>
            <a:r>
              <a:rPr lang="en-GB" sz="3200" dirty="0" smtClean="0"/>
              <a:t>The sub-system should work towards the goal of their higher systems and not pursue their own objectives independently.</a:t>
            </a:r>
            <a:endParaRPr lang="en-US" sz="3200" dirty="0" smtClean="0"/>
          </a:p>
          <a:p>
            <a:pPr eaLnBrk="1" fontAlgn="auto" hangingPunct="1">
              <a:spcAft>
                <a:spcPts val="0"/>
              </a:spcAft>
              <a:defRPr/>
            </a:pPr>
            <a:endParaRPr lang="en-US" dirty="0" smtClean="0"/>
          </a:p>
        </p:txBody>
      </p:sp>
      <p:sp>
        <p:nvSpPr>
          <p:cNvPr id="4" name="Slide Number Placeholder 3"/>
          <p:cNvSpPr>
            <a:spLocks noGrp="1"/>
          </p:cNvSpPr>
          <p:nvPr>
            <p:ph type="sldNum" sz="quarter" idx="12"/>
          </p:nvPr>
        </p:nvSpPr>
        <p:spPr/>
        <p:txBody>
          <a:bodyPr/>
          <a:lstStyle/>
          <a:p>
            <a:pPr>
              <a:defRPr/>
            </a:pPr>
            <a:fld id="{9C2761B4-B551-42CD-9B1A-3AA5B45C487C}"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0" y="0"/>
            <a:ext cx="6864350" cy="703263"/>
          </a:xfrm>
        </p:spPr>
        <p:txBody>
          <a:bodyPr>
            <a:normAutofit fontScale="90000"/>
          </a:bodyPr>
          <a:lstStyle/>
          <a:p>
            <a:r>
              <a:rPr lang="en-AU" smtClean="0"/>
              <a:t>Roadmap</a:t>
            </a:r>
          </a:p>
        </p:txBody>
      </p:sp>
      <p:pic>
        <p:nvPicPr>
          <p:cNvPr id="36870" name="Picture 6" descr="iso-roadmap"/>
          <p:cNvPicPr>
            <a:picLocks noChangeAspect="1" noChangeArrowheads="1"/>
          </p:cNvPicPr>
          <p:nvPr/>
        </p:nvPicPr>
        <p:blipFill>
          <a:blip r:embed="rId2"/>
          <a:srcRect/>
          <a:stretch>
            <a:fillRect/>
          </a:stretch>
        </p:blipFill>
        <p:spPr bwMode="auto">
          <a:xfrm>
            <a:off x="157163" y="627063"/>
            <a:ext cx="8809037" cy="6230937"/>
          </a:xfrm>
          <a:prstGeom prst="rect">
            <a:avLst/>
          </a:prstGeom>
          <a:noFill/>
        </p:spPr>
      </p:pic>
      <p:pic>
        <p:nvPicPr>
          <p:cNvPr id="36869" name="Picture 3" descr="BD06663_"/>
          <p:cNvPicPr>
            <a:picLocks noChangeAspect="1" noChangeArrowheads="1"/>
          </p:cNvPicPr>
          <p:nvPr/>
        </p:nvPicPr>
        <p:blipFill>
          <a:blip r:embed="rId3"/>
          <a:srcRect/>
          <a:stretch>
            <a:fillRect/>
          </a:stretch>
        </p:blipFill>
        <p:spPr bwMode="auto">
          <a:xfrm>
            <a:off x="7215188" y="598488"/>
            <a:ext cx="1928812" cy="1673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smtClean="0"/>
              <a:t>Features</a:t>
            </a:r>
            <a:r>
              <a:rPr lang="en-GB" b="1" smtClean="0"/>
              <a:t> </a:t>
            </a:r>
            <a:r>
              <a:rPr lang="en-GB" smtClean="0"/>
              <a:t>of the System </a:t>
            </a:r>
            <a:endParaRPr lang="en-US" smtClean="0"/>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GB" dirty="0" smtClean="0"/>
              <a:t>Organizational systems contain both hard and soft properties. </a:t>
            </a:r>
          </a:p>
          <a:p>
            <a:pPr eaLnBrk="1" fontAlgn="auto" hangingPunct="1">
              <a:spcAft>
                <a:spcPts val="0"/>
              </a:spcAft>
              <a:defRPr/>
            </a:pPr>
            <a:r>
              <a:rPr lang="en-GB" b="1" dirty="0" smtClean="0"/>
              <a:t>Hard properties </a:t>
            </a:r>
            <a:r>
              <a:rPr lang="en-GB" dirty="0" smtClean="0"/>
              <a:t>are those that can be assessed in some objective way. E.g. the size of a product. </a:t>
            </a:r>
          </a:p>
          <a:p>
            <a:pPr eaLnBrk="1" fontAlgn="auto" hangingPunct="1">
              <a:spcAft>
                <a:spcPts val="0"/>
              </a:spcAft>
              <a:defRPr/>
            </a:pPr>
            <a:r>
              <a:rPr lang="en-GB" dirty="0" smtClean="0"/>
              <a:t>The </a:t>
            </a:r>
            <a:r>
              <a:rPr lang="en-GB" b="1" dirty="0" smtClean="0"/>
              <a:t>soft</a:t>
            </a:r>
            <a:r>
              <a:rPr lang="en-GB" dirty="0" smtClean="0"/>
              <a:t> aspects of a system are a matter of individual values or taste. </a:t>
            </a:r>
          </a:p>
          <a:p>
            <a:pPr eaLnBrk="1" fontAlgn="auto" hangingPunct="1">
              <a:spcAft>
                <a:spcPts val="0"/>
              </a:spcAft>
              <a:defRPr/>
            </a:pPr>
            <a:r>
              <a:rPr lang="en-GB" dirty="0" smtClean="0"/>
              <a:t>They cannot be assessed by an objective standard or measuring process. </a:t>
            </a:r>
          </a:p>
          <a:p>
            <a:pPr eaLnBrk="1" fontAlgn="auto" hangingPunct="1">
              <a:spcAft>
                <a:spcPts val="0"/>
              </a:spcAft>
              <a:defRPr/>
            </a:pPr>
            <a:r>
              <a:rPr lang="en-GB" dirty="0" smtClean="0"/>
              <a:t>Examples are; the appearance of a product.</a:t>
            </a:r>
            <a:endParaRPr lang="en-US" dirty="0" smtClean="0"/>
          </a:p>
          <a:p>
            <a:pPr eaLnBrk="1" fontAlgn="auto" hangingPunct="1">
              <a:spcAft>
                <a:spcPts val="0"/>
              </a:spcAft>
              <a:defRPr/>
            </a:pPr>
            <a:endParaRPr lang="en-US" dirty="0" smtClean="0"/>
          </a:p>
        </p:txBody>
      </p:sp>
      <p:sp>
        <p:nvSpPr>
          <p:cNvPr id="4" name="Slide Number Placeholder 3"/>
          <p:cNvSpPr>
            <a:spLocks noGrp="1"/>
          </p:cNvSpPr>
          <p:nvPr>
            <p:ph type="sldNum" sz="quarter" idx="12"/>
          </p:nvPr>
        </p:nvSpPr>
        <p:spPr/>
        <p:txBody>
          <a:bodyPr/>
          <a:lstStyle/>
          <a:p>
            <a:pPr>
              <a:defRPr/>
            </a:pPr>
            <a:fld id="{CEDBE787-9138-43FA-9C0F-8AD1671A5BC8}"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dirty="0" smtClean="0"/>
              <a:t/>
            </a:r>
            <a:br>
              <a:rPr lang="en-GB" dirty="0" smtClean="0"/>
            </a:br>
            <a:r>
              <a:rPr lang="en-GB" dirty="0" smtClean="0"/>
              <a:t>The Environment of System</a:t>
            </a:r>
            <a:r>
              <a:rPr lang="en-US" dirty="0" smtClean="0"/>
              <a:t/>
            </a:r>
            <a:br>
              <a:rPr lang="en-US" dirty="0" smtClean="0"/>
            </a:br>
            <a:endParaRPr lang="en-US" dirty="0" smtClean="0"/>
          </a:p>
        </p:txBody>
      </p:sp>
      <p:sp>
        <p:nvSpPr>
          <p:cNvPr id="3" name="Content Placeholder 2"/>
          <p:cNvSpPr>
            <a:spLocks noGrp="1"/>
          </p:cNvSpPr>
          <p:nvPr>
            <p:ph idx="1"/>
          </p:nvPr>
        </p:nvSpPr>
        <p:spPr>
          <a:xfrm>
            <a:off x="457200" y="1371600"/>
            <a:ext cx="8229600" cy="5029200"/>
          </a:xfrm>
        </p:spPr>
        <p:txBody>
          <a:bodyPr>
            <a:normAutofit/>
          </a:bodyPr>
          <a:lstStyle/>
          <a:p>
            <a:pPr eaLnBrk="1" hangingPunct="1"/>
            <a:r>
              <a:rPr lang="en-GB" sz="3000" smtClean="0"/>
              <a:t>A system’s environment is all those elements not in the system.</a:t>
            </a:r>
          </a:p>
          <a:p>
            <a:pPr eaLnBrk="1" hangingPunct="1"/>
            <a:r>
              <a:rPr lang="en-GB" sz="3000" smtClean="0"/>
              <a:t>System environment are those external elements whose changes in attitudes, behaviours or properties affect the state of the system.</a:t>
            </a:r>
          </a:p>
          <a:p>
            <a:pPr lvl="1" eaLnBrk="1" hangingPunct="1"/>
            <a:r>
              <a:rPr lang="en-GB" sz="2600" smtClean="0"/>
              <a:t>And those external elements which are changed by the system’s behaviour. </a:t>
            </a:r>
          </a:p>
          <a:p>
            <a:pPr eaLnBrk="1" hangingPunct="1"/>
            <a:r>
              <a:rPr lang="en-GB" sz="3000" smtClean="0"/>
              <a:t>Environment of any system comprises those elements with which it has some connection or relationship.</a:t>
            </a:r>
            <a:endParaRPr lang="en-US" sz="3000" smtClean="0"/>
          </a:p>
          <a:p>
            <a:pPr eaLnBrk="1" hangingPunct="1"/>
            <a:endParaRPr lang="en-US" sz="3000" smtClean="0"/>
          </a:p>
        </p:txBody>
      </p:sp>
      <p:sp>
        <p:nvSpPr>
          <p:cNvPr id="4" name="Slide Number Placeholder 3"/>
          <p:cNvSpPr>
            <a:spLocks noGrp="1"/>
          </p:cNvSpPr>
          <p:nvPr>
            <p:ph type="sldNum" sz="quarter" idx="12"/>
          </p:nvPr>
        </p:nvSpPr>
        <p:spPr/>
        <p:txBody>
          <a:bodyPr/>
          <a:lstStyle/>
          <a:p>
            <a:pPr>
              <a:defRPr/>
            </a:pPr>
            <a:fld id="{5017885F-8D92-4972-9E51-3484EC8BFE9A}" type="slidenum">
              <a:rPr lang="en-US"/>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dirty="0" smtClean="0"/>
              <a:t/>
            </a:r>
            <a:br>
              <a:rPr lang="en-GB" dirty="0" smtClean="0"/>
            </a:br>
            <a:r>
              <a:rPr lang="en-GB" dirty="0" smtClean="0"/>
              <a:t>The organization’s environment</a:t>
            </a:r>
            <a:r>
              <a:rPr lang="en-US" dirty="0" smtClean="0"/>
              <a:t/>
            </a:r>
            <a:br>
              <a:rPr lang="en-US" dirty="0" smtClean="0"/>
            </a:br>
            <a:endParaRPr lang="en-US" dirty="0" smtClean="0"/>
          </a:p>
        </p:txBody>
      </p:sp>
      <p:pic>
        <p:nvPicPr>
          <p:cNvPr id="9219" name="Picture 2" descr="image"/>
          <p:cNvPicPr>
            <a:picLocks noChangeAspect="1" noChangeArrowheads="1"/>
          </p:cNvPicPr>
          <p:nvPr/>
        </p:nvPicPr>
        <p:blipFill>
          <a:blip r:embed="rId3"/>
          <a:srcRect/>
          <a:stretch>
            <a:fillRect/>
          </a:stretch>
        </p:blipFill>
        <p:spPr bwMode="auto">
          <a:xfrm>
            <a:off x="990600" y="1371600"/>
            <a:ext cx="6477000" cy="51689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E69B0A83-F866-4D72-AEA1-B69B20DD2E36}"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b="1" dirty="0" smtClean="0"/>
              <a:t/>
            </a:r>
            <a:br>
              <a:rPr lang="en-GB" b="1" dirty="0" smtClean="0"/>
            </a:br>
            <a:r>
              <a:rPr lang="en-GB" dirty="0" smtClean="0"/>
              <a:t>Closed Systems and Open Systems</a:t>
            </a:r>
            <a:r>
              <a:rPr lang="en-US" dirty="0" smtClean="0"/>
              <a:t/>
            </a:r>
            <a:br>
              <a:rPr lang="en-US" dirty="0" smtClean="0"/>
            </a:br>
            <a:endParaRPr lang="en-US" dirty="0" smtClean="0"/>
          </a:p>
        </p:txBody>
      </p:sp>
      <p:sp>
        <p:nvSpPr>
          <p:cNvPr id="3" name="Content Placeholder 2"/>
          <p:cNvSpPr>
            <a:spLocks noGrp="1"/>
          </p:cNvSpPr>
          <p:nvPr>
            <p:ph idx="1"/>
          </p:nvPr>
        </p:nvSpPr>
        <p:spPr>
          <a:xfrm>
            <a:off x="457200" y="1600200"/>
            <a:ext cx="8229600" cy="5029200"/>
          </a:xfrm>
        </p:spPr>
        <p:txBody>
          <a:bodyPr>
            <a:normAutofit/>
          </a:bodyPr>
          <a:lstStyle/>
          <a:p>
            <a:pPr eaLnBrk="1" hangingPunct="1">
              <a:lnSpc>
                <a:spcPct val="80000"/>
              </a:lnSpc>
            </a:pPr>
            <a:r>
              <a:rPr lang="en-GB" sz="3000" smtClean="0"/>
              <a:t>A </a:t>
            </a:r>
            <a:r>
              <a:rPr lang="en-GB" sz="3000" b="1" i="1" smtClean="0"/>
              <a:t>closed system</a:t>
            </a:r>
            <a:r>
              <a:rPr lang="en-GB" sz="3000" b="1" smtClean="0"/>
              <a:t> </a:t>
            </a:r>
            <a:r>
              <a:rPr lang="en-GB" sz="3000" smtClean="0"/>
              <a:t>is one that is isolated from its environment. </a:t>
            </a:r>
          </a:p>
          <a:p>
            <a:pPr lvl="1" eaLnBrk="1" hangingPunct="1">
              <a:lnSpc>
                <a:spcPct val="80000"/>
              </a:lnSpc>
            </a:pPr>
            <a:r>
              <a:rPr lang="en-GB" sz="2600" smtClean="0"/>
              <a:t>Closed systems are self contained so that the external environment does not influence the behaviour of the system, nor does the system influence its environment. </a:t>
            </a:r>
          </a:p>
          <a:p>
            <a:pPr eaLnBrk="1" hangingPunct="1">
              <a:lnSpc>
                <a:spcPct val="80000"/>
              </a:lnSpc>
            </a:pPr>
            <a:r>
              <a:rPr lang="en-GB" sz="3000" smtClean="0"/>
              <a:t>An </a:t>
            </a:r>
            <a:r>
              <a:rPr lang="en-GB" sz="3000" b="1" i="1" smtClean="0"/>
              <a:t>open system</a:t>
            </a:r>
            <a:r>
              <a:rPr lang="en-GB" sz="3000" smtClean="0"/>
              <a:t> is a system which interacts with its environment. </a:t>
            </a:r>
          </a:p>
          <a:p>
            <a:pPr lvl="1" eaLnBrk="1" hangingPunct="1">
              <a:lnSpc>
                <a:spcPct val="80000"/>
              </a:lnSpc>
            </a:pPr>
            <a:r>
              <a:rPr lang="en-GB" sz="2600" smtClean="0"/>
              <a:t>It receives inputs and influences from the environment and, in turn, passes back outputs and influences to the environment. </a:t>
            </a:r>
          </a:p>
          <a:p>
            <a:pPr eaLnBrk="1" hangingPunct="1">
              <a:lnSpc>
                <a:spcPct val="80000"/>
              </a:lnSpc>
            </a:pPr>
            <a:r>
              <a:rPr lang="en-GB" sz="3000" smtClean="0"/>
              <a:t>All social organizations are open systems. </a:t>
            </a:r>
            <a:endParaRPr lang="en-US" sz="3000" smtClean="0"/>
          </a:p>
        </p:txBody>
      </p:sp>
      <p:sp>
        <p:nvSpPr>
          <p:cNvPr id="4" name="Slide Number Placeholder 3"/>
          <p:cNvSpPr>
            <a:spLocks noGrp="1"/>
          </p:cNvSpPr>
          <p:nvPr>
            <p:ph type="sldNum" sz="quarter" idx="12"/>
          </p:nvPr>
        </p:nvSpPr>
        <p:spPr/>
        <p:txBody>
          <a:bodyPr/>
          <a:lstStyle/>
          <a:p>
            <a:pPr>
              <a:defRPr/>
            </a:pPr>
            <a:fld id="{E8D3C045-A0C3-4972-AF28-1F2CAA3926A8}"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b="1" dirty="0" smtClean="0"/>
              <a:t/>
            </a:r>
            <a:br>
              <a:rPr lang="en-GB" b="1" dirty="0" smtClean="0"/>
            </a:br>
            <a:r>
              <a:rPr lang="en-GB" dirty="0" smtClean="0"/>
              <a:t>Purpose and Objectives</a:t>
            </a:r>
            <a:r>
              <a:rPr lang="en-US" dirty="0" smtClean="0"/>
              <a:t/>
            </a:r>
            <a:br>
              <a:rPr lang="en-US" dirty="0" smtClean="0"/>
            </a:br>
            <a:endParaRPr lang="en-US" dirty="0" smtClean="0"/>
          </a:p>
        </p:txBody>
      </p:sp>
      <p:sp>
        <p:nvSpPr>
          <p:cNvPr id="3" name="Content Placeholder 2"/>
          <p:cNvSpPr>
            <a:spLocks noGrp="1"/>
          </p:cNvSpPr>
          <p:nvPr>
            <p:ph idx="1"/>
          </p:nvPr>
        </p:nvSpPr>
        <p:spPr>
          <a:xfrm>
            <a:off x="457200" y="1447800"/>
            <a:ext cx="8229600" cy="5029200"/>
          </a:xfrm>
        </p:spPr>
        <p:txBody>
          <a:bodyPr>
            <a:normAutofit/>
          </a:bodyPr>
          <a:lstStyle/>
          <a:p>
            <a:pPr eaLnBrk="1" hangingPunct="1">
              <a:lnSpc>
                <a:spcPct val="80000"/>
              </a:lnSpc>
            </a:pPr>
            <a:r>
              <a:rPr lang="en-GB" sz="3000" smtClean="0"/>
              <a:t>The primary purpose of any organization is to satisfy the needs of its clients or market.</a:t>
            </a:r>
          </a:p>
          <a:p>
            <a:pPr eaLnBrk="1" hangingPunct="1">
              <a:lnSpc>
                <a:spcPct val="80000"/>
              </a:lnSpc>
            </a:pPr>
            <a:r>
              <a:rPr lang="en-GB" sz="3000" smtClean="0"/>
              <a:t>The purpose of the organization reflects the long term nature and characteristics of the organization and this purpose is expressed in its </a:t>
            </a:r>
            <a:r>
              <a:rPr lang="en-GB" sz="3000" i="1" smtClean="0"/>
              <a:t>objectives</a:t>
            </a:r>
            <a:r>
              <a:rPr lang="en-GB" sz="3000" smtClean="0"/>
              <a:t>.</a:t>
            </a:r>
          </a:p>
          <a:p>
            <a:pPr eaLnBrk="1" hangingPunct="1">
              <a:lnSpc>
                <a:spcPct val="80000"/>
              </a:lnSpc>
            </a:pPr>
            <a:r>
              <a:rPr lang="en-GB" sz="3000" smtClean="0"/>
              <a:t>Objectives express the direction and level of achievement expected from the organization as a whole.</a:t>
            </a:r>
          </a:p>
          <a:p>
            <a:pPr lvl="1" eaLnBrk="1" hangingPunct="1">
              <a:lnSpc>
                <a:spcPct val="80000"/>
              </a:lnSpc>
            </a:pPr>
            <a:r>
              <a:rPr lang="en-GB" sz="2600" smtClean="0"/>
              <a:t>and, at lower levels, from the individual parts, sections and departments which make up the organization.</a:t>
            </a:r>
            <a:endParaRPr lang="en-US" sz="2600" smtClean="0"/>
          </a:p>
          <a:p>
            <a:pPr eaLnBrk="1" hangingPunct="1">
              <a:lnSpc>
                <a:spcPct val="80000"/>
              </a:lnSpc>
            </a:pPr>
            <a:endParaRPr lang="en-US" sz="3000" smtClean="0"/>
          </a:p>
        </p:txBody>
      </p:sp>
      <p:sp>
        <p:nvSpPr>
          <p:cNvPr id="4" name="Slide Number Placeholder 3"/>
          <p:cNvSpPr>
            <a:spLocks noGrp="1"/>
          </p:cNvSpPr>
          <p:nvPr>
            <p:ph type="sldNum" sz="quarter" idx="12"/>
          </p:nvPr>
        </p:nvSpPr>
        <p:spPr/>
        <p:txBody>
          <a:bodyPr/>
          <a:lstStyle/>
          <a:p>
            <a:pPr>
              <a:defRPr/>
            </a:pPr>
            <a:fld id="{5699E774-C9E6-4973-B154-C64EAB4505D4}" type="slidenum">
              <a:rPr lang="en-US"/>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The system approach</a:t>
            </a:r>
          </a:p>
        </p:txBody>
      </p:sp>
      <p:sp>
        <p:nvSpPr>
          <p:cNvPr id="3" name="Content Placeholder 2"/>
          <p:cNvSpPr>
            <a:spLocks noGrp="1"/>
          </p:cNvSpPr>
          <p:nvPr>
            <p:ph idx="1"/>
          </p:nvPr>
        </p:nvSpPr>
        <p:spPr>
          <a:xfrm>
            <a:off x="457200" y="1447800"/>
            <a:ext cx="8229600" cy="4953000"/>
          </a:xfrm>
        </p:spPr>
        <p:txBody>
          <a:bodyPr>
            <a:normAutofit/>
          </a:bodyPr>
          <a:lstStyle/>
          <a:p>
            <a:pPr eaLnBrk="1" hangingPunct="1">
              <a:lnSpc>
                <a:spcPct val="80000"/>
              </a:lnSpc>
            </a:pPr>
            <a:r>
              <a:rPr lang="en-GB" sz="3000" smtClean="0"/>
              <a:t>The </a:t>
            </a:r>
            <a:r>
              <a:rPr lang="en-GB" sz="3000" b="1" smtClean="0"/>
              <a:t>top-down approach </a:t>
            </a:r>
            <a:r>
              <a:rPr lang="en-GB" sz="3000" smtClean="0"/>
              <a:t>is  one where objectives are clarified first before considering how they are achieved. </a:t>
            </a:r>
          </a:p>
          <a:p>
            <a:pPr lvl="1" eaLnBrk="1" hangingPunct="1">
              <a:lnSpc>
                <a:spcPct val="80000"/>
              </a:lnSpc>
            </a:pPr>
            <a:r>
              <a:rPr lang="en-GB" sz="2600" i="1" smtClean="0"/>
              <a:t>What</a:t>
            </a:r>
            <a:r>
              <a:rPr lang="en-GB" sz="2600" smtClean="0"/>
              <a:t> must be done must be decided </a:t>
            </a:r>
            <a:r>
              <a:rPr lang="en-GB" sz="2600" i="1" smtClean="0"/>
              <a:t>before</a:t>
            </a:r>
            <a:r>
              <a:rPr lang="en-GB" sz="2600" smtClean="0"/>
              <a:t> considering </a:t>
            </a:r>
            <a:r>
              <a:rPr lang="en-GB" sz="2600" i="1" smtClean="0"/>
              <a:t>how</a:t>
            </a:r>
            <a:r>
              <a:rPr lang="en-GB" sz="2600" smtClean="0"/>
              <a:t> it should be done. </a:t>
            </a:r>
          </a:p>
          <a:p>
            <a:pPr eaLnBrk="1" hangingPunct="1">
              <a:lnSpc>
                <a:spcPct val="80000"/>
              </a:lnSpc>
            </a:pPr>
            <a:r>
              <a:rPr lang="en-GB" sz="3000" smtClean="0"/>
              <a:t>The </a:t>
            </a:r>
            <a:r>
              <a:rPr lang="en-GB" sz="3000" b="1" smtClean="0"/>
              <a:t>bottom-up approach </a:t>
            </a:r>
            <a:r>
              <a:rPr lang="en-GB" sz="3000" smtClean="0"/>
              <a:t>starts from a detailed analysis of the workings of particular parts of the system. </a:t>
            </a:r>
          </a:p>
          <a:p>
            <a:pPr lvl="1" eaLnBrk="1" hangingPunct="1">
              <a:lnSpc>
                <a:spcPct val="80000"/>
              </a:lnSpc>
            </a:pPr>
            <a:r>
              <a:rPr lang="en-GB" sz="2600" smtClean="0"/>
              <a:t>This latter approach tends to produce solutions which find better ways of organizing unnecessary activities or cheaper ways of producing unwanted products. </a:t>
            </a:r>
            <a:endParaRPr lang="en-US" sz="2600" smtClean="0"/>
          </a:p>
        </p:txBody>
      </p:sp>
      <p:sp>
        <p:nvSpPr>
          <p:cNvPr id="4" name="Slide Number Placeholder 3"/>
          <p:cNvSpPr>
            <a:spLocks noGrp="1"/>
          </p:cNvSpPr>
          <p:nvPr>
            <p:ph type="sldNum" sz="quarter" idx="12"/>
          </p:nvPr>
        </p:nvSpPr>
        <p:spPr/>
        <p:txBody>
          <a:bodyPr/>
          <a:lstStyle/>
          <a:p>
            <a:pPr>
              <a:defRPr/>
            </a:pPr>
            <a:fld id="{382010AD-2F80-45D5-A909-1D71AE982B25}" type="slidenum">
              <a:rPr lang="en-US"/>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smtClean="0"/>
              <a:t>Objective setting </a:t>
            </a:r>
            <a:endParaRPr lang="en-US" smtClean="0"/>
          </a:p>
        </p:txBody>
      </p:sp>
      <p:sp>
        <p:nvSpPr>
          <p:cNvPr id="3" name="Content Placeholder 2"/>
          <p:cNvSpPr>
            <a:spLocks noGrp="1"/>
          </p:cNvSpPr>
          <p:nvPr>
            <p:ph idx="1"/>
          </p:nvPr>
        </p:nvSpPr>
        <p:spPr/>
        <p:txBody>
          <a:bodyPr>
            <a:normAutofit/>
          </a:bodyPr>
          <a:lstStyle/>
          <a:p>
            <a:pPr eaLnBrk="1" hangingPunct="1">
              <a:lnSpc>
                <a:spcPct val="90000"/>
              </a:lnSpc>
            </a:pPr>
            <a:r>
              <a:rPr lang="en-GB" b="1" smtClean="0"/>
              <a:t>Personal and Organizational Objectives</a:t>
            </a:r>
          </a:p>
          <a:p>
            <a:pPr lvl="1" eaLnBrk="1" hangingPunct="1">
              <a:lnSpc>
                <a:spcPct val="90000"/>
              </a:lnSpc>
            </a:pPr>
            <a:r>
              <a:rPr lang="en-GB" sz="2400" b="1" smtClean="0"/>
              <a:t>Organizational objectives </a:t>
            </a:r>
            <a:r>
              <a:rPr lang="en-GB" smtClean="0"/>
              <a:t>are for the most part non-personal yet they are developed and implemented by people.</a:t>
            </a:r>
          </a:p>
          <a:p>
            <a:pPr lvl="1" eaLnBrk="1" hangingPunct="1">
              <a:lnSpc>
                <a:spcPct val="90000"/>
              </a:lnSpc>
            </a:pPr>
            <a:r>
              <a:rPr lang="en-GB" smtClean="0"/>
              <a:t> Individuals have goals and if they are to accept organizational objectives they must at least not conflict with, their own personal objectives.</a:t>
            </a:r>
          </a:p>
          <a:p>
            <a:pPr lvl="1" eaLnBrk="1" hangingPunct="1">
              <a:lnSpc>
                <a:spcPct val="90000"/>
              </a:lnSpc>
            </a:pPr>
            <a:r>
              <a:rPr lang="en-GB" smtClean="0"/>
              <a:t>Motivation plays a key role here.</a:t>
            </a:r>
            <a:endParaRPr lang="en-US" smtClean="0"/>
          </a:p>
        </p:txBody>
      </p:sp>
      <p:sp>
        <p:nvSpPr>
          <p:cNvPr id="4" name="Slide Number Placeholder 3"/>
          <p:cNvSpPr>
            <a:spLocks noGrp="1"/>
          </p:cNvSpPr>
          <p:nvPr>
            <p:ph type="sldNum" sz="quarter" idx="12"/>
          </p:nvPr>
        </p:nvSpPr>
        <p:spPr/>
        <p:txBody>
          <a:bodyPr/>
          <a:lstStyle/>
          <a:p>
            <a:pPr>
              <a:defRPr/>
            </a:pPr>
            <a:fld id="{BA98EDCE-11F6-48FC-A06D-82D5DFC38D89}" type="slidenum">
              <a:rPr lang="en-US"/>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smtClean="0"/>
              <a:t>Objective setting </a:t>
            </a:r>
            <a:endParaRPr lang="en-US" smtClean="0"/>
          </a:p>
        </p:txBody>
      </p:sp>
      <p:sp>
        <p:nvSpPr>
          <p:cNvPr id="3" name="Content Placeholder 2"/>
          <p:cNvSpPr>
            <a:spLocks noGrp="1"/>
          </p:cNvSpPr>
          <p:nvPr>
            <p:ph idx="1"/>
          </p:nvPr>
        </p:nvSpPr>
        <p:spPr>
          <a:xfrm>
            <a:off x="457200" y="1447800"/>
            <a:ext cx="8229600" cy="5029200"/>
          </a:xfrm>
        </p:spPr>
        <p:txBody>
          <a:bodyPr>
            <a:normAutofit/>
          </a:bodyPr>
          <a:lstStyle/>
          <a:p>
            <a:pPr eaLnBrk="1" hangingPunct="1">
              <a:lnSpc>
                <a:spcPct val="80000"/>
              </a:lnSpc>
            </a:pPr>
            <a:r>
              <a:rPr lang="en-GB" sz="3000" b="1" smtClean="0"/>
              <a:t>Multiple Objectives</a:t>
            </a:r>
          </a:p>
          <a:p>
            <a:pPr lvl="1" eaLnBrk="1" hangingPunct="1">
              <a:lnSpc>
                <a:spcPct val="80000"/>
              </a:lnSpc>
            </a:pPr>
            <a:r>
              <a:rPr lang="en-GB" sz="2600" smtClean="0"/>
              <a:t>Organizations, especially large ones, are diverse and complex and operate in an uncertain and changing environment. </a:t>
            </a:r>
          </a:p>
          <a:p>
            <a:pPr lvl="1" eaLnBrk="1" hangingPunct="1">
              <a:lnSpc>
                <a:spcPct val="80000"/>
              </a:lnSpc>
            </a:pPr>
            <a:r>
              <a:rPr lang="en-GB" sz="2600" smtClean="0"/>
              <a:t>They have to meet many, often competing, demands from their clients or customers, their employees, their social environmental responsibilities, their shareholders (where appropriate) and so on. </a:t>
            </a:r>
          </a:p>
          <a:p>
            <a:pPr lvl="1" eaLnBrk="1" hangingPunct="1">
              <a:lnSpc>
                <a:spcPct val="80000"/>
              </a:lnSpc>
            </a:pPr>
            <a:r>
              <a:rPr lang="en-GB" sz="2600" smtClean="0"/>
              <a:t>Organizations have to develop a series of objectives to cope with their various responsibilities.</a:t>
            </a:r>
            <a:endParaRPr lang="en-US" sz="2600" smtClean="0"/>
          </a:p>
        </p:txBody>
      </p:sp>
      <p:sp>
        <p:nvSpPr>
          <p:cNvPr id="4" name="Slide Number Placeholder 3"/>
          <p:cNvSpPr>
            <a:spLocks noGrp="1"/>
          </p:cNvSpPr>
          <p:nvPr>
            <p:ph type="sldNum" sz="quarter" idx="12"/>
          </p:nvPr>
        </p:nvSpPr>
        <p:spPr/>
        <p:txBody>
          <a:bodyPr/>
          <a:lstStyle/>
          <a:p>
            <a:pPr>
              <a:defRPr/>
            </a:pPr>
            <a:fld id="{71FFEEFF-122E-491A-B4A8-F6FD66BA5010}"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smtClean="0"/>
              <a:t>Objective setting </a:t>
            </a:r>
            <a:endParaRPr lang="en-US" smtClean="0"/>
          </a:p>
        </p:txBody>
      </p:sp>
      <p:sp>
        <p:nvSpPr>
          <p:cNvPr id="3" name="Content Placeholder 2"/>
          <p:cNvSpPr>
            <a:spLocks noGrp="1"/>
          </p:cNvSpPr>
          <p:nvPr>
            <p:ph idx="1"/>
          </p:nvPr>
        </p:nvSpPr>
        <p:spPr>
          <a:xfrm>
            <a:off x="457200" y="1371600"/>
            <a:ext cx="8229600" cy="5257800"/>
          </a:xfrm>
        </p:spPr>
        <p:txBody>
          <a:bodyPr>
            <a:normAutofit/>
          </a:bodyPr>
          <a:lstStyle/>
          <a:p>
            <a:pPr eaLnBrk="1" hangingPunct="1">
              <a:lnSpc>
                <a:spcPct val="90000"/>
              </a:lnSpc>
            </a:pPr>
            <a:r>
              <a:rPr lang="en-GB" sz="2700" b="1" smtClean="0"/>
              <a:t>Conflicting Objective</a:t>
            </a:r>
          </a:p>
          <a:p>
            <a:pPr lvl="1" eaLnBrk="1" hangingPunct="1">
              <a:lnSpc>
                <a:spcPct val="90000"/>
              </a:lnSpc>
            </a:pPr>
            <a:r>
              <a:rPr lang="en-GB" sz="2300" smtClean="0"/>
              <a:t>All systems have conflicting objectives so that some form of compromise is necessary.</a:t>
            </a:r>
          </a:p>
          <a:p>
            <a:pPr lvl="1" eaLnBrk="1" hangingPunct="1">
              <a:lnSpc>
                <a:spcPct val="90000"/>
              </a:lnSpc>
            </a:pPr>
            <a:r>
              <a:rPr lang="en-GB" sz="2300" smtClean="0"/>
              <a:t>For example, there may be conflicting requirements of low initial capital costs, low operating costs.</a:t>
            </a:r>
          </a:p>
          <a:p>
            <a:pPr eaLnBrk="1" hangingPunct="1">
              <a:lnSpc>
                <a:spcPct val="90000"/>
              </a:lnSpc>
            </a:pPr>
            <a:r>
              <a:rPr lang="en-GB" sz="2700" b="1" smtClean="0"/>
              <a:t>Constraints</a:t>
            </a:r>
          </a:p>
          <a:p>
            <a:pPr lvl="1" eaLnBrk="1" hangingPunct="1">
              <a:lnSpc>
                <a:spcPct val="90000"/>
              </a:lnSpc>
            </a:pPr>
            <a:r>
              <a:rPr lang="en-GB" sz="2300" smtClean="0"/>
              <a:t>Constraints are the limitations, shortages or difficulties which restricts the capacity of the organization to achieve its objectives.</a:t>
            </a:r>
            <a:endParaRPr lang="en-GB" sz="2300" b="1" smtClean="0"/>
          </a:p>
          <a:p>
            <a:pPr lvl="1" eaLnBrk="1" hangingPunct="1">
              <a:lnSpc>
                <a:spcPct val="90000"/>
              </a:lnSpc>
            </a:pPr>
            <a:r>
              <a:rPr lang="en-GB" sz="2300" smtClean="0"/>
              <a:t>Constraints represent the problems management has to overcome, or learn to live with, if the organization is to operate successfully. </a:t>
            </a:r>
            <a:endParaRPr lang="en-US" sz="2300" smtClean="0"/>
          </a:p>
        </p:txBody>
      </p:sp>
      <p:sp>
        <p:nvSpPr>
          <p:cNvPr id="4" name="Slide Number Placeholder 3"/>
          <p:cNvSpPr>
            <a:spLocks noGrp="1"/>
          </p:cNvSpPr>
          <p:nvPr>
            <p:ph type="sldNum" sz="quarter" idx="12"/>
          </p:nvPr>
        </p:nvSpPr>
        <p:spPr/>
        <p:txBody>
          <a:bodyPr/>
          <a:lstStyle/>
          <a:p>
            <a:pPr>
              <a:defRPr/>
            </a:pPr>
            <a:fld id="{4D5BC9E1-FC6C-4297-B5D6-77DE2BE752D6}"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smtClean="0"/>
              <a:t>Hard and Soft Properties</a:t>
            </a:r>
            <a:endParaRPr lang="en-US" smtClean="0"/>
          </a:p>
        </p:txBody>
      </p:sp>
      <p:sp>
        <p:nvSpPr>
          <p:cNvPr id="16387" name="Content Placeholder 2"/>
          <p:cNvSpPr>
            <a:spLocks noGrp="1"/>
          </p:cNvSpPr>
          <p:nvPr>
            <p:ph idx="1"/>
          </p:nvPr>
        </p:nvSpPr>
        <p:spPr>
          <a:xfrm>
            <a:off x="457200" y="1371600"/>
            <a:ext cx="8229600" cy="4525963"/>
          </a:xfrm>
        </p:spPr>
        <p:txBody>
          <a:bodyPr/>
          <a:lstStyle/>
          <a:p>
            <a:pPr eaLnBrk="1" hangingPunct="1"/>
            <a:r>
              <a:rPr lang="en-GB" b="1" smtClean="0"/>
              <a:t>Hard properties </a:t>
            </a:r>
            <a:r>
              <a:rPr lang="en-GB" smtClean="0"/>
              <a:t>are those that can be defined, measured or assessed in an objective way.</a:t>
            </a:r>
          </a:p>
          <a:p>
            <a:pPr eaLnBrk="1" hangingPunct="1"/>
            <a:r>
              <a:rPr lang="en-GB" b="1" smtClean="0"/>
              <a:t>Soft properties </a:t>
            </a:r>
            <a:r>
              <a:rPr lang="en-GB" smtClean="0"/>
              <a:t>are more imprecise and are matters of individual values and taste.</a:t>
            </a:r>
          </a:p>
          <a:p>
            <a:pPr eaLnBrk="1" hangingPunct="1"/>
            <a:r>
              <a:rPr lang="en-GB" smtClean="0"/>
              <a:t>Most problems contain both hard and soft features. </a:t>
            </a:r>
          </a:p>
          <a:p>
            <a:pPr eaLnBrk="1" hangingPunct="1"/>
            <a:r>
              <a:rPr lang="en-GB" smtClean="0"/>
              <a:t>For example, an organization is thinking of re-locating its offices from a town to the other</a:t>
            </a:r>
            <a:endParaRPr lang="en-US" smtClean="0"/>
          </a:p>
        </p:txBody>
      </p:sp>
      <p:sp>
        <p:nvSpPr>
          <p:cNvPr id="4" name="Slide Number Placeholder 3"/>
          <p:cNvSpPr>
            <a:spLocks noGrp="1"/>
          </p:cNvSpPr>
          <p:nvPr>
            <p:ph type="sldNum" sz="quarter" idx="12"/>
          </p:nvPr>
        </p:nvSpPr>
        <p:spPr/>
        <p:txBody>
          <a:bodyPr/>
          <a:lstStyle/>
          <a:p>
            <a:pPr>
              <a:defRPr/>
            </a:pPr>
            <a:fld id="{2D00D237-D105-4B05-B4D8-50515E9A24F2}"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2275" y="458788"/>
            <a:ext cx="6864350" cy="703262"/>
          </a:xfrm>
        </p:spPr>
        <p:txBody>
          <a:bodyPr>
            <a:normAutofit fontScale="90000"/>
          </a:bodyPr>
          <a:lstStyle/>
          <a:p>
            <a:r>
              <a:rPr lang="en-US" smtClean="0"/>
              <a:t>What is an information system? </a:t>
            </a:r>
          </a:p>
        </p:txBody>
      </p:sp>
      <p:sp>
        <p:nvSpPr>
          <p:cNvPr id="9219" name="Rectangle 3"/>
          <p:cNvSpPr>
            <a:spLocks noGrp="1" noChangeArrowheads="1"/>
          </p:cNvSpPr>
          <p:nvPr>
            <p:ph type="body" idx="1"/>
          </p:nvPr>
        </p:nvSpPr>
        <p:spPr>
          <a:xfrm>
            <a:off x="411163" y="1457325"/>
            <a:ext cx="8315325" cy="4559300"/>
          </a:xfrm>
        </p:spPr>
        <p:txBody>
          <a:bodyPr>
            <a:normAutofit lnSpcReduction="10000"/>
          </a:bodyPr>
          <a:lstStyle/>
          <a:p>
            <a:pPr>
              <a:buFontTx/>
              <a:buChar char="•"/>
            </a:pPr>
            <a:r>
              <a:rPr lang="en-US" smtClean="0"/>
              <a:t>IT-based information systems can be thought of as data processing systems which support and serve people who are taking actions within a particular context </a:t>
            </a:r>
          </a:p>
          <a:p>
            <a:pPr>
              <a:buFontTx/>
              <a:buChar char="•"/>
            </a:pPr>
            <a:r>
              <a:rPr lang="en-US" smtClean="0"/>
              <a:t>IS units put the emphasis on people and the actions that need to be supported </a:t>
            </a:r>
          </a:p>
          <a:p>
            <a:pPr>
              <a:buFontTx/>
              <a:buChar char="•"/>
            </a:pPr>
            <a:r>
              <a:rPr lang="en-US" smtClean="0"/>
              <a:t>we can think of information systems as social systems that have embedded in them information technology </a:t>
            </a:r>
          </a:p>
          <a:p>
            <a:endParaRPr lang="en-US" smtClean="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Hard and Soft Properties</a:t>
            </a:r>
            <a:endParaRPr lang="en-US" smtClean="0"/>
          </a:p>
        </p:txBody>
      </p:sp>
      <p:pic>
        <p:nvPicPr>
          <p:cNvPr id="17411" name="Picture 2" descr="image 2"/>
          <p:cNvPicPr>
            <a:picLocks noChangeAspect="1" noChangeArrowheads="1"/>
          </p:cNvPicPr>
          <p:nvPr/>
        </p:nvPicPr>
        <p:blipFill>
          <a:blip r:embed="rId3"/>
          <a:srcRect/>
          <a:stretch>
            <a:fillRect/>
          </a:stretch>
        </p:blipFill>
        <p:spPr bwMode="auto">
          <a:xfrm>
            <a:off x="990600" y="1600200"/>
            <a:ext cx="6858000" cy="50292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2589DAA3-444C-45AE-884F-2E396105CE05}" type="slidenum">
              <a:rPr lang="en-US"/>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GB" b="1" dirty="0" smtClean="0"/>
              <a:t/>
            </a:r>
            <a:br>
              <a:rPr lang="en-GB" b="1" dirty="0" smtClean="0"/>
            </a:br>
            <a:r>
              <a:rPr lang="en-GB" dirty="0" smtClean="0"/>
              <a:t>Hard Uncertainty and Softness</a:t>
            </a:r>
            <a:r>
              <a:rPr lang="en-US" dirty="0" smtClean="0"/>
              <a:t/>
            </a:r>
            <a:br>
              <a:rPr lang="en-US" dirty="0" smtClean="0"/>
            </a:br>
            <a:endParaRPr lang="en-US" dirty="0" smtClean="0"/>
          </a:p>
        </p:txBody>
      </p:sp>
      <p:sp>
        <p:nvSpPr>
          <p:cNvPr id="3" name="Content Placeholder 2"/>
          <p:cNvSpPr>
            <a:spLocks noGrp="1"/>
          </p:cNvSpPr>
          <p:nvPr>
            <p:ph idx="1"/>
          </p:nvPr>
        </p:nvSpPr>
        <p:spPr/>
        <p:txBody>
          <a:bodyPr>
            <a:normAutofit/>
          </a:bodyPr>
          <a:lstStyle/>
          <a:p>
            <a:pPr eaLnBrk="1" hangingPunct="1">
              <a:lnSpc>
                <a:spcPct val="80000"/>
              </a:lnSpc>
            </a:pPr>
            <a:r>
              <a:rPr lang="en-GB" sz="3000" smtClean="0"/>
              <a:t>Aspects of a system which are measurable in some objective way are hard whether or not they are accurate or certain.</a:t>
            </a:r>
          </a:p>
          <a:p>
            <a:pPr lvl="1" eaLnBrk="1" hangingPunct="1">
              <a:lnSpc>
                <a:spcPct val="80000"/>
              </a:lnSpc>
            </a:pPr>
            <a:r>
              <a:rPr lang="en-GB" sz="2600" smtClean="0"/>
              <a:t>For example, the sale of a company for last year can be calculated and are known with certainty (i.e. they are hard property). </a:t>
            </a:r>
          </a:p>
          <a:p>
            <a:pPr eaLnBrk="1" hangingPunct="1">
              <a:lnSpc>
                <a:spcPct val="80000"/>
              </a:lnSpc>
            </a:pPr>
            <a:r>
              <a:rPr lang="en-GB" sz="3000" smtClean="0"/>
              <a:t>Examples of hard uncertainties are.</a:t>
            </a:r>
            <a:endParaRPr lang="en-US" sz="3000" smtClean="0"/>
          </a:p>
          <a:p>
            <a:pPr lvl="1" eaLnBrk="1" hangingPunct="1">
              <a:lnSpc>
                <a:spcPct val="80000"/>
              </a:lnSpc>
            </a:pPr>
            <a:r>
              <a:rPr lang="en-GB" sz="2600" smtClean="0"/>
              <a:t>Actuarial calculations in insurance company.</a:t>
            </a:r>
            <a:endParaRPr lang="en-US" sz="2600" smtClean="0"/>
          </a:p>
          <a:p>
            <a:pPr lvl="1" eaLnBrk="1" hangingPunct="1">
              <a:lnSpc>
                <a:spcPct val="80000"/>
              </a:lnSpc>
            </a:pPr>
            <a:r>
              <a:rPr lang="en-GB" sz="2600" smtClean="0"/>
              <a:t>Forecasts of electricity demand on National Grid.</a:t>
            </a:r>
            <a:endParaRPr lang="en-US" sz="2600" smtClean="0"/>
          </a:p>
          <a:p>
            <a:pPr lvl="1" eaLnBrk="1" hangingPunct="1">
              <a:lnSpc>
                <a:spcPct val="80000"/>
              </a:lnSpc>
            </a:pPr>
            <a:r>
              <a:rPr lang="en-GB" sz="2600" smtClean="0"/>
              <a:t>Population and morbidity forecasts.</a:t>
            </a:r>
            <a:endParaRPr lang="en-US" sz="2600" smtClean="0"/>
          </a:p>
        </p:txBody>
      </p:sp>
      <p:sp>
        <p:nvSpPr>
          <p:cNvPr id="4" name="Slide Number Placeholder 3"/>
          <p:cNvSpPr>
            <a:spLocks noGrp="1"/>
          </p:cNvSpPr>
          <p:nvPr>
            <p:ph type="sldNum" sz="quarter" idx="12"/>
          </p:nvPr>
        </p:nvSpPr>
        <p:spPr/>
        <p:txBody>
          <a:bodyPr/>
          <a:lstStyle/>
          <a:p>
            <a:pPr>
              <a:defRPr/>
            </a:pPr>
            <a:fld id="{604CDC03-6FAC-4C7F-AF8B-AEF39B7780A8}" type="slidenum">
              <a:rPr lang="en-US"/>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smtClean="0"/>
              <a:t>Hard Uncertainty and Softness</a:t>
            </a:r>
            <a:endParaRPr lang="en-US" smtClean="0"/>
          </a:p>
        </p:txBody>
      </p:sp>
      <p:sp>
        <p:nvSpPr>
          <p:cNvPr id="19459" name="Content Placeholder 2"/>
          <p:cNvSpPr>
            <a:spLocks noGrp="1"/>
          </p:cNvSpPr>
          <p:nvPr>
            <p:ph idx="1"/>
          </p:nvPr>
        </p:nvSpPr>
        <p:spPr/>
        <p:txBody>
          <a:bodyPr/>
          <a:lstStyle/>
          <a:p>
            <a:pPr eaLnBrk="1" hangingPunct="1"/>
            <a:r>
              <a:rPr lang="en-GB" smtClean="0"/>
              <a:t>Soft systems are thus those which incorporate and demand on some facet of human nature.</a:t>
            </a:r>
          </a:p>
          <a:p>
            <a:pPr eaLnBrk="1" hangingPunct="1"/>
            <a:r>
              <a:rPr lang="en-GB" smtClean="0"/>
              <a:t>The behaviour of people, their relations, their objectives and their motivations cannot be predicted with certainty but nevertheless are critical importance in developing and using information systems.</a:t>
            </a:r>
            <a:endParaRPr lang="en-US" smtClean="0"/>
          </a:p>
        </p:txBody>
      </p:sp>
      <p:sp>
        <p:nvSpPr>
          <p:cNvPr id="4" name="Slide Number Placeholder 3"/>
          <p:cNvSpPr>
            <a:spLocks noGrp="1"/>
          </p:cNvSpPr>
          <p:nvPr>
            <p:ph type="sldNum" sz="quarter" idx="12"/>
          </p:nvPr>
        </p:nvSpPr>
        <p:spPr/>
        <p:txBody>
          <a:bodyPr/>
          <a:lstStyle/>
          <a:p>
            <a:pPr>
              <a:defRPr/>
            </a:pPr>
            <a:fld id="{064173C8-945F-447F-B804-AC894B0F26C2}" type="slidenum">
              <a:rPr lang="en-US"/>
              <a:pPr>
                <a:defRPr/>
              </a:pPr>
              <a:t>52</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22275" y="458788"/>
            <a:ext cx="6864350" cy="703262"/>
          </a:xfrm>
        </p:spPr>
        <p:txBody>
          <a:bodyPr>
            <a:normAutofit fontScale="90000"/>
          </a:bodyPr>
          <a:lstStyle/>
          <a:p>
            <a:r>
              <a:rPr lang="en-AU" smtClean="0"/>
              <a:t> </a:t>
            </a:r>
          </a:p>
        </p:txBody>
      </p:sp>
      <p:sp>
        <p:nvSpPr>
          <p:cNvPr id="10243" name="Rectangle 3"/>
          <p:cNvSpPr>
            <a:spLocks noGrp="1" noChangeArrowheads="1"/>
          </p:cNvSpPr>
          <p:nvPr>
            <p:ph type="body" idx="1"/>
          </p:nvPr>
        </p:nvSpPr>
        <p:spPr>
          <a:xfrm>
            <a:off x="411163" y="1084263"/>
            <a:ext cx="8315325" cy="4932362"/>
          </a:xfrm>
        </p:spPr>
        <p:txBody>
          <a:bodyPr>
            <a:normAutofit fontScale="92500"/>
          </a:bodyPr>
          <a:lstStyle/>
          <a:p>
            <a:r>
              <a:rPr lang="en-AU" b="1" smtClean="0"/>
              <a:t>Some other views might include:</a:t>
            </a:r>
          </a:p>
          <a:p>
            <a:pPr lvl="1"/>
            <a:r>
              <a:rPr lang="en-AU" smtClean="0"/>
              <a:t>an information system is a system of communication between people </a:t>
            </a:r>
          </a:p>
          <a:p>
            <a:pPr lvl="1"/>
            <a:r>
              <a:rPr lang="en-AU" smtClean="0"/>
              <a:t>information systems are systems involved in the gathering, processing, distribution and use of information </a:t>
            </a:r>
          </a:p>
          <a:p>
            <a:pPr lvl="1"/>
            <a:r>
              <a:rPr lang="en-AU" smtClean="0">
                <a:latin typeface="Arial" pitchFamily="34" charset="0"/>
              </a:rPr>
              <a:t>information systems are one form of organisational memory</a:t>
            </a:r>
            <a:endParaRPr lang="en-AU" smtClean="0"/>
          </a:p>
          <a:p>
            <a:pPr lvl="1"/>
            <a:r>
              <a:rPr lang="en-AU" smtClean="0"/>
              <a:t>information systems support </a:t>
            </a:r>
            <a:r>
              <a:rPr lang="en-AU" i="1" smtClean="0"/>
              <a:t>human activity systems</a:t>
            </a:r>
            <a:r>
              <a:rPr lang="en-AU" smtClean="0"/>
              <a:t>! </a:t>
            </a:r>
          </a:p>
          <a:p>
            <a:pPr lvl="1"/>
            <a:r>
              <a:rPr lang="en-AU" smtClean="0"/>
              <a:t>information systems are often named after the human activity system/organisational process they support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22275" y="458788"/>
            <a:ext cx="6864350" cy="703262"/>
          </a:xfrm>
        </p:spPr>
        <p:txBody>
          <a:bodyPr>
            <a:normAutofit fontScale="90000"/>
          </a:bodyPr>
          <a:lstStyle/>
          <a:p>
            <a:r>
              <a:rPr lang="en-AU" smtClean="0"/>
              <a:t> </a:t>
            </a:r>
          </a:p>
        </p:txBody>
      </p:sp>
      <p:sp>
        <p:nvSpPr>
          <p:cNvPr id="11267" name="Rectangle 3"/>
          <p:cNvSpPr>
            <a:spLocks noGrp="1" noChangeArrowheads="1"/>
          </p:cNvSpPr>
          <p:nvPr>
            <p:ph idx="1"/>
          </p:nvPr>
        </p:nvSpPr>
        <p:spPr>
          <a:xfrm>
            <a:off x="411163" y="838200"/>
            <a:ext cx="8315325" cy="5178425"/>
          </a:xfrm>
        </p:spPr>
        <p:txBody>
          <a:bodyPr/>
          <a:lstStyle/>
          <a:p>
            <a:r>
              <a:rPr lang="en-AU" b="1" dirty="0" smtClean="0"/>
              <a:t>Examples of information systems</a:t>
            </a:r>
          </a:p>
          <a:p>
            <a:pPr lvl="1"/>
            <a:r>
              <a:rPr lang="en-AU" dirty="0" smtClean="0"/>
              <a:t>student administration  </a:t>
            </a:r>
          </a:p>
          <a:p>
            <a:pPr lvl="1"/>
            <a:r>
              <a:rPr lang="en-AU" dirty="0" smtClean="0"/>
              <a:t>accounting information systems</a:t>
            </a:r>
          </a:p>
          <a:p>
            <a:pPr lvl="1"/>
            <a:r>
              <a:rPr lang="en-AU" dirty="0" smtClean="0"/>
              <a:t>Others?</a:t>
            </a:r>
          </a:p>
        </p:txBody>
      </p:sp>
      <p:sp>
        <p:nvSpPr>
          <p:cNvPr id="11268" name="Slide Number Placeholder 3"/>
          <p:cNvSpPr>
            <a:spLocks noGrp="1"/>
          </p:cNvSpPr>
          <p:nvPr>
            <p:ph type="sldNum" sz="quarter" idx="10"/>
          </p:nvPr>
        </p:nvSpPr>
        <p:spPr bwMode="auto">
          <a:xfrm>
            <a:off x="0" y="6453188"/>
            <a:ext cx="1514475" cy="276225"/>
          </a:xfrm>
          <a:noFill/>
          <a:ln>
            <a:miter lim="800000"/>
            <a:headEnd/>
            <a:tailEnd/>
          </a:ln>
        </p:spPr>
        <p:txBody>
          <a:bodyPr wrap="square" numCol="1" anchorCtr="0" compatLnSpc="1">
            <a:prstTxWarp prst="textNoShape">
              <a:avLst/>
            </a:prstTxWarp>
          </a:bodyPr>
          <a:lstStyle/>
          <a:p>
            <a:fld id="{2F3092F4-4C1D-4F6A-B893-5E63B3B24657}" type="slidenum">
              <a:rPr lang="en-AU"/>
              <a:pPr/>
              <a:t>7</a:t>
            </a:fld>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22275" y="458788"/>
            <a:ext cx="6864350" cy="703262"/>
          </a:xfrm>
        </p:spPr>
        <p:txBody>
          <a:bodyPr>
            <a:normAutofit fontScale="90000"/>
          </a:bodyPr>
          <a:lstStyle/>
          <a:p>
            <a:r>
              <a:rPr lang="en-AU" smtClean="0"/>
              <a:t> </a:t>
            </a:r>
          </a:p>
        </p:txBody>
      </p:sp>
      <p:sp>
        <p:nvSpPr>
          <p:cNvPr id="12291" name="Rectangle 3"/>
          <p:cNvSpPr>
            <a:spLocks noGrp="1" noChangeArrowheads="1"/>
          </p:cNvSpPr>
          <p:nvPr>
            <p:ph idx="1"/>
          </p:nvPr>
        </p:nvSpPr>
        <p:spPr>
          <a:xfrm>
            <a:off x="411163" y="638175"/>
            <a:ext cx="8315325" cy="5378450"/>
          </a:xfrm>
        </p:spPr>
        <p:txBody>
          <a:bodyPr>
            <a:normAutofit lnSpcReduction="10000"/>
          </a:bodyPr>
          <a:lstStyle/>
          <a:p>
            <a:r>
              <a:rPr lang="en-AU" b="1" dirty="0" smtClean="0"/>
              <a:t>Examples of information systems</a:t>
            </a:r>
            <a:endParaRPr lang="en-AU" sz="2400" b="1" dirty="0" smtClean="0"/>
          </a:p>
          <a:p>
            <a:pPr lvl="1"/>
            <a:r>
              <a:rPr lang="en-AU" dirty="0" smtClean="0"/>
              <a:t>student administration </a:t>
            </a:r>
          </a:p>
          <a:p>
            <a:pPr lvl="1"/>
            <a:endParaRPr lang="en-AU" dirty="0" smtClean="0"/>
          </a:p>
          <a:p>
            <a:r>
              <a:rPr lang="en-AU" b="1" dirty="0" smtClean="0"/>
              <a:t>Who are the people being supported and what are the actions they are taking?</a:t>
            </a:r>
            <a:endParaRPr lang="en-AU" sz="2400" dirty="0" smtClean="0"/>
          </a:p>
          <a:p>
            <a:pPr lvl="1"/>
            <a:r>
              <a:rPr lang="en-AU" dirty="0" smtClean="0"/>
              <a:t>students - enrolling in courses, units, tutorials, viewing/checking enrolment, results etc </a:t>
            </a:r>
          </a:p>
          <a:p>
            <a:pPr lvl="1"/>
            <a:r>
              <a:rPr lang="en-AU" dirty="0" smtClean="0"/>
              <a:t>academic staff - getting lists of students in units, viewing academic histories of students etc </a:t>
            </a:r>
          </a:p>
          <a:p>
            <a:pPr lvl="1"/>
            <a:r>
              <a:rPr lang="en-AU" dirty="0" smtClean="0"/>
              <a:t>admin staff . . . </a:t>
            </a:r>
          </a:p>
          <a:p>
            <a:pPr lvl="1"/>
            <a:r>
              <a:rPr lang="en-AU" dirty="0" smtClean="0"/>
              <a:t>other people? </a:t>
            </a:r>
          </a:p>
          <a:p>
            <a:endParaRPr lang="en-AU" sz="2400" dirty="0" smtClean="0"/>
          </a:p>
        </p:txBody>
      </p:sp>
      <p:sp>
        <p:nvSpPr>
          <p:cNvPr id="12292" name="Slide Number Placeholder 3"/>
          <p:cNvSpPr>
            <a:spLocks noGrp="1"/>
          </p:cNvSpPr>
          <p:nvPr>
            <p:ph type="sldNum" sz="quarter" idx="10"/>
          </p:nvPr>
        </p:nvSpPr>
        <p:spPr bwMode="auto">
          <a:xfrm>
            <a:off x="0" y="6453188"/>
            <a:ext cx="1514475" cy="276225"/>
          </a:xfrm>
          <a:noFill/>
          <a:ln>
            <a:miter lim="800000"/>
            <a:headEnd/>
            <a:tailEnd/>
          </a:ln>
        </p:spPr>
        <p:txBody>
          <a:bodyPr wrap="square" numCol="1" anchorCtr="0" compatLnSpc="1">
            <a:prstTxWarp prst="textNoShape">
              <a:avLst/>
            </a:prstTxWarp>
          </a:bodyPr>
          <a:lstStyle/>
          <a:p>
            <a:fld id="{368E5B48-4A07-4951-B77F-C8545DF2806E}" type="slidenum">
              <a:rPr lang="en-AU"/>
              <a:pPr/>
              <a:t>8</a:t>
            </a:fld>
            <a:endParaRPr lang="en-A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a:xfrm rot="16200000">
            <a:off x="-1343818" y="2959893"/>
            <a:ext cx="4013200" cy="703263"/>
          </a:xfrm>
        </p:spPr>
        <p:txBody>
          <a:bodyPr>
            <a:normAutofit fontScale="90000"/>
          </a:bodyPr>
          <a:lstStyle/>
          <a:p>
            <a:r>
              <a:rPr lang="en-AU" smtClean="0"/>
              <a:t>A context for IS</a:t>
            </a:r>
          </a:p>
        </p:txBody>
      </p:sp>
      <p:sp>
        <p:nvSpPr>
          <p:cNvPr id="13315" name="Slide Number Placeholder 2"/>
          <p:cNvSpPr>
            <a:spLocks noGrp="1"/>
          </p:cNvSpPr>
          <p:nvPr>
            <p:ph type="sldNum" sz="quarter" idx="10"/>
          </p:nvPr>
        </p:nvSpPr>
        <p:spPr bwMode="auto">
          <a:xfrm>
            <a:off x="0" y="6453188"/>
            <a:ext cx="1514475" cy="276225"/>
          </a:xfrm>
          <a:noFill/>
          <a:ln>
            <a:miter lim="800000"/>
            <a:headEnd/>
            <a:tailEnd/>
          </a:ln>
        </p:spPr>
        <p:txBody>
          <a:bodyPr wrap="square" numCol="1" anchorCtr="0" compatLnSpc="1">
            <a:prstTxWarp prst="textNoShape">
              <a:avLst/>
            </a:prstTxWarp>
          </a:bodyPr>
          <a:lstStyle/>
          <a:p>
            <a:fld id="{8C63A28C-F524-487B-818B-3E05B642C9CA}" type="slidenum">
              <a:rPr lang="en-AU"/>
              <a:pPr/>
              <a:t>9</a:t>
            </a:fld>
            <a:endParaRPr lang="en-AU"/>
          </a:p>
        </p:txBody>
      </p:sp>
      <p:pic>
        <p:nvPicPr>
          <p:cNvPr id="13316" name="Picture 8" descr="IT-context"/>
          <p:cNvPicPr>
            <a:picLocks noChangeAspect="1" noChangeArrowheads="1"/>
          </p:cNvPicPr>
          <p:nvPr/>
        </p:nvPicPr>
        <p:blipFill>
          <a:blip r:embed="rId2"/>
          <a:srcRect/>
          <a:stretch>
            <a:fillRect/>
          </a:stretch>
        </p:blipFill>
        <p:spPr bwMode="auto">
          <a:xfrm>
            <a:off x="1081088" y="466725"/>
            <a:ext cx="6053137" cy="569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3268</Words>
  <Application>Microsoft Office PowerPoint</Application>
  <PresentationFormat>On-screen Show (4:3)</PresentationFormat>
  <Paragraphs>360</Paragraphs>
  <Slides>52</Slides>
  <Notes>30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ITEC 102 INTRODUCTION TO INFORMATION SYSTEMS</vt:lpstr>
      <vt:lpstr>IS in Organisations</vt:lpstr>
      <vt:lpstr>IS in Organisations</vt:lpstr>
      <vt:lpstr>Roadmap</vt:lpstr>
      <vt:lpstr>What is an information system? </vt:lpstr>
      <vt:lpstr> </vt:lpstr>
      <vt:lpstr> </vt:lpstr>
      <vt:lpstr> </vt:lpstr>
      <vt:lpstr>A context for IS</vt:lpstr>
      <vt:lpstr>Why IS Matters?</vt:lpstr>
      <vt:lpstr>Informatics</vt:lpstr>
      <vt:lpstr>Data, information, knowledge</vt:lpstr>
      <vt:lpstr>Data</vt:lpstr>
      <vt:lpstr>Information</vt:lpstr>
      <vt:lpstr>Knowledge</vt:lpstr>
      <vt:lpstr>Data, Information, and knowledge</vt:lpstr>
      <vt:lpstr>Quiz</vt:lpstr>
      <vt:lpstr>IT - IS - Organisations</vt:lpstr>
      <vt:lpstr>IT and IS</vt:lpstr>
      <vt:lpstr>IT and IS</vt:lpstr>
      <vt:lpstr>What are information systems for?</vt:lpstr>
      <vt:lpstr>Stakeholders</vt:lpstr>
      <vt:lpstr>Business analysis</vt:lpstr>
      <vt:lpstr>Further reading</vt:lpstr>
      <vt:lpstr>A concept map</vt:lpstr>
      <vt:lpstr>Systems</vt:lpstr>
      <vt:lpstr>Boulding’s Framework </vt:lpstr>
      <vt:lpstr>Boulding’s Framework</vt:lpstr>
      <vt:lpstr>Boulding’s Framework</vt:lpstr>
      <vt:lpstr>A basic definition </vt:lpstr>
      <vt:lpstr>Systems </vt:lpstr>
      <vt:lpstr>Systems methodologies </vt:lpstr>
      <vt:lpstr>Structures and processes </vt:lpstr>
      <vt:lpstr>Other issues</vt:lpstr>
      <vt:lpstr>System concepts</vt:lpstr>
      <vt:lpstr>System concept &amp; information systems</vt:lpstr>
      <vt:lpstr>Defining a system</vt:lpstr>
      <vt:lpstr>Examples of a system</vt:lpstr>
      <vt:lpstr>Features of the System </vt:lpstr>
      <vt:lpstr>Features of the System </vt:lpstr>
      <vt:lpstr> The Environment of System </vt:lpstr>
      <vt:lpstr> The organization’s environment </vt:lpstr>
      <vt:lpstr> Closed Systems and Open Systems </vt:lpstr>
      <vt:lpstr> Purpose and Objectives </vt:lpstr>
      <vt:lpstr>The system approach</vt:lpstr>
      <vt:lpstr>Objective setting </vt:lpstr>
      <vt:lpstr>Objective setting </vt:lpstr>
      <vt:lpstr>Objective setting </vt:lpstr>
      <vt:lpstr>Hard and Soft Properties</vt:lpstr>
      <vt:lpstr>Hard and Soft Properties</vt:lpstr>
      <vt:lpstr> Hard Uncertainty and Softness </vt:lpstr>
      <vt:lpstr>Hard Uncertainty and Softness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DELL</cp:lastModifiedBy>
  <cp:revision>23</cp:revision>
  <dcterms:created xsi:type="dcterms:W3CDTF">2018-02-07T14:49:34Z</dcterms:created>
  <dcterms:modified xsi:type="dcterms:W3CDTF">2018-12-30T13:01:04Z</dcterms:modified>
</cp:coreProperties>
</file>