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58"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12/29/2018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2772" name="Slide Number Placeholder 3"/>
          <p:cNvSpPr>
            <a:spLocks noGrp="1"/>
          </p:cNvSpPr>
          <p:nvPr>
            <p:ph type="sldNum" sz="quarter" idx="5"/>
          </p:nvPr>
        </p:nvSpPr>
        <p:spPr bwMode="auto">
          <a:noFill/>
          <a:ln>
            <a:miter lim="800000"/>
            <a:headEnd/>
            <a:tailEnd/>
          </a:ln>
        </p:spPr>
        <p:txBody>
          <a:bodyPr/>
          <a:lstStyle/>
          <a:p>
            <a:fld id="{2E7C3EC6-8B56-4C27-965E-6C49B6DBE5DA}" type="slidenum">
              <a:rPr lang="en-US"/>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79248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3886200"/>
            <a:ext cx="792480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smtClean="0"/>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smtClean="0"/>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smtClean="0"/>
            </a:lvl1pPr>
          </a:lstStyle>
          <a:p>
            <a:pPr>
              <a:defRPr/>
            </a:pPr>
            <a:fld id="{28345183-02B5-48EA-B443-8F683ADD9DC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12/29/2018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12/29/2018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ITEC 102 INTRODUCTION TO INFORMATION SYSTEMS</a:t>
            </a:r>
            <a:endParaRPr lang="en-US" dirty="0"/>
          </a:p>
        </p:txBody>
      </p:sp>
      <p:sp>
        <p:nvSpPr>
          <p:cNvPr id="3" name="Subtitle 2"/>
          <p:cNvSpPr>
            <a:spLocks noGrp="1"/>
          </p:cNvSpPr>
          <p:nvPr>
            <p:ph type="subTitle" idx="1"/>
          </p:nvPr>
        </p:nvSpPr>
        <p:spPr/>
        <p:txBody>
          <a:bodyPr/>
          <a:lstStyle/>
          <a:p>
            <a:r>
              <a:rPr lang="en-US" dirty="0" smtClean="0"/>
              <a:t>DANIEL OBUOBI, DCSIT, CU</a:t>
            </a:r>
          </a:p>
          <a:p>
            <a:r>
              <a:rPr lang="en-US" dirty="0" smtClean="0"/>
              <a:t>RE-DESIGNING THE ORGANISATION WITH INFORMATION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z="3500" smtClean="0"/>
              <a:t>phases of object-oriented development</a:t>
            </a:r>
          </a:p>
        </p:txBody>
      </p:sp>
      <p:sp>
        <p:nvSpPr>
          <p:cNvPr id="3" name="Content Placeholder 2"/>
          <p:cNvSpPr>
            <a:spLocks noGrp="1"/>
          </p:cNvSpPr>
          <p:nvPr>
            <p:ph idx="1"/>
          </p:nvPr>
        </p:nvSpPr>
        <p:spPr/>
        <p:txBody>
          <a:bodyPr>
            <a:normAutofit lnSpcReduction="10000"/>
          </a:bodyPr>
          <a:lstStyle/>
          <a:p>
            <a:pPr>
              <a:lnSpc>
                <a:spcPct val="80000"/>
              </a:lnSpc>
            </a:pPr>
            <a:r>
              <a:rPr lang="en-US" sz="2200" smtClean="0"/>
              <a:t>The phases of object-oriented development are similar to those of conventional systems development, consisting of analysis, design, and implementation. </a:t>
            </a:r>
          </a:p>
          <a:p>
            <a:pPr>
              <a:lnSpc>
                <a:spcPct val="80000"/>
              </a:lnSpc>
            </a:pPr>
            <a:r>
              <a:rPr lang="en-US" sz="2200" smtClean="0"/>
              <a:t>However, object-oriented development is more iterative and incremental than traditional structured development.</a:t>
            </a:r>
          </a:p>
          <a:p>
            <a:pPr>
              <a:lnSpc>
                <a:spcPct val="80000"/>
              </a:lnSpc>
            </a:pPr>
            <a:r>
              <a:rPr lang="en-US" sz="2200" smtClean="0"/>
              <a:t>In object-oriented development, a system is implemented by translating the design into program code, reusing classes that are already available in a library of reusable software objects and adding new ones created during the object-oriented design phase. </a:t>
            </a:r>
          </a:p>
          <a:p>
            <a:pPr>
              <a:lnSpc>
                <a:spcPct val="80000"/>
              </a:lnSpc>
            </a:pPr>
            <a:r>
              <a:rPr lang="en-US" sz="2200" smtClean="0"/>
              <a:t>Implementation may also involve the creation of an object-oriented database. </a:t>
            </a:r>
          </a:p>
          <a:p>
            <a:pPr>
              <a:lnSpc>
                <a:spcPct val="80000"/>
              </a:lnSpc>
            </a:pPr>
            <a:r>
              <a:rPr lang="en-US" sz="2200" smtClean="0"/>
              <a:t>Because objects are reusable, object-oriented development could potentially reduce the time and cost of writing software because organizations can reuse software objects that have already been created as building blocks for other applications.</a:t>
            </a:r>
            <a:br>
              <a:rPr lang="en-US" sz="2200" smtClean="0"/>
            </a:br>
            <a:endParaRPr lang="en-US" sz="22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z="4000" b="1" smtClean="0"/>
              <a:t>Unified Modeling Language (UML)</a:t>
            </a:r>
          </a:p>
        </p:txBody>
      </p:sp>
      <p:sp>
        <p:nvSpPr>
          <p:cNvPr id="3" name="Content Placeholder 2"/>
          <p:cNvSpPr>
            <a:spLocks noGrp="1"/>
          </p:cNvSpPr>
          <p:nvPr>
            <p:ph idx="1"/>
          </p:nvPr>
        </p:nvSpPr>
        <p:spPr/>
        <p:txBody>
          <a:bodyPr>
            <a:normAutofit/>
          </a:bodyPr>
          <a:lstStyle/>
          <a:p>
            <a:pPr>
              <a:lnSpc>
                <a:spcPct val="90000"/>
              </a:lnSpc>
            </a:pPr>
            <a:r>
              <a:rPr lang="en-US" b="1" smtClean="0"/>
              <a:t>Unified Modeling Language (UML)</a:t>
            </a:r>
            <a:r>
              <a:rPr lang="en-US" smtClean="0"/>
              <a:t> has become the industry standard methodology for analysis and design of an object-oriented software system. </a:t>
            </a:r>
          </a:p>
          <a:p>
            <a:pPr>
              <a:lnSpc>
                <a:spcPct val="90000"/>
              </a:lnSpc>
            </a:pPr>
            <a:r>
              <a:rPr lang="en-US" smtClean="0"/>
              <a:t>UML uses two principal types of diagrams:</a:t>
            </a:r>
          </a:p>
          <a:p>
            <a:pPr lvl="1">
              <a:lnSpc>
                <a:spcPct val="90000"/>
              </a:lnSpc>
            </a:pPr>
            <a:r>
              <a:rPr lang="en-US" smtClean="0"/>
              <a:t>Structural diagrams, which describe relationships between classes, and </a:t>
            </a:r>
          </a:p>
          <a:p>
            <a:pPr lvl="1">
              <a:lnSpc>
                <a:spcPct val="90000"/>
              </a:lnSpc>
            </a:pPr>
            <a:r>
              <a:rPr lang="en-US" smtClean="0"/>
              <a:t>behavioral diagrams, which describe interactions in an object-oriented system. [Figure 14- 10]</a:t>
            </a:r>
            <a:br>
              <a:rPr lang="en-US" smtClean="0"/>
            </a:b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p:txBody>
          <a:bodyPr/>
          <a:lstStyle/>
          <a:p>
            <a:r>
              <a:rPr lang="en-US" sz="3600" smtClean="0"/>
              <a:t>A UML use case diagram</a:t>
            </a:r>
            <a:endParaRPr lang="en-US" sz="4300" smtClean="0"/>
          </a:p>
        </p:txBody>
      </p:sp>
      <p:sp>
        <p:nvSpPr>
          <p:cNvPr id="5" name="Content Placeholder 4"/>
          <p:cNvSpPr>
            <a:spLocks noGrp="1"/>
          </p:cNvSpPr>
          <p:nvPr>
            <p:ph sz="half" idx="1"/>
          </p:nvPr>
        </p:nvSpPr>
        <p:spPr>
          <a:xfrm>
            <a:off x="457200" y="1600200"/>
            <a:ext cx="4038600" cy="4800600"/>
          </a:xfrm>
        </p:spPr>
        <p:txBody>
          <a:bodyPr>
            <a:normAutofit/>
          </a:bodyPr>
          <a:lstStyle/>
          <a:p>
            <a:pPr>
              <a:lnSpc>
                <a:spcPct val="90000"/>
              </a:lnSpc>
            </a:pPr>
            <a:r>
              <a:rPr lang="en-US" sz="2000" smtClean="0"/>
              <a:t>FIGURE 14-10 A UML use case diagram</a:t>
            </a:r>
            <a:r>
              <a:rPr lang="en-US" sz="2600" smtClean="0"/>
              <a:t/>
            </a:r>
            <a:br>
              <a:rPr lang="en-US" sz="2600" smtClean="0"/>
            </a:br>
            <a:r>
              <a:rPr lang="en-US" sz="2600" smtClean="0"/>
              <a:t>Use case diagrams model the functions of a system, showing how objects interact with each other and with the users of the system.</a:t>
            </a:r>
          </a:p>
          <a:p>
            <a:pPr>
              <a:lnSpc>
                <a:spcPct val="90000"/>
              </a:lnSpc>
            </a:pPr>
            <a:r>
              <a:rPr lang="en-US" sz="2600" smtClean="0"/>
              <a:t> Illustrated here is a use case diagram for credit card processing that was created with SmartDraw software. </a:t>
            </a:r>
          </a:p>
          <a:p>
            <a:pPr>
              <a:lnSpc>
                <a:spcPct val="90000"/>
              </a:lnSpc>
            </a:pPr>
            <a:endParaRPr lang="en-US" sz="2600" smtClean="0"/>
          </a:p>
        </p:txBody>
      </p:sp>
      <p:pic>
        <p:nvPicPr>
          <p:cNvPr id="38916" name="Picture 2" descr="E:\Mr Obuobi\bak-lecturenotes\MIS2notes-08\images\fg_14_10.jpg"/>
          <p:cNvPicPr>
            <a:picLocks noGrp="1" noChangeAspect="1" noChangeArrowheads="1"/>
          </p:cNvPicPr>
          <p:nvPr>
            <p:ph sz="half" idx="2"/>
          </p:nvPr>
        </p:nvPicPr>
        <p:blipFill>
          <a:blip r:embed="rId3"/>
          <a:srcRect/>
          <a:stretch>
            <a:fillRect/>
          </a:stretch>
        </p:blipFill>
        <p:spPr>
          <a:xfrm>
            <a:off x="4648200" y="1676400"/>
            <a:ext cx="3810000" cy="4892675"/>
          </a:xfr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8458200" cy="1143000"/>
          </a:xfrm>
        </p:spPr>
        <p:txBody>
          <a:bodyPr/>
          <a:lstStyle/>
          <a:p>
            <a:r>
              <a:rPr lang="en-US" sz="3100" b="1" dirty="0" smtClean="0"/>
              <a:t>Computer-aided software engineering (Case Tool)</a:t>
            </a:r>
          </a:p>
        </p:txBody>
      </p:sp>
      <p:sp>
        <p:nvSpPr>
          <p:cNvPr id="3" name="Content Placeholder 2"/>
          <p:cNvSpPr>
            <a:spLocks noGrp="1"/>
          </p:cNvSpPr>
          <p:nvPr>
            <p:ph idx="1"/>
          </p:nvPr>
        </p:nvSpPr>
        <p:spPr/>
        <p:txBody>
          <a:bodyPr>
            <a:normAutofit/>
          </a:bodyPr>
          <a:lstStyle/>
          <a:p>
            <a:pPr>
              <a:lnSpc>
                <a:spcPct val="80000"/>
              </a:lnSpc>
            </a:pPr>
            <a:r>
              <a:rPr lang="en-US" sz="2200" b="1" smtClean="0"/>
              <a:t>Computer-aided software engineering (CASE)</a:t>
            </a:r>
            <a:r>
              <a:rPr lang="en-US" sz="2200" smtClean="0"/>
              <a:t>--sometimes called computer--aided systems engineering-- is the automation of step-by-step methodologies for software and systems development to reduce repetitive work. </a:t>
            </a:r>
          </a:p>
          <a:p>
            <a:pPr>
              <a:lnSpc>
                <a:spcPct val="80000"/>
              </a:lnSpc>
            </a:pPr>
            <a:r>
              <a:rPr lang="en-US" sz="2200" smtClean="0"/>
              <a:t>CASE tools attempt to increase productivity and quality by facilitating the creation and revision of design specifications and program code. </a:t>
            </a:r>
          </a:p>
          <a:p>
            <a:pPr>
              <a:lnSpc>
                <a:spcPct val="80000"/>
              </a:lnSpc>
            </a:pPr>
            <a:r>
              <a:rPr lang="en-US" sz="2200" smtClean="0"/>
              <a:t>CASE tools provide automated facilities for producing charts and diagrams, screen and report generators, data dictionaries, analysis and checking tools, code generators, and document generators. </a:t>
            </a:r>
          </a:p>
          <a:p>
            <a:pPr>
              <a:lnSpc>
                <a:spcPct val="80000"/>
              </a:lnSpc>
            </a:pPr>
            <a:r>
              <a:rPr lang="en-US" sz="2200" smtClean="0"/>
              <a:t>The best CASE tools enforce common methods and standards, improve communication between users and technical specialists, organize and correlate design elements, automate tedious and error-prone portions of analysis and design, and automate code generation, testing, and control rollout.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8229600" cy="944562"/>
          </a:xfrm>
        </p:spPr>
        <p:txBody>
          <a:bodyPr>
            <a:normAutofit fontScale="90000"/>
          </a:bodyPr>
          <a:lstStyle/>
          <a:p>
            <a:r>
              <a:rPr lang="en-US" sz="4000" smtClean="0"/>
              <a:t>Resource allocation and Software metrics</a:t>
            </a:r>
          </a:p>
        </p:txBody>
      </p:sp>
      <p:sp>
        <p:nvSpPr>
          <p:cNvPr id="3" name="Content Placeholder 2"/>
          <p:cNvSpPr>
            <a:spLocks noGrp="1"/>
          </p:cNvSpPr>
          <p:nvPr>
            <p:ph idx="1"/>
          </p:nvPr>
        </p:nvSpPr>
        <p:spPr/>
        <p:txBody>
          <a:bodyPr>
            <a:normAutofit/>
          </a:bodyPr>
          <a:lstStyle/>
          <a:p>
            <a:pPr>
              <a:lnSpc>
                <a:spcPct val="80000"/>
              </a:lnSpc>
            </a:pPr>
            <a:r>
              <a:rPr lang="en-US" sz="2500" b="1" smtClean="0"/>
              <a:t>Resource allocation</a:t>
            </a:r>
            <a:r>
              <a:rPr lang="en-US" sz="2500" smtClean="0"/>
              <a:t> determines the way the costs, time, and personnel are assigned to different phases of a systems project. </a:t>
            </a:r>
          </a:p>
          <a:p>
            <a:pPr lvl="1">
              <a:lnSpc>
                <a:spcPct val="80000"/>
              </a:lnSpc>
            </a:pPr>
            <a:r>
              <a:rPr lang="en-US" sz="2100" smtClean="0"/>
              <a:t>Over the years, system builders have learned to shift project resources to earlier in the project cycle. </a:t>
            </a:r>
          </a:p>
          <a:p>
            <a:pPr lvl="1">
              <a:lnSpc>
                <a:spcPct val="80000"/>
              </a:lnSpc>
            </a:pPr>
            <a:r>
              <a:rPr lang="en-US" sz="2100" smtClean="0"/>
              <a:t>More time is spent on specifications and systems analysis, decreasing the proportion of programming time and reducing the need for so much maintenance time.</a:t>
            </a:r>
          </a:p>
          <a:p>
            <a:pPr>
              <a:lnSpc>
                <a:spcPct val="80000"/>
              </a:lnSpc>
            </a:pPr>
            <a:r>
              <a:rPr lang="en-US" sz="2500" b="1" smtClean="0"/>
              <a:t>Software metrics</a:t>
            </a:r>
            <a:r>
              <a:rPr lang="en-US" sz="2500" smtClean="0"/>
              <a:t> play a vital role in increasing the quality of a project, measuring input, output, capacity, performance/quality, and value. </a:t>
            </a:r>
          </a:p>
          <a:p>
            <a:pPr lvl="1">
              <a:lnSpc>
                <a:spcPct val="80000"/>
              </a:lnSpc>
            </a:pPr>
            <a:r>
              <a:rPr lang="en-US" sz="2100" smtClean="0"/>
              <a:t>A widely used output metric is function points, which helps measure the productivity of software developers.</a:t>
            </a:r>
            <a:br>
              <a:rPr lang="en-US" sz="2100" smtClean="0"/>
            </a:br>
            <a:endParaRPr lang="en-US" sz="21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More on Object oriented analysis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dirty="0" smtClean="0"/>
              <a:t>Use Cases</a:t>
            </a:r>
            <a:endParaRPr lang="en-US" dirty="0" smtClean="0"/>
          </a:p>
        </p:txBody>
      </p:sp>
      <p:sp>
        <p:nvSpPr>
          <p:cNvPr id="3" name="Content Placeholder 2"/>
          <p:cNvSpPr>
            <a:spLocks noGrp="1"/>
          </p:cNvSpPr>
          <p:nvPr>
            <p:ph idx="1"/>
          </p:nvPr>
        </p:nvSpPr>
        <p:spPr/>
        <p:txBody>
          <a:bodyPr>
            <a:normAutofit/>
          </a:bodyPr>
          <a:lstStyle/>
          <a:p>
            <a:pPr algn="ctr">
              <a:lnSpc>
                <a:spcPct val="90000"/>
              </a:lnSpc>
              <a:spcBef>
                <a:spcPct val="0"/>
              </a:spcBef>
              <a:buFont typeface="Wingdings" pitchFamily="2" charset="2"/>
              <a:buNone/>
            </a:pPr>
            <a:r>
              <a:rPr lang="en-US" b="1" dirty="0" smtClean="0"/>
              <a:t>Use Cases</a:t>
            </a:r>
          </a:p>
          <a:p>
            <a:pPr>
              <a:lnSpc>
                <a:spcPct val="90000"/>
              </a:lnSpc>
              <a:spcBef>
                <a:spcPct val="0"/>
              </a:spcBef>
              <a:buFont typeface="Wingdings" pitchFamily="2" charset="2"/>
              <a:buNone/>
            </a:pPr>
            <a:endParaRPr lang="en-US" dirty="0" smtClean="0"/>
          </a:p>
          <a:p>
            <a:pPr>
              <a:lnSpc>
                <a:spcPct val="90000"/>
              </a:lnSpc>
              <a:spcBef>
                <a:spcPct val="0"/>
              </a:spcBef>
            </a:pPr>
            <a:r>
              <a:rPr lang="en-US" dirty="0" smtClean="0"/>
              <a:t>Elements of a use case.</a:t>
            </a:r>
          </a:p>
          <a:p>
            <a:pPr>
              <a:lnSpc>
                <a:spcPct val="90000"/>
              </a:lnSpc>
              <a:spcBef>
                <a:spcPct val="0"/>
              </a:spcBef>
            </a:pPr>
            <a:r>
              <a:rPr lang="en-US" dirty="0" smtClean="0"/>
              <a:t>Alternative use case formats.</a:t>
            </a:r>
          </a:p>
          <a:p>
            <a:pPr>
              <a:lnSpc>
                <a:spcPct val="90000"/>
              </a:lnSpc>
              <a:spcBef>
                <a:spcPct val="0"/>
              </a:spcBef>
            </a:pPr>
            <a:r>
              <a:rPr lang="en-US" dirty="0" smtClean="0"/>
              <a:t>Use cases and functional requirements.</a:t>
            </a:r>
          </a:p>
          <a:p>
            <a:pPr>
              <a:lnSpc>
                <a:spcPct val="90000"/>
              </a:lnSpc>
              <a:spcBef>
                <a:spcPct val="0"/>
              </a:spcBef>
            </a:pPr>
            <a:r>
              <a:rPr lang="en-US" dirty="0" smtClean="0"/>
              <a:t>Use cases and testing.</a:t>
            </a:r>
          </a:p>
          <a:p>
            <a:pPr>
              <a:lnSpc>
                <a:spcPct val="90000"/>
              </a:lnSpc>
              <a:spcBef>
                <a:spcPct val="0"/>
              </a:spcBef>
            </a:pPr>
            <a:r>
              <a:rPr lang="en-US" dirty="0" smtClean="0"/>
              <a:t>Building use cases.</a:t>
            </a:r>
          </a:p>
          <a:p>
            <a:pPr>
              <a:lnSpc>
                <a:spcPct val="90000"/>
              </a:lnSpc>
              <a:spcBef>
                <a:spcPct val="0"/>
              </a:spcBef>
            </a:pPr>
            <a:endParaRPr lang="en-US" dirty="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C953810E-718D-4811-A1AE-F4CDD08A8CAB}"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INTRODUCTION</a:t>
            </a:r>
          </a:p>
        </p:txBody>
      </p:sp>
      <p:sp>
        <p:nvSpPr>
          <p:cNvPr id="3" name="Content Placeholder 2"/>
          <p:cNvSpPr>
            <a:spLocks noGrp="1"/>
          </p:cNvSpPr>
          <p:nvPr>
            <p:ph idx="1"/>
          </p:nvPr>
        </p:nvSpPr>
        <p:spPr/>
        <p:txBody>
          <a:bodyPr>
            <a:normAutofit/>
          </a:bodyPr>
          <a:lstStyle/>
          <a:p>
            <a:pPr>
              <a:lnSpc>
                <a:spcPct val="80000"/>
              </a:lnSpc>
              <a:spcBef>
                <a:spcPct val="0"/>
              </a:spcBef>
            </a:pPr>
            <a:r>
              <a:rPr lang="en-US" sz="3100" b="1" smtClean="0">
                <a:solidFill>
                  <a:srgbClr val="FF0000"/>
                </a:solidFill>
              </a:rPr>
              <a:t>Use cases</a:t>
            </a:r>
            <a:r>
              <a:rPr lang="en-US" sz="3100" smtClean="0">
                <a:solidFill>
                  <a:srgbClr val="FF0000"/>
                </a:solidFill>
              </a:rPr>
              <a:t> </a:t>
            </a:r>
            <a:r>
              <a:rPr lang="en-US" sz="3100" smtClean="0"/>
              <a:t>are a means of expressing user requirements.</a:t>
            </a:r>
          </a:p>
          <a:p>
            <a:pPr>
              <a:lnSpc>
                <a:spcPct val="80000"/>
              </a:lnSpc>
              <a:spcBef>
                <a:spcPct val="0"/>
              </a:spcBef>
            </a:pPr>
            <a:r>
              <a:rPr lang="en-US" sz="3100" smtClean="0"/>
              <a:t>Use cases are used extensively in the analysis phase.</a:t>
            </a:r>
          </a:p>
          <a:p>
            <a:pPr>
              <a:lnSpc>
                <a:spcPct val="80000"/>
              </a:lnSpc>
              <a:spcBef>
                <a:spcPct val="0"/>
              </a:spcBef>
            </a:pPr>
            <a:r>
              <a:rPr lang="en-US" sz="3100" smtClean="0"/>
              <a:t>A</a:t>
            </a:r>
            <a:r>
              <a:rPr lang="en-US" sz="3100" smtClean="0">
                <a:solidFill>
                  <a:srgbClr val="0000FF"/>
                </a:solidFill>
              </a:rPr>
              <a:t> </a:t>
            </a:r>
            <a:r>
              <a:rPr lang="en-US" sz="3100" b="1" smtClean="0">
                <a:solidFill>
                  <a:srgbClr val="FF0000"/>
                </a:solidFill>
              </a:rPr>
              <a:t>use case</a:t>
            </a:r>
            <a:r>
              <a:rPr lang="en-US" sz="3100" smtClean="0">
                <a:solidFill>
                  <a:srgbClr val="FF0000"/>
                </a:solidFill>
              </a:rPr>
              <a:t> </a:t>
            </a:r>
            <a:r>
              <a:rPr lang="en-US" sz="3100" smtClean="0"/>
              <a:t>represents how a system interacts with its environment by illustrating the activities that are performed by the users and the system’s responses.</a:t>
            </a:r>
          </a:p>
          <a:p>
            <a:pPr>
              <a:lnSpc>
                <a:spcPct val="80000"/>
              </a:lnSpc>
              <a:spcBef>
                <a:spcPct val="0"/>
              </a:spcBef>
            </a:pPr>
            <a:r>
              <a:rPr lang="en-US" sz="3100" smtClean="0"/>
              <a:t>The text-based use case is easy for the users to understand, and also flows easily into the creation of process models and the data model.</a:t>
            </a:r>
          </a:p>
          <a:p>
            <a:pPr>
              <a:lnSpc>
                <a:spcPct val="80000"/>
              </a:lnSpc>
              <a:spcBef>
                <a:spcPct val="0"/>
              </a:spcBef>
            </a:pPr>
            <a:endParaRPr lang="en-US" sz="3100" b="1" smtClean="0">
              <a:solidFill>
                <a:srgbClr val="000099"/>
              </a:solidFill>
            </a:endParaRP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51D80EA5-2839-4A12-BF5E-2F593F1736B7}"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USE CASES</a:t>
            </a:r>
          </a:p>
        </p:txBody>
      </p:sp>
      <p:sp>
        <p:nvSpPr>
          <p:cNvPr id="3" name="Content Placeholder 2"/>
          <p:cNvSpPr>
            <a:spLocks noGrp="1"/>
          </p:cNvSpPr>
          <p:nvPr>
            <p:ph idx="1"/>
          </p:nvPr>
        </p:nvSpPr>
        <p:spPr/>
        <p:txBody>
          <a:bodyPr>
            <a:normAutofit/>
          </a:bodyPr>
          <a:lstStyle/>
          <a:p>
            <a:pPr>
              <a:lnSpc>
                <a:spcPct val="90000"/>
              </a:lnSpc>
              <a:spcBef>
                <a:spcPct val="0"/>
              </a:spcBef>
            </a:pPr>
            <a:r>
              <a:rPr lang="en-US" sz="2900" smtClean="0"/>
              <a:t>A </a:t>
            </a:r>
            <a:r>
              <a:rPr lang="en-US" sz="2900" b="1" i="1" smtClean="0">
                <a:solidFill>
                  <a:srgbClr val="0000FF"/>
                </a:solidFill>
              </a:rPr>
              <a:t>use case</a:t>
            </a:r>
            <a:r>
              <a:rPr lang="en-US" sz="2900" smtClean="0">
                <a:solidFill>
                  <a:srgbClr val="0000FF"/>
                </a:solidFill>
              </a:rPr>
              <a:t> </a:t>
            </a:r>
            <a:r>
              <a:rPr lang="en-US" sz="2900" smtClean="0"/>
              <a:t>depicts a set of activities that produce some output result.</a:t>
            </a:r>
          </a:p>
          <a:p>
            <a:pPr>
              <a:lnSpc>
                <a:spcPct val="90000"/>
              </a:lnSpc>
              <a:spcBef>
                <a:spcPct val="0"/>
              </a:spcBef>
            </a:pPr>
            <a:r>
              <a:rPr lang="en-US" sz="2900" smtClean="0"/>
              <a:t>Each use case describes how an external user </a:t>
            </a:r>
            <a:r>
              <a:rPr lang="en-US" sz="2900" b="1" i="1" smtClean="0">
                <a:solidFill>
                  <a:srgbClr val="0000FF"/>
                </a:solidFill>
              </a:rPr>
              <a:t>triggers </a:t>
            </a:r>
            <a:r>
              <a:rPr lang="en-US" sz="2900" smtClean="0"/>
              <a:t>an </a:t>
            </a:r>
            <a:r>
              <a:rPr lang="en-US" sz="2900" b="1" i="1" smtClean="0">
                <a:solidFill>
                  <a:srgbClr val="0000FF"/>
                </a:solidFill>
              </a:rPr>
              <a:t>event</a:t>
            </a:r>
            <a:r>
              <a:rPr lang="en-US" sz="2900" smtClean="0"/>
              <a:t> to which the system must respond.</a:t>
            </a:r>
          </a:p>
          <a:p>
            <a:pPr>
              <a:lnSpc>
                <a:spcPct val="90000"/>
              </a:lnSpc>
              <a:spcBef>
                <a:spcPct val="0"/>
              </a:spcBef>
            </a:pPr>
            <a:r>
              <a:rPr lang="en-US" sz="2900" smtClean="0"/>
              <a:t>With this type of </a:t>
            </a:r>
            <a:r>
              <a:rPr lang="en-US" sz="2900" b="1" i="1" smtClean="0">
                <a:solidFill>
                  <a:srgbClr val="0000FF"/>
                </a:solidFill>
              </a:rPr>
              <a:t>event-driven modeling</a:t>
            </a:r>
            <a:r>
              <a:rPr lang="en-US" sz="2900" i="1" smtClean="0">
                <a:solidFill>
                  <a:srgbClr val="0000FF"/>
                </a:solidFill>
              </a:rPr>
              <a:t>,</a:t>
            </a:r>
            <a:r>
              <a:rPr lang="en-US" sz="2900" smtClean="0"/>
              <a:t> everything in the system can be thought of as a response to some triggering event.</a:t>
            </a:r>
          </a:p>
          <a:p>
            <a:pPr>
              <a:lnSpc>
                <a:spcPct val="90000"/>
              </a:lnSpc>
              <a:spcBef>
                <a:spcPct val="0"/>
              </a:spcBef>
            </a:pPr>
            <a:r>
              <a:rPr lang="en-US" sz="2900" smtClean="0"/>
              <a:t>Creation of use cases is often done as a part of interview session with users or a part of JAD sessions.</a:t>
            </a:r>
          </a:p>
          <a:p>
            <a:pPr>
              <a:lnSpc>
                <a:spcPct val="80000"/>
              </a:lnSpc>
              <a:spcBef>
                <a:spcPct val="0"/>
              </a:spcBef>
            </a:pPr>
            <a:endParaRPr lang="en-US" sz="25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93CDA44D-67FE-45CA-B4A4-DF0973353EC3}" type="slidenum">
              <a:rPr lang="en-US"/>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Elements of a Use Case</a:t>
            </a:r>
          </a:p>
        </p:txBody>
      </p:sp>
      <p:sp>
        <p:nvSpPr>
          <p:cNvPr id="3" name="Content Placeholder 2"/>
          <p:cNvSpPr>
            <a:spLocks noGrp="1"/>
          </p:cNvSpPr>
          <p:nvPr>
            <p:ph idx="1"/>
          </p:nvPr>
        </p:nvSpPr>
        <p:spPr/>
        <p:txBody>
          <a:bodyPr>
            <a:normAutofit/>
          </a:bodyPr>
          <a:lstStyle/>
          <a:p>
            <a:pPr algn="ctr">
              <a:lnSpc>
                <a:spcPct val="80000"/>
              </a:lnSpc>
              <a:spcBef>
                <a:spcPct val="0"/>
              </a:spcBef>
              <a:buFont typeface="Wingdings" pitchFamily="2" charset="2"/>
              <a:buNone/>
            </a:pPr>
            <a:r>
              <a:rPr lang="en-US" sz="3300" b="1" smtClean="0"/>
              <a:t>Basic Information</a:t>
            </a:r>
          </a:p>
          <a:p>
            <a:pPr>
              <a:spcBef>
                <a:spcPct val="0"/>
              </a:spcBef>
            </a:pPr>
            <a:r>
              <a:rPr lang="en-US" sz="2800" smtClean="0"/>
              <a:t>Each use case has a </a:t>
            </a:r>
            <a:r>
              <a:rPr lang="en-US" sz="2800" i="1" smtClean="0">
                <a:solidFill>
                  <a:srgbClr val="0000FF"/>
                </a:solidFill>
              </a:rPr>
              <a:t>name</a:t>
            </a:r>
            <a:r>
              <a:rPr lang="en-US" sz="2800" smtClean="0"/>
              <a:t> and </a:t>
            </a:r>
            <a:r>
              <a:rPr lang="en-US" sz="2800" i="1" smtClean="0">
                <a:solidFill>
                  <a:srgbClr val="0000FF"/>
                </a:solidFill>
              </a:rPr>
              <a:t>number</a:t>
            </a:r>
            <a:r>
              <a:rPr lang="en-US" sz="2800" smtClean="0"/>
              <a:t>, and brief description.</a:t>
            </a:r>
          </a:p>
          <a:p>
            <a:pPr>
              <a:spcBef>
                <a:spcPct val="0"/>
              </a:spcBef>
            </a:pPr>
            <a:r>
              <a:rPr lang="en-US" sz="2800" smtClean="0"/>
              <a:t>The </a:t>
            </a:r>
            <a:r>
              <a:rPr lang="en-US" sz="2800" i="1" smtClean="0">
                <a:solidFill>
                  <a:srgbClr val="0000FF"/>
                </a:solidFill>
              </a:rPr>
              <a:t>priority</a:t>
            </a:r>
            <a:r>
              <a:rPr lang="en-US" sz="2800" smtClean="0"/>
              <a:t> may be assigned to indicate the relative significance.</a:t>
            </a:r>
          </a:p>
          <a:p>
            <a:pPr>
              <a:spcBef>
                <a:spcPct val="0"/>
              </a:spcBef>
            </a:pPr>
            <a:r>
              <a:rPr lang="en-US" sz="2800" smtClean="0"/>
              <a:t>The </a:t>
            </a:r>
            <a:r>
              <a:rPr lang="en-US" sz="2800" i="1" smtClean="0">
                <a:solidFill>
                  <a:srgbClr val="0000FF"/>
                </a:solidFill>
              </a:rPr>
              <a:t>actor</a:t>
            </a:r>
            <a:r>
              <a:rPr lang="en-US" sz="2800" smtClean="0"/>
              <a:t> refers to a person, another system, or a hardware device that interacts with the system to achieve a useful goal.</a:t>
            </a:r>
          </a:p>
          <a:p>
            <a:pPr>
              <a:spcBef>
                <a:spcPct val="0"/>
              </a:spcBef>
            </a:pPr>
            <a:r>
              <a:rPr lang="en-US" sz="2800" smtClean="0"/>
              <a:t>The </a:t>
            </a:r>
            <a:r>
              <a:rPr lang="en-US" sz="2800" i="1" smtClean="0">
                <a:solidFill>
                  <a:srgbClr val="0000FF"/>
                </a:solidFill>
              </a:rPr>
              <a:t>trigger</a:t>
            </a:r>
            <a:r>
              <a:rPr lang="en-US" sz="2800" smtClean="0"/>
              <a:t> for the use case – the event that causes the use case to begin.</a:t>
            </a:r>
          </a:p>
          <a:p>
            <a:pPr>
              <a:lnSpc>
                <a:spcPct val="80000"/>
              </a:lnSpc>
              <a:spcBef>
                <a:spcPct val="0"/>
              </a:spcBef>
            </a:pPr>
            <a:endParaRPr lang="en-US" sz="2800" b="1"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A5EBE48F-8A7A-411E-9A0B-61259CA6B0B2}"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944562"/>
          </a:xfrm>
        </p:spPr>
        <p:txBody>
          <a:bodyPr/>
          <a:lstStyle/>
          <a:p>
            <a:r>
              <a:rPr lang="en-US" sz="3800" smtClean="0"/>
              <a:t>modeling and designing systems</a:t>
            </a:r>
          </a:p>
        </p:txBody>
      </p:sp>
      <p:sp>
        <p:nvSpPr>
          <p:cNvPr id="3" name="Content Placeholder 2"/>
          <p:cNvSpPr>
            <a:spLocks noGrp="1"/>
          </p:cNvSpPr>
          <p:nvPr>
            <p:ph idx="1"/>
          </p:nvPr>
        </p:nvSpPr>
        <p:spPr>
          <a:xfrm>
            <a:off x="457200" y="1219200"/>
            <a:ext cx="8229600" cy="5334000"/>
          </a:xfrm>
        </p:spPr>
        <p:txBody>
          <a:bodyPr>
            <a:normAutofit/>
          </a:bodyPr>
          <a:lstStyle/>
          <a:p>
            <a:pPr>
              <a:lnSpc>
                <a:spcPct val="80000"/>
              </a:lnSpc>
            </a:pPr>
            <a:r>
              <a:rPr lang="en-US" sz="2500" dirty="0" smtClean="0"/>
              <a:t>The most prominent methodologies for modeling and designing systems are: </a:t>
            </a:r>
          </a:p>
          <a:p>
            <a:pPr lvl="1">
              <a:lnSpc>
                <a:spcPct val="80000"/>
              </a:lnSpc>
            </a:pPr>
            <a:r>
              <a:rPr lang="en-US" sz="2100" dirty="0" smtClean="0"/>
              <a:t>Structured methodologies and </a:t>
            </a:r>
          </a:p>
          <a:p>
            <a:pPr lvl="1">
              <a:lnSpc>
                <a:spcPct val="80000"/>
              </a:lnSpc>
            </a:pPr>
            <a:r>
              <a:rPr lang="en-US" sz="2100" dirty="0" smtClean="0"/>
              <a:t>object-oriented development </a:t>
            </a:r>
          </a:p>
          <a:p>
            <a:pPr>
              <a:lnSpc>
                <a:spcPct val="80000"/>
              </a:lnSpc>
            </a:pPr>
            <a:r>
              <a:rPr lang="en-US" sz="2500" b="1" dirty="0" smtClean="0"/>
              <a:t>Structured</a:t>
            </a:r>
            <a:r>
              <a:rPr lang="en-US" sz="2500" dirty="0" smtClean="0"/>
              <a:t> methodologies have been used since the 1970s to document, analyze, and design information systems. </a:t>
            </a:r>
          </a:p>
          <a:p>
            <a:pPr>
              <a:lnSpc>
                <a:spcPct val="80000"/>
              </a:lnSpc>
            </a:pPr>
            <a:r>
              <a:rPr lang="en-US" sz="2500" dirty="0" smtClean="0"/>
              <a:t>Structured development methods are process-oriented, ------focusing primarily on modeling the processes, or actions that capture, store, manipulate, and distribute data as the data flow through a system. </a:t>
            </a:r>
          </a:p>
          <a:p>
            <a:pPr>
              <a:lnSpc>
                <a:spcPct val="80000"/>
              </a:lnSpc>
            </a:pPr>
            <a:r>
              <a:rPr lang="en-US" sz="2500" dirty="0" smtClean="0"/>
              <a:t>These methods separate data from processes. </a:t>
            </a:r>
          </a:p>
          <a:p>
            <a:pPr>
              <a:lnSpc>
                <a:spcPct val="80000"/>
              </a:lnSpc>
            </a:pPr>
            <a:r>
              <a:rPr lang="en-US" sz="2500" dirty="0" smtClean="0"/>
              <a:t>A separate programming procedure must </a:t>
            </a:r>
            <a:r>
              <a:rPr lang="en-US" sz="2500" u="sng" dirty="0" smtClean="0"/>
              <a:t>be written every time someone</a:t>
            </a:r>
            <a:r>
              <a:rPr lang="en-US" sz="2500" dirty="0" smtClean="0"/>
              <a:t> wants to take an action on a particular piece of data.</a:t>
            </a:r>
            <a:br>
              <a:rPr lang="en-US" sz="2500" dirty="0" smtClean="0"/>
            </a:br>
            <a:endParaRPr lang="en-US" sz="25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7479C80E-D42F-4174-83B8-D2F2DA566E6F}" type="slidenum">
              <a:rPr lang="en-US"/>
              <a:pPr/>
              <a:t>20</a:t>
            </a:fld>
            <a:endParaRPr lang="en-US"/>
          </a:p>
        </p:txBody>
      </p:sp>
      <p:pic>
        <p:nvPicPr>
          <p:cNvPr id="10245" name="Content Placeholder 2"/>
          <p:cNvPicPr>
            <a:picLocks noGrp="1" noChangeAspect="1" noChangeArrowheads="1"/>
          </p:cNvPicPr>
          <p:nvPr>
            <p:ph idx="1"/>
          </p:nvPr>
        </p:nvPicPr>
        <p:blipFill>
          <a:blip r:embed="rId2"/>
          <a:srcRect/>
          <a:stretch>
            <a:fillRect/>
          </a:stretch>
        </p:blipFill>
        <p:spPr>
          <a:xfrm>
            <a:off x="1752600" y="0"/>
            <a:ext cx="5591175" cy="6630988"/>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Preconditions</a:t>
            </a:r>
          </a:p>
        </p:txBody>
      </p:sp>
      <p:sp>
        <p:nvSpPr>
          <p:cNvPr id="3" name="Content Placeholder 2"/>
          <p:cNvSpPr>
            <a:spLocks noGrp="1"/>
          </p:cNvSpPr>
          <p:nvPr>
            <p:ph idx="1"/>
          </p:nvPr>
        </p:nvSpPr>
        <p:spPr/>
        <p:txBody>
          <a:bodyPr>
            <a:normAutofit/>
          </a:bodyPr>
          <a:lstStyle/>
          <a:p>
            <a:pPr>
              <a:lnSpc>
                <a:spcPct val="80000"/>
              </a:lnSpc>
              <a:spcBef>
                <a:spcPct val="0"/>
              </a:spcBef>
            </a:pPr>
            <a:r>
              <a:rPr lang="en-US" sz="3700" smtClean="0"/>
              <a:t> It is common practice to create smaller, more focused use cases breaking the whole process down into parts.</a:t>
            </a:r>
          </a:p>
          <a:p>
            <a:pPr>
              <a:lnSpc>
                <a:spcPct val="80000"/>
              </a:lnSpc>
              <a:spcBef>
                <a:spcPct val="0"/>
              </a:spcBef>
            </a:pPr>
            <a:r>
              <a:rPr lang="en-US" sz="3700" smtClean="0"/>
              <a:t>It is important to define clearly what needs to be accomplished before each use case begins.</a:t>
            </a:r>
          </a:p>
          <a:p>
            <a:pPr>
              <a:lnSpc>
                <a:spcPct val="80000"/>
              </a:lnSpc>
              <a:spcBef>
                <a:spcPct val="0"/>
              </a:spcBef>
            </a:pPr>
            <a:r>
              <a:rPr lang="en-US" sz="3700" smtClean="0"/>
              <a:t> The </a:t>
            </a:r>
            <a:r>
              <a:rPr lang="en-US" sz="3700" i="1" smtClean="0">
                <a:solidFill>
                  <a:srgbClr val="0000FF"/>
                </a:solidFill>
              </a:rPr>
              <a:t>preconditions</a:t>
            </a:r>
            <a:r>
              <a:rPr lang="en-US" sz="3700" smtClean="0"/>
              <a:t> define the state the system must be in before the use case commences.</a:t>
            </a:r>
          </a:p>
          <a:p>
            <a:pPr>
              <a:lnSpc>
                <a:spcPct val="80000"/>
              </a:lnSpc>
              <a:spcBef>
                <a:spcPct val="0"/>
              </a:spcBef>
            </a:pPr>
            <a:endParaRPr lang="en-US" sz="37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20BD325F-2F76-4D82-9C44-22258D0E5780}" type="slidenum">
              <a:rPr lang="en-US"/>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Normal Course</a:t>
            </a:r>
          </a:p>
        </p:txBody>
      </p:sp>
      <p:sp>
        <p:nvSpPr>
          <p:cNvPr id="12291" name="Content Placeholder 2"/>
          <p:cNvSpPr>
            <a:spLocks noGrp="1"/>
          </p:cNvSpPr>
          <p:nvPr>
            <p:ph idx="1"/>
          </p:nvPr>
        </p:nvSpPr>
        <p:spPr/>
        <p:txBody>
          <a:bodyPr/>
          <a:lstStyle/>
          <a:p>
            <a:pPr>
              <a:spcBef>
                <a:spcPct val="0"/>
              </a:spcBef>
            </a:pPr>
            <a:r>
              <a:rPr lang="en-US" smtClean="0"/>
              <a:t>The next part of a use case is the description of the major </a:t>
            </a:r>
            <a:r>
              <a:rPr lang="en-US" smtClean="0">
                <a:solidFill>
                  <a:srgbClr val="0000FF"/>
                </a:solidFill>
              </a:rPr>
              <a:t>steps</a:t>
            </a:r>
            <a:r>
              <a:rPr lang="en-US" smtClean="0"/>
              <a:t> that are performed to execute the response to the </a:t>
            </a:r>
            <a:r>
              <a:rPr lang="en-US" smtClean="0">
                <a:solidFill>
                  <a:srgbClr val="0000FF"/>
                </a:solidFill>
              </a:rPr>
              <a:t>event</a:t>
            </a:r>
            <a:r>
              <a:rPr lang="en-US" smtClean="0"/>
              <a:t>, the </a:t>
            </a:r>
            <a:r>
              <a:rPr lang="en-US" smtClean="0">
                <a:solidFill>
                  <a:srgbClr val="0000FF"/>
                </a:solidFill>
              </a:rPr>
              <a:t>inputs </a:t>
            </a:r>
            <a:r>
              <a:rPr lang="en-US" smtClean="0"/>
              <a:t>used for the steps, and the </a:t>
            </a:r>
            <a:r>
              <a:rPr lang="en-US" smtClean="0">
                <a:solidFill>
                  <a:srgbClr val="0000FF"/>
                </a:solidFill>
              </a:rPr>
              <a:t>outputs</a:t>
            </a:r>
            <a:r>
              <a:rPr lang="en-US" smtClean="0"/>
              <a:t> produced by the steps.</a:t>
            </a:r>
          </a:p>
          <a:p>
            <a:pPr>
              <a:spcBef>
                <a:spcPct val="0"/>
              </a:spcBef>
            </a:pPr>
            <a:r>
              <a:rPr lang="en-US" smtClean="0"/>
              <a:t>The </a:t>
            </a:r>
            <a:r>
              <a:rPr lang="en-US" b="1" i="1" smtClean="0">
                <a:solidFill>
                  <a:srgbClr val="0000FF"/>
                </a:solidFill>
              </a:rPr>
              <a:t>normal course </a:t>
            </a:r>
            <a:r>
              <a:rPr lang="en-US" smtClean="0"/>
              <a:t>lists the steps.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3E785C72-EC62-4A26-B197-5CBE6CAEF88D}"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Alternative Courses</a:t>
            </a:r>
          </a:p>
        </p:txBody>
      </p:sp>
      <p:sp>
        <p:nvSpPr>
          <p:cNvPr id="13315" name="Content Placeholder 2"/>
          <p:cNvSpPr>
            <a:spLocks noGrp="1"/>
          </p:cNvSpPr>
          <p:nvPr>
            <p:ph idx="1"/>
          </p:nvPr>
        </p:nvSpPr>
        <p:spPr/>
        <p:txBody>
          <a:bodyPr/>
          <a:lstStyle/>
          <a:p>
            <a:pPr>
              <a:spcBef>
                <a:spcPct val="0"/>
              </a:spcBef>
            </a:pPr>
            <a:r>
              <a:rPr lang="en-US" b="1" smtClean="0">
                <a:solidFill>
                  <a:srgbClr val="0000FF"/>
                </a:solidFill>
              </a:rPr>
              <a:t>Alternative courses </a:t>
            </a:r>
            <a:r>
              <a:rPr lang="en-US" smtClean="0"/>
              <a:t>depict branches (alternative paths of the steps) in logic that also will lead to a successful conclusion of the use case.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3AB66445-61C6-401E-85F1-12F5DEE98C78}" type="slidenum">
              <a:rPr lang="en-US"/>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Postconditions</a:t>
            </a:r>
          </a:p>
        </p:txBody>
      </p:sp>
      <p:sp>
        <p:nvSpPr>
          <p:cNvPr id="14339" name="Content Placeholder 2"/>
          <p:cNvSpPr>
            <a:spLocks noGrp="1"/>
          </p:cNvSpPr>
          <p:nvPr>
            <p:ph idx="1"/>
          </p:nvPr>
        </p:nvSpPr>
        <p:spPr/>
        <p:txBody>
          <a:bodyPr/>
          <a:lstStyle/>
          <a:p>
            <a:pPr>
              <a:spcBef>
                <a:spcPct val="0"/>
              </a:spcBef>
            </a:pPr>
            <a:r>
              <a:rPr lang="en-US" smtClean="0"/>
              <a:t> The </a:t>
            </a:r>
            <a:r>
              <a:rPr lang="en-US" b="1" smtClean="0">
                <a:solidFill>
                  <a:srgbClr val="0000FF"/>
                </a:solidFill>
              </a:rPr>
              <a:t>postconditions</a:t>
            </a:r>
            <a:r>
              <a:rPr lang="en-US" smtClean="0"/>
              <a:t> section of defines the final product of the use case. </a:t>
            </a:r>
          </a:p>
          <a:p>
            <a:pPr>
              <a:spcBef>
                <a:spcPct val="0"/>
              </a:spcBef>
            </a:pPr>
            <a:r>
              <a:rPr lang="en-US" smtClean="0"/>
              <a:t>These postconditions also serve to define the preconditions for the next use case in the series.</a:t>
            </a:r>
          </a:p>
          <a:p>
            <a:pPr>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5F5604C6-6148-4A56-99C2-646CA1C31B5F}" type="slidenum">
              <a:rPr lang="en-US"/>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Exceptions</a:t>
            </a:r>
          </a:p>
        </p:txBody>
      </p:sp>
      <p:sp>
        <p:nvSpPr>
          <p:cNvPr id="3" name="Content Placeholder 2"/>
          <p:cNvSpPr>
            <a:spLocks noGrp="1"/>
          </p:cNvSpPr>
          <p:nvPr>
            <p:ph idx="1"/>
          </p:nvPr>
        </p:nvSpPr>
        <p:spPr/>
        <p:txBody>
          <a:bodyPr rtlCol="0">
            <a:normAutofit fontScale="92500" lnSpcReduction="20000"/>
          </a:bodyPr>
          <a:lstStyle/>
          <a:p>
            <a:pPr fontAlgn="auto">
              <a:lnSpc>
                <a:spcPct val="110000"/>
              </a:lnSpc>
              <a:spcAft>
                <a:spcPts val="0"/>
              </a:spcAft>
              <a:defRPr/>
            </a:pPr>
            <a:r>
              <a:rPr lang="en-US" dirty="0" smtClean="0"/>
              <a:t> A use case should describe any error conditions or </a:t>
            </a:r>
            <a:r>
              <a:rPr lang="en-US" b="1" dirty="0" smtClean="0">
                <a:solidFill>
                  <a:srgbClr val="0000FF"/>
                </a:solidFill>
              </a:rPr>
              <a:t>exceptions</a:t>
            </a:r>
            <a:r>
              <a:rPr lang="en-US" dirty="0" smtClean="0"/>
              <a:t> that may occur as the use case steps are performed.</a:t>
            </a:r>
          </a:p>
          <a:p>
            <a:pPr fontAlgn="auto">
              <a:lnSpc>
                <a:spcPct val="120000"/>
              </a:lnSpc>
              <a:spcAft>
                <a:spcPts val="0"/>
              </a:spcAft>
              <a:defRPr/>
            </a:pPr>
            <a:r>
              <a:rPr lang="en-US" dirty="0" smtClean="0"/>
              <a:t>These are not normal branches in decision logic, but are unusual occurrences or errors that could potentially be encountered and will lead to an unsuccessful result.</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DAE4FF9F-D519-479E-A11D-978BFC0DF287}" type="slidenum">
              <a:rPr lang="en-US"/>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Summary of Inputs and Outputs</a:t>
            </a:r>
          </a:p>
        </p:txBody>
      </p:sp>
      <p:sp>
        <p:nvSpPr>
          <p:cNvPr id="16387" name="Content Placeholder 2"/>
          <p:cNvSpPr>
            <a:spLocks noGrp="1"/>
          </p:cNvSpPr>
          <p:nvPr>
            <p:ph idx="1"/>
          </p:nvPr>
        </p:nvSpPr>
        <p:spPr/>
        <p:txBody>
          <a:bodyPr/>
          <a:lstStyle/>
          <a:p>
            <a:pPr>
              <a:spcBef>
                <a:spcPct val="0"/>
              </a:spcBef>
            </a:pPr>
            <a:r>
              <a:rPr lang="en-US" smtClean="0"/>
              <a:t> The final section of the use case summarizes the set of major </a:t>
            </a:r>
            <a:r>
              <a:rPr lang="en-US" b="1" smtClean="0">
                <a:solidFill>
                  <a:srgbClr val="0000FF"/>
                </a:solidFill>
              </a:rPr>
              <a:t>inputs </a:t>
            </a:r>
            <a:r>
              <a:rPr lang="en-US" smtClean="0"/>
              <a:t>and </a:t>
            </a:r>
            <a:r>
              <a:rPr lang="en-US" b="1" smtClean="0">
                <a:solidFill>
                  <a:srgbClr val="0000FF"/>
                </a:solidFill>
              </a:rPr>
              <a:t>outputs</a:t>
            </a:r>
            <a:r>
              <a:rPr lang="en-US" smtClean="0"/>
              <a:t> of the use case, along with their source or destination.</a:t>
            </a:r>
          </a:p>
          <a:p>
            <a:pPr>
              <a:spcBef>
                <a:spcPct val="0"/>
              </a:spcBef>
              <a:buFont typeface="Wingdings" pitchFamily="2" charset="2"/>
              <a:buNone/>
            </a:pPr>
            <a:endParaRPr lang="en-US" smtClean="0"/>
          </a:p>
          <a:p>
            <a:pPr>
              <a:spcBef>
                <a:spcPct val="0"/>
              </a:spcBef>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8B4CDB95-E2D0-424A-91B3-E23431A8D8B6}" type="slidenum">
              <a:rPr lang="en-US"/>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Additional Use Case Issues</a:t>
            </a:r>
          </a:p>
        </p:txBody>
      </p:sp>
      <p:sp>
        <p:nvSpPr>
          <p:cNvPr id="17411" name="Content Placeholder 2"/>
          <p:cNvSpPr>
            <a:spLocks noGrp="1"/>
          </p:cNvSpPr>
          <p:nvPr>
            <p:ph idx="1"/>
          </p:nvPr>
        </p:nvSpPr>
        <p:spPr/>
        <p:txBody>
          <a:bodyPr/>
          <a:lstStyle/>
          <a:p>
            <a:pPr>
              <a:spcBef>
                <a:spcPct val="0"/>
              </a:spcBef>
            </a:pPr>
            <a:r>
              <a:rPr lang="en-US" smtClean="0"/>
              <a:t> Additional sections may be included, e.g.,</a:t>
            </a:r>
          </a:p>
          <a:p>
            <a:pPr>
              <a:spcBef>
                <a:spcPct val="0"/>
              </a:spcBef>
              <a:buFont typeface="Wingdings" pitchFamily="2" charset="2"/>
              <a:buNone/>
            </a:pPr>
            <a:r>
              <a:rPr lang="en-US" smtClean="0"/>
              <a:t>  - Frequency of use</a:t>
            </a:r>
          </a:p>
          <a:p>
            <a:pPr>
              <a:spcBef>
                <a:spcPct val="0"/>
              </a:spcBef>
              <a:buFont typeface="Wingdings" pitchFamily="2" charset="2"/>
              <a:buNone/>
            </a:pPr>
            <a:r>
              <a:rPr lang="en-US" smtClean="0"/>
              <a:t>  - Business rules</a:t>
            </a:r>
          </a:p>
          <a:p>
            <a:pPr>
              <a:spcBef>
                <a:spcPct val="0"/>
              </a:spcBef>
              <a:buFont typeface="Wingdings" pitchFamily="2" charset="2"/>
              <a:buNone/>
            </a:pPr>
            <a:r>
              <a:rPr lang="en-US" smtClean="0"/>
              <a:t>  - Special requirements</a:t>
            </a:r>
          </a:p>
          <a:p>
            <a:pPr>
              <a:spcBef>
                <a:spcPct val="0"/>
              </a:spcBef>
              <a:buFont typeface="Wingdings" pitchFamily="2" charset="2"/>
              <a:buNone/>
            </a:pPr>
            <a:r>
              <a:rPr lang="en-US" smtClean="0"/>
              <a:t>  - Assumptions</a:t>
            </a:r>
          </a:p>
          <a:p>
            <a:pPr>
              <a:spcBef>
                <a:spcPct val="0"/>
              </a:spcBef>
              <a:buFont typeface="Wingdings" pitchFamily="2" charset="2"/>
              <a:buNone/>
            </a:pPr>
            <a:r>
              <a:rPr lang="en-US" smtClean="0"/>
              <a:t>  - Notes and issues</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AED075B6-E17E-4115-9E3B-5FFF43DA5E38}" type="slidenum">
              <a:rPr lang="en-US"/>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Chain of use cases – an 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DBC56868-3BF1-4EDF-B29E-81304F8306E6}" type="slidenum">
              <a:rPr lang="en-US"/>
              <a:pPr/>
              <a:t>28</a:t>
            </a:fld>
            <a:endParaRPr lang="en-US"/>
          </a:p>
        </p:txBody>
      </p:sp>
      <p:sp>
        <p:nvSpPr>
          <p:cNvPr id="18437" name="Content Placeholder 5"/>
          <p:cNvSpPr>
            <a:spLocks noGrp="1"/>
          </p:cNvSpPr>
          <p:nvPr>
            <p:ph idx="1"/>
          </p:nvPr>
        </p:nvSpPr>
        <p:spPr/>
        <p:txBody>
          <a:bodyPr/>
          <a:lstStyle/>
          <a:p>
            <a:pPr>
              <a:spcBef>
                <a:spcPct val="0"/>
              </a:spcBef>
            </a:pPr>
            <a:endParaRPr lang="en-US" smtClean="0"/>
          </a:p>
        </p:txBody>
      </p:sp>
      <p:pic>
        <p:nvPicPr>
          <p:cNvPr id="18438" name="Picture 2"/>
          <p:cNvPicPr>
            <a:picLocks noChangeAspect="1" noChangeArrowheads="1"/>
          </p:cNvPicPr>
          <p:nvPr/>
        </p:nvPicPr>
        <p:blipFill>
          <a:blip r:embed="rId2"/>
          <a:srcRect/>
          <a:stretch>
            <a:fillRect/>
          </a:stretch>
        </p:blipFill>
        <p:spPr bwMode="auto">
          <a:xfrm>
            <a:off x="152400" y="1600200"/>
            <a:ext cx="8991600" cy="2027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Alternative Use Case Formats</a:t>
            </a:r>
          </a:p>
        </p:txBody>
      </p:sp>
      <p:sp>
        <p:nvSpPr>
          <p:cNvPr id="19459" name="Content Placeholder 2"/>
          <p:cNvSpPr>
            <a:spLocks noGrp="1"/>
          </p:cNvSpPr>
          <p:nvPr>
            <p:ph idx="1"/>
          </p:nvPr>
        </p:nvSpPr>
        <p:spPr/>
        <p:txBody>
          <a:bodyPr/>
          <a:lstStyle/>
          <a:p>
            <a:pPr>
              <a:spcBef>
                <a:spcPct val="0"/>
              </a:spcBef>
            </a:pPr>
            <a:r>
              <a:rPr lang="en-US" smtClean="0"/>
              <a:t> A </a:t>
            </a:r>
            <a:r>
              <a:rPr lang="en-US" i="1" smtClean="0">
                <a:solidFill>
                  <a:srgbClr val="0000FF"/>
                </a:solidFill>
              </a:rPr>
              <a:t>full-dressed</a:t>
            </a:r>
            <a:r>
              <a:rPr lang="en-US" smtClean="0"/>
              <a:t> use case is very thorough, detailed, and highly structured.</a:t>
            </a:r>
          </a:p>
          <a:p>
            <a:pPr>
              <a:spcBef>
                <a:spcPct val="0"/>
              </a:spcBef>
            </a:pPr>
            <a:r>
              <a:rPr lang="en-US" smtClean="0"/>
              <a:t> The project team may decide that a more casual use case format is acceptable.</a:t>
            </a:r>
          </a:p>
          <a:p>
            <a:pPr>
              <a:spcBef>
                <a:spcPct val="0"/>
              </a:spcBef>
              <a:buFont typeface="Wingdings" pitchFamily="2" charset="2"/>
              <a:buNone/>
            </a:pPr>
            <a:endParaRPr lang="en-US"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726D33A9-BB4F-45E4-81AC-DDB9DAB0773C}" type="slidenum">
              <a:rPr lang="en-US"/>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229600" cy="792162"/>
          </a:xfrm>
        </p:spPr>
        <p:txBody>
          <a:bodyPr/>
          <a:lstStyle/>
          <a:p>
            <a:r>
              <a:rPr lang="en-US" sz="3600" dirty="0" smtClean="0"/>
              <a:t>Structured Methodologies (development)</a:t>
            </a:r>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a:lnSpc>
                <a:spcPct val="90000"/>
              </a:lnSpc>
            </a:pPr>
            <a:r>
              <a:rPr lang="en-US" sz="2700" dirty="0" smtClean="0"/>
              <a:t>Tools used in structured development include data: </a:t>
            </a:r>
          </a:p>
          <a:p>
            <a:pPr lvl="1">
              <a:lnSpc>
                <a:spcPct val="90000"/>
              </a:lnSpc>
            </a:pPr>
            <a:r>
              <a:rPr lang="en-US" sz="2300" dirty="0" smtClean="0"/>
              <a:t>Data flow diagrams, </a:t>
            </a:r>
          </a:p>
          <a:p>
            <a:pPr lvl="1">
              <a:lnSpc>
                <a:spcPct val="90000"/>
              </a:lnSpc>
            </a:pPr>
            <a:r>
              <a:rPr lang="en-US" sz="2300" dirty="0" smtClean="0"/>
              <a:t>data dictionaries, </a:t>
            </a:r>
          </a:p>
          <a:p>
            <a:pPr lvl="1">
              <a:lnSpc>
                <a:spcPct val="90000"/>
              </a:lnSpc>
            </a:pPr>
            <a:r>
              <a:rPr lang="en-US" sz="2300" dirty="0" smtClean="0"/>
              <a:t>process specifications, and </a:t>
            </a:r>
          </a:p>
          <a:p>
            <a:pPr lvl="1">
              <a:lnSpc>
                <a:spcPct val="90000"/>
              </a:lnSpc>
            </a:pPr>
            <a:r>
              <a:rPr lang="en-US" sz="2300" dirty="0" smtClean="0"/>
              <a:t>structure charts.</a:t>
            </a:r>
          </a:p>
          <a:p>
            <a:pPr>
              <a:lnSpc>
                <a:spcPct val="90000"/>
              </a:lnSpc>
            </a:pPr>
            <a:r>
              <a:rPr lang="en-US" sz="2700" dirty="0" smtClean="0"/>
              <a:t>A </a:t>
            </a:r>
            <a:r>
              <a:rPr lang="en-US" sz="2700" b="1" dirty="0" smtClean="0"/>
              <a:t>data flow diagram (DFD)</a:t>
            </a:r>
            <a:r>
              <a:rPr lang="en-US" sz="2700" dirty="0" smtClean="0"/>
              <a:t> offers a logical graphic model of information flow, partitioning a system into modules that show manageable levels of detail. </a:t>
            </a:r>
          </a:p>
          <a:p>
            <a:pPr>
              <a:lnSpc>
                <a:spcPct val="90000"/>
              </a:lnSpc>
            </a:pPr>
            <a:r>
              <a:rPr lang="en-US" sz="2700" dirty="0" smtClean="0"/>
              <a:t>It specifies the processes or transformations that occur within each module and the interfaces that exist between them. </a:t>
            </a:r>
          </a:p>
          <a:p>
            <a:pPr>
              <a:lnSpc>
                <a:spcPct val="90000"/>
              </a:lnSpc>
            </a:pPr>
            <a:r>
              <a:rPr lang="en-US" sz="2700" dirty="0" smtClean="0"/>
              <a:t>Leveled data flow diagrams break systems into high-level data flows and additional diagrams for subsystems at lower levels. [see next slide]</a:t>
            </a:r>
            <a:br>
              <a:rPr lang="en-US" sz="2700" dirty="0" smtClean="0"/>
            </a:br>
            <a:endParaRPr lang="en-US" sz="27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AF8B76F3-B982-4698-A8DA-3ECE4DABB1E0}" type="slidenum">
              <a:rPr lang="en-US"/>
              <a:pPr/>
              <a:t>30</a:t>
            </a:fld>
            <a:endParaRPr lang="en-US"/>
          </a:p>
        </p:txBody>
      </p:sp>
      <p:pic>
        <p:nvPicPr>
          <p:cNvPr id="20485" name="Content Placeholder 2"/>
          <p:cNvPicPr>
            <a:picLocks noGrp="1" noChangeAspect="1" noChangeArrowheads="1"/>
          </p:cNvPicPr>
          <p:nvPr>
            <p:ph idx="1"/>
          </p:nvPr>
        </p:nvPicPr>
        <p:blipFill>
          <a:blip r:embed="rId2"/>
          <a:srcRect/>
          <a:stretch>
            <a:fillRect/>
          </a:stretch>
        </p:blipFill>
        <p:spPr>
          <a:xfrm>
            <a:off x="1295400" y="1541463"/>
            <a:ext cx="6859588" cy="4859337"/>
          </a:xfr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Use Cases and the Functional Requirements</a:t>
            </a:r>
            <a:endParaRPr lang="en-US" dirty="0"/>
          </a:p>
        </p:txBody>
      </p:sp>
      <p:sp>
        <p:nvSpPr>
          <p:cNvPr id="21507" name="Content Placeholder 2"/>
          <p:cNvSpPr>
            <a:spLocks noGrp="1"/>
          </p:cNvSpPr>
          <p:nvPr>
            <p:ph idx="1"/>
          </p:nvPr>
        </p:nvSpPr>
        <p:spPr/>
        <p:txBody>
          <a:bodyPr/>
          <a:lstStyle/>
          <a:p>
            <a:pPr>
              <a:lnSpc>
                <a:spcPct val="120000"/>
              </a:lnSpc>
              <a:spcBef>
                <a:spcPct val="0"/>
              </a:spcBef>
            </a:pPr>
            <a:r>
              <a:rPr lang="en-US" sz="2800" smtClean="0"/>
              <a:t>Use cases are very useful tools to us to understand user requirements.  However, use cases only convey the user’s point of view.</a:t>
            </a:r>
          </a:p>
          <a:p>
            <a:pPr>
              <a:lnSpc>
                <a:spcPct val="120000"/>
              </a:lnSpc>
              <a:spcBef>
                <a:spcPct val="0"/>
              </a:spcBef>
            </a:pPr>
            <a:r>
              <a:rPr lang="en-US" sz="2800" smtClean="0"/>
              <a:t>Transforming the user’s view into the developer’s view by creating functional requirements is one of the important contributions of system analyst.</a:t>
            </a:r>
          </a:p>
          <a:p>
            <a:pPr>
              <a:lnSpc>
                <a:spcPct val="120000"/>
              </a:lnSpc>
              <a:spcBef>
                <a:spcPct val="0"/>
              </a:spcBef>
            </a:pPr>
            <a:r>
              <a:rPr lang="en-US" sz="2800" smtClean="0"/>
              <a:t>The derived functional requirements give more information to the developer about what the system must do.</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1754FA46-85A2-47B3-9686-57707E08430A}" type="slidenum">
              <a:rPr lang="en-US"/>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01B44038-4BEB-468B-81F5-9A86FCFF4438}" type="slidenum">
              <a:rPr lang="en-US"/>
              <a:pPr/>
              <a:t>32</a:t>
            </a:fld>
            <a:endParaRPr lang="en-US"/>
          </a:p>
        </p:txBody>
      </p:sp>
      <p:pic>
        <p:nvPicPr>
          <p:cNvPr id="22533" name="Picture 2"/>
          <p:cNvPicPr>
            <a:picLocks noGrp="1" noChangeAspect="1" noChangeArrowheads="1"/>
          </p:cNvPicPr>
          <p:nvPr>
            <p:ph idx="1"/>
          </p:nvPr>
        </p:nvPicPr>
        <p:blipFill>
          <a:blip r:embed="rId2"/>
          <a:srcRect/>
          <a:stretch>
            <a:fillRect/>
          </a:stretch>
        </p:blipFill>
        <p:spPr>
          <a:xfrm>
            <a:off x="990600" y="457200"/>
            <a:ext cx="7391400" cy="566896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Use Cases and Testing</a:t>
            </a:r>
          </a:p>
        </p:txBody>
      </p:sp>
      <p:sp>
        <p:nvSpPr>
          <p:cNvPr id="23555" name="Content Placeholder 2"/>
          <p:cNvSpPr>
            <a:spLocks noGrp="1"/>
          </p:cNvSpPr>
          <p:nvPr>
            <p:ph idx="1"/>
          </p:nvPr>
        </p:nvSpPr>
        <p:spPr/>
        <p:txBody>
          <a:bodyPr/>
          <a:lstStyle/>
          <a:p>
            <a:pPr algn="ctr">
              <a:spcBef>
                <a:spcPct val="0"/>
              </a:spcBef>
              <a:buFont typeface="Wingdings" pitchFamily="2" charset="2"/>
              <a:buNone/>
            </a:pPr>
            <a:r>
              <a:rPr lang="en-US" b="1" smtClean="0"/>
              <a:t>Building Use Cases</a:t>
            </a:r>
          </a:p>
          <a:p>
            <a:pPr algn="ctr">
              <a:spcBef>
                <a:spcPct val="0"/>
              </a:spcBef>
              <a:buFont typeface="Wingdings" pitchFamily="2" charset="2"/>
              <a:buNone/>
            </a:pPr>
            <a:endParaRPr lang="en-US" b="1" smtClean="0"/>
          </a:p>
          <a:p>
            <a:pPr>
              <a:spcBef>
                <a:spcPct val="0"/>
              </a:spcBef>
            </a:pPr>
            <a:r>
              <a:rPr lang="en-US" b="1" smtClean="0"/>
              <a:t> Step 1: Identify the major use cases</a:t>
            </a:r>
          </a:p>
          <a:p>
            <a:pPr>
              <a:spcBef>
                <a:spcPct val="0"/>
              </a:spcBef>
            </a:pPr>
            <a:endParaRPr lang="en-US" b="1" smtClean="0"/>
          </a:p>
          <a:p>
            <a:pPr>
              <a:spcBef>
                <a:spcPct val="0"/>
              </a:spcBef>
            </a:pPr>
            <a:endParaRPr lang="en-US" b="1" smtClean="0"/>
          </a:p>
          <a:p>
            <a:pPr>
              <a:spcBef>
                <a:spcPct val="0"/>
              </a:spcBef>
            </a:pPr>
            <a:endParaRPr lang="en-US" b="1"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D66CF173-BD62-47D8-B5BE-DCB332F6DA1D}" type="slidenum">
              <a:rPr lang="en-US"/>
              <a:pPr/>
              <a:t>33</a:t>
            </a:fld>
            <a:endParaRPr lang="en-US"/>
          </a:p>
        </p:txBody>
      </p:sp>
      <p:pic>
        <p:nvPicPr>
          <p:cNvPr id="23558" name="Picture 6"/>
          <p:cNvPicPr>
            <a:picLocks noChangeAspect="1" noChangeArrowheads="1"/>
          </p:cNvPicPr>
          <p:nvPr/>
        </p:nvPicPr>
        <p:blipFill>
          <a:blip r:embed="rId3"/>
          <a:srcRect/>
          <a:stretch>
            <a:fillRect/>
          </a:stretch>
        </p:blipFill>
        <p:spPr bwMode="auto">
          <a:xfrm>
            <a:off x="533400" y="3733800"/>
            <a:ext cx="7934325"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 Step 2: Identify  the major steps for each use case</a:t>
            </a:r>
            <a:endParaRPr lang="en-US" dirty="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4632A5F6-AB79-4E4A-9FBB-74829ACCF659}" type="slidenum">
              <a:rPr lang="en-US"/>
              <a:pPr/>
              <a:t>34</a:t>
            </a:fld>
            <a:endParaRPr lang="en-US"/>
          </a:p>
        </p:txBody>
      </p:sp>
      <p:pic>
        <p:nvPicPr>
          <p:cNvPr id="24581" name="Picture 2"/>
          <p:cNvPicPr>
            <a:picLocks noGrp="1" noChangeAspect="1" noChangeArrowheads="1"/>
          </p:cNvPicPr>
          <p:nvPr>
            <p:ph idx="1"/>
          </p:nvPr>
        </p:nvPicPr>
        <p:blipFill>
          <a:blip r:embed="rId2"/>
          <a:srcRect/>
          <a:stretch>
            <a:fillRect/>
          </a:stretch>
        </p:blipFill>
        <p:spPr>
          <a:xfrm>
            <a:off x="609600" y="2743200"/>
            <a:ext cx="8294688" cy="1828800"/>
          </a:xfrm>
          <a:noFill/>
        </p:spPr>
      </p:pic>
      <p:pic>
        <p:nvPicPr>
          <p:cNvPr id="24582" name="Picture 3"/>
          <p:cNvPicPr>
            <a:picLocks noChangeAspect="1" noChangeArrowheads="1"/>
          </p:cNvPicPr>
          <p:nvPr/>
        </p:nvPicPr>
        <p:blipFill>
          <a:blip r:embed="rId3"/>
          <a:srcRect/>
          <a:stretch>
            <a:fillRect/>
          </a:stretch>
        </p:blipFill>
        <p:spPr bwMode="auto">
          <a:xfrm>
            <a:off x="609600" y="2057400"/>
            <a:ext cx="7800975" cy="428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Step 3: Identify elements within steps</a:t>
            </a:r>
            <a:endParaRPr lang="en-US" dirty="0"/>
          </a:p>
        </p:txBody>
      </p:sp>
      <p:sp>
        <p:nvSpPr>
          <p:cNvPr id="4" name="Footer Placeholder 3"/>
          <p:cNvSpPr>
            <a:spLocks noGrp="1"/>
          </p:cNvSpPr>
          <p:nvPr>
            <p:ph type="ftr" sz="quarter" idx="11"/>
          </p:nvPr>
        </p:nvSpPr>
        <p:spPr/>
        <p:txBody>
          <a:bodyPr/>
          <a:lstStyle/>
          <a:p>
            <a:pPr>
              <a:defRPr/>
            </a:pPr>
            <a:r>
              <a:rPr lang="en-US" dirty="0"/>
              <a:t>© Copyright 2011 John Wiley &amp; Sons, Inc.</a:t>
            </a:r>
          </a:p>
        </p:txBody>
      </p:sp>
      <p:sp>
        <p:nvSpPr>
          <p:cNvPr id="5" name="Slide Number Placeholder 4"/>
          <p:cNvSpPr>
            <a:spLocks noGrp="1"/>
          </p:cNvSpPr>
          <p:nvPr>
            <p:ph type="sldNum" sz="quarter" idx="12"/>
          </p:nvPr>
        </p:nvSpPr>
        <p:spPr/>
        <p:txBody>
          <a:bodyPr/>
          <a:lstStyle/>
          <a:p>
            <a:r>
              <a:rPr lang="en-US"/>
              <a:t>4-</a:t>
            </a:r>
            <a:fld id="{04939FE9-7EE6-45BD-A05C-17388B435ED4}" type="slidenum">
              <a:rPr lang="en-US"/>
              <a:pPr/>
              <a:t>35</a:t>
            </a:fld>
            <a:endParaRPr lang="en-US"/>
          </a:p>
        </p:txBody>
      </p:sp>
      <p:sp>
        <p:nvSpPr>
          <p:cNvPr id="25605" name="Content Placeholder 6"/>
          <p:cNvSpPr>
            <a:spLocks noGrp="1"/>
          </p:cNvSpPr>
          <p:nvPr>
            <p:ph idx="1"/>
          </p:nvPr>
        </p:nvSpPr>
        <p:spPr/>
        <p:txBody>
          <a:bodyPr/>
          <a:lstStyle/>
          <a:p>
            <a:pPr>
              <a:spcBef>
                <a:spcPct val="0"/>
              </a:spcBef>
            </a:pPr>
            <a:endParaRPr lang="en-US" smtClean="0"/>
          </a:p>
          <a:p>
            <a:pPr>
              <a:spcBef>
                <a:spcPct val="0"/>
              </a:spcBef>
            </a:pPr>
            <a:endParaRPr lang="en-US" smtClean="0"/>
          </a:p>
        </p:txBody>
      </p:sp>
      <p:pic>
        <p:nvPicPr>
          <p:cNvPr id="25606" name="Picture 2"/>
          <p:cNvPicPr>
            <a:picLocks noChangeAspect="1" noChangeArrowheads="1"/>
          </p:cNvPicPr>
          <p:nvPr/>
        </p:nvPicPr>
        <p:blipFill>
          <a:blip r:embed="rId2"/>
          <a:srcRect/>
          <a:stretch>
            <a:fillRect/>
          </a:stretch>
        </p:blipFill>
        <p:spPr bwMode="auto">
          <a:xfrm>
            <a:off x="685800" y="2133600"/>
            <a:ext cx="7800975" cy="428625"/>
          </a:xfrm>
          <a:prstGeom prst="rect">
            <a:avLst/>
          </a:prstGeom>
          <a:noFill/>
          <a:ln w="9525">
            <a:noFill/>
            <a:miter lim="800000"/>
            <a:headEnd/>
            <a:tailEnd/>
          </a:ln>
        </p:spPr>
      </p:pic>
      <p:pic>
        <p:nvPicPr>
          <p:cNvPr id="25607" name="Picture 3"/>
          <p:cNvPicPr>
            <a:picLocks noChangeAspect="1" noChangeArrowheads="1"/>
          </p:cNvPicPr>
          <p:nvPr/>
        </p:nvPicPr>
        <p:blipFill>
          <a:blip r:embed="rId3"/>
          <a:srcRect/>
          <a:stretch>
            <a:fillRect/>
          </a:stretch>
        </p:blipFill>
        <p:spPr bwMode="auto">
          <a:xfrm>
            <a:off x="585788" y="2843213"/>
            <a:ext cx="8177212" cy="1201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t>Step 4. Confirm the use case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B82BAC8A-E73C-4E34-B280-9057547FC2D1}" type="slidenum">
              <a:rPr lang="en-US"/>
              <a:pPr/>
              <a:t>36</a:t>
            </a:fld>
            <a:endParaRPr lang="en-US"/>
          </a:p>
        </p:txBody>
      </p:sp>
      <p:pic>
        <p:nvPicPr>
          <p:cNvPr id="26629" name="Picture 2"/>
          <p:cNvPicPr>
            <a:picLocks noGrp="1" noChangeAspect="1" noChangeArrowheads="1"/>
          </p:cNvPicPr>
          <p:nvPr>
            <p:ph idx="1"/>
          </p:nvPr>
        </p:nvPicPr>
        <p:blipFill>
          <a:blip r:embed="rId2"/>
          <a:srcRect/>
          <a:stretch>
            <a:fillRect/>
          </a:stretch>
        </p:blipFill>
        <p:spPr>
          <a:xfrm>
            <a:off x="685800" y="1828800"/>
            <a:ext cx="7924800" cy="434975"/>
          </a:xfrm>
          <a:noFill/>
        </p:spPr>
      </p:pic>
      <p:pic>
        <p:nvPicPr>
          <p:cNvPr id="26630" name="Picture 3"/>
          <p:cNvPicPr>
            <a:picLocks noChangeAspect="1" noChangeArrowheads="1"/>
          </p:cNvPicPr>
          <p:nvPr/>
        </p:nvPicPr>
        <p:blipFill>
          <a:blip r:embed="rId3"/>
          <a:srcRect/>
          <a:stretch>
            <a:fillRect/>
          </a:stretch>
        </p:blipFill>
        <p:spPr bwMode="auto">
          <a:xfrm>
            <a:off x="762000" y="2895600"/>
            <a:ext cx="8077200" cy="530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smtClean="0"/>
              <a:t>Revise functional requirements based on use cases</a:t>
            </a:r>
            <a:endParaRPr lang="en-US" dirty="0"/>
          </a:p>
        </p:txBody>
      </p:sp>
      <p:sp>
        <p:nvSpPr>
          <p:cNvPr id="27651" name="Content Placeholder 2"/>
          <p:cNvSpPr>
            <a:spLocks noGrp="1"/>
          </p:cNvSpPr>
          <p:nvPr>
            <p:ph idx="1"/>
          </p:nvPr>
        </p:nvSpPr>
        <p:spPr/>
        <p:txBody>
          <a:bodyPr/>
          <a:lstStyle/>
          <a:p>
            <a:pPr>
              <a:spcBef>
                <a:spcPct val="0"/>
              </a:spcBef>
            </a:pPr>
            <a:r>
              <a:rPr lang="en-US" smtClean="0"/>
              <a:t> The functional requirements in the requirements definition may be modified to reflect the more detailed understanding and to provide insight to the development team on some “back-end” processing. </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FFD4564E-1EA2-4CB7-9A6B-FCBE9F13B924}" type="slidenum">
              <a:rPr lang="en-US"/>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t>Example</a:t>
            </a:r>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BBFB9157-428B-47B0-B682-CADC28EBE1E0}" type="slidenum">
              <a:rPr lang="en-US"/>
              <a:pPr/>
              <a:t>38</a:t>
            </a:fld>
            <a:endParaRPr lang="en-US"/>
          </a:p>
        </p:txBody>
      </p:sp>
      <p:pic>
        <p:nvPicPr>
          <p:cNvPr id="28677" name="Picture 2"/>
          <p:cNvPicPr>
            <a:picLocks noGrp="1" noChangeAspect="1" noChangeArrowheads="1"/>
          </p:cNvPicPr>
          <p:nvPr>
            <p:ph idx="1"/>
          </p:nvPr>
        </p:nvPicPr>
        <p:blipFill>
          <a:blip r:embed="rId2"/>
          <a:srcRect/>
          <a:stretch>
            <a:fillRect/>
          </a:stretch>
        </p:blipFill>
        <p:spPr>
          <a:xfrm>
            <a:off x="1143000" y="1447800"/>
            <a:ext cx="6954838" cy="4983163"/>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SUMMARY</a:t>
            </a:r>
          </a:p>
        </p:txBody>
      </p:sp>
      <p:sp>
        <p:nvSpPr>
          <p:cNvPr id="3" name="Content Placeholder 2"/>
          <p:cNvSpPr>
            <a:spLocks noGrp="1"/>
          </p:cNvSpPr>
          <p:nvPr>
            <p:ph idx="1"/>
          </p:nvPr>
        </p:nvSpPr>
        <p:spPr/>
        <p:txBody>
          <a:bodyPr>
            <a:normAutofit/>
          </a:bodyPr>
          <a:lstStyle/>
          <a:p>
            <a:pPr>
              <a:spcBef>
                <a:spcPct val="0"/>
              </a:spcBef>
            </a:pPr>
            <a:r>
              <a:rPr lang="en-US" sz="3100" smtClean="0"/>
              <a:t>A </a:t>
            </a:r>
            <a:r>
              <a:rPr lang="en-US" sz="3100" smtClean="0">
                <a:solidFill>
                  <a:srgbClr val="FF0000"/>
                </a:solidFill>
              </a:rPr>
              <a:t>use case </a:t>
            </a:r>
            <a:r>
              <a:rPr lang="en-US" sz="3100" smtClean="0"/>
              <a:t>contains all the information needed to build one part of a process model, expressed in an informal, simple way.</a:t>
            </a:r>
          </a:p>
          <a:p>
            <a:pPr>
              <a:spcBef>
                <a:spcPct val="0"/>
              </a:spcBef>
            </a:pPr>
            <a:r>
              <a:rPr lang="en-US" sz="3100" smtClean="0"/>
              <a:t>When writing a use case, </a:t>
            </a:r>
          </a:p>
          <a:p>
            <a:pPr>
              <a:spcBef>
                <a:spcPct val="0"/>
              </a:spcBef>
              <a:buFont typeface="Wingdings" pitchFamily="2" charset="2"/>
              <a:buNone/>
            </a:pPr>
            <a:r>
              <a:rPr lang="en-US" sz="3100" smtClean="0"/>
              <a:t>    -  identify the triggering event, </a:t>
            </a:r>
          </a:p>
          <a:p>
            <a:pPr>
              <a:spcBef>
                <a:spcPct val="0"/>
              </a:spcBef>
              <a:buFont typeface="Wingdings" pitchFamily="2" charset="2"/>
              <a:buNone/>
            </a:pPr>
            <a:r>
              <a:rPr lang="en-US" sz="3100" smtClean="0"/>
              <a:t>    - develop a list of the major steps,</a:t>
            </a:r>
          </a:p>
          <a:p>
            <a:pPr>
              <a:spcBef>
                <a:spcPct val="0"/>
              </a:spcBef>
              <a:buFont typeface="Wingdings" pitchFamily="2" charset="2"/>
              <a:buNone/>
            </a:pPr>
            <a:r>
              <a:rPr lang="en-US" sz="3100" smtClean="0"/>
              <a:t>    - identify the input(s) and output(s) for every step,</a:t>
            </a:r>
          </a:p>
          <a:p>
            <a:pPr>
              <a:spcBef>
                <a:spcPct val="0"/>
              </a:spcBef>
              <a:buFont typeface="Wingdings" pitchFamily="2" charset="2"/>
              <a:buNone/>
            </a:pPr>
            <a:r>
              <a:rPr lang="en-US" sz="3100" smtClean="0"/>
              <a:t>    - have the users role-play the use case to verify. </a:t>
            </a:r>
          </a:p>
          <a:p>
            <a:pPr>
              <a:lnSpc>
                <a:spcPct val="80000"/>
              </a:lnSpc>
              <a:spcBef>
                <a:spcPct val="0"/>
              </a:spcBef>
              <a:buFont typeface="Wingdings" pitchFamily="2" charset="2"/>
              <a:buNone/>
            </a:pPr>
            <a:endParaRPr lang="en-US" sz="3100" smtClean="0"/>
          </a:p>
        </p:txBody>
      </p:sp>
      <p:sp>
        <p:nvSpPr>
          <p:cNvPr id="4" name="Footer Placeholder 3"/>
          <p:cNvSpPr>
            <a:spLocks noGrp="1"/>
          </p:cNvSpPr>
          <p:nvPr>
            <p:ph type="ftr" sz="quarter" idx="11"/>
          </p:nvPr>
        </p:nvSpPr>
        <p:spPr/>
        <p:txBody>
          <a:bodyPr/>
          <a:lstStyle/>
          <a:p>
            <a:pPr>
              <a:defRPr/>
            </a:pPr>
            <a:r>
              <a:rPr lang="en-US"/>
              <a:t>© Copyright 2011 John Wiley &amp; Sons, Inc.</a:t>
            </a:r>
          </a:p>
        </p:txBody>
      </p:sp>
      <p:sp>
        <p:nvSpPr>
          <p:cNvPr id="5" name="Slide Number Placeholder 4"/>
          <p:cNvSpPr>
            <a:spLocks noGrp="1"/>
          </p:cNvSpPr>
          <p:nvPr>
            <p:ph type="sldNum" sz="quarter" idx="12"/>
          </p:nvPr>
        </p:nvSpPr>
        <p:spPr/>
        <p:txBody>
          <a:bodyPr/>
          <a:lstStyle/>
          <a:p>
            <a:r>
              <a:rPr lang="en-US"/>
              <a:t>4-</a:t>
            </a:r>
            <a:fld id="{2D3F6135-0F99-4A99-AC0D-697CEE639F52}"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7"/>
          <p:cNvSpPr>
            <a:spLocks noGrp="1"/>
          </p:cNvSpPr>
          <p:nvPr>
            <p:ph type="title"/>
          </p:nvPr>
        </p:nvSpPr>
        <p:spPr>
          <a:xfrm>
            <a:off x="685800" y="228600"/>
            <a:ext cx="8015288" cy="914400"/>
          </a:xfrm>
        </p:spPr>
        <p:txBody>
          <a:bodyPr/>
          <a:lstStyle/>
          <a:p>
            <a:r>
              <a:rPr lang="en-US" sz="3200" smtClean="0"/>
              <a:t>Data flow diagram</a:t>
            </a:r>
          </a:p>
        </p:txBody>
      </p:sp>
      <p:sp>
        <p:nvSpPr>
          <p:cNvPr id="5" name="Content Placeholder 4"/>
          <p:cNvSpPr>
            <a:spLocks noGrp="1"/>
          </p:cNvSpPr>
          <p:nvPr>
            <p:ph sz="half" idx="1"/>
          </p:nvPr>
        </p:nvSpPr>
        <p:spPr>
          <a:xfrm>
            <a:off x="609600" y="1447800"/>
            <a:ext cx="7924800" cy="1295400"/>
          </a:xfrm>
        </p:spPr>
        <p:txBody>
          <a:bodyPr rtlCol="0">
            <a:normAutofit fontScale="55000" lnSpcReduction="20000"/>
          </a:bodyPr>
          <a:lstStyle/>
          <a:p>
            <a:pPr fontAlgn="auto">
              <a:spcAft>
                <a:spcPts val="0"/>
              </a:spcAft>
              <a:defRPr/>
            </a:pPr>
            <a:r>
              <a:rPr lang="en-US" dirty="0" smtClean="0"/>
              <a:t>Data flow diagram for mail-in university registration system</a:t>
            </a:r>
            <a:br>
              <a:rPr lang="en-US" dirty="0" smtClean="0"/>
            </a:br>
            <a:r>
              <a:rPr lang="en-US" dirty="0" smtClean="0"/>
              <a:t>The system has three processes: Verify availability (1.0), Enroll student (2.0), and Confirm registration (3.0). The name and content of each of the data flows appear adjacent to each arrow. There is one external entity in this system: the student. There are two data stores: the student master file and the course file.</a:t>
            </a:r>
          </a:p>
        </p:txBody>
      </p:sp>
      <p:sp>
        <p:nvSpPr>
          <p:cNvPr id="30724" name="Text Placeholder 8"/>
          <p:cNvSpPr>
            <a:spLocks noGrp="1"/>
          </p:cNvSpPr>
          <p:nvPr>
            <p:ph type="body" sz="half" idx="2"/>
          </p:nvPr>
        </p:nvSpPr>
        <p:spPr>
          <a:xfrm>
            <a:off x="685800" y="2895600"/>
            <a:ext cx="7848600" cy="3657600"/>
          </a:xfrm>
        </p:spPr>
        <p:txBody>
          <a:bodyPr/>
          <a:lstStyle/>
          <a:p>
            <a:endParaRPr lang="en-US" smtClean="0"/>
          </a:p>
        </p:txBody>
      </p:sp>
      <p:pic>
        <p:nvPicPr>
          <p:cNvPr id="30725" name="Picture 2" descr="E:\Mr Obuobi\bak-lecturenotes\MIS2notes-08\images\fg_14_07.jpg"/>
          <p:cNvPicPr>
            <a:picLocks noGrp="1" noChangeAspect="1" noChangeArrowheads="1"/>
          </p:cNvPicPr>
          <p:nvPr>
            <p:ph sz="half" idx="4294967295"/>
          </p:nvPr>
        </p:nvPicPr>
        <p:blipFill>
          <a:blip r:embed="rId3"/>
          <a:srcRect/>
          <a:stretch>
            <a:fillRect/>
          </a:stretch>
        </p:blipFill>
        <p:spPr>
          <a:xfrm>
            <a:off x="762000" y="2990850"/>
            <a:ext cx="6781800" cy="3368675"/>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944562"/>
          </a:xfrm>
        </p:spPr>
        <p:txBody>
          <a:bodyPr/>
          <a:lstStyle/>
          <a:p>
            <a:r>
              <a:rPr lang="en-US" dirty="0" smtClean="0"/>
              <a:t>Other tools</a:t>
            </a:r>
          </a:p>
        </p:txBody>
      </p:sp>
      <p:sp>
        <p:nvSpPr>
          <p:cNvPr id="3" name="Content Placeholder 2"/>
          <p:cNvSpPr>
            <a:spLocks noGrp="1"/>
          </p:cNvSpPr>
          <p:nvPr>
            <p:ph idx="1"/>
          </p:nvPr>
        </p:nvSpPr>
        <p:spPr/>
        <p:txBody>
          <a:bodyPr>
            <a:normAutofit/>
          </a:bodyPr>
          <a:lstStyle/>
          <a:p>
            <a:pPr>
              <a:lnSpc>
                <a:spcPct val="80000"/>
              </a:lnSpc>
            </a:pPr>
            <a:r>
              <a:rPr lang="en-US" sz="2700" dirty="0" smtClean="0"/>
              <a:t>A </a:t>
            </a:r>
            <a:r>
              <a:rPr lang="en-US" sz="2700" b="1" dirty="0" smtClean="0"/>
              <a:t>data dictionary</a:t>
            </a:r>
            <a:r>
              <a:rPr lang="en-US" sz="2700" dirty="0" smtClean="0"/>
              <a:t> defines the contents of data flows and data stores so that systems builders understand exactly what pieces of data they contain. </a:t>
            </a:r>
          </a:p>
          <a:p>
            <a:pPr>
              <a:lnSpc>
                <a:spcPct val="80000"/>
              </a:lnSpc>
            </a:pPr>
            <a:r>
              <a:rPr lang="en-US" sz="2700" b="1" dirty="0" smtClean="0"/>
              <a:t>Process specifications</a:t>
            </a:r>
            <a:r>
              <a:rPr lang="en-US" sz="2700" dirty="0" smtClean="0"/>
              <a:t> describe the transformation occurring within the lowest level of the data flow diagrams. </a:t>
            </a:r>
          </a:p>
          <a:p>
            <a:pPr>
              <a:lnSpc>
                <a:spcPct val="80000"/>
              </a:lnSpc>
            </a:pPr>
            <a:r>
              <a:rPr lang="en-US" sz="2700" dirty="0" smtClean="0"/>
              <a:t>The </a:t>
            </a:r>
            <a:r>
              <a:rPr lang="en-US" sz="2700" b="1" dirty="0" smtClean="0"/>
              <a:t>structure chart</a:t>
            </a:r>
            <a:r>
              <a:rPr lang="en-US" sz="2700" dirty="0" smtClean="0"/>
              <a:t> is a top-down chart, showing each level of design, its relationship to other levels, and its place in the overall design structure.</a:t>
            </a:r>
          </a:p>
          <a:p>
            <a:pPr lvl="1">
              <a:lnSpc>
                <a:spcPct val="80000"/>
              </a:lnSpc>
            </a:pPr>
            <a:r>
              <a:rPr lang="en-US" sz="2300" dirty="0" smtClean="0"/>
              <a:t>The design first considers the main function of a program or system, then breaks this function into </a:t>
            </a:r>
            <a:r>
              <a:rPr lang="en-US" sz="2300" dirty="0" err="1" smtClean="0"/>
              <a:t>subfunctions</a:t>
            </a:r>
            <a:r>
              <a:rPr lang="en-US" sz="2300" dirty="0" smtClean="0"/>
              <a:t>. [see next slide] </a:t>
            </a:r>
            <a:br>
              <a:rPr lang="en-US" sz="2300" dirty="0" smtClean="0"/>
            </a:br>
            <a:endParaRPr lang="en-US" sz="23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6"/>
          <p:cNvSpPr>
            <a:spLocks noGrp="1"/>
          </p:cNvSpPr>
          <p:nvPr>
            <p:ph type="title"/>
          </p:nvPr>
        </p:nvSpPr>
        <p:spPr>
          <a:xfrm>
            <a:off x="685800" y="304800"/>
            <a:ext cx="8015288" cy="914400"/>
          </a:xfrm>
        </p:spPr>
        <p:txBody>
          <a:bodyPr/>
          <a:lstStyle/>
          <a:p>
            <a:r>
              <a:rPr lang="en-US" smtClean="0"/>
              <a:t>High-level structure chart</a:t>
            </a:r>
          </a:p>
        </p:txBody>
      </p:sp>
      <p:sp>
        <p:nvSpPr>
          <p:cNvPr id="5" name="Content Placeholder 4"/>
          <p:cNvSpPr>
            <a:spLocks noGrp="1"/>
          </p:cNvSpPr>
          <p:nvPr>
            <p:ph sz="half" idx="1"/>
          </p:nvPr>
        </p:nvSpPr>
        <p:spPr/>
        <p:txBody>
          <a:bodyPr rtlCol="0">
            <a:normAutofit fontScale="92500"/>
          </a:bodyPr>
          <a:lstStyle/>
          <a:p>
            <a:pPr fontAlgn="auto">
              <a:spcAft>
                <a:spcPts val="0"/>
              </a:spcAft>
              <a:defRPr/>
            </a:pPr>
            <a:r>
              <a:rPr lang="en-US" dirty="0" smtClean="0"/>
              <a:t>High-level structure chart for a payroll system</a:t>
            </a:r>
            <a:br>
              <a:rPr lang="en-US" dirty="0" smtClean="0"/>
            </a:br>
            <a:r>
              <a:rPr lang="en-US" dirty="0" smtClean="0"/>
              <a:t>This structure chart shows the highest or most abstract level of design for a payroll system, providing an overview of the entire system.</a:t>
            </a:r>
          </a:p>
        </p:txBody>
      </p:sp>
      <p:sp>
        <p:nvSpPr>
          <p:cNvPr id="32772" name="Text Placeholder 7"/>
          <p:cNvSpPr>
            <a:spLocks noGrp="1"/>
          </p:cNvSpPr>
          <p:nvPr>
            <p:ph type="body" sz="half" idx="2"/>
          </p:nvPr>
        </p:nvSpPr>
        <p:spPr/>
        <p:txBody>
          <a:bodyPr/>
          <a:lstStyle/>
          <a:p>
            <a:endParaRPr lang="en-US" smtClean="0"/>
          </a:p>
        </p:txBody>
      </p:sp>
      <p:pic>
        <p:nvPicPr>
          <p:cNvPr id="32773" name="Picture 3" descr="E:\Mr Obuobi\bak-lecturenotes\MIS2notes-08\images\fg_14_08.jpg"/>
          <p:cNvPicPr>
            <a:picLocks noChangeAspect="1" noChangeArrowheads="1"/>
          </p:cNvPicPr>
          <p:nvPr/>
        </p:nvPicPr>
        <p:blipFill>
          <a:blip r:embed="rId3"/>
          <a:srcRect/>
          <a:stretch>
            <a:fillRect/>
          </a:stretch>
        </p:blipFill>
        <p:spPr bwMode="auto">
          <a:xfrm>
            <a:off x="685800" y="3810000"/>
            <a:ext cx="7467600" cy="20129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274638"/>
            <a:ext cx="8229600" cy="944562"/>
          </a:xfrm>
        </p:spPr>
        <p:txBody>
          <a:bodyPr>
            <a:normAutofit/>
          </a:bodyPr>
          <a:lstStyle/>
          <a:p>
            <a:r>
              <a:rPr lang="en-US" sz="4100" b="1" dirty="0" smtClean="0"/>
              <a:t>Object-oriented Methodologies </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sz="2700" b="1" smtClean="0"/>
              <a:t>Object-oriented development</a:t>
            </a:r>
            <a:r>
              <a:rPr lang="en-US" sz="2700" smtClean="0"/>
              <a:t> uses the </a:t>
            </a:r>
            <a:r>
              <a:rPr lang="en-US" sz="2700" b="1" smtClean="0"/>
              <a:t>object</a:t>
            </a:r>
            <a:r>
              <a:rPr lang="en-US" sz="2700" smtClean="0"/>
              <a:t> as the basic unit of systems analysis and design. </a:t>
            </a:r>
          </a:p>
          <a:p>
            <a:pPr>
              <a:lnSpc>
                <a:spcPct val="90000"/>
              </a:lnSpc>
            </a:pPr>
            <a:r>
              <a:rPr lang="en-US" sz="2700" smtClean="0"/>
              <a:t>An object combines data and the specific processes that operate on those data. </a:t>
            </a:r>
          </a:p>
          <a:p>
            <a:pPr>
              <a:lnSpc>
                <a:spcPct val="90000"/>
              </a:lnSpc>
            </a:pPr>
            <a:r>
              <a:rPr lang="en-US" sz="2700" smtClean="0"/>
              <a:t>Data encapsulated in an object can be accessed and modified only by the operations, or methods, associated with that object. </a:t>
            </a:r>
          </a:p>
          <a:p>
            <a:pPr>
              <a:lnSpc>
                <a:spcPct val="90000"/>
              </a:lnSpc>
            </a:pPr>
            <a:r>
              <a:rPr lang="en-US" sz="2700" smtClean="0"/>
              <a:t>Instead of passing data to procedures, programs send a message for an object to perform an operation that is already embedded in it. </a:t>
            </a:r>
          </a:p>
          <a:p>
            <a:pPr>
              <a:lnSpc>
                <a:spcPct val="90000"/>
              </a:lnSpc>
            </a:pPr>
            <a:r>
              <a:rPr lang="en-US" sz="2700" smtClean="0"/>
              <a:t>The system is modeled as a collection of objects and the relationships among them.</a:t>
            </a:r>
            <a:br>
              <a:rPr lang="en-US" sz="2700" smtClean="0"/>
            </a:br>
            <a:endParaRPr lang="en-US" sz="27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868362"/>
          </a:xfrm>
        </p:spPr>
        <p:txBody>
          <a:bodyPr/>
          <a:lstStyle/>
          <a:p>
            <a:r>
              <a:rPr lang="en-US" smtClean="0"/>
              <a:t>Object-oriented modeling</a:t>
            </a:r>
          </a:p>
        </p:txBody>
      </p:sp>
      <p:sp>
        <p:nvSpPr>
          <p:cNvPr id="34819" name="Content Placeholder 2"/>
          <p:cNvSpPr>
            <a:spLocks noGrp="1"/>
          </p:cNvSpPr>
          <p:nvPr>
            <p:ph idx="1"/>
          </p:nvPr>
        </p:nvSpPr>
        <p:spPr>
          <a:xfrm>
            <a:off x="457200" y="1295400"/>
            <a:ext cx="8229600" cy="5181600"/>
          </a:xfrm>
        </p:spPr>
        <p:txBody>
          <a:bodyPr/>
          <a:lstStyle/>
          <a:p>
            <a:r>
              <a:rPr lang="en-US" smtClean="0"/>
              <a:t>Object-oriented modeling is based on the concepts of class and inheritance. </a:t>
            </a:r>
          </a:p>
          <a:p>
            <a:r>
              <a:rPr lang="en-US" smtClean="0"/>
              <a:t>Objects belonging to a certain class, or general categories of similar objects, have the features of that class. </a:t>
            </a:r>
          </a:p>
          <a:p>
            <a:r>
              <a:rPr lang="en-US" smtClean="0"/>
              <a:t>Classes of objects in turn can inherit all the structure and behaviors of a more general class and then add variables and behaviors unique to each object. [Figure 14-9]</a:t>
            </a:r>
            <a:br>
              <a:rPr lang="en-US" smtClean="0"/>
            </a:br>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195263" y="228600"/>
            <a:ext cx="8015287" cy="762000"/>
          </a:xfrm>
        </p:spPr>
        <p:txBody>
          <a:bodyPr/>
          <a:lstStyle/>
          <a:p>
            <a:r>
              <a:rPr lang="en-US" smtClean="0"/>
              <a:t>Class and inheritance</a:t>
            </a:r>
          </a:p>
        </p:txBody>
      </p:sp>
      <p:sp>
        <p:nvSpPr>
          <p:cNvPr id="6" name="Text Placeholder 5"/>
          <p:cNvSpPr>
            <a:spLocks noGrp="1"/>
          </p:cNvSpPr>
          <p:nvPr>
            <p:ph type="body" sz="half" idx="2"/>
          </p:nvPr>
        </p:nvSpPr>
        <p:spPr>
          <a:xfrm>
            <a:off x="609600" y="4648200"/>
            <a:ext cx="7924800" cy="1371600"/>
          </a:xfrm>
        </p:spPr>
        <p:txBody>
          <a:bodyPr rtlCol="0">
            <a:normAutofit fontScale="92500" lnSpcReduction="10000"/>
          </a:bodyPr>
          <a:lstStyle/>
          <a:p>
            <a:pPr fontAlgn="auto">
              <a:spcAft>
                <a:spcPts val="0"/>
              </a:spcAft>
              <a:defRPr/>
            </a:pPr>
            <a:r>
              <a:rPr lang="en-US" dirty="0" smtClean="0"/>
              <a:t>FIGURE 14-9 Class and inheritance</a:t>
            </a:r>
            <a:br>
              <a:rPr lang="en-US" dirty="0" smtClean="0"/>
            </a:br>
            <a:r>
              <a:rPr lang="en-US" dirty="0" smtClean="0"/>
              <a:t>This figure illustrates how classes inherit the common features of their </a:t>
            </a:r>
            <a:r>
              <a:rPr lang="en-US" dirty="0" err="1" smtClean="0"/>
              <a:t>superclass</a:t>
            </a:r>
            <a:r>
              <a:rPr lang="en-US" dirty="0" smtClean="0"/>
              <a:t>.</a:t>
            </a:r>
          </a:p>
        </p:txBody>
      </p:sp>
      <p:pic>
        <p:nvPicPr>
          <p:cNvPr id="35844" name="Picture 2" descr="E:\Mr Obuobi\bak-lecturenotes\MIS2notes-08\images\fg_14_09.jpg"/>
          <p:cNvPicPr>
            <a:picLocks noGrp="1" noChangeAspect="1" noChangeArrowheads="1"/>
          </p:cNvPicPr>
          <p:nvPr>
            <p:ph sz="half" idx="1"/>
          </p:nvPr>
        </p:nvPicPr>
        <p:blipFill>
          <a:blip r:embed="rId3"/>
          <a:srcRect/>
          <a:stretch>
            <a:fillRect/>
          </a:stretch>
        </p:blipFill>
        <p:spPr>
          <a:xfrm>
            <a:off x="1219200" y="1130300"/>
            <a:ext cx="6324600" cy="3300413"/>
          </a:xfr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2035</Words>
  <Application>Microsoft Office PowerPoint</Application>
  <PresentationFormat>On-screen Show (4:3)</PresentationFormat>
  <Paragraphs>193</Paragraphs>
  <Slides>39</Slides>
  <Notes>14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ITEC 102 INTRODUCTION TO INFORMATION SYSTEMS</vt:lpstr>
      <vt:lpstr>modeling and designing systems</vt:lpstr>
      <vt:lpstr>Structured Methodologies (development)</vt:lpstr>
      <vt:lpstr>Data flow diagram</vt:lpstr>
      <vt:lpstr>Other tools</vt:lpstr>
      <vt:lpstr>High-level structure chart</vt:lpstr>
      <vt:lpstr>Object-oriented Methodologies </vt:lpstr>
      <vt:lpstr>Object-oriented modeling</vt:lpstr>
      <vt:lpstr>Class and inheritance</vt:lpstr>
      <vt:lpstr>phases of object-oriented development</vt:lpstr>
      <vt:lpstr>Unified Modeling Language (UML)</vt:lpstr>
      <vt:lpstr>A UML use case diagram</vt:lpstr>
      <vt:lpstr>Computer-aided software engineering (Case Tool)</vt:lpstr>
      <vt:lpstr>Resource allocation and Software metrics</vt:lpstr>
      <vt:lpstr>Slide 15</vt:lpstr>
      <vt:lpstr>Use Cases</vt:lpstr>
      <vt:lpstr>INTRODUCTION</vt:lpstr>
      <vt:lpstr>USE CASES</vt:lpstr>
      <vt:lpstr>Elements of a Use Case</vt:lpstr>
      <vt:lpstr>Example</vt:lpstr>
      <vt:lpstr>Preconditions</vt:lpstr>
      <vt:lpstr>Normal Course</vt:lpstr>
      <vt:lpstr>Alternative Courses</vt:lpstr>
      <vt:lpstr>Postconditions</vt:lpstr>
      <vt:lpstr>Exceptions</vt:lpstr>
      <vt:lpstr>Summary of Inputs and Outputs</vt:lpstr>
      <vt:lpstr>Additional Use Case Issues</vt:lpstr>
      <vt:lpstr>Chain of use cases – an example</vt:lpstr>
      <vt:lpstr>Alternative Use Case Formats</vt:lpstr>
      <vt:lpstr>Example</vt:lpstr>
      <vt:lpstr>Use Cases and the Functional Requirements</vt:lpstr>
      <vt:lpstr>Example</vt:lpstr>
      <vt:lpstr>Use Cases and Testing</vt:lpstr>
      <vt:lpstr> Step 2: Identify  the major steps for each use case</vt:lpstr>
      <vt:lpstr>Step 3: Identify elements within steps</vt:lpstr>
      <vt:lpstr>Step 4. Confirm the use case</vt:lpstr>
      <vt:lpstr>Revise functional requirements based on use cases</vt:lpstr>
      <vt:lpstr>Example</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DELL</cp:lastModifiedBy>
  <cp:revision>22</cp:revision>
  <dcterms:created xsi:type="dcterms:W3CDTF">2018-02-07T14:49:34Z</dcterms:created>
  <dcterms:modified xsi:type="dcterms:W3CDTF">2018-12-29T21:23:41Z</dcterms:modified>
</cp:coreProperties>
</file>