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5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8D0C-A0FF-4F70-847D-3E8304343A27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1D0D-BF2C-48D3-A2A1-C367E2A37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89F1-4E66-4A85-8158-3D5B221202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ITEC 102 INTRODUCTION TO INFORMATION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DANIEL OBUOBI, DCSIT, CU</a:t>
            </a:r>
          </a:p>
          <a:p>
            <a:r>
              <a:rPr lang="en-US" dirty="0" smtClean="0"/>
              <a:t>TYPES OF INFORMATION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Four Major Types of Systems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 eaLnBrk="1" hangingPunct="1"/>
            <a:r>
              <a:rPr lang="en-GB" smtClean="0"/>
              <a:t>The 4 major types of systems are</a:t>
            </a:r>
          </a:p>
          <a:p>
            <a:pPr lvl="1" eaLnBrk="1" hangingPunct="1"/>
            <a:r>
              <a:rPr lang="en-GB" sz="3200" smtClean="0"/>
              <a:t>executive support systems (ESS)</a:t>
            </a:r>
          </a:p>
          <a:p>
            <a:pPr lvl="1" eaLnBrk="1" hangingPunct="1"/>
            <a:r>
              <a:rPr lang="en-GB" sz="3200" smtClean="0"/>
              <a:t>management information systems (MIS) </a:t>
            </a:r>
          </a:p>
          <a:p>
            <a:pPr lvl="1" eaLnBrk="1" hangingPunct="1"/>
            <a:r>
              <a:rPr lang="en-GB" sz="3200" smtClean="0"/>
              <a:t>decision-support systems (DSS) and</a:t>
            </a:r>
          </a:p>
          <a:p>
            <a:pPr lvl="1" eaLnBrk="1" hangingPunct="1"/>
            <a:r>
              <a:rPr lang="en-GB" sz="3200" smtClean="0"/>
              <a:t>transaction processing systems (TPS)</a:t>
            </a:r>
          </a:p>
          <a:p>
            <a:pPr eaLnBrk="1" hangingPunct="1"/>
            <a:r>
              <a:rPr lang="en-US" sz="3600" smtClean="0"/>
              <a:t>Others are</a:t>
            </a:r>
          </a:p>
          <a:p>
            <a:pPr lvl="1" eaLnBrk="1" hangingPunct="1"/>
            <a:r>
              <a:rPr lang="en-US" sz="3200" smtClean="0"/>
              <a:t>Office automation systems</a:t>
            </a:r>
          </a:p>
          <a:p>
            <a:pPr lvl="1" eaLnBrk="1" hangingPunct="1"/>
            <a:r>
              <a:rPr lang="en-US" sz="3200" smtClean="0"/>
              <a:t>Knowledge work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31457-3D5A-454F-9F7B-10DC17390A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Major Types of Systems + level</a:t>
            </a:r>
            <a:endParaRPr lang="en-US" smtClean="0"/>
          </a:p>
        </p:txBody>
      </p:sp>
      <p:sp>
        <p:nvSpPr>
          <p:cNvPr id="2273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eaLnBrk="1" hangingPunct="1"/>
            <a:r>
              <a:rPr lang="en-GB" sz="3600" smtClean="0"/>
              <a:t>The 4 major types of systems serve different levels</a:t>
            </a:r>
          </a:p>
          <a:p>
            <a:pPr lvl="1" eaLnBrk="1" hangingPunct="1"/>
            <a:r>
              <a:rPr lang="en-GB" sz="3000" smtClean="0"/>
              <a:t>ESS </a:t>
            </a:r>
            <a:r>
              <a:rPr lang="en-GB" sz="3000" smtClean="0">
                <a:sym typeface="Wingdings" pitchFamily="2" charset="2"/>
              </a:rPr>
              <a:t></a:t>
            </a:r>
            <a:r>
              <a:rPr lang="en-GB" sz="3000" smtClean="0"/>
              <a:t> at the strategic level; </a:t>
            </a:r>
          </a:p>
          <a:p>
            <a:pPr lvl="1" eaLnBrk="1" hangingPunct="1"/>
            <a:r>
              <a:rPr lang="en-GB" sz="3000" smtClean="0"/>
              <a:t>MIS and DSS </a:t>
            </a:r>
            <a:r>
              <a:rPr lang="en-GB" sz="3000" smtClean="0">
                <a:sym typeface="Wingdings" pitchFamily="2" charset="2"/>
              </a:rPr>
              <a:t></a:t>
            </a:r>
            <a:r>
              <a:rPr lang="en-GB" sz="3000" smtClean="0"/>
              <a:t> at the management level; </a:t>
            </a:r>
          </a:p>
          <a:p>
            <a:pPr lvl="1" eaLnBrk="1" hangingPunct="1"/>
            <a:r>
              <a:rPr lang="en-GB" sz="3000" smtClean="0"/>
              <a:t>TPS </a:t>
            </a:r>
            <a:r>
              <a:rPr lang="en-GB" sz="3000" smtClean="0">
                <a:sym typeface="Wingdings" pitchFamily="2" charset="2"/>
              </a:rPr>
              <a:t></a:t>
            </a:r>
            <a:r>
              <a:rPr lang="en-GB" sz="3000" smtClean="0"/>
              <a:t> at the operational level.</a:t>
            </a:r>
            <a:endParaRPr lang="en-US" sz="30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33D17B7-165C-4F73-8549-735DCA012E8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four major types of information systems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E13F0-36AD-4621-B958-B2FD32394A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00200"/>
            <a:ext cx="62484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Transaction Processing Systems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TPS are the basic business systems that serve the operational level of the firm. </a:t>
            </a:r>
          </a:p>
          <a:p>
            <a:pPr eaLnBrk="1" hangingPunct="1"/>
            <a:r>
              <a:rPr lang="en-US" smtClean="0"/>
              <a:t>It is a computerized system that </a:t>
            </a:r>
          </a:p>
          <a:p>
            <a:pPr lvl="1" eaLnBrk="1" hangingPunct="1"/>
            <a:r>
              <a:rPr lang="en-US" smtClean="0"/>
              <a:t>performs and records the daily routine transactions necessary to conduct business.</a:t>
            </a:r>
          </a:p>
          <a:p>
            <a:pPr eaLnBrk="1" hangingPunct="1"/>
            <a:r>
              <a:rPr lang="en-US" smtClean="0"/>
              <a:t>Examples are </a:t>
            </a:r>
          </a:p>
          <a:p>
            <a:pPr lvl="1" eaLnBrk="1" hangingPunct="1"/>
            <a:r>
              <a:rPr lang="en-US" smtClean="0"/>
              <a:t>sales order entry, hotel reservation systems, payroll, employee record keeping, and shipping.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81EE1-3F9F-40F3-9392-EDB86F5E55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Transaction Processing Systems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GB" smtClean="0"/>
              <a:t>TPS are often so central to a business that TPS failure for a few hours can lead to a firm’s demise and perhaps that of other firms linked to it. </a:t>
            </a:r>
          </a:p>
          <a:p>
            <a:pPr eaLnBrk="1" hangingPunct="1"/>
            <a:r>
              <a:rPr lang="en-GB" smtClean="0"/>
              <a:t>Managers need TPS to monitor the status of internal operations and the firm’s relations with the external environment.</a:t>
            </a:r>
          </a:p>
          <a:p>
            <a:pPr eaLnBrk="1" hangingPunct="1"/>
            <a:r>
              <a:rPr lang="en-GB" smtClean="0"/>
              <a:t>TPS are also major producers of information for the other types of systems.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2F467-2CFC-4099-8B0D-1BCB6757D8B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smtClean="0"/>
              <a:t>Management Information Systems</a:t>
            </a:r>
            <a:endParaRPr lang="en-US" sz="3600" b="1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MIS is the study of information systems in business and management.</a:t>
            </a:r>
          </a:p>
          <a:p>
            <a:pPr eaLnBrk="1" hangingPunct="1"/>
            <a:r>
              <a:rPr lang="en-GB" smtClean="0"/>
              <a:t>MIS serve the management level of the organization, </a:t>
            </a:r>
          </a:p>
          <a:p>
            <a:pPr eaLnBrk="1" hangingPunct="1"/>
            <a:r>
              <a:rPr lang="en-GB" smtClean="0"/>
              <a:t>MIS provides managers with reports and often online access to the organization’s current performance and historical 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CAA4D-B251-4C7A-9E72-FE1134F20A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smtClean="0"/>
              <a:t>Management Information Systems</a:t>
            </a:r>
            <a:endParaRPr lang="en-US" sz="3600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/>
            <a:r>
              <a:rPr lang="en-GB" smtClean="0"/>
              <a:t>MIS primarily serve the functions of planning, controlling, and decision making </a:t>
            </a:r>
          </a:p>
          <a:p>
            <a:pPr eaLnBrk="1" hangingPunct="1"/>
            <a:r>
              <a:rPr lang="en-GB" smtClean="0"/>
              <a:t>MIS depend on underlying TPS for data.</a:t>
            </a:r>
          </a:p>
          <a:p>
            <a:pPr eaLnBrk="1" hangingPunct="1"/>
            <a:r>
              <a:rPr lang="en-GB" smtClean="0"/>
              <a:t>MIS usually serve managers primarily interested in weekly, monthly, and yearly</a:t>
            </a:r>
          </a:p>
          <a:p>
            <a:pPr eaLnBrk="1" hangingPunct="1"/>
            <a:r>
              <a:rPr lang="en-GB" smtClean="0"/>
              <a:t>MIS use simple routines such as </a:t>
            </a:r>
            <a:r>
              <a:rPr lang="en-GB" u="sng" smtClean="0"/>
              <a:t>summaries and comparisons</a:t>
            </a:r>
            <a:r>
              <a:rPr lang="en-GB" smtClean="0"/>
              <a:t>, as opposed to sophisticated mathematical models or statistical techniques.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6A42F-0774-4F02-84F6-525C61C9CE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Decision-Support Systems </a:t>
            </a:r>
            <a:endParaRPr 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/>
            <a:r>
              <a:rPr lang="en-GB" smtClean="0"/>
              <a:t>DSS also serve the management level of the organization. </a:t>
            </a:r>
          </a:p>
          <a:p>
            <a:pPr eaLnBrk="1" hangingPunct="1"/>
            <a:r>
              <a:rPr lang="en-GB" smtClean="0"/>
              <a:t>DSS help managers make decisions that are unique, rapidly changing, and not easily specified in advance. </a:t>
            </a:r>
          </a:p>
          <a:p>
            <a:pPr eaLnBrk="1" hangingPunct="1"/>
            <a:r>
              <a:rPr lang="en-GB" smtClean="0"/>
              <a:t>DSS use internal information from TPS and MIS, also they often bring in information from external sources, such as current stock prices or product prices of competitors.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629B7-E9E1-4AE4-A888-61A0393AA4F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Executive Support Systems </a:t>
            </a:r>
            <a:endParaRPr lang="en-US" smtClean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Senior managers use ESS to help them make decisions.</a:t>
            </a:r>
          </a:p>
          <a:p>
            <a:pPr eaLnBrk="1" hangingPunct="1"/>
            <a:r>
              <a:rPr lang="en-US" smtClean="0"/>
              <a:t>ESS serves the strategic level of the organization. </a:t>
            </a:r>
          </a:p>
          <a:p>
            <a:pPr eaLnBrk="1" hangingPunct="1"/>
            <a:r>
              <a:rPr lang="en-US" smtClean="0"/>
              <a:t>They address non-routine decisions requiring </a:t>
            </a:r>
          </a:p>
          <a:p>
            <a:pPr lvl="1" eaLnBrk="1" hangingPunct="1"/>
            <a:r>
              <a:rPr lang="en-US" u="sng" smtClean="0"/>
              <a:t>judgment, evaluation, and insight</a:t>
            </a:r>
            <a:r>
              <a:rPr lang="en-US" smtClean="0"/>
              <a:t> because there is no agreed-on procedure for arriving at a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88189-611E-4FE6-9E1E-730F6532080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Executive Support Systems </a:t>
            </a:r>
            <a:endParaRPr 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ESS are not designed primarily to solve specific problems. </a:t>
            </a:r>
          </a:p>
          <a:p>
            <a:pPr eaLnBrk="1" hangingPunct="1"/>
            <a:r>
              <a:rPr lang="en-GB" smtClean="0"/>
              <a:t>Instead, ESS provides a generalized computing and communications capacity that can be applied to a changing array of problems.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360E2-2AF2-4291-B387-264E8D2DB98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382000" cy="3733800"/>
          </a:xfrm>
        </p:spPr>
        <p:txBody>
          <a:bodyPr/>
          <a:lstStyle/>
          <a:p>
            <a:pPr eaLnBrk="1" hangingPunct="1"/>
            <a:r>
              <a:rPr lang="en-US" smtClean="0"/>
              <a:t>LECTURE 5</a:t>
            </a:r>
            <a:br>
              <a:rPr lang="en-US" smtClean="0"/>
            </a:br>
            <a:r>
              <a:rPr lang="en-US" smtClean="0"/>
              <a:t>Types of information systems &amp; their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D419-0E7B-40B0-8EE8-B0FF7C5ED2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Relationship of Systems to One Another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DA201-913C-47EE-A4E7-FF1C85B220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708660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Relationship of Systems to One Another</a:t>
            </a:r>
            <a:endParaRPr lang="en-US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various types of systems in the organization have interdependencies.</a:t>
            </a:r>
          </a:p>
          <a:p>
            <a:pPr eaLnBrk="1" hangingPunct="1"/>
            <a:r>
              <a:rPr lang="en-GB" smtClean="0"/>
              <a:t>TPS are major producers of information that is required by the other systems.</a:t>
            </a:r>
          </a:p>
          <a:p>
            <a:pPr eaLnBrk="1" hangingPunct="1"/>
            <a:r>
              <a:rPr lang="en-GB" smtClean="0"/>
              <a:t>These different types of systems have been loosely coupled in most organizations.</a:t>
            </a: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E7112-9B9A-458D-AA20-CC46D1DDC2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GB" smtClean="0"/>
              <a:t>Information System and Application to Business Process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9B3B9-B3E6-4B16-ADA6-D333AD73798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Sales and Marketing Systems</a:t>
            </a:r>
            <a:endParaRPr lang="en-US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sales and marketing function is responsible for selling the organization’s products or services.</a:t>
            </a:r>
          </a:p>
          <a:p>
            <a:pPr eaLnBrk="1" hangingPunct="1"/>
            <a:r>
              <a:rPr lang="en-GB" smtClean="0"/>
              <a:t>At the strategic level, sales and marketing systems monitor trends affecting new products and sales opportunities,</a:t>
            </a:r>
          </a:p>
          <a:p>
            <a:pPr eaLnBrk="1" hangingPunct="1"/>
            <a:r>
              <a:rPr lang="en-GB" smtClean="0"/>
              <a:t>It also support planning for new products and services, and monitor the performance of competitors.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705C3-FF38-45FF-96B8-60688D8A4C6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Sales and Marketing Systems</a:t>
            </a:r>
            <a:endParaRPr lang="en-US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At the management level, sales and marketing systems support market research, advertising and promotional campaigns, and pricing decisions.</a:t>
            </a:r>
          </a:p>
          <a:p>
            <a:pPr eaLnBrk="1" hangingPunct="1"/>
            <a:r>
              <a:rPr lang="en-GB" smtClean="0"/>
              <a:t>At the operational level, sales and marketing systems assist in locating and contacting prospective customers, tracking sales, processing orders, and providing customer service support.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96C25-5358-4445-A957-A1A4D104653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Manufacturing and Production Systems</a:t>
            </a:r>
            <a:endParaRPr 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manufacturing and production function is responsible for actually producing the firm’s goods and services. </a:t>
            </a:r>
          </a:p>
          <a:p>
            <a:pPr eaLnBrk="1" hangingPunct="1"/>
            <a:r>
              <a:rPr lang="en-GB" smtClean="0"/>
              <a:t>At strategic-level manufacturing systems deal with the firm’s long-term manufacturing goals.</a:t>
            </a:r>
          </a:p>
          <a:p>
            <a:pPr eaLnBrk="1" hangingPunct="1"/>
            <a:r>
              <a:rPr lang="en-GB" smtClean="0"/>
              <a:t>At the management level, manufacturing and production systems analyze and monitor manufacturing and production costs and resources.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61AC6-9961-42FE-877D-35A65BB77E0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Manufacturing and Production Systems</a:t>
            </a:r>
            <a:endParaRPr lang="en-US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At the operational manufacturing and production systems deal with the status of production tasks.</a:t>
            </a:r>
          </a:p>
          <a:p>
            <a:pPr eaLnBrk="1" hangingPunct="1"/>
            <a:r>
              <a:rPr lang="en-GB" smtClean="0"/>
              <a:t>Most manufacturing and production systems use some sort of inventory system. </a:t>
            </a:r>
          </a:p>
          <a:p>
            <a:pPr eaLnBrk="1" hangingPunct="1"/>
            <a:r>
              <a:rPr lang="en-GB" smtClean="0"/>
              <a:t>The system produces reports that give information about such things as the number of each item available in inventory, etc.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1BBEB-3487-4786-9194-4BA8DFF8AEF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GB" smtClean="0"/>
              <a:t>Product Life-cycle Management </a:t>
            </a:r>
            <a:endParaRPr lang="en-US" smtClean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pPr eaLnBrk="1" hangingPunct="1"/>
            <a:r>
              <a:rPr lang="en-GB" smtClean="0"/>
              <a:t>Product life cycle management (PLM) systems are one type of manufacturing and production system.</a:t>
            </a:r>
          </a:p>
          <a:p>
            <a:pPr eaLnBrk="1" hangingPunct="1"/>
            <a:r>
              <a:rPr lang="en-GB" smtClean="0"/>
              <a:t>PLM systems are based on a data repository that organizes every piece of information that goes into making a particular product, such as:</a:t>
            </a:r>
          </a:p>
          <a:p>
            <a:pPr lvl="1" eaLnBrk="1" hangingPunct="1"/>
            <a:r>
              <a:rPr lang="en-GB" smtClean="0"/>
              <a:t>formula cards, </a:t>
            </a:r>
          </a:p>
          <a:p>
            <a:pPr lvl="1" eaLnBrk="1" hangingPunct="1"/>
            <a:r>
              <a:rPr lang="en-GB" smtClean="0"/>
              <a:t>packaging information,</a:t>
            </a:r>
          </a:p>
          <a:p>
            <a:pPr lvl="1" eaLnBrk="1" hangingPunct="1"/>
            <a:r>
              <a:rPr lang="en-GB" smtClean="0"/>
              <a:t> shipping specifications, and patent data.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7AF1-8369-4C04-AB72-952C7A15F5E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Finance and Accounting Systems</a:t>
            </a:r>
            <a:endParaRPr lang="en-US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181600"/>
          </a:xfrm>
        </p:spPr>
        <p:txBody>
          <a:bodyPr/>
          <a:lstStyle/>
          <a:p>
            <a:pPr eaLnBrk="1" hangingPunct="1"/>
            <a:r>
              <a:rPr lang="en-GB" sz="3000" smtClean="0"/>
              <a:t>The finance function is responsible for managing the firm’s financial assets, such as:</a:t>
            </a:r>
          </a:p>
          <a:p>
            <a:pPr lvl="1" eaLnBrk="1" hangingPunct="1"/>
            <a:r>
              <a:rPr lang="en-GB" sz="2600" smtClean="0"/>
              <a:t>cash, stocks, bonds, and other investments, to maximize the return on these financial assets.</a:t>
            </a:r>
          </a:p>
          <a:p>
            <a:pPr eaLnBrk="1" hangingPunct="1"/>
            <a:r>
              <a:rPr lang="en-GB" sz="3000" smtClean="0"/>
              <a:t>The finance function is also in charge of managing the capitalization of the firm.</a:t>
            </a:r>
          </a:p>
          <a:p>
            <a:pPr eaLnBrk="1" hangingPunct="1"/>
            <a:r>
              <a:rPr lang="en-GB" sz="3000" smtClean="0"/>
              <a:t>The accounting function is responsible for maintaining and managing the firm’s financial records such as</a:t>
            </a:r>
          </a:p>
          <a:p>
            <a:pPr lvl="1" eaLnBrk="1" hangingPunct="1"/>
            <a:r>
              <a:rPr lang="en-GB" sz="2600" smtClean="0"/>
              <a:t>receipts, disbursements, depreciation, payroll—to account for the flow of funds in a firm </a:t>
            </a:r>
            <a:endParaRPr lang="en-US" sz="2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FBFF5-8447-4BF1-AA84-9A69130EC2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Finance and Accounting Systems</a:t>
            </a:r>
            <a:endParaRPr lang="en-US" smtClean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At the Strategic-level systems for the finance and accounting function establish long-term investment goals for the firm and provide long-range forecasts of the firm’s financial performance. </a:t>
            </a:r>
          </a:p>
          <a:p>
            <a:pPr eaLnBrk="1" hangingPunct="1"/>
            <a:r>
              <a:rPr lang="en-GB" smtClean="0"/>
              <a:t>At the management level, information systems help managers oversee and control the firm’s financial resources.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7FFE8-F019-4E4A-95AF-5BD7E906B00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Major Types of Systems in Organizations </a:t>
            </a:r>
            <a:endParaRPr 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900" smtClean="0"/>
              <a:t>Because there are </a:t>
            </a:r>
            <a:r>
              <a:rPr lang="en-GB" sz="2900" u="sng" smtClean="0"/>
              <a:t>different interests, specialties, and levels</a:t>
            </a:r>
            <a:r>
              <a:rPr lang="en-GB" sz="2900" smtClean="0"/>
              <a:t> in an organization, there are different kinds of systems.</a:t>
            </a:r>
          </a:p>
          <a:p>
            <a:pPr eaLnBrk="1" hangingPunct="1"/>
            <a:r>
              <a:rPr lang="en-GB" sz="2900" smtClean="0"/>
              <a:t>No single system can provide all the information an organization needs. </a:t>
            </a:r>
          </a:p>
          <a:p>
            <a:pPr eaLnBrk="1" hangingPunct="1"/>
            <a:r>
              <a:rPr lang="en-GB" sz="2900" smtClean="0"/>
              <a:t>The organization is divided into </a:t>
            </a:r>
          </a:p>
          <a:p>
            <a:pPr lvl="1" eaLnBrk="1" hangingPunct="1"/>
            <a:r>
              <a:rPr lang="en-GB" sz="2500" smtClean="0"/>
              <a:t>strategic, </a:t>
            </a:r>
          </a:p>
          <a:p>
            <a:pPr lvl="1" eaLnBrk="1" hangingPunct="1"/>
            <a:r>
              <a:rPr lang="en-GB" sz="2500" smtClean="0"/>
              <a:t>management, and </a:t>
            </a:r>
          </a:p>
          <a:p>
            <a:pPr lvl="1" eaLnBrk="1" hangingPunct="1"/>
            <a:r>
              <a:rPr lang="en-GB" sz="2500" smtClean="0"/>
              <a:t>operational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5D276-366A-416A-9B60-5F613B9804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Finance and Accounting Systems</a:t>
            </a:r>
            <a:endParaRPr lang="en-US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At the Operational level systems in finance and accounting track the flow of funds in the firm through transactions such as pay-checks, payments to vendors, securities reports, and receipts.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A2405-6D12-4E31-BB84-B902B22A1E5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Human Resources Systems</a:t>
            </a:r>
            <a:endParaRPr lang="en-US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eaLnBrk="1" hangingPunct="1"/>
            <a:r>
              <a:rPr lang="en-GB" smtClean="0"/>
              <a:t>The human resources function is responsible for attracting, developing, and maintaining the firm’s workforce. </a:t>
            </a:r>
          </a:p>
          <a:p>
            <a:pPr eaLnBrk="1" hangingPunct="1"/>
            <a:r>
              <a:rPr lang="en-GB" smtClean="0"/>
              <a:t>Human resources information systems support activities, such as:</a:t>
            </a:r>
          </a:p>
          <a:p>
            <a:pPr lvl="1" eaLnBrk="1" hangingPunct="1"/>
            <a:r>
              <a:rPr lang="en-GB" smtClean="0"/>
              <a:t>Identifying potential employees,</a:t>
            </a:r>
          </a:p>
          <a:p>
            <a:pPr lvl="1" eaLnBrk="1" hangingPunct="1"/>
            <a:r>
              <a:rPr lang="en-GB" smtClean="0"/>
              <a:t> maintaining complete records on existing employees, </a:t>
            </a:r>
          </a:p>
          <a:p>
            <a:pPr lvl="1" eaLnBrk="1" hangingPunct="1"/>
            <a:r>
              <a:rPr lang="en-GB" smtClean="0"/>
              <a:t>And creating programs to develop employees’ talents and skills.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7A7DC-20C2-48F0-A00B-228E82263D6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Processes and Information Systems</a:t>
            </a:r>
            <a:endParaRPr lang="en-US" smtClean="0"/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processes refer to sets of logically related activities for accomplishing a specific business result. </a:t>
            </a:r>
          </a:p>
          <a:p>
            <a:pPr eaLnBrk="1" hangingPunct="1"/>
            <a:r>
              <a:rPr lang="en-GB" smtClean="0"/>
              <a:t>Business processes also refer to the unique ways in which organizations and management coordinate these activities. </a:t>
            </a:r>
          </a:p>
          <a:p>
            <a:pPr eaLnBrk="1" hangingPunct="1"/>
            <a:r>
              <a:rPr lang="en-GB" smtClean="0"/>
              <a:t>Some business processes support the major functional areas of the firm, others are cross-functional.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2E470-F7C3-4B3F-B79B-284836AB922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Examples of Functional Business Processes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1F256-21F3-47C7-8CF0-8465DC605B9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05000"/>
            <a:ext cx="82296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Enterprise Systems</a:t>
            </a:r>
            <a:endParaRPr lang="en-US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GB" sz="2800" smtClean="0"/>
              <a:t>A large organization typically has many different kinds of information systems that support different functions, organizational levels, and business processes. </a:t>
            </a:r>
          </a:p>
          <a:p>
            <a:pPr eaLnBrk="1" hangingPunct="1"/>
            <a:r>
              <a:rPr lang="en-GB" sz="2800" smtClean="0"/>
              <a:t>Managers might have a hard time assembling the data they need for a comprehensive, overall picture of the organization’s operations.</a:t>
            </a:r>
          </a:p>
          <a:p>
            <a:pPr eaLnBrk="1" hangingPunct="1"/>
            <a:r>
              <a:rPr lang="en-GB" sz="2800" smtClean="0"/>
              <a:t>Enterprise systems, also known as enterprise resource planning (ERP) systems solve this problem by providing a single information system for organization-wide coordination and integration of key business processes. </a:t>
            </a: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41875-3BC5-402B-98D7-3E1C22618A7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Enterprise Systems</a:t>
            </a:r>
            <a:endParaRPr lang="en-US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GB" smtClean="0"/>
              <a:t>Enterprise systems integrate the key business processes of an entire firm into a single software system that enables information to flow seamlessly throughout the organization. 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A4ACC-EF0C-4FAC-93B2-FC04663B904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FUNCTIONAL AREAS</a:t>
            </a:r>
            <a:endParaRPr lang="en-US" smtClean="0"/>
          </a:p>
        </p:txBody>
      </p:sp>
      <p:sp>
        <p:nvSpPr>
          <p:cNvPr id="2211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It is further divided into functional areas, such as </a:t>
            </a:r>
          </a:p>
          <a:p>
            <a:pPr lvl="1" eaLnBrk="1" hangingPunct="1"/>
            <a:r>
              <a:rPr lang="en-GB" sz="3200" smtClean="0"/>
              <a:t>sales and marketing, </a:t>
            </a:r>
          </a:p>
          <a:p>
            <a:pPr lvl="1" eaLnBrk="1" hangingPunct="1"/>
            <a:r>
              <a:rPr lang="en-GB" sz="3200" smtClean="0"/>
              <a:t>manufacturing and production, </a:t>
            </a:r>
          </a:p>
          <a:p>
            <a:pPr lvl="1" eaLnBrk="1" hangingPunct="1"/>
            <a:r>
              <a:rPr lang="en-GB" sz="3200" smtClean="0"/>
              <a:t>finance and accounting, and </a:t>
            </a:r>
          </a:p>
          <a:p>
            <a:pPr lvl="1" eaLnBrk="1" hangingPunct="1"/>
            <a:r>
              <a:rPr lang="en-GB" sz="3200" smtClean="0"/>
              <a:t>human resources. </a:t>
            </a:r>
          </a:p>
          <a:p>
            <a:pPr eaLnBrk="1" hangingPunct="1"/>
            <a:r>
              <a:rPr lang="en-GB" smtClean="0"/>
              <a:t>Information systems serve each of these levels and functions.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168F0FC-B0EB-4AEF-8204-AE062EA6364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information systems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21E02-B75E-4F62-8B75-F9F895B2A5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47800"/>
            <a:ext cx="6400800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Different Kinds of Systems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GB" smtClean="0"/>
              <a:t>Three main categories of information systems serve different organizational levels:</a:t>
            </a:r>
          </a:p>
          <a:p>
            <a:pPr lvl="1" eaLnBrk="1" hangingPunct="1"/>
            <a:r>
              <a:rPr lang="en-GB" smtClean="0"/>
              <a:t>operational-level systems, </a:t>
            </a:r>
          </a:p>
          <a:p>
            <a:pPr lvl="1" eaLnBrk="1" hangingPunct="1"/>
            <a:r>
              <a:rPr lang="en-GB" smtClean="0"/>
              <a:t>management-level systems, </a:t>
            </a:r>
          </a:p>
          <a:p>
            <a:pPr lvl="1" eaLnBrk="1" hangingPunct="1"/>
            <a:r>
              <a:rPr lang="en-GB" smtClean="0"/>
              <a:t>and strategic-level systems.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26382-4D95-4D7B-AC9E-9838A43DF4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GB" smtClean="0"/>
              <a:t>Operational level Systems</a:t>
            </a:r>
            <a:endParaRPr lang="en-US" smtClean="0"/>
          </a:p>
        </p:txBody>
      </p:sp>
      <p:sp>
        <p:nvSpPr>
          <p:cNvPr id="22323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smtClean="0"/>
              <a:t>Operational-level systems </a:t>
            </a:r>
            <a:r>
              <a:rPr lang="en-GB" smtClean="0"/>
              <a:t>support operational managers by keeping track of the elementary activities and transactions of the organization, such as </a:t>
            </a:r>
          </a:p>
          <a:p>
            <a:pPr lvl="1" eaLnBrk="1" hangingPunct="1"/>
            <a:r>
              <a:rPr lang="en-GB" smtClean="0"/>
              <a:t>sales, </a:t>
            </a:r>
          </a:p>
          <a:p>
            <a:pPr lvl="1" eaLnBrk="1" hangingPunct="1"/>
            <a:r>
              <a:rPr lang="en-GB" smtClean="0"/>
              <a:t>receipts, </a:t>
            </a:r>
          </a:p>
          <a:p>
            <a:pPr lvl="1" eaLnBrk="1" hangingPunct="1"/>
            <a:r>
              <a:rPr lang="en-GB" smtClean="0"/>
              <a:t>cash deposits, </a:t>
            </a:r>
          </a:p>
          <a:p>
            <a:pPr lvl="1" eaLnBrk="1" hangingPunct="1"/>
            <a:r>
              <a:rPr lang="en-GB" smtClean="0"/>
              <a:t>payroll, </a:t>
            </a:r>
          </a:p>
          <a:p>
            <a:pPr lvl="1" eaLnBrk="1" hangingPunct="1"/>
            <a:r>
              <a:rPr lang="en-GB" smtClean="0"/>
              <a:t>credit decisions etc.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D7A88B7-764E-4FED-ADE9-00DCF1C48AA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Management-level Systems</a:t>
            </a:r>
            <a:endParaRPr lang="en-US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Management-level systems </a:t>
            </a:r>
            <a:r>
              <a:rPr lang="en-GB" smtClean="0"/>
              <a:t>serve the monitoring, controlling, decision-making, and administrative activities of middle managers.</a:t>
            </a:r>
          </a:p>
          <a:p>
            <a:pPr eaLnBrk="1" hangingPunct="1"/>
            <a:r>
              <a:rPr lang="en-GB" smtClean="0"/>
              <a:t>Management-level systems typically provide periodic reports rather than instant information on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BB3F6-9B0A-4A74-B03F-CC10B7501A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Strategic-level Systems</a:t>
            </a:r>
            <a:endParaRPr lang="en-US" smtClean="0"/>
          </a:p>
        </p:txBody>
      </p:sp>
      <p:sp>
        <p:nvSpPr>
          <p:cNvPr id="2252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 </a:t>
            </a:r>
            <a:r>
              <a:rPr lang="en-GB" b="1" smtClean="0"/>
              <a:t>Strategic-level systems </a:t>
            </a:r>
            <a:r>
              <a:rPr lang="en-GB" smtClean="0"/>
              <a:t>help senior management tackle and address strategic issues and long-term trends, both in the firm and in the external environment.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CD5A-CCA4-4A5F-A851-51BB65C196E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1399</Words>
  <Application>Microsoft Office PowerPoint</Application>
  <PresentationFormat>On-screen Show (4:3)</PresentationFormat>
  <Paragraphs>172</Paragraphs>
  <Slides>36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ITEC 102 INTRODUCTION TO INFORMATION SYSTEMS</vt:lpstr>
      <vt:lpstr>LECTURE 5 Types of information systems &amp; their relationship</vt:lpstr>
      <vt:lpstr>Major Types of Systems in Organizations </vt:lpstr>
      <vt:lpstr>FUNCTIONAL AREAS</vt:lpstr>
      <vt:lpstr>Types of information systems</vt:lpstr>
      <vt:lpstr> Different Kinds of Systems </vt:lpstr>
      <vt:lpstr>Operational level Systems</vt:lpstr>
      <vt:lpstr>Management-level Systems</vt:lpstr>
      <vt:lpstr>Strategic-level Systems</vt:lpstr>
      <vt:lpstr> Four Major Types of Systems </vt:lpstr>
      <vt:lpstr>Major Types of Systems + level</vt:lpstr>
      <vt:lpstr>The four major types of information systems</vt:lpstr>
      <vt:lpstr>Transaction Processing Systems</vt:lpstr>
      <vt:lpstr>Transaction Processing Systems</vt:lpstr>
      <vt:lpstr>Management Information Systems</vt:lpstr>
      <vt:lpstr>Management Information Systems</vt:lpstr>
      <vt:lpstr>Decision-Support Systems </vt:lpstr>
      <vt:lpstr>Executive Support Systems </vt:lpstr>
      <vt:lpstr>Executive Support Systems </vt:lpstr>
      <vt:lpstr> Relationship of Systems to One Another </vt:lpstr>
      <vt:lpstr>Relationship of Systems to One Another</vt:lpstr>
      <vt:lpstr> Information System and Application to Business Process</vt:lpstr>
      <vt:lpstr>Sales and Marketing Systems</vt:lpstr>
      <vt:lpstr>Sales and Marketing Systems</vt:lpstr>
      <vt:lpstr>Manufacturing and Production Systems</vt:lpstr>
      <vt:lpstr>Manufacturing and Production Systems</vt:lpstr>
      <vt:lpstr>Product Life-cycle Management </vt:lpstr>
      <vt:lpstr>Finance and Accounting Systems</vt:lpstr>
      <vt:lpstr>Finance and Accounting Systems</vt:lpstr>
      <vt:lpstr>Finance and Accounting Systems</vt:lpstr>
      <vt:lpstr>Human Resources Systems</vt:lpstr>
      <vt:lpstr>Business Processes and Information Systems</vt:lpstr>
      <vt:lpstr>Examples of Functional Business Processes</vt:lpstr>
      <vt:lpstr>Overview of Enterprise Systems</vt:lpstr>
      <vt:lpstr>Overview of Enterprise Systems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103 INTRODUCTION TO PROGRAMMING</dc:title>
  <dc:creator>user</dc:creator>
  <cp:lastModifiedBy>DELL</cp:lastModifiedBy>
  <cp:revision>19</cp:revision>
  <dcterms:created xsi:type="dcterms:W3CDTF">2018-02-07T14:49:34Z</dcterms:created>
  <dcterms:modified xsi:type="dcterms:W3CDTF">2018-12-29T21:21:31Z</dcterms:modified>
</cp:coreProperties>
</file>